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9"/>
  </p:notesMasterIdLst>
  <p:sldIdLst>
    <p:sldId id="256" r:id="rId2"/>
    <p:sldId id="335" r:id="rId3"/>
    <p:sldId id="258" r:id="rId4"/>
    <p:sldId id="279" r:id="rId5"/>
    <p:sldId id="338" r:id="rId6"/>
    <p:sldId id="337" r:id="rId7"/>
    <p:sldId id="410" r:id="rId8"/>
    <p:sldId id="419" r:id="rId9"/>
    <p:sldId id="420" r:id="rId10"/>
    <p:sldId id="392" r:id="rId11"/>
    <p:sldId id="259" r:id="rId12"/>
    <p:sldId id="261" r:id="rId13"/>
    <p:sldId id="340" r:id="rId14"/>
    <p:sldId id="393" r:id="rId15"/>
    <p:sldId id="341" r:id="rId16"/>
    <p:sldId id="343" r:id="rId17"/>
    <p:sldId id="344" r:id="rId18"/>
    <p:sldId id="346" r:id="rId19"/>
    <p:sldId id="347" r:id="rId20"/>
    <p:sldId id="348" r:id="rId21"/>
    <p:sldId id="349" r:id="rId22"/>
    <p:sldId id="350" r:id="rId23"/>
    <p:sldId id="412" r:id="rId24"/>
    <p:sldId id="379" r:id="rId25"/>
    <p:sldId id="413" r:id="rId26"/>
    <p:sldId id="273" r:id="rId27"/>
    <p:sldId id="352" r:id="rId28"/>
    <p:sldId id="272" r:id="rId29"/>
    <p:sldId id="411" r:id="rId30"/>
    <p:sldId id="394" r:id="rId31"/>
    <p:sldId id="353" r:id="rId32"/>
    <p:sldId id="357" r:id="rId33"/>
    <p:sldId id="362" r:id="rId34"/>
    <p:sldId id="354" r:id="rId35"/>
    <p:sldId id="358" r:id="rId36"/>
    <p:sldId id="355" r:id="rId37"/>
    <p:sldId id="359" r:id="rId38"/>
    <p:sldId id="361" r:id="rId39"/>
    <p:sldId id="360" r:id="rId40"/>
    <p:sldId id="363" r:id="rId41"/>
    <p:sldId id="364" r:id="rId42"/>
    <p:sldId id="414" r:id="rId43"/>
    <p:sldId id="415" r:id="rId44"/>
    <p:sldId id="416" r:id="rId45"/>
    <p:sldId id="396" r:id="rId46"/>
    <p:sldId id="388" r:id="rId47"/>
    <p:sldId id="386" r:id="rId48"/>
    <p:sldId id="387" r:id="rId49"/>
    <p:sldId id="397" r:id="rId50"/>
    <p:sldId id="383" r:id="rId51"/>
    <p:sldId id="384" r:id="rId52"/>
    <p:sldId id="385" r:id="rId53"/>
    <p:sldId id="398" r:id="rId54"/>
    <p:sldId id="375" r:id="rId55"/>
    <p:sldId id="377" r:id="rId56"/>
    <p:sldId id="318" r:id="rId57"/>
    <p:sldId id="417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F8D"/>
    <a:srgbClr val="CCFFFF"/>
    <a:srgbClr val="DFFECE"/>
    <a:srgbClr val="FF9966"/>
    <a:srgbClr val="FF0066"/>
    <a:srgbClr val="FFFFCD"/>
    <a:srgbClr val="E2A7FF"/>
    <a:srgbClr val="FFCCCC"/>
    <a:srgbClr val="A162D0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38" autoAdjust="0"/>
  </p:normalViewPr>
  <p:slideViewPr>
    <p:cSldViewPr>
      <p:cViewPr varScale="1">
        <p:scale>
          <a:sx n="82" d="100"/>
          <a:sy n="82" d="100"/>
        </p:scale>
        <p:origin x="130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2015/9/16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69231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351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12459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71850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6825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49994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494343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783135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118938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76973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538698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25037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003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30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401536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91035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92890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60492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4910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01740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54730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49736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882225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144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9267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442955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16027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47191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314137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148552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37937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1363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6584289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295211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390547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871540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30537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18493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227897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78099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9282808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546506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679183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431223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175564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18186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800498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9442217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2757840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57823938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41960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254887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974135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819343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25723503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3447148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2728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9/16/2015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ftp://fs.fudan.edu.cn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rightsock.com/~kjw/Ramblings/tar_v_cpio.html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://jserv.sayya.org/misc/vi-vim-cheat-sheet.png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shell.html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 smtClean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2014.2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 smtClean="0">
                <a:solidFill>
                  <a:srgbClr val="FFC000"/>
                </a:solidFill>
              </a:rPr>
              <a:t>ICS</a:t>
            </a:r>
            <a:r>
              <a:rPr lang="en-US" altLang="zh-CN" sz="3200" dirty="0" smtClean="0"/>
              <a:t> introduces the Computer Systems, </a:t>
            </a:r>
            <a:br>
              <a:rPr lang="en-US" altLang="zh-CN" sz="3200" dirty="0" smtClean="0"/>
            </a:br>
            <a:r>
              <a:rPr lang="en-US" altLang="zh-CN" sz="3200" dirty="0" smtClean="0"/>
              <a:t>then </a:t>
            </a:r>
            <a:r>
              <a:rPr lang="en-US" altLang="zh-CN" sz="4000" i="1" dirty="0" smtClean="0">
                <a:solidFill>
                  <a:srgbClr val="FFC000"/>
                </a:solidFill>
              </a:rPr>
              <a:t>W</a:t>
            </a:r>
            <a:r>
              <a:rPr lang="en-US" altLang="zh-CN" sz="3200" i="1" dirty="0" smtClean="0">
                <a:solidFill>
                  <a:srgbClr val="FFC000"/>
                </a:solidFill>
              </a:rPr>
              <a:t>HO</a:t>
            </a:r>
            <a:r>
              <a:rPr lang="en-US" altLang="zh-CN" sz="3200" dirty="0" smtClean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 new environment: </a:t>
            </a:r>
            <a:r>
              <a:rPr lang="en-US" altLang="zh-CN" sz="3200" i="1" dirty="0" smtClean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Many new tools: </a:t>
            </a:r>
            <a:r>
              <a:rPr lang="en-US" altLang="zh-CN" sz="3200" i="1" dirty="0" err="1" smtClean="0">
                <a:solidFill>
                  <a:srgbClr val="00B0F0"/>
                </a:solidFill>
              </a:rPr>
              <a:t>svn</a:t>
            </a:r>
            <a:r>
              <a:rPr lang="en-US" altLang="zh-CN" sz="3200" i="1" dirty="0" smtClean="0">
                <a:solidFill>
                  <a:srgbClr val="00B0F0"/>
                </a:solidFill>
              </a:rPr>
              <a:t>,</a:t>
            </a:r>
            <a:r>
              <a:rPr lang="en-US" altLang="zh-CN" sz="3200" i="1" dirty="0" smtClean="0"/>
              <a:t> </a:t>
            </a:r>
            <a:r>
              <a:rPr lang="en-US" altLang="zh-CN" sz="2800" dirty="0" smtClean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Tools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Labs</a:t>
            </a:r>
            <a:r>
              <a:rPr lang="en-US" altLang="zh-CN" sz="3200" dirty="0" smtClean="0">
                <a:solidFill>
                  <a:prstClr val="white"/>
                </a:solidFill>
              </a:rPr>
              <a:t>  (</a:t>
            </a:r>
            <a:r>
              <a:rPr lang="en-US" altLang="zh-CN" sz="3200" dirty="0" smtClean="0">
                <a:solidFill>
                  <a:prstClr val="white"/>
                </a:solidFill>
                <a:latin typeface="Calibri"/>
              </a:rPr>
              <a:t>35</a:t>
            </a:r>
            <a:r>
              <a:rPr lang="en-US" altLang="zh-CN" sz="3200" dirty="0" smtClean="0">
                <a:solidFill>
                  <a:prstClr val="white"/>
                </a:solidFill>
              </a:rPr>
              <a:t>%)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 smtClean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 smtClean="0">
                <a:solidFill>
                  <a:prstClr val="white"/>
                </a:solidFill>
              </a:rPr>
              <a:t>: Bomb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 smtClean="0">
                <a:solidFill>
                  <a:prstClr val="white"/>
                </a:solidFill>
              </a:rPr>
              <a:t>: </a:t>
            </a:r>
            <a:r>
              <a:rPr lang="en-US" altLang="zh-CN" sz="2800" dirty="0">
                <a:solidFill>
                  <a:prstClr val="white"/>
                </a:solidFill>
              </a:rPr>
              <a:t>Buffer Overflow</a:t>
            </a:r>
            <a:r>
              <a:rPr lang="en-US" altLang="zh-CN" sz="3200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4</a:t>
            </a:r>
            <a:r>
              <a:rPr lang="en-US" altLang="zh-CN" sz="2800" dirty="0">
                <a:solidFill>
                  <a:prstClr val="white"/>
                </a:solidFill>
              </a:rPr>
              <a:t>: Y86 Assembler</a:t>
            </a:r>
            <a:endParaRPr lang="en-US" altLang="zh-CN" sz="24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5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Compiler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 smtClean="0">
                <a:solidFill>
                  <a:srgbClr val="FF0000"/>
                </a:solidFill>
              </a:rPr>
              <a:t>* </a:t>
            </a:r>
            <a:r>
              <a:rPr lang="en-US" altLang="zh-CN" sz="2000" i="1" dirty="0" smtClean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 smtClean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 smtClean="0">
                <a:latin typeface="+mn-lt"/>
                <a:ea typeface="+mn-ea"/>
              </a:rPr>
              <a:t>Exams  (</a:t>
            </a:r>
            <a:r>
              <a:rPr lang="en-US" altLang="zh-CN" sz="3200" dirty="0" smtClean="0">
                <a:latin typeface="+mj-lt"/>
                <a:ea typeface="+mn-ea"/>
              </a:rPr>
              <a:t>60</a:t>
            </a:r>
            <a:r>
              <a:rPr lang="en-US" altLang="zh-CN" sz="3200" dirty="0" smtClean="0">
                <a:latin typeface="+mn-lt"/>
                <a:ea typeface="+mn-ea"/>
              </a:rPr>
              <a:t>%)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Middle</a:t>
            </a:r>
            <a:endParaRPr lang="en-US" altLang="zh-CN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Final</a:t>
            </a: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029200" y="3133968"/>
            <a:ext cx="3810000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0" indent="-34290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endParaRPr lang="en-US" altLang="zh-CN" sz="1000" dirty="0">
              <a:solidFill>
                <a:prstClr val="white"/>
              </a:solidFill>
              <a:latin typeface="Corbel"/>
              <a:ea typeface="宋体"/>
            </a:endParaRPr>
          </a:p>
          <a:p>
            <a:pPr marL="68580" lvl="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Homework  (</a:t>
            </a:r>
            <a:r>
              <a:rPr lang="en-US" altLang="zh-CN" sz="3200" dirty="0">
                <a:solidFill>
                  <a:prstClr val="white"/>
                </a:solidFill>
                <a:latin typeface="Calibri"/>
                <a:ea typeface="宋体"/>
              </a:rPr>
              <a:t>5</a:t>
            </a: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%)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 smtClean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Plagiarism:  </a:t>
            </a:r>
            <a:r>
              <a:rPr lang="en-US" sz="2800" kern="0" dirty="0" smtClean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 smtClean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Forbid </a:t>
            </a:r>
            <a:r>
              <a:rPr lang="en-US" altLang="zh-CN" sz="2800" dirty="0" smtClean="0">
                <a:solidFill>
                  <a:srgbClr val="FFC000"/>
                </a:solidFill>
              </a:rPr>
              <a:t>C&amp;P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srgbClr val="FFC000"/>
                </a:solidFill>
              </a:rPr>
              <a:t>Typo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 smtClean="0"/>
              <a:t> </a:t>
            </a:r>
            <a:r>
              <a:rPr lang="en-US" altLang="zh-CN" dirty="0" smtClean="0"/>
              <a:t>point for </a:t>
            </a:r>
            <a:r>
              <a:rPr lang="en-US" altLang="zh-CN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Cheating</a:t>
            </a:r>
            <a:r>
              <a:rPr lang="en-US" altLang="zh-CN" sz="40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will not be </a:t>
            </a:r>
            <a:r>
              <a:rPr lang="en-US" altLang="zh-CN" sz="4400" dirty="0" smtClean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tolerated</a:t>
            </a:r>
            <a:r>
              <a:rPr lang="en-US" altLang="zh-CN" sz="40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…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All homework, labs and 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exams are to be done </a:t>
            </a:r>
            <a:r>
              <a:rPr lang="en-US" altLang="zh-CN" sz="40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individually</a:t>
            </a: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.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…</a:t>
            </a:r>
            <a:endParaRPr lang="en-US" altLang="zh-CN" sz="3600" dirty="0">
              <a:solidFill>
                <a:srgbClr val="FFFF99"/>
              </a:solidFill>
              <a:latin typeface="Pristina" pitchFamily="66" charset="0"/>
              <a:ea typeface="MS PMincho" pitchFamily="18" charset="-128"/>
              <a:cs typeface="Times New Roman" pitchFamily="18" charset="0"/>
            </a:endParaRPr>
          </a:p>
          <a:p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It is your </a:t>
            </a:r>
            <a:r>
              <a:rPr lang="en-US" altLang="zh-CN" sz="40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responsibility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to ensure that your passwords are well-guarded, directories protected, and printouts do not </a:t>
            </a: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fall 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into other hands.</a:t>
            </a:r>
            <a:endParaRPr lang="zh-CN" altLang="en-US" sz="3600" dirty="0">
              <a:solidFill>
                <a:srgbClr val="FFFF99"/>
              </a:solidFill>
              <a:latin typeface="Pristina" pitchFamily="66" charset="0"/>
              <a:ea typeface="MS PMincho" pitchFamily="18" charset="-128"/>
              <a:cs typeface="Times New Roman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19179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35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0" y="1524000"/>
            <a:ext cx="411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11163" indent="-34290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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3" pitchFamily="18" charset="2"/>
              <a:buChar char="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en-US" altLang="zh-CN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5342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9" name="Rectangle 8"/>
          <p:cNvSpPr/>
          <p:nvPr/>
        </p:nvSpPr>
        <p:spPr>
          <a:xfrm>
            <a:off x="2137064" y="1447800"/>
            <a:ext cx="6629400" cy="11430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不过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我的本意并没有提供代码让他抄袭的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啊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有一个</a:t>
            </a:r>
            <a:r>
              <a:rPr lang="en-US" altLang="zh-CN" sz="2000" dirty="0" err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的函数怎么调试都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不对，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2467841"/>
            <a:ext cx="7620000" cy="12001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她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请教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我怎么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优化，我跟她讲了优化方法然后她自己去改了，改过以后问我为什么效率没有提升， 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代码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3464" y="3619500"/>
            <a:ext cx="4953000" cy="8001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我们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都是“好学生”，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。这次之后就没有这种情况发生了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277100" cy="8001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没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有错的是将他的代码直接交上去的人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，他们根本就没考虑一下这可能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对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造成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什么影响。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From YY BBS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4267200"/>
            <a:ext cx="5791200" cy="1160318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知道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了，</a:t>
            </a:r>
            <a:r>
              <a:rPr lang="zh-CN" altLang="en-US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把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判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为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8418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11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Introduction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The History of </a:t>
            </a:r>
            <a:r>
              <a:rPr lang="en-US" altLang="zh-CN" sz="3200" dirty="0" smtClean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Linus Torvalds, </a:t>
            </a:r>
            <a:r>
              <a:rPr lang="en-US" altLang="zh-CN" sz="2800" dirty="0" smtClean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Unix</a:t>
            </a:r>
            <a:r>
              <a:rPr lang="en-US" altLang="zh-CN" sz="2800" dirty="0" smtClean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 smtClean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400" dirty="0" smtClean="0">
                <a:solidFill>
                  <a:srgbClr val="FFFF99"/>
                </a:solidFill>
              </a:rPr>
              <a:t>“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Unix is not so much an operating system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as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an oral history </a:t>
            </a:r>
            <a:r>
              <a:rPr lang="en-US" altLang="zh-CN" sz="2400" dirty="0" smtClean="0">
                <a:solidFill>
                  <a:srgbClr val="FFFF99"/>
                </a:solidFill>
              </a:rPr>
              <a:t>”</a:t>
            </a:r>
            <a:endParaRPr lang="en-US" altLang="zh-CN" dirty="0" smtClean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Heirs: 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Linux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BSD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B07BD7"/>
                </a:solidFill>
              </a:rPr>
              <a:t>MacOS X</a:t>
            </a:r>
            <a:r>
              <a:rPr lang="en-US" altLang="zh-CN" sz="2400" dirty="0" smtClean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Principle:  </a:t>
            </a:r>
            <a:r>
              <a:rPr lang="en-US" sz="3600" b="1" spc="150" dirty="0" smtClean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 smtClean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 smtClean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7696" y="0"/>
            <a:ext cx="2236304" cy="3429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Differences between Windows and Linux</a:t>
            </a:r>
          </a:p>
          <a:p>
            <a:pPr lvl="1" eaLnBrk="1" hangingPunct="1"/>
            <a:r>
              <a:rPr lang="en-US" altLang="zh-CN" sz="2800" dirty="0" smtClean="0"/>
              <a:t>One Kernel and Multiple Distribution</a:t>
            </a:r>
          </a:p>
          <a:p>
            <a:pPr lvl="2" eaLnBrk="1" hangingPunct="1"/>
            <a:r>
              <a:rPr lang="en-US" altLang="zh-CN" sz="2000" dirty="0" smtClean="0">
                <a:latin typeface="Verdana" pitchFamily="34" charset="0"/>
              </a:rPr>
              <a:t>3.2.</a:t>
            </a:r>
            <a:r>
              <a:rPr lang="en-US" altLang="zh-CN" dirty="0" smtClean="0"/>
              <a:t>x  kernel  (newest: </a:t>
            </a:r>
            <a:r>
              <a:rPr lang="en-US" altLang="zh-CN" sz="2000" dirty="0" smtClean="0">
                <a:latin typeface="Verdana" pitchFamily="34" charset="0"/>
              </a:rPr>
              <a:t>3.13.5 2014.2.22</a:t>
            </a:r>
            <a:r>
              <a:rPr lang="en-US" altLang="zh-CN" dirty="0" smtClean="0"/>
              <a:t>)</a:t>
            </a:r>
          </a:p>
          <a:p>
            <a:pPr lvl="2" eaLnBrk="1" hangingPunct="1"/>
            <a:r>
              <a:rPr lang="en-US" altLang="zh-CN" dirty="0" smtClean="0"/>
              <a:t>RedHat / Fedora, Debian</a:t>
            </a:r>
          </a:p>
          <a:p>
            <a:pPr lvl="2" eaLnBrk="1" hangingPunct="1"/>
            <a:r>
              <a:rPr lang="en-US" altLang="zh-CN" dirty="0" smtClean="0"/>
              <a:t>Suse, Gentoo, Arch, Ubuntu, …</a:t>
            </a:r>
          </a:p>
          <a:p>
            <a:pPr lvl="1" eaLnBrk="1" hangingPunct="1"/>
            <a:r>
              <a:rPr lang="en-US" altLang="zh-CN" sz="2800" dirty="0" smtClean="0"/>
              <a:t>Powerful Command Line Interface</a:t>
            </a:r>
          </a:p>
          <a:p>
            <a:pPr lvl="1" eaLnBrk="1" hangingPunct="1"/>
            <a:r>
              <a:rPr lang="en-US" altLang="zh-CN" sz="2800" dirty="0" smtClean="0"/>
              <a:t>Directories Organization</a:t>
            </a:r>
          </a:p>
          <a:p>
            <a:pPr lvl="1" eaLnBrk="1" hangingPunct="1"/>
            <a:r>
              <a:rPr lang="en-US" altLang="zh-CN" sz="2800" dirty="0" smtClean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6172200" y="0"/>
            <a:ext cx="29718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 smtClean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SJTU Depository  </a:t>
            </a:r>
            <a:br>
              <a:rPr lang="en-US" altLang="zh-CN" sz="2800" dirty="0" smtClean="0"/>
            </a:b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hlinkClick r:id="rId3"/>
              </a:rPr>
              <a:t>ftp://ftp.sjtu.edu.cn/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e.g.  </a:t>
            </a:r>
            <a:r>
              <a:rPr lang="en-US" altLang="zh-CN" sz="2800" dirty="0" smtClean="0">
                <a:sym typeface="Wingdings" pitchFamily="2" charset="2"/>
              </a:rPr>
              <a:t>Debian-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8.2.0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/>
            </a:r>
            <a:br>
              <a:rPr lang="en-US" altLang="zh-CN" sz="2400" dirty="0" smtClean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/</a:t>
            </a:r>
            <a:r>
              <a:rPr lang="en-US" altLang="zh-CN" sz="1800" b="1" dirty="0" err="1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debian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-cd/8.2.0/amd64/</a:t>
            </a:r>
            <a:r>
              <a:rPr lang="en-US" altLang="zh-CN" sz="1800" b="1" dirty="0" err="1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iso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-cd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/</a:t>
            </a:r>
          </a:p>
          <a:p>
            <a:pPr marL="1261364" lvl="3">
              <a:buFont typeface="Wingdings"/>
              <a:buChar char=""/>
              <a:defRPr/>
            </a:pPr>
            <a:endParaRPr lang="en-US" altLang="zh-CN" dirty="0" smtClean="0">
              <a:sym typeface="Wingdings" pitchFamily="2" charset="2"/>
              <a:hlinkClick r:id="rId4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Online: </a:t>
            </a:r>
            <a:r>
              <a:rPr lang="en-US" altLang="zh-CN" sz="2800" i="1" dirty="0" smtClean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  Debian  (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smtClean="0">
                <a:cs typeface="Courier New" pitchFamily="49" charset="0"/>
              </a:rPr>
              <a:t>, </a:t>
            </a:r>
            <a:r>
              <a:rPr lang="en-US" sz="2400" i="1" dirty="0" smtClean="0">
                <a:cs typeface="Courier New" pitchFamily="49" charset="0"/>
              </a:rPr>
              <a:t>Deb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 smtClean="0">
                <a:cs typeface="Courier New" pitchFamily="49" charset="0"/>
              </a:rPr>
              <a:t> + Ian</a:t>
            </a:r>
            <a:r>
              <a:rPr lang="en-US" sz="2800" dirty="0" smtClean="0"/>
              <a:t>)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4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6172200" y="0"/>
            <a:ext cx="3048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about version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Fedora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Sulphur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Cambridge(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10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Debian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(Toy Story)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Squeeze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6.0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Wheezy(</a:t>
            </a:r>
            <a:r>
              <a:rPr lang="en-US" altLang="zh-CN" sz="1400" dirty="0" smtClean="0">
                <a:solidFill>
                  <a:prstClr val="black"/>
                </a:solidFill>
                <a:latin typeface="Comic Sans MS" pitchFamily="66" charset="0"/>
              </a:rPr>
              <a:t>7.0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), </a:t>
            </a:r>
            <a:b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   Jessie(8.0)</a:t>
            </a: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 smtClean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Sorry, no technical support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Cool !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provides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platform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which supports the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execution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of a complete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20866"/>
            <a:ext cx="80010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 smtClean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Guest Operating System (if no ISO)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e.g. </a:t>
            </a:r>
            <a:r>
              <a:rPr lang="en-US" altLang="zh-CN" dirty="0" err="1" smtClean="0">
                <a:solidFill>
                  <a:srgbClr val="FFC000"/>
                </a:solidFill>
              </a:rPr>
              <a:t>Debian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8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Disk 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0</a:t>
            </a:r>
            <a:r>
              <a:rPr lang="en-US" altLang="zh-CN" dirty="0" smtClean="0"/>
              <a:t>G </a:t>
            </a:r>
            <a:r>
              <a:rPr lang="en-US" altLang="zh-CN" dirty="0" smtClean="0"/>
              <a:t>(engross on demand)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Network </a:t>
            </a:r>
            <a:r>
              <a:rPr lang="en-US" altLang="zh-CN" sz="2800" dirty="0" smtClean="0"/>
              <a:t>connection (customized)</a:t>
            </a:r>
            <a:endParaRPr lang="en-US" altLang="zh-CN" sz="2800" dirty="0"/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olidFill>
                  <a:srgbClr val="FFC000"/>
                </a:solidFill>
              </a:rPr>
              <a:t>Bridge</a:t>
            </a:r>
            <a:r>
              <a:rPr lang="en-US" altLang="zh-CN" dirty="0"/>
              <a:t> (separate IP) or </a:t>
            </a:r>
            <a:r>
              <a:rPr lang="en-US" altLang="zh-CN" dirty="0">
                <a:solidFill>
                  <a:srgbClr val="FFC000"/>
                </a:solidFill>
              </a:rPr>
              <a:t>NAT</a:t>
            </a:r>
            <a:r>
              <a:rPr lang="en-US" altLang="zh-CN" dirty="0"/>
              <a:t> (internal </a:t>
            </a:r>
            <a:r>
              <a:rPr lang="en-US" altLang="zh-CN" dirty="0" smtClean="0"/>
              <a:t>IP, </a:t>
            </a:r>
            <a:r>
              <a:rPr lang="en-US" altLang="zh-CN" dirty="0" smtClean="0">
                <a:solidFill>
                  <a:srgbClr val="FF3F8D"/>
                </a:solidFill>
              </a:rPr>
              <a:t>default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easy,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stable,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 smtClean="0"/>
              <a:t>: Configure VM</a:t>
            </a:r>
            <a:endParaRPr lang="en-US" altLang="zh-CN" sz="32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	  </a:t>
            </a:r>
            <a:r>
              <a:rPr lang="en-US" altLang="zh-CN" dirty="0" smtClean="0"/>
              <a:t>ISO Image</a:t>
            </a:r>
            <a:r>
              <a:rPr lang="en-US" altLang="zh-CN" dirty="0" smtClean="0">
                <a:solidFill>
                  <a:srgbClr val="FFC000"/>
                </a:solidFill>
              </a:rPr>
              <a:t>: “</a:t>
            </a:r>
            <a:r>
              <a:rPr lang="en-US" altLang="zh-CN" dirty="0" smtClean="0">
                <a:solidFill>
                  <a:srgbClr val="FFC000"/>
                </a:solidFill>
              </a:rPr>
              <a:t>debian-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8.2.0</a:t>
            </a:r>
            <a:r>
              <a:rPr lang="en-US" altLang="zh-CN" dirty="0" smtClean="0">
                <a:solidFill>
                  <a:srgbClr val="FFC000"/>
                </a:solidFill>
              </a:rPr>
              <a:t>-amd64-CD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 smtClean="0">
                <a:solidFill>
                  <a:srgbClr val="FFC000"/>
                </a:solidFill>
              </a:rPr>
              <a:t>.iso</a:t>
            </a:r>
            <a:r>
              <a:rPr lang="en-US" altLang="zh-CN" dirty="0" smtClean="0">
                <a:solidFill>
                  <a:srgbClr val="FFC000"/>
                </a:solidFill>
              </a:rPr>
              <a:t>”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Hardware (Customized)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Hostname </a:t>
            </a:r>
            <a:r>
              <a:rPr lang="en-US" altLang="zh-CN" dirty="0" smtClean="0"/>
              <a:t>and </a:t>
            </a:r>
            <a:r>
              <a:rPr lang="en-US" altLang="zh-CN" dirty="0" smtClean="0">
                <a:solidFill>
                  <a:srgbClr val="FFC000"/>
                </a:solidFill>
              </a:rPr>
              <a:t>Domain name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sz="2800" dirty="0" smtClean="0"/>
              <a:t>root password and Create a User</a:t>
            </a: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Manual</a:t>
            </a:r>
            <a:endParaRPr lang="en-US" altLang="zh-CN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sdb3 - the 2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Use a </a:t>
            </a:r>
            <a:r>
              <a:rPr lang="en-US" altLang="zh-CN" dirty="0" smtClean="0">
                <a:solidFill>
                  <a:srgbClr val="FFC000"/>
                </a:solidFill>
              </a:rPr>
              <a:t>Network mirror</a:t>
            </a:r>
            <a:endParaRPr lang="en-US" altLang="zh-CN" dirty="0">
              <a:solidFill>
                <a:srgbClr val="FFC000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Hostname</a:t>
            </a:r>
            <a:r>
              <a:rPr lang="en-US" altLang="zh-CN" dirty="0" smtClean="0">
                <a:solidFill>
                  <a:srgbClr val="FFC000"/>
                </a:solidFill>
              </a:rPr>
              <a:t>: </a:t>
            </a:r>
            <a:r>
              <a:rPr lang="en-US" altLang="zh-CN" dirty="0" smtClean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ː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Qt Software</a:t>
            </a: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0631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</a:t>
            </a:r>
            <a:r>
              <a:rPr lang="en-US" altLang="zh-CN" sz="3200" dirty="0" err="1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Debian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8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Architecture</a:t>
            </a:r>
            <a:endParaRPr lang="zh-CN" altLang="en-US" sz="3200" dirty="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Virtual Machine Monitor</a:t>
            </a:r>
          </a:p>
          <a:p>
            <a:pPr lvl="1" eaLnBrk="1" hangingPunct="1"/>
            <a:r>
              <a:rPr lang="en-US" altLang="zh-CN" sz="2800" dirty="0" smtClean="0"/>
              <a:t>VMware (EMC)</a:t>
            </a:r>
          </a:p>
          <a:p>
            <a:pPr lvl="2" eaLnBrk="1" hangingPunct="1"/>
            <a:r>
              <a:rPr lang="en-US" altLang="zh-CN" dirty="0" smtClean="0"/>
              <a:t>Player, Workstation, …</a:t>
            </a:r>
          </a:p>
          <a:p>
            <a:pPr lvl="2" eaLnBrk="1" hangingPunct="1"/>
            <a:r>
              <a:rPr lang="en-US" altLang="zh-CN" dirty="0" smtClean="0"/>
              <a:t>Fusion, VMware Server, ESX Server, …</a:t>
            </a:r>
          </a:p>
          <a:p>
            <a:pPr lvl="5"/>
            <a:endParaRPr lang="en-US" altLang="zh-CN" sz="600" dirty="0" smtClean="0"/>
          </a:p>
          <a:p>
            <a:pPr lvl="3" eaLnBrk="1" hangingPunct="1"/>
            <a:endParaRPr lang="en-US" altLang="zh-CN" sz="800" dirty="0" smtClean="0"/>
          </a:p>
          <a:p>
            <a:pPr lvl="1" eaLnBrk="1" hangingPunct="1">
              <a:defRPr/>
            </a:pPr>
            <a:r>
              <a:rPr lang="en-US" altLang="zh-CN" sz="2800" dirty="0" smtClean="0"/>
              <a:t>Other 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…</a:t>
            </a:r>
          </a:p>
          <a:p>
            <a:pPr eaLnBrk="1" hangingPunct="1"/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altLang="zh-CN" smtClean="0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Snapshot </a:t>
            </a:r>
            <a:r>
              <a:rPr lang="en-US" altLang="zh-CN" sz="2400" i="1" dirty="0" smtClean="0"/>
              <a:t>(unsupported in VMware Player)</a:t>
            </a:r>
            <a:endParaRPr lang="en-US" altLang="zh-CN" sz="2800" i="1" dirty="0" smtClean="0"/>
          </a:p>
          <a:p>
            <a:pPr lvl="1" eaLnBrk="1" hangingPunct="1"/>
            <a:r>
              <a:rPr lang="en-US" altLang="zh-CN" sz="2800" dirty="0" smtClean="0"/>
              <a:t>Backup the whole computer</a:t>
            </a:r>
          </a:p>
          <a:p>
            <a:pPr lvl="2" eaLnBrk="1" hangingPunct="1"/>
            <a:r>
              <a:rPr lang="en-US" altLang="zh-CN" dirty="0" smtClean="0"/>
              <a:t>Don’t worry about system crash</a:t>
            </a:r>
          </a:p>
          <a:p>
            <a:pPr lvl="1" eaLnBrk="1" hangingPunct="1"/>
            <a:r>
              <a:rPr lang="en-US" altLang="zh-CN" sz="2800" dirty="0" smtClean="0"/>
              <a:t>Trade of between storage and computers</a:t>
            </a:r>
          </a:p>
          <a:p>
            <a:pPr lvl="3" eaLnBrk="1" hangingPunct="1"/>
            <a:endParaRPr lang="en-US" altLang="zh-CN" dirty="0" smtClean="0"/>
          </a:p>
          <a:p>
            <a:pPr eaLnBrk="1" hangingPunct="1"/>
            <a:r>
              <a:rPr lang="en-US" altLang="zh-CN" sz="3200" dirty="0" smtClean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 smtClean="0"/>
              <a:t>Configuration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 smtClean="0"/>
              <a:t>)    BIOS 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 smtClean="0"/>
              <a:t>) </a:t>
            </a:r>
            <a:br>
              <a:rPr lang="en-US" altLang="zh-CN" sz="2400" dirty="0" smtClean="0"/>
            </a:br>
            <a:r>
              <a:rPr lang="en-US" altLang="zh-CN" sz="2400" dirty="0" smtClean="0"/>
              <a:t>Paging file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 smtClean="0"/>
              <a:t>)    Disk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 smtClean="0"/>
              <a:t>)  </a:t>
            </a:r>
            <a:br>
              <a:rPr lang="en-US" altLang="zh-CN" sz="2400" dirty="0" smtClean="0"/>
            </a:br>
            <a:r>
              <a:rPr lang="en-US" altLang="zh-CN" sz="2400" dirty="0" smtClean="0"/>
              <a:t>Snapshot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 smtClean="0">
                <a:solidFill>
                  <a:prstClr val="white"/>
                </a:solidFill>
              </a:rPr>
              <a:t> )     …</a:t>
            </a:r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Tools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click menu “VM -&gt; Install VMware Tools”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&gt;cd /media/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cdrom</a:t>
            </a:r>
            <a:endParaRPr lang="en-US" altLang="zh-CN" sz="20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&gt;tar 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VMwareTools-8.1.3-203739.tar.gz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CN" dirty="0">
              <a:solidFill>
                <a:prstClr val="white"/>
              </a:solidFill>
            </a:endParaRP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Shell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Operating System Shell</a:t>
            </a:r>
          </a:p>
          <a:p>
            <a:pPr lvl="1" eaLnBrk="1" hangingPunct="1"/>
            <a:r>
              <a:rPr lang="en-US" altLang="zh-CN" sz="2800" dirty="0" smtClean="0"/>
              <a:t>Provide access to the services of a kernel</a:t>
            </a:r>
          </a:p>
          <a:p>
            <a:pPr lvl="1" eaLnBrk="1" hangingPunct="1"/>
            <a:r>
              <a:rPr lang="en-US" altLang="zh-CN" sz="2800" dirty="0" smtClean="0"/>
              <a:t>Command-Line Interface (CLI)</a:t>
            </a:r>
          </a:p>
          <a:p>
            <a:pPr lvl="2" eaLnBrk="1" hangingPunct="1"/>
            <a:r>
              <a:rPr lang="en-US" altLang="zh-CN" dirty="0" smtClean="0"/>
              <a:t>Unix Shell</a:t>
            </a:r>
          </a:p>
          <a:p>
            <a:pPr lvl="3" eaLnBrk="1" hangingPunct="1"/>
            <a:r>
              <a:rPr lang="en-US" altLang="zh-CN" dirty="0" smtClean="0"/>
              <a:t>e.g. Bounce-Again Shell,  </a:t>
            </a:r>
            <a:r>
              <a:rPr lang="en-US" altLang="zh-CN" dirty="0" smtClean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 smtClean="0">
              <a:latin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Non-Unix Shell</a:t>
            </a:r>
          </a:p>
          <a:p>
            <a:pPr lvl="3" eaLnBrk="1" hangingPunct="1"/>
            <a:r>
              <a:rPr lang="en-US" altLang="zh-CN" dirty="0" smtClean="0"/>
              <a:t>e.g. DOS</a:t>
            </a:r>
          </a:p>
          <a:p>
            <a:pPr lvl="1" eaLnBrk="1" hangingPunct="1"/>
            <a:r>
              <a:rPr lang="en-US" altLang="zh-CN" sz="2800" dirty="0" smtClean="0"/>
              <a:t>Graphical User Interface (GUI)</a:t>
            </a:r>
          </a:p>
          <a:p>
            <a:pPr lvl="2" eaLnBrk="1" hangingPunct="1"/>
            <a:r>
              <a:rPr lang="en-US" altLang="zh-CN" dirty="0" smtClean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</a:t>
            </a:r>
            <a:r>
              <a:rPr lang="en-US" altLang="zh-CN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</a:t>
            </a:r>
            <a:r>
              <a:rPr lang="en-US" altLang="zh-CN" sz="2800" dirty="0" smtClean="0">
                <a:cs typeface="Courier New" pitchFamily="49" charset="0"/>
              </a:rPr>
              <a:t>sensitive</a:t>
            </a:r>
          </a:p>
          <a:p>
            <a:pPr lvl="1" eaLnBrk="1" hangingPunct="1"/>
            <a:endParaRPr lang="en-US" altLang="zh-CN" sz="1200" dirty="0" smtClean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Search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User Account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Text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E2A7FF"/>
                </a:solidFill>
              </a:rPr>
              <a:t>GZIP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E2A7FF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smtClean="0">
                <a:solidFill>
                  <a:srgbClr val="E2A7FF"/>
                </a:solidFill>
              </a:rPr>
              <a:t>ZIP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 smtClean="0">
                <a:solidFill>
                  <a:prstClr val="white"/>
                </a:solidFill>
              </a:rPr>
              <a:t>gz</a:t>
            </a:r>
            <a:r>
              <a:rPr lang="en-US" altLang="zh-CN" sz="2800" dirty="0" smtClean="0">
                <a:solidFill>
                  <a:prstClr val="white"/>
                </a:solidFill>
              </a:rPr>
              <a:t> file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 smtClean="0"/>
              <a:t>ape </a:t>
            </a:r>
            <a:r>
              <a:rPr lang="en-US" altLang="zh-CN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 smtClean="0"/>
              <a:t>chive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A162D0"/>
                </a:solidFill>
              </a:rPr>
              <a:t>CPIO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A162D0"/>
                </a:solidFill>
              </a:rPr>
              <a:t>C</a:t>
            </a:r>
            <a:r>
              <a:rPr lang="en-US" altLang="zh-CN" sz="2800" dirty="0" err="1" smtClean="0"/>
              <a:t>o</a:t>
            </a:r>
            <a:r>
              <a:rPr lang="en-US" altLang="zh-CN" sz="2800" dirty="0" err="1" smtClean="0">
                <a:solidFill>
                  <a:srgbClr val="A162D0"/>
                </a:solidFill>
              </a:rPr>
              <a:t>P</a:t>
            </a:r>
            <a:r>
              <a:rPr lang="en-US" altLang="zh-CN" sz="2800" dirty="0" err="1" smtClean="0"/>
              <a:t>y</a:t>
            </a:r>
            <a:r>
              <a:rPr lang="en-US" altLang="zh-CN" sz="2800" dirty="0" smtClean="0"/>
              <a:t> files </a:t>
            </a:r>
            <a:r>
              <a:rPr lang="en-US" altLang="zh-CN" sz="2800" dirty="0" smtClean="0">
                <a:solidFill>
                  <a:srgbClr val="A162D0"/>
                </a:solidFill>
              </a:rPr>
              <a:t>I</a:t>
            </a:r>
            <a:r>
              <a:rPr lang="en-US" altLang="zh-CN" sz="2800" dirty="0" smtClean="0"/>
              <a:t>n and </a:t>
            </a:r>
            <a:r>
              <a:rPr lang="en-US" altLang="zh-CN" sz="2800" dirty="0" smtClean="0">
                <a:solidFill>
                  <a:srgbClr val="A162D0"/>
                </a:solidFill>
              </a:rPr>
              <a:t>O</a:t>
            </a:r>
            <a:r>
              <a:rPr lang="en-US" altLang="zh-CN" sz="2800" dirty="0" smtClean="0"/>
              <a:t>ut archives)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-id &lt;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test.cpio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/ 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–depth –print |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-o &gt;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x.cpio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&gt;gzip -9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x.cpio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lvl="2" indent="-903288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1800" dirty="0" smtClean="0">
                <a:solidFill>
                  <a:prstClr val="white"/>
                </a:solidFill>
                <a:latin typeface="Verdana" pitchFamily="34" charset="0"/>
                <a:cs typeface="Courier New" pitchFamily="49" charset="0"/>
              </a:rPr>
              <a:t>*</a:t>
            </a:r>
            <a:r>
              <a:rPr lang="en-US" altLang="zh-CN" dirty="0" smtClean="0">
                <a:solidFill>
                  <a:prstClr val="white"/>
                </a:solidFill>
                <a:cs typeface="Courier New" pitchFamily="49" charset="0"/>
              </a:rPr>
              <a:t> TAR vs CPIO: </a:t>
            </a:r>
            <a:r>
              <a:rPr lang="en-US" altLang="zh-CN" sz="2000" dirty="0" smtClean="0">
                <a:solidFill>
                  <a:prstClr val="white"/>
                </a:solidFill>
                <a:cs typeface="Courier New" pitchFamily="49" charset="0"/>
                <a:hlinkClick r:id="rId3"/>
              </a:rPr>
              <a:t>http://rightsock.com/~kjw/Ramblings/tar_v_cpio.html</a:t>
            </a:r>
            <a:r>
              <a:rPr lang="en-US" altLang="zh-CN" sz="2000" dirty="0" smtClean="0">
                <a:solidFill>
                  <a:prstClr val="white"/>
                </a:solidFill>
                <a:cs typeface="Courier New" pitchFamily="49" charset="0"/>
              </a:rPr>
              <a:t> </a:t>
            </a:r>
            <a:endParaRPr lang="en-US" altLang="zh-CN" sz="1600" dirty="0" smtClean="0">
              <a:solidFill>
                <a:srgbClr val="FF0066"/>
              </a:solidFill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00B0F0"/>
                </a:solidFill>
              </a:rPr>
              <a:t>Telnet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00B0F0"/>
                </a:solidFill>
              </a:rPr>
              <a:t>Tel</a:t>
            </a:r>
            <a:r>
              <a:rPr lang="en-US" altLang="zh-CN" sz="2800" dirty="0" smtClean="0"/>
              <a:t>etype </a:t>
            </a:r>
            <a:r>
              <a:rPr lang="en-US" altLang="zh-CN" sz="2800" dirty="0" smtClean="0">
                <a:solidFill>
                  <a:srgbClr val="00B0F0"/>
                </a:solidFill>
              </a:rPr>
              <a:t>net</a:t>
            </a:r>
            <a:r>
              <a:rPr lang="en-US" altLang="zh-CN" sz="2800" dirty="0" smtClean="0"/>
              <a:t>work)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/>
              <a:t>A network protocol over TCP for remote access</a:t>
            </a:r>
          </a:p>
          <a:p>
            <a:pPr lvl="1" eaLnBrk="1" hangingPunct="1"/>
            <a:r>
              <a:rPr lang="en-US" altLang="zh-CN" sz="2800" dirty="0" smtClean="0"/>
              <a:t>Birth in </a:t>
            </a:r>
            <a:r>
              <a:rPr lang="en-US" altLang="zh-CN" sz="2400" dirty="0" smtClean="0">
                <a:latin typeface="Verdana" pitchFamily="34" charset="0"/>
              </a:rPr>
              <a:t>1969</a:t>
            </a:r>
            <a:r>
              <a:rPr lang="en-US" altLang="zh-CN" sz="2800" dirty="0" smtClean="0"/>
              <a:t>, and supported by various OSes</a:t>
            </a:r>
          </a:p>
          <a:p>
            <a:pPr lvl="2" eaLnBrk="1" hangingPunct="1"/>
            <a:r>
              <a:rPr lang="en-US" altLang="zh-CN" dirty="0" smtClean="0"/>
              <a:t>Including Windows</a:t>
            </a:r>
          </a:p>
          <a:p>
            <a:pPr lvl="2" eaLnBrk="1" hangingPunct="1"/>
            <a:endParaRPr lang="en-US" altLang="zh-CN" dirty="0" smtClean="0"/>
          </a:p>
          <a:p>
            <a:pPr lvl="1" eaLnBrk="1" hangingPunct="1"/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&gt;telnet bbs.fudan.edu.cn</a:t>
            </a:r>
            <a:b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&gt;telnet 10.132.143.112</a:t>
            </a:r>
          </a:p>
          <a:p>
            <a:pPr lvl="1" eaLnBrk="1" hangingPunct="1"/>
            <a:endParaRPr lang="en-US" altLang="zh-CN" sz="800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SSH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ecure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SH</a:t>
            </a:r>
            <a:r>
              <a:rPr lang="en-US" altLang="zh-CN" sz="2800" dirty="0" err="1" smtClean="0"/>
              <a:t>ell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 smtClean="0">
                <a:solidFill>
                  <a:prstClr val="white"/>
                </a:solidFill>
              </a:rPr>
              <a:t>secure </a:t>
            </a:r>
            <a:r>
              <a:rPr lang="en-US" altLang="zh-CN" dirty="0" smtClean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 smtClean="0">
                <a:solidFill>
                  <a:prstClr val="white"/>
                </a:solidFill>
              </a:rPr>
              <a:t>Tatu Ylönen</a:t>
            </a:r>
            <a:r>
              <a:rPr lang="en-US" altLang="zh-CN" dirty="0" smtClean="0">
                <a:solidFill>
                  <a:prstClr val="white"/>
                </a:solidFill>
              </a:rPr>
              <a:t>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 smtClean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OpenSSH </a:t>
            </a:r>
            <a:r>
              <a:rPr lang="en-US" altLang="zh-CN" sz="2400" dirty="0" smtClean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 smtClean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00B0F0"/>
                </a:solidFill>
              </a:rPr>
              <a:t>PuTTY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FF3F8D"/>
                </a:solidFill>
              </a:rPr>
              <a:t>VNC</a:t>
            </a:r>
            <a:r>
              <a:rPr lang="en-US" altLang="zh-CN" dirty="0" smtClean="0">
                <a:solidFill>
                  <a:prstClr val="white"/>
                </a:solidFill>
              </a:rPr>
              <a:t> (</a:t>
            </a:r>
            <a:r>
              <a:rPr lang="en-US" altLang="zh-CN" dirty="0" smtClean="0">
                <a:solidFill>
                  <a:srgbClr val="FF3F8D"/>
                </a:solidFill>
              </a:rPr>
              <a:t>V</a:t>
            </a:r>
            <a:r>
              <a:rPr lang="en-US" altLang="zh-CN" dirty="0" smtClean="0">
                <a:solidFill>
                  <a:prstClr val="white"/>
                </a:solidFill>
              </a:rPr>
              <a:t>irtual </a:t>
            </a:r>
            <a:r>
              <a:rPr lang="en-US" altLang="zh-CN" dirty="0" smtClean="0">
                <a:solidFill>
                  <a:srgbClr val="FF3F8D"/>
                </a:solidFill>
              </a:rPr>
              <a:t>N</a:t>
            </a:r>
            <a:r>
              <a:rPr lang="en-US" altLang="zh-CN" dirty="0" smtClean="0">
                <a:solidFill>
                  <a:prstClr val="white"/>
                </a:solidFill>
              </a:rPr>
              <a:t>etwork </a:t>
            </a:r>
            <a:r>
              <a:rPr lang="en-US" altLang="zh-CN" dirty="0" smtClean="0">
                <a:solidFill>
                  <a:srgbClr val="FF3F8D"/>
                </a:solidFill>
              </a:rPr>
              <a:t>C</a:t>
            </a:r>
            <a:r>
              <a:rPr lang="en-US" altLang="zh-CN" dirty="0" smtClean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3F8D"/>
                </a:solidFill>
              </a:rPr>
              <a:t>vi 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3F8D"/>
                </a:solidFill>
              </a:rPr>
              <a:t>Vi</a:t>
            </a:r>
            <a:r>
              <a:rPr lang="en-US" altLang="zh-CN" sz="2800" dirty="0" smtClean="0"/>
              <a:t>sual Editor)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3F8D"/>
                </a:solidFill>
              </a:rPr>
              <a:t>/</a:t>
            </a:r>
            <a:r>
              <a:rPr lang="en-US" sz="2800" dirty="0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viː</a:t>
            </a:r>
            <a:r>
              <a:rPr lang="en-US" sz="2800" dirty="0" err="1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ai</a:t>
            </a:r>
            <a:r>
              <a:rPr lang="en-US" altLang="zh-CN" sz="2800" dirty="0" smtClean="0">
                <a:solidFill>
                  <a:srgbClr val="FF3F8D"/>
                </a:solidFill>
              </a:rPr>
              <a:t>/, </a:t>
            </a:r>
            <a:r>
              <a:rPr lang="en-US" altLang="zh-CN" sz="2800" dirty="0" smtClean="0"/>
              <a:t>not /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smtClean="0"/>
              <a:t>siks/ </a:t>
            </a:r>
            <a:r>
              <a:rPr lang="en-US" altLang="zh-CN" sz="2800" dirty="0" smtClean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 smtClean="0"/>
              <a:t>Extension: vim, vile, xvi, … </a:t>
            </a:r>
          </a:p>
          <a:p>
            <a:pPr lvl="1" eaLnBrk="1" hangingPunct="1"/>
            <a:r>
              <a:rPr lang="en-US" altLang="zh-CN" sz="2800" dirty="0" smtClean="0"/>
              <a:t>Simple and Convenient</a:t>
            </a:r>
          </a:p>
          <a:p>
            <a:pPr lvl="1" eaLnBrk="1" hangingPunct="1"/>
            <a:r>
              <a:rPr lang="en-US" altLang="zh-CN" sz="2800" dirty="0" smtClean="0"/>
              <a:t>BOOK: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 smtClean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 smtClean="0">
                <a:hlinkClick r:id="rId3"/>
              </a:rPr>
              <a:t>http://www.china-pub.com/computers/common/info.asp?id=9208</a:t>
            </a:r>
            <a:r>
              <a:rPr lang="en-US" altLang="zh-CN" sz="2000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Cheat Sheet </a:t>
            </a:r>
            <a:r>
              <a:rPr lang="en-US" altLang="zh-CN" sz="2400" i="1" dirty="0" smtClean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 smtClean="0"/>
              <a:t>       </a:t>
            </a:r>
            <a:r>
              <a:rPr lang="en-US" altLang="zh-CN" sz="2000" dirty="0" smtClean="0">
                <a:hlinkClick r:id="rId4"/>
              </a:rPr>
              <a:t>http://jserv.sayya.org/misc/vi-vim-cheat-sheet.png</a:t>
            </a:r>
            <a:r>
              <a:rPr lang="en-US" altLang="zh-CN" sz="2000" dirty="0" smtClean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 smtClean="0"/>
          </a:p>
          <a:p>
            <a:pPr lvl="1" eaLnBrk="1" hangingPunct="1"/>
            <a:r>
              <a:rPr lang="en-US" altLang="zh-CN" sz="2800" dirty="0" smtClean="0"/>
              <a:t>“&gt;vimtutor” to get a simple tutorial</a:t>
            </a:r>
            <a:endParaRPr lang="zh-CN" altLang="en-US" sz="2800" dirty="0" smtClean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 smtClean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Emacs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E</a:t>
            </a:r>
            <a:r>
              <a:rPr lang="en-US" altLang="zh-CN" sz="2800" dirty="0" smtClean="0"/>
              <a:t>diting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MAC</a:t>
            </a:r>
            <a:r>
              <a:rPr lang="en-US" altLang="zh-CN" sz="2800" dirty="0" err="1" smtClean="0"/>
              <a:t>ro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C000"/>
                </a:solidFill>
              </a:rPr>
              <a:t>/</a:t>
            </a:r>
            <a:r>
              <a:rPr lang="en-US" sz="28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imæks</a:t>
            </a:r>
            <a:r>
              <a:rPr lang="en-US" altLang="zh-CN" sz="2800" dirty="0" smtClean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 smtClean="0"/>
              <a:t>More powerful than IDE !</a:t>
            </a:r>
          </a:p>
          <a:p>
            <a:pPr lvl="2" eaLnBrk="1" hangingPunct="1"/>
            <a:r>
              <a:rPr lang="en-US" altLang="zh-CN" dirty="0" smtClean="0"/>
              <a:t>Emacs List</a:t>
            </a: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 smtClean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 smtClean="0"/>
              <a:t>     </a:t>
            </a:r>
            <a:r>
              <a:rPr lang="en-US" altLang="zh-CN" sz="2000" dirty="0" smtClean="0">
                <a:hlinkClick r:id="rId3"/>
              </a:rPr>
              <a:t>http://www.china-pub.com/computers/common/info.asp?id=13395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 smtClean="0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 </a:t>
            </a:r>
            <a:r>
              <a:rPr lang="en-US" altLang="zh-CN" sz="32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(Spring 2013)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Rooms</a:t>
            </a:r>
          </a:p>
          <a:p>
            <a:pPr lvl="1" eaLnBrk="1" hangingPunct="1"/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Room1: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5110519070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~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5140379044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SPT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LXJ</a:t>
            </a:r>
            <a:endParaRPr lang="en-US" altLang="zh-CN" sz="24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Room2: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5140379045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~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5140379071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WMY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&amp;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WYM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800" dirty="0" smtClean="0"/>
          </a:p>
          <a:p>
            <a:pPr eaLnBrk="1" hangingPunct="1"/>
            <a:r>
              <a:rPr lang="en-US" altLang="zh-CN" sz="3200" dirty="0" smtClean="0"/>
              <a:t>Tasks</a:t>
            </a:r>
          </a:p>
          <a:p>
            <a:pPr lvl="1" eaLnBrk="1" hangingPunct="1"/>
            <a:r>
              <a:rPr lang="en-US" altLang="zh-CN" dirty="0" smtClean="0"/>
              <a:t>Install Linux</a:t>
            </a:r>
          </a:p>
          <a:p>
            <a:pPr lvl="1" eaLnBrk="1" hangingPunct="1"/>
            <a:r>
              <a:rPr lang="en-US" altLang="zh-CN" dirty="0" smtClean="0"/>
              <a:t>Shell </a:t>
            </a:r>
            <a:r>
              <a:rPr lang="en-US" altLang="zh-CN" sz="2000" dirty="0" smtClean="0">
                <a:hlinkClick r:id="rId3"/>
              </a:rPr>
              <a:t>http</a:t>
            </a:r>
            <a:r>
              <a:rPr lang="en-US" altLang="zh-CN" sz="2000" dirty="0">
                <a:hlinkClick r:id="rId3"/>
              </a:rPr>
              <a:t>://</a:t>
            </a:r>
            <a:r>
              <a:rPr lang="en-US" altLang="zh-CN" sz="2000" dirty="0" smtClean="0">
                <a:hlinkClick r:id="rId3"/>
              </a:rPr>
              <a:t>ipads.se.sjtu.edu.cn/courses/ics/tutorials/shell.html</a:t>
            </a:r>
            <a:r>
              <a:rPr lang="en-US" altLang="zh-CN" sz="2000" dirty="0" smtClean="0"/>
              <a:t> 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altLang="zh-CN" smtClean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9902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10820</TotalTime>
  <Words>2244</Words>
  <Application>Microsoft Office PowerPoint</Application>
  <PresentationFormat>On-screen Show (4:3)</PresentationFormat>
  <Paragraphs>673</Paragraphs>
  <Slides>57</Slides>
  <Notes>57</Notes>
  <HiddenSlides>1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8" baseType="lpstr">
      <vt:lpstr>Betsy Flanagan</vt:lpstr>
      <vt:lpstr>Courier</vt:lpstr>
      <vt:lpstr>MS PMincho</vt:lpstr>
      <vt:lpstr>Pristina</vt:lpstr>
      <vt:lpstr>华文楷体</vt:lpstr>
      <vt:lpstr>楷体</vt:lpstr>
      <vt:lpstr>宋体</vt:lpstr>
      <vt:lpstr>Arial</vt:lpstr>
      <vt:lpstr>Calibri</vt:lpstr>
      <vt:lpstr>Comic Sans MS</vt:lpstr>
      <vt:lpstr>Corbel</vt:lpstr>
      <vt:lpstr>Courier New</vt:lpstr>
      <vt:lpstr>Impact</vt:lpstr>
      <vt:lpstr>Tempus Sans ITC</vt:lpstr>
      <vt:lpstr>Times</vt:lpstr>
      <vt:lpstr>Times New Roman</vt:lpstr>
      <vt:lpstr>Verdana</vt:lpstr>
      <vt:lpstr>Wingdings</vt:lpstr>
      <vt:lpstr>Wingdings 2</vt:lpstr>
      <vt:lpstr>Wingdings 3</vt:lpstr>
      <vt:lpstr>Rong.Chen.Presentation</vt:lpstr>
      <vt:lpstr>TUTORIAL LESSON Linux &amp; Tools</vt:lpstr>
      <vt:lpstr>BIRTH of TUTORIAL LESSON</vt:lpstr>
      <vt:lpstr>OUTLINE</vt:lpstr>
      <vt:lpstr>PowerPoint Presentation</vt:lpstr>
      <vt:lpstr>TASKS </vt:lpstr>
      <vt:lpstr>HARD RULES</vt:lpstr>
      <vt:lpstr>PowerPoint Presentation</vt:lpstr>
      <vt:lpstr>STATISTICS</vt:lpstr>
      <vt:lpstr>WARNING</vt:lpstr>
      <vt:lpstr>PowerPoint Presentation</vt:lpstr>
      <vt:lpstr>BACKGROUND</vt:lpstr>
      <vt:lpstr>COMPARISON</vt:lpstr>
      <vt:lpstr>PowerPoint Presentation</vt:lpstr>
      <vt:lpstr>PowerPoint Presentation</vt:lpstr>
      <vt:lpstr>INSTALL</vt:lpstr>
      <vt:lpstr>INSTALL</vt:lpstr>
      <vt:lpstr>INSTALL</vt:lpstr>
      <vt:lpstr>INSTALL</vt:lpstr>
      <vt:lpstr>PowerPoint Presentation</vt:lpstr>
      <vt:lpstr>INSTALL</vt:lpstr>
      <vt:lpstr>INSTALL</vt:lpstr>
      <vt:lpstr>INSTALL</vt:lpstr>
      <vt:lpstr>INSTALL</vt:lpstr>
      <vt:lpstr>PowerPoint Presentation</vt:lpstr>
      <vt:lpstr>PowerPoint Presentation</vt:lpstr>
      <vt:lpstr>APPENDIX: System Virtualization</vt:lpstr>
      <vt:lpstr>APPENDIX: System Virtualization</vt:lpstr>
      <vt:lpstr>APPENDIX: VMware Workstation</vt:lpstr>
      <vt:lpstr>APPENDIX: VMware Workstation</vt:lpstr>
      <vt:lpstr>PowerPoint Presentation</vt:lpstr>
      <vt:lpstr>SHELL</vt:lpstr>
      <vt:lpstr>PowerPoint Presentation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Presentation</vt:lpstr>
      <vt:lpstr>VERSION CONTROL</vt:lpstr>
      <vt:lpstr>VERSION CONTROL</vt:lpstr>
      <vt:lpstr>VERSION CONTROL</vt:lpstr>
      <vt:lpstr>PowerPoint Presentation</vt:lpstr>
      <vt:lpstr>COMPRESSING</vt:lpstr>
      <vt:lpstr>ARCHIVING</vt:lpstr>
      <vt:lpstr>ARCHIVING</vt:lpstr>
      <vt:lpstr>PowerPoint Presentation</vt:lpstr>
      <vt:lpstr>REMOTE LOGIN</vt:lpstr>
      <vt:lpstr>REMOTE LOGIN</vt:lpstr>
      <vt:lpstr>REMOTE LOGIN</vt:lpstr>
      <vt:lpstr>PowerPoint Presentation</vt:lpstr>
      <vt:lpstr>TEXT EDITOR</vt:lpstr>
      <vt:lpstr>TEXT EDITOR</vt:lpstr>
      <vt:lpstr>PowerPoint Presentation</vt:lpstr>
      <vt:lpstr>Tutorial-1 (Spring 2013)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</cp:lastModifiedBy>
  <cp:revision>334</cp:revision>
  <dcterms:created xsi:type="dcterms:W3CDTF">2006-08-16T00:00:00Z</dcterms:created>
  <dcterms:modified xsi:type="dcterms:W3CDTF">2015-09-16T08:32:34Z</dcterms:modified>
</cp:coreProperties>
</file>