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sldIdLst>
    <p:sldId id="956" r:id="rId2"/>
    <p:sldId id="1225" r:id="rId3"/>
    <p:sldId id="1226" r:id="rId4"/>
    <p:sldId id="1227" r:id="rId5"/>
    <p:sldId id="1180" r:id="rId6"/>
    <p:sldId id="1181" r:id="rId7"/>
    <p:sldId id="1189" r:id="rId8"/>
    <p:sldId id="1190" r:id="rId9"/>
    <p:sldId id="1191" r:id="rId10"/>
    <p:sldId id="1192" r:id="rId11"/>
    <p:sldId id="1194" r:id="rId12"/>
    <p:sldId id="1228" r:id="rId13"/>
    <p:sldId id="1195" r:id="rId14"/>
    <p:sldId id="1196" r:id="rId15"/>
    <p:sldId id="1201" r:id="rId16"/>
    <p:sldId id="1197" r:id="rId17"/>
    <p:sldId id="1198" r:id="rId18"/>
    <p:sldId id="1199" r:id="rId19"/>
    <p:sldId id="1200" r:id="rId20"/>
    <p:sldId id="1193" r:id="rId21"/>
    <p:sldId id="1202" r:id="rId22"/>
    <p:sldId id="1230" r:id="rId23"/>
    <p:sldId id="1231" r:id="rId24"/>
    <p:sldId id="1229" r:id="rId25"/>
    <p:sldId id="1203" r:id="rId26"/>
    <p:sldId id="1222" r:id="rId27"/>
    <p:sldId id="1205" r:id="rId28"/>
    <p:sldId id="1206" r:id="rId29"/>
    <p:sldId id="1207" r:id="rId30"/>
    <p:sldId id="1208" r:id="rId31"/>
    <p:sldId id="1209" r:id="rId32"/>
    <p:sldId id="1210" r:id="rId33"/>
    <p:sldId id="1223" r:id="rId34"/>
    <p:sldId id="1212" r:id="rId35"/>
    <p:sldId id="1214" r:id="rId36"/>
    <p:sldId id="1213" r:id="rId37"/>
    <p:sldId id="1220" r:id="rId38"/>
    <p:sldId id="1219" r:id="rId39"/>
    <p:sldId id="1216" r:id="rId40"/>
    <p:sldId id="1217" r:id="rId41"/>
    <p:sldId id="1221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Comic Sans MS" panose="030F0702030302020204" pitchFamily="66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CC66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11" autoAdjust="0"/>
    <p:restoredTop sz="85852" autoAdjust="0"/>
  </p:normalViewPr>
  <p:slideViewPr>
    <p:cSldViewPr>
      <p:cViewPr varScale="1">
        <p:scale>
          <a:sx n="85" d="100"/>
          <a:sy n="85" d="100"/>
        </p:scale>
        <p:origin x="8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  <p:sld r:id="rId35" collapse="1"/>
      <p:sld r:id="rId36" collapse="1"/>
      <p:sld r:id="rId37" collapse="1"/>
      <p:sld r:id="rId38" collapse="1"/>
      <p:sld r:id="rId39" collapse="1"/>
      <p:sld r:id="rId4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_rels/viewProps.xml.rels><?xml version="1.0" encoding="UTF-8" standalone="yes"?>
<Relationships xmlns="http://schemas.openxmlformats.org/package/2006/relationships"><Relationship Id="rId13" Type="http://schemas.openxmlformats.org/officeDocument/2006/relationships/slide" Target="slides/slide14.xml"/><Relationship Id="rId18" Type="http://schemas.openxmlformats.org/officeDocument/2006/relationships/slide" Target="slides/slide19.xml"/><Relationship Id="rId26" Type="http://schemas.openxmlformats.org/officeDocument/2006/relationships/slide" Target="slides/slide27.xml"/><Relationship Id="rId39" Type="http://schemas.openxmlformats.org/officeDocument/2006/relationships/slide" Target="slides/slide40.xml"/><Relationship Id="rId21" Type="http://schemas.openxmlformats.org/officeDocument/2006/relationships/slide" Target="slides/slide22.xml"/><Relationship Id="rId34" Type="http://schemas.openxmlformats.org/officeDocument/2006/relationships/slide" Target="slides/slide35.xml"/><Relationship Id="rId7" Type="http://schemas.openxmlformats.org/officeDocument/2006/relationships/slide" Target="slides/slide8.xml"/><Relationship Id="rId12" Type="http://schemas.openxmlformats.org/officeDocument/2006/relationships/slide" Target="slides/slide13.xml"/><Relationship Id="rId17" Type="http://schemas.openxmlformats.org/officeDocument/2006/relationships/slide" Target="slides/slide18.xml"/><Relationship Id="rId25" Type="http://schemas.openxmlformats.org/officeDocument/2006/relationships/slide" Target="slides/slide26.xml"/><Relationship Id="rId33" Type="http://schemas.openxmlformats.org/officeDocument/2006/relationships/slide" Target="slides/slide34.xml"/><Relationship Id="rId38" Type="http://schemas.openxmlformats.org/officeDocument/2006/relationships/slide" Target="slides/slide39.xml"/><Relationship Id="rId2" Type="http://schemas.openxmlformats.org/officeDocument/2006/relationships/slide" Target="slides/slide3.xml"/><Relationship Id="rId16" Type="http://schemas.openxmlformats.org/officeDocument/2006/relationships/slide" Target="slides/slide17.xml"/><Relationship Id="rId20" Type="http://schemas.openxmlformats.org/officeDocument/2006/relationships/slide" Target="slides/slide21.xml"/><Relationship Id="rId29" Type="http://schemas.openxmlformats.org/officeDocument/2006/relationships/slide" Target="slides/slide30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11" Type="http://schemas.openxmlformats.org/officeDocument/2006/relationships/slide" Target="slides/slide12.xml"/><Relationship Id="rId24" Type="http://schemas.openxmlformats.org/officeDocument/2006/relationships/slide" Target="slides/slide25.xml"/><Relationship Id="rId32" Type="http://schemas.openxmlformats.org/officeDocument/2006/relationships/slide" Target="slides/slide33.xml"/><Relationship Id="rId37" Type="http://schemas.openxmlformats.org/officeDocument/2006/relationships/slide" Target="slides/slide38.xml"/><Relationship Id="rId40" Type="http://schemas.openxmlformats.org/officeDocument/2006/relationships/slide" Target="slides/slide41.xml"/><Relationship Id="rId5" Type="http://schemas.openxmlformats.org/officeDocument/2006/relationships/slide" Target="slides/slide6.xml"/><Relationship Id="rId15" Type="http://schemas.openxmlformats.org/officeDocument/2006/relationships/slide" Target="slides/slide16.xml"/><Relationship Id="rId23" Type="http://schemas.openxmlformats.org/officeDocument/2006/relationships/slide" Target="slides/slide24.xml"/><Relationship Id="rId28" Type="http://schemas.openxmlformats.org/officeDocument/2006/relationships/slide" Target="slides/slide29.xml"/><Relationship Id="rId36" Type="http://schemas.openxmlformats.org/officeDocument/2006/relationships/slide" Target="slides/slide37.xml"/><Relationship Id="rId10" Type="http://schemas.openxmlformats.org/officeDocument/2006/relationships/slide" Target="slides/slide11.xml"/><Relationship Id="rId19" Type="http://schemas.openxmlformats.org/officeDocument/2006/relationships/slide" Target="slides/slide20.xml"/><Relationship Id="rId31" Type="http://schemas.openxmlformats.org/officeDocument/2006/relationships/slide" Target="slides/slide32.xml"/><Relationship Id="rId4" Type="http://schemas.openxmlformats.org/officeDocument/2006/relationships/slide" Target="slides/slide5.xml"/><Relationship Id="rId9" Type="http://schemas.openxmlformats.org/officeDocument/2006/relationships/slide" Target="slides/slide10.xml"/><Relationship Id="rId14" Type="http://schemas.openxmlformats.org/officeDocument/2006/relationships/slide" Target="slides/slide15.xml"/><Relationship Id="rId22" Type="http://schemas.openxmlformats.org/officeDocument/2006/relationships/slide" Target="slides/slide23.xml"/><Relationship Id="rId27" Type="http://schemas.openxmlformats.org/officeDocument/2006/relationships/slide" Target="slides/slide28.xml"/><Relationship Id="rId30" Type="http://schemas.openxmlformats.org/officeDocument/2006/relationships/slide" Target="slides/slide31.xml"/><Relationship Id="rId35" Type="http://schemas.openxmlformats.org/officeDocument/2006/relationships/slide" Target="slides/slide36.xml"/><Relationship Id="rId8" Type="http://schemas.openxmlformats.org/officeDocument/2006/relationships/slide" Target="slides/slide9.xml"/><Relationship Id="rId3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293917608125072"/>
          <c:y val="0.10632295044001852"/>
          <c:w val="0.7196179083383808"/>
          <c:h val="0.7383693384480786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Traditional</c:v>
                </c:pt>
              </c:strCache>
            </c:strRef>
          </c:tx>
          <c:spPr>
            <a:ln w="25082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2"/>
            <c:spPr>
              <a:noFill/>
              <a:ln w="25082">
                <a:solidFill>
                  <a:srgbClr val="00CC66"/>
                </a:solidFill>
              </a:ln>
              <a:effectLst/>
            </c:spPr>
          </c:marker>
          <c:cat>
            <c:numRef>
              <c:f>Sheet1!$A$2:$A$5</c:f>
              <c:numCache>
                <c:formatCode>g/"通""用""格""式"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0</c:v>
                </c:pt>
                <c:pt idx="1">
                  <c:v>5.5</c:v>
                </c:pt>
                <c:pt idx="2">
                  <c:v>9.5</c:v>
                </c:pt>
                <c:pt idx="3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C8-4B6D-B894-95E8B07E34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Sloppy</c:v>
                </c:pt>
              </c:strCache>
            </c:strRef>
          </c:tx>
          <c:spPr>
            <a:ln w="25082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chemeClr val="bg1"/>
              </a:solidFill>
              <a:ln w="25082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Sheet1!$A$2:$A$5</c:f>
              <c:numCache>
                <c:formatCode>g/"通""用""格""式"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C8-4B6D-B894-95E8B07E3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8231103"/>
        <c:axId val="1"/>
      </c:lineChart>
      <c:catAx>
        <c:axId val="908231103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1881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8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pPr>
            <a:endParaRPr lang="zh-CN"/>
          </a:p>
        </c:txPr>
        <c:crossAx val="1"/>
        <c:crossesAt val="0"/>
        <c:auto val="0"/>
        <c:lblAlgn val="ctr"/>
        <c:lblOffset val="100"/>
        <c:tickLblSkip val="1"/>
        <c:noMultiLvlLbl val="1"/>
      </c:catAx>
      <c:valAx>
        <c:axId val="1"/>
        <c:scaling>
          <c:orientation val="minMax"/>
          <c:max val="15"/>
        </c:scaling>
        <c:delete val="0"/>
        <c:axPos val="l"/>
        <c:title>
          <c:tx>
            <c:rich>
              <a:bodyPr/>
              <a:lstStyle/>
              <a:p>
                <a:pPr>
                  <a:defRPr sz="1767" b="0" i="0" u="none" strike="noStrike" baseline="0">
                    <a:solidFill>
                      <a:srgbClr val="000000"/>
                    </a:solidFill>
                    <a:latin typeface="Consolas"/>
                    <a:ea typeface="Consolas"/>
                    <a:cs typeface="Consolas"/>
                  </a:defRPr>
                </a:pPr>
                <a:r>
                  <a:rPr lang="en-US" altLang="zh-CN"/>
                  <a:t>Time (seconds)</a:t>
                </a:r>
              </a:p>
            </c:rich>
          </c:tx>
          <c:layout>
            <c:manualLayout>
              <c:xMode val="edge"/>
              <c:yMode val="edge"/>
              <c:x val="3.8788612961841308E-2"/>
              <c:y val="0.14322298572094933"/>
            </c:manualLayout>
          </c:layout>
          <c:overlay val="0"/>
          <c:spPr>
            <a:noFill/>
            <a:ln w="25126">
              <a:noFill/>
            </a:ln>
          </c:spPr>
        </c:title>
        <c:numFmt formatCode="@" sourceLinked="0"/>
        <c:majorTickMark val="out"/>
        <c:minorTickMark val="none"/>
        <c:tickLblPos val="nextTo"/>
        <c:spPr>
          <a:noFill/>
          <a:ln w="1881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80" b="0" i="0" u="none" strike="noStrike" kern="1200" baseline="0">
                <a:solidFill>
                  <a:schemeClr val="tx1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defRPr>
            </a:pPr>
            <a:endParaRPr lang="zh-CN"/>
          </a:p>
        </c:txPr>
        <c:crossAx val="908231103"/>
        <c:crosses val="autoZero"/>
        <c:crossBetween val="between"/>
        <c:majorUnit val="5"/>
      </c:valAx>
      <c:spPr>
        <a:noFill/>
        <a:ln w="25363">
          <a:noFill/>
        </a:ln>
      </c:spPr>
    </c:plotArea>
    <c:legend>
      <c:legendPos val="b"/>
      <c:layout>
        <c:manualLayout>
          <c:xMode val="edge"/>
          <c:yMode val="edge"/>
          <c:x val="0.24800672265239193"/>
          <c:y val="0.10354797162291053"/>
          <c:w val="0.4622724966032053"/>
          <c:h val="0.18710833559598156"/>
        </c:manualLayout>
      </c:layout>
      <c:overlay val="0"/>
      <c:spPr>
        <a:noFill/>
        <a:ln w="25126">
          <a:noFill/>
        </a:ln>
      </c:spPr>
      <c:txPr>
        <a:bodyPr rot="0" spcFirstLastPara="1" vertOverflow="ellipsis" vert="horz" wrap="square" anchor="ctr" anchorCtr="1"/>
        <a:lstStyle/>
        <a:p>
          <a:pPr>
            <a:defRPr sz="1580" b="0" i="0" u="none" strike="noStrike" kern="1200" baseline="0">
              <a:solidFill>
                <a:schemeClr val="tx1"/>
              </a:solidFill>
              <a:latin typeface="Consolas" panose="020B0609020204030204" pitchFamily="49" charset="0"/>
              <a:ea typeface="+mn-ea"/>
              <a:cs typeface="Consolas" panose="020B0609020204030204" pitchFamily="49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 New Roman" charset="0"/>
                <a:ea typeface="宋体" charset="0"/>
              </a:defRPr>
            </a:lvl1pPr>
          </a:lstStyle>
          <a:p>
            <a:pPr>
              <a:defRPr/>
            </a:pPr>
            <a:fld id="{A97E7F4C-BF59-4AC6-9C51-46BFCD6128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094C945A-6364-4F64-B44C-E824BF81835D}" type="slidenum">
              <a:rPr lang="zh-CN" altLang="en-US" sz="1200" b="0" smtClean="0">
                <a:latin typeface="Times New Roman" panose="02020603050405020304" pitchFamily="18" charset="0"/>
              </a:rPr>
              <a:pPr/>
              <a:t>1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63C2F952-76B3-4EE5-B2A0-586F495A41F4}" type="slidenum">
              <a:rPr lang="zh-CN" altLang="en-US" sz="1200" b="0" smtClean="0">
                <a:latin typeface="Times New Roman" panose="02020603050405020304" pitchFamily="18" charset="0"/>
              </a:rPr>
              <a:pPr/>
              <a:t>2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F0017803-E05B-4078-9E1B-93D706BBAE09}" type="slidenum">
              <a:rPr lang="zh-CN" altLang="en-US" sz="1200" b="0" smtClean="0">
                <a:latin typeface="Times New Roman" panose="02020603050405020304" pitchFamily="18" charset="0"/>
              </a:rPr>
              <a:pPr/>
              <a:t>3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328463ED-28D2-46AE-9AA9-78557FDF2190}" type="slidenum">
              <a:rPr lang="zh-CN" altLang="en-US" sz="1200" b="0" smtClean="0">
                <a:latin typeface="Times New Roman" panose="02020603050405020304" pitchFamily="18" charset="0"/>
              </a:rPr>
              <a:pPr/>
              <a:t>4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D14485AF-25EC-4A5D-8505-D1A665CF2EF5}" type="slidenum">
              <a:rPr lang="zh-CN" altLang="en-US" sz="1200" b="0" smtClean="0">
                <a:latin typeface="Times New Roman" panose="02020603050405020304" pitchFamily="18" charset="0"/>
              </a:rPr>
              <a:pPr/>
              <a:t>5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6E30A65B-7EA2-48FD-8B8B-91507621A554}" type="slidenum">
              <a:rPr lang="zh-CN" altLang="en-US" sz="1200" b="0" smtClean="0">
                <a:latin typeface="Times New Roman" panose="02020603050405020304" pitchFamily="18" charset="0"/>
              </a:rPr>
              <a:pPr/>
              <a:t>6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026ACBCC-A585-4A34-97A7-09B12FF3723C}" type="slidenum">
              <a:rPr lang="zh-CN" altLang="en-US" sz="1200" b="0" smtClean="0">
                <a:latin typeface="Times New Roman" panose="02020603050405020304" pitchFamily="18" charset="0"/>
              </a:rPr>
              <a:pPr/>
              <a:t>7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3AEE437C-A53E-426A-81CD-925DF8C3A9D8}" type="slidenum">
              <a:rPr lang="zh-CN" altLang="en-US" sz="1200" b="0" smtClean="0">
                <a:latin typeface="Times New Roman" panose="02020603050405020304" pitchFamily="18" charset="0"/>
              </a:rPr>
              <a:pPr/>
              <a:t>8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BEF23A2E-A107-48F1-BBAB-85F4431086A5}" type="slidenum">
              <a:rPr lang="zh-CN" altLang="en-US" sz="1200" b="0" smtClean="0">
                <a:latin typeface="Times New Roman" panose="02020603050405020304" pitchFamily="18" charset="0"/>
              </a:rPr>
              <a:pPr/>
              <a:t>9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2A6E93B3-A61B-459C-9F43-9749F89FDFA5}" type="slidenum">
              <a:rPr lang="zh-CN" altLang="en-US" sz="1200" b="0" smtClean="0">
                <a:latin typeface="Times New Roman" panose="02020603050405020304" pitchFamily="18" charset="0"/>
              </a:rPr>
              <a:pPr/>
              <a:t>10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C2C0F17F-A7BF-4555-84C0-0969F0BEB932}" type="slidenum">
              <a:rPr lang="zh-CN" altLang="en-US" sz="1200" b="0" smtClean="0">
                <a:latin typeface="Times New Roman" panose="02020603050405020304" pitchFamily="18" charset="0"/>
              </a:rPr>
              <a:pPr/>
              <a:t>11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641B37E3-D6CB-4669-BCFB-90E9B3779D30}" type="slidenum">
              <a:rPr lang="zh-CN" altLang="en-US" sz="1200" b="0" smtClean="0">
                <a:latin typeface="Times New Roman" panose="02020603050405020304" pitchFamily="18" charset="0"/>
              </a:rPr>
              <a:pPr/>
              <a:t>12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97887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DF630F32-1BBA-4B0A-9392-9ED4C89FC6BB}" type="slidenum">
              <a:rPr lang="zh-CN" altLang="en-US" sz="1200" b="0" smtClean="0">
                <a:latin typeface="Times New Roman" panose="02020603050405020304" pitchFamily="18" charset="0"/>
              </a:rPr>
              <a:pPr/>
              <a:t>13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641B37E3-D6CB-4669-BCFB-90E9B3779D30}" type="slidenum">
              <a:rPr lang="zh-CN" altLang="en-US" sz="1200" b="0" smtClean="0">
                <a:latin typeface="Times New Roman" panose="02020603050405020304" pitchFamily="18" charset="0"/>
              </a:rPr>
              <a:pPr/>
              <a:t>14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96FE7536-DE03-44D4-BA48-C4A376A35BD6}" type="slidenum">
              <a:rPr lang="zh-CN" altLang="en-US" sz="1200" b="0" smtClean="0">
                <a:latin typeface="Times New Roman" panose="02020603050405020304" pitchFamily="18" charset="0"/>
              </a:rPr>
              <a:pPr/>
              <a:t>15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B93C0E57-9EC5-4DFE-9AEC-6BB979BD7FD2}" type="slidenum">
              <a:rPr lang="zh-CN" altLang="en-US" sz="1200" b="0" smtClean="0">
                <a:latin typeface="Times New Roman" panose="02020603050405020304" pitchFamily="18" charset="0"/>
              </a:rPr>
              <a:pPr/>
              <a:t>16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8B2DD3E0-2B70-4297-9711-BB4D7F295BD7}" type="slidenum">
              <a:rPr lang="zh-CN" altLang="en-US" sz="1200" b="0" smtClean="0">
                <a:latin typeface="Times New Roman" panose="02020603050405020304" pitchFamily="18" charset="0"/>
              </a:rPr>
              <a:pPr/>
              <a:t>17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CCDAD658-F485-4436-AD15-2126D87FB64F}" type="slidenum">
              <a:rPr lang="zh-CN" altLang="en-US" sz="1200" b="0" smtClean="0">
                <a:latin typeface="Times New Roman" panose="02020603050405020304" pitchFamily="18" charset="0"/>
              </a:rPr>
              <a:pPr/>
              <a:t>18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3EABC91F-1BCC-4833-8D48-A2CD82817E47}" type="slidenum">
              <a:rPr lang="zh-CN" altLang="en-US" sz="1200" b="0" smtClean="0">
                <a:latin typeface="Times New Roman" panose="02020603050405020304" pitchFamily="18" charset="0"/>
              </a:rPr>
              <a:pPr/>
              <a:t>19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057451C9-DA8B-47F6-B843-DD64E2E80AD5}" type="slidenum">
              <a:rPr lang="zh-CN" altLang="en-US" sz="1200" b="0" smtClean="0">
                <a:latin typeface="Times New Roman" panose="02020603050405020304" pitchFamily="18" charset="0"/>
              </a:rPr>
              <a:pPr/>
              <a:t>20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18786431-E003-422C-81D4-3B3357E736C0}" type="slidenum">
              <a:rPr lang="zh-CN" altLang="en-US" sz="1200" b="0" smtClean="0">
                <a:latin typeface="Times New Roman" panose="02020603050405020304" pitchFamily="18" charset="0"/>
              </a:rPr>
              <a:pPr/>
              <a:t>21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18786431-E003-422C-81D4-3B3357E736C0}" type="slidenum">
              <a:rPr lang="zh-CN" altLang="en-US" sz="1200" b="0" smtClean="0">
                <a:latin typeface="Times New Roman" panose="02020603050405020304" pitchFamily="18" charset="0"/>
              </a:rPr>
              <a:pPr/>
              <a:t>22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2554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18786431-E003-422C-81D4-3B3357E736C0}" type="slidenum">
              <a:rPr lang="zh-CN" altLang="en-US" sz="1200" b="0" smtClean="0">
                <a:latin typeface="Times New Roman" panose="02020603050405020304" pitchFamily="18" charset="0"/>
              </a:rPr>
              <a:pPr/>
              <a:t>23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34599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18786431-E003-422C-81D4-3B3357E736C0}" type="slidenum">
              <a:rPr lang="zh-CN" altLang="en-US" sz="1200" b="0" smtClean="0">
                <a:latin typeface="Times New Roman" panose="02020603050405020304" pitchFamily="18" charset="0"/>
              </a:rPr>
              <a:pPr/>
              <a:t>24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40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50850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F1848794-B3B8-427F-96EA-BB385DC61ED6}" type="slidenum">
              <a:rPr lang="zh-CN" altLang="en-US" sz="1200" b="0" smtClean="0">
                <a:latin typeface="Times New Roman" panose="02020603050405020304" pitchFamily="18" charset="0"/>
              </a:rPr>
              <a:pPr/>
              <a:t>25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60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30ED89DF-03D8-40CA-BEFD-7A9CABD34275}" type="slidenum">
              <a:rPr lang="zh-CN" altLang="en-US" sz="1200" b="0" smtClean="0">
                <a:latin typeface="Times New Roman" panose="02020603050405020304" pitchFamily="18" charset="0"/>
              </a:rPr>
              <a:pPr/>
              <a:t>26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B24E7215-3EE9-4BB4-9D96-56CF3A6B0A82}" type="slidenum">
              <a:rPr lang="zh-CN" altLang="en-US" sz="1200" b="0" smtClean="0">
                <a:latin typeface="Times New Roman" panose="02020603050405020304" pitchFamily="18" charset="0"/>
              </a:rPr>
              <a:pPr/>
              <a:t>27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60323836-E219-48F1-955E-4CDD77CE9375}" type="slidenum">
              <a:rPr lang="zh-CN" altLang="en-US" sz="1200" b="0" smtClean="0">
                <a:latin typeface="Times New Roman" panose="02020603050405020304" pitchFamily="18" charset="0"/>
              </a:rPr>
              <a:pPr/>
              <a:t>28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22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259EA9AD-2D33-4B8E-83C4-D1CC066CCE56}" type="slidenum">
              <a:rPr lang="zh-CN" altLang="en-US" sz="1200" b="0" smtClean="0">
                <a:latin typeface="Times New Roman" panose="02020603050405020304" pitchFamily="18" charset="0"/>
              </a:rPr>
              <a:pPr/>
              <a:t>29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42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E429CC1D-DDA0-44B8-ACF4-D62C50FD8431}" type="slidenum">
              <a:rPr lang="zh-CN" altLang="en-US" sz="1200" b="0" smtClean="0">
                <a:latin typeface="Times New Roman" panose="02020603050405020304" pitchFamily="18" charset="0"/>
              </a:rPr>
              <a:pPr/>
              <a:t>30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63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AE898E09-8C6C-4C30-81B0-F81E3747576E}" type="slidenum">
              <a:rPr lang="zh-CN" altLang="en-US" sz="1200" b="0" smtClean="0">
                <a:latin typeface="Times New Roman" panose="02020603050405020304" pitchFamily="18" charset="0"/>
              </a:rPr>
              <a:pPr/>
              <a:t>31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583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CE163926-CA6E-402C-9F00-252A5B175397}" type="slidenum">
              <a:rPr lang="zh-CN" altLang="en-US" sz="1200" b="0" smtClean="0">
                <a:latin typeface="Times New Roman" panose="02020603050405020304" pitchFamily="18" charset="0"/>
              </a:rPr>
              <a:pPr/>
              <a:t>32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604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E7879423-0078-4049-A2C3-914A11132667}" type="slidenum">
              <a:rPr lang="zh-CN" altLang="en-US" sz="1200" b="0" smtClean="0">
                <a:latin typeface="Times New Roman" panose="02020603050405020304" pitchFamily="18" charset="0"/>
              </a:rPr>
              <a:pPr/>
              <a:t>33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F4EDE523-E9AA-4C7C-8360-31C943D99BD2}" type="slidenum">
              <a:rPr lang="zh-CN" altLang="en-US" sz="1200" b="0" smtClean="0">
                <a:latin typeface="Times New Roman" panose="02020603050405020304" pitchFamily="18" charset="0"/>
              </a:rPr>
              <a:pPr/>
              <a:t>34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468FC2C0-668C-48D2-B124-52B8A4FD4CA4}" type="slidenum">
              <a:rPr lang="zh-CN" altLang="en-US" sz="1200" b="0" smtClean="0">
                <a:latin typeface="Times New Roman" panose="02020603050405020304" pitchFamily="18" charset="0"/>
              </a:rPr>
              <a:pPr/>
              <a:t>35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2E46B52A-9BB9-4344-A04A-4AAC7FD68034}" type="slidenum">
              <a:rPr lang="zh-CN" altLang="en-US" sz="1200" b="0" smtClean="0">
                <a:latin typeface="Times New Roman" panose="02020603050405020304" pitchFamily="18" charset="0"/>
              </a:rPr>
              <a:pPr/>
              <a:t>36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B375B8BB-9DAA-417D-953A-B85EB0D8AA9C}" type="slidenum">
              <a:rPr lang="zh-CN" altLang="en-US" sz="1200" b="0" smtClean="0">
                <a:latin typeface="Times New Roman" panose="02020603050405020304" pitchFamily="18" charset="0"/>
              </a:rPr>
              <a:pPr/>
              <a:t>37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C9E516C3-095D-45C5-9CD8-F402AB509E4B}" type="slidenum">
              <a:rPr lang="zh-CN" altLang="en-US" sz="1200" b="0" smtClean="0">
                <a:latin typeface="Times New Roman" panose="02020603050405020304" pitchFamily="18" charset="0"/>
              </a:rPr>
              <a:pPr/>
              <a:t>38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88FB19C9-37FE-495F-8F75-A80A09E283C6}" type="slidenum">
              <a:rPr lang="zh-CN" altLang="en-US" sz="1200" b="0" smtClean="0">
                <a:latin typeface="Times New Roman" panose="02020603050405020304" pitchFamily="18" charset="0"/>
              </a:rPr>
              <a:pPr/>
              <a:t>39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008D44EC-B7C2-4F7E-944F-B1E327482AC3}" type="slidenum">
              <a:rPr lang="zh-CN" altLang="en-US" sz="1200" b="0" smtClean="0">
                <a:latin typeface="Times New Roman" panose="02020603050405020304" pitchFamily="18" charset="0"/>
              </a:rPr>
              <a:pPr/>
              <a:t>40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anose="030F0702030302020204" pitchFamily="66" charset="0"/>
                <a:ea typeface="宋体" panose="02010600030101010101" pitchFamily="2" charset="-122"/>
              </a:defRPr>
            </a:lvl9pPr>
          </a:lstStyle>
          <a:p>
            <a:fld id="{EC4108BE-77C2-42E7-99EC-EB6FA8B9F660}" type="slidenum">
              <a:rPr lang="zh-CN" altLang="en-US" sz="1200" b="0" smtClean="0">
                <a:latin typeface="Times New Roman" panose="02020603050405020304" pitchFamily="18" charset="0"/>
              </a:rPr>
              <a:pPr/>
              <a:t>41</a:t>
            </a:fld>
            <a:endParaRPr lang="en-US" altLang="zh-CN" sz="1200" b="0" smtClean="0">
              <a:latin typeface="Times New Roman" panose="02020603050405020304" pitchFamily="18" charset="0"/>
            </a:endParaRPr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804A-136D-4698-92DF-9AC222DD78D6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2484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F1836-E502-407A-9BFF-666E838994B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329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A4983-8F0C-4C32-9754-53F97647B746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7EF60-2392-432B-970C-58E8306CC62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199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BD13A-DFB0-4806-B2E1-736B8625C79F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AAC95-A8BD-404C-AD1A-2239D9EAEF7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2328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4D7D0-B9AD-403F-BE3C-69CFBB08934C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7E1E3-AD39-4E54-8902-17F7F540F4F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5187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F9123-5C41-4187-A864-CC91E3B31C82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6C299-BD71-4165-BABD-3B947FC9E69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746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042AB-6FC7-47AB-A222-3E90925D2310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6F9F8-4C79-41C8-BF61-69B1A38E991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421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A11C03-D66A-4712-8A53-BBF5755B72AF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A4820-03CF-4C8A-86D0-F9088AD546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488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A8E1E-D07E-4433-A7D2-0ABEC8EAB0A7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D314A-9228-4806-A126-5C9E1C2003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9066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8AECB-FC61-4869-BA87-0738BEFE7133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91C68-CBCD-4365-8324-4B8F2A4351C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544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928F9-F148-4F4B-B2D9-8FBAACB85EF6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7923F-2AD4-45AB-B7D5-9D60CF2B7C6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6675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457200"/>
            <a:ext cx="2076450" cy="5562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76950" cy="5562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C53CE-6EB4-4D57-887E-D00A200B51BD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BE2E1-2BA5-4F33-B27E-555EB6A05F7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820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05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172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  <a:ea typeface="宋体" pitchFamily="2" charset="-122"/>
              </a:defRPr>
            </a:lvl1pPr>
          </a:lstStyle>
          <a:p>
            <a:pPr>
              <a:defRPr/>
            </a:pPr>
            <a:fld id="{7CAB6162-F759-47AA-B528-60E2E64C275D}" type="datetime1">
              <a:rPr lang="zh-CN" altLang="en-US"/>
              <a:pPr>
                <a:defRPr/>
              </a:pPr>
              <a:t>2018/6/4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172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charset="0"/>
                <a:ea typeface="宋体" charset="0"/>
              </a:defRPr>
            </a:lvl1pPr>
          </a:lstStyle>
          <a:p>
            <a:pPr>
              <a:defRPr/>
            </a:pPr>
            <a:fld id="{CF5ED23D-8CD3-42B6-B5F8-95DDCF72B89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371600"/>
            <a:ext cx="807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3D02C2-4051-4840-8759-3C56D5015292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200" smtClean="0">
                <a:ea typeface="宋体" panose="02010600030101010101" pitchFamily="2" charset="-122"/>
              </a:rPr>
              <a:t>Lock-based Concurrent </a:t>
            </a:r>
            <a:r>
              <a:rPr lang="zh-CN" altLang="en-US" sz="3200" smtClean="0">
                <a:ea typeface="宋体" panose="02010600030101010101" pitchFamily="2" charset="-122"/>
              </a:rPr>
              <a:t/>
            </a:r>
            <a:br>
              <a:rPr lang="zh-CN" altLang="en-US" sz="3200" smtClean="0">
                <a:ea typeface="宋体" panose="02010600030101010101" pitchFamily="2" charset="-122"/>
              </a:rPr>
            </a:br>
            <a:r>
              <a:rPr lang="en-US" altLang="zh-CN" sz="3200" smtClean="0">
                <a:ea typeface="宋体" panose="02010600030101010101" pitchFamily="2" charset="-122"/>
              </a:rPr>
              <a:t>Data Structures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93869C-0547-4504-ADBA-D106C77B1F98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732338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We have introduced how to protect a </a:t>
            </a:r>
            <a:r>
              <a:rPr lang="en-US" altLang="zh-CN" b="1" smtClean="0">
                <a:ea typeface="宋体" panose="02010600030101010101" pitchFamily="2" charset="-122"/>
              </a:rPr>
              <a:t>critical section</a:t>
            </a:r>
            <a:r>
              <a:rPr lang="en-US" altLang="zh-CN" smtClean="0">
                <a:ea typeface="宋体" panose="02010600030101010101" pitchFamily="2" charset="-122"/>
              </a:rPr>
              <a:t> using semaphores. Now we introduce a more basic way – lock</a:t>
            </a:r>
          </a:p>
          <a:p>
            <a:r>
              <a:rPr lang="en-US" altLang="zh-CN" smtClean="0">
                <a:ea typeface="宋体" panose="02010600030101010101" pitchFamily="2" charset="-122"/>
              </a:rPr>
              <a:t>Lock is type of variables 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Each lock variable has   </a:t>
            </a:r>
          </a:p>
          <a:p>
            <a:pPr lvl="2"/>
            <a:r>
              <a:rPr lang="en-US" altLang="zh-CN" sz="2400" smtClean="0">
                <a:ea typeface="宋体" panose="02010600030101010101" pitchFamily="2" charset="-122"/>
              </a:rPr>
              <a:t>Two states: unlocked or locked</a:t>
            </a:r>
          </a:p>
          <a:p>
            <a:pPr lvl="3"/>
            <a:r>
              <a:rPr lang="en-US" altLang="zh-CN" sz="2400" smtClean="0">
                <a:ea typeface="宋体" panose="02010600030101010101" pitchFamily="2" charset="-122"/>
              </a:rPr>
              <a:t>Unlocked: no thread holds the lock (also known as available or free)</a:t>
            </a:r>
          </a:p>
          <a:p>
            <a:pPr lvl="3"/>
            <a:r>
              <a:rPr lang="en-US" altLang="zh-CN" sz="2400" smtClean="0">
                <a:ea typeface="宋体" panose="02010600030101010101" pitchFamily="2" charset="-122"/>
              </a:rPr>
              <a:t>Locked: exactly one thread holds the lock (known as acquired or held)</a:t>
            </a:r>
          </a:p>
          <a:p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Basic Idea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E335C9-60A4-4E25-BCFE-F35F15ECF4C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Pthread Locks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8196" name="Rectangle 2"/>
          <p:cNvSpPr txBox="1">
            <a:spLocks noChangeArrowheads="1"/>
          </p:cNvSpPr>
          <p:nvPr/>
        </p:nvSpPr>
        <p:spPr bwMode="auto">
          <a:xfrm>
            <a:off x="636588" y="3124200"/>
            <a:ext cx="7897812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pthread_mutex_t lock = PTHREAD_MUTEX_INITIALIZER;</a:t>
            </a:r>
          </a:p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Or </a:t>
            </a:r>
          </a:p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int rc = pthread_mutex_init(&amp;lock, NULL);</a:t>
            </a:r>
          </a:p>
          <a:p>
            <a:pPr>
              <a:buFontTx/>
              <a:buNone/>
            </a:pPr>
            <a:endParaRPr lang="en-US" altLang="zh-CN" sz="22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pthread_mutex_lock(&amp;lock);</a:t>
            </a:r>
          </a:p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balance = balance + 1;</a:t>
            </a:r>
          </a:p>
          <a:p>
            <a:pPr>
              <a:buFontTx/>
              <a:buNone/>
            </a:pPr>
            <a:r>
              <a:rPr lang="en-US" altLang="zh-CN" sz="2200" b="0">
                <a:latin typeface="Consolas" panose="020B0609020204030204" pitchFamily="49" charset="0"/>
                <a:cs typeface="Consolas" panose="020B0609020204030204" pitchFamily="49" charset="0"/>
              </a:rPr>
              <a:t>pthread_mutex_unlock(&amp;lock);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zh-CN" b="0" kern="0" dirty="0" smtClean="0">
                <a:ea typeface="宋体" charset="0"/>
              </a:rPr>
              <a:t>The POSIX library provides mutual exclusion between threads</a:t>
            </a:r>
          </a:p>
          <a:p>
            <a:pPr lvl="1">
              <a:defRPr/>
            </a:pPr>
            <a:r>
              <a:rPr lang="en-US" altLang="zh-CN" b="0" kern="0" dirty="0" smtClean="0">
                <a:ea typeface="宋体" charset="0"/>
              </a:rPr>
              <a:t>Also known as </a:t>
            </a:r>
            <a:r>
              <a:rPr lang="en-US" altLang="zh-CN" kern="0" dirty="0" err="1" smtClean="0">
                <a:ea typeface="宋体" charset="0"/>
              </a:rPr>
              <a:t>mutex</a:t>
            </a:r>
            <a:endParaRPr lang="en-US" altLang="zh-CN" kern="0" dirty="0" smtClean="0"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FE8536-9FE7-4FF8-AB39-76F8A90B2DC4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Pthread Locks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789781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200" b="0">
                <a:latin typeface="Times New Roman" panose="02020603050405020304" pitchFamily="18" charset="0"/>
                <a:cs typeface="Times New Roman" panose="02020603050405020304" pitchFamily="18" charset="0"/>
              </a:rPr>
              <a:t>int pthread_mutex_trylock(pthread_mutex_t *mutex);</a:t>
            </a:r>
          </a:p>
          <a:p>
            <a:pPr>
              <a:buFontTx/>
              <a:buNone/>
            </a:pPr>
            <a:r>
              <a:rPr lang="en-US" altLang="zh-CN" sz="2200" b="0">
                <a:latin typeface="Times New Roman" panose="02020603050405020304" pitchFamily="18" charset="0"/>
                <a:cs typeface="Times New Roman" panose="02020603050405020304" pitchFamily="18" charset="0"/>
              </a:rPr>
              <a:t>int pthread_mutex_timedlock(pthread_mutex_t *mutex,</a:t>
            </a:r>
          </a:p>
          <a:p>
            <a:pPr>
              <a:buFontTx/>
              <a:buNone/>
            </a:pPr>
            <a:r>
              <a:rPr lang="en-US" altLang="zh-CN" sz="2200" b="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 struct timespec *abs_timeout);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2924175"/>
            <a:ext cx="84709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zh-CN" b="0" dirty="0"/>
              <a:t>The </a:t>
            </a:r>
            <a:r>
              <a:rPr lang="en-US" altLang="zh-CN" b="0" dirty="0" err="1"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trylock</a:t>
            </a:r>
            <a:r>
              <a:rPr lang="en-US" altLang="zh-CN" b="0" dirty="0"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()</a:t>
            </a:r>
            <a:r>
              <a:rPr lang="en-US" altLang="zh-CN" b="0" dirty="0" smtClean="0"/>
              <a:t> returns failure </a:t>
            </a:r>
            <a:r>
              <a:rPr lang="en-US" altLang="zh-CN" b="0" dirty="0"/>
              <a:t>if the lock is already </a:t>
            </a:r>
            <a:r>
              <a:rPr lang="en-US" altLang="zh-CN" b="0" dirty="0" smtClean="0"/>
              <a:t>held</a:t>
            </a:r>
          </a:p>
          <a:p>
            <a:pPr>
              <a:defRPr/>
            </a:pPr>
            <a:r>
              <a:rPr lang="en-US" altLang="zh-CN" b="0" dirty="0" smtClean="0"/>
              <a:t>the </a:t>
            </a:r>
            <a:r>
              <a:rPr lang="en-US" altLang="zh-CN" b="0" dirty="0" err="1" smtClean="0"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timedlock</a:t>
            </a:r>
            <a:r>
              <a:rPr lang="en-US" altLang="zh-CN" b="0" dirty="0" smtClean="0">
                <a:latin typeface="Consolas" panose="020B0609020204030204" pitchFamily="49" charset="0"/>
                <a:ea typeface="宋体" panose="02010600030101010101" pitchFamily="2" charset="-122"/>
                <a:cs typeface="Consolas" panose="020B0609020204030204" pitchFamily="49" charset="0"/>
              </a:rPr>
              <a:t>()</a:t>
            </a:r>
            <a:r>
              <a:rPr lang="en-US" altLang="zh-CN" b="0" dirty="0" smtClean="0"/>
              <a:t> returns </a:t>
            </a:r>
            <a:r>
              <a:rPr lang="en-US" altLang="zh-CN" b="0" dirty="0"/>
              <a:t>after a timeout or after acquiring the lock, </a:t>
            </a:r>
            <a:r>
              <a:rPr lang="en-US" altLang="zh-CN" b="0" dirty="0" smtClean="0"/>
              <a:t>whichever happens first</a:t>
            </a:r>
            <a:endParaRPr lang="en-US" altLang="zh-CN" kern="0" dirty="0" smtClean="0">
              <a:ea typeface="宋体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F5B8C9-1BBF-4178-8F14-673CF7FA658B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70900" cy="4732338"/>
          </a:xfrm>
        </p:spPr>
        <p:txBody>
          <a:bodyPr lIns="90487" tIns="44450" rIns="90487" bIns="44450"/>
          <a:lstStyle/>
          <a:p>
            <a:pPr>
              <a:defRPr/>
            </a:pPr>
            <a:r>
              <a:rPr lang="en-US" altLang="zh-CN" dirty="0" smtClean="0">
                <a:ea typeface="宋体" charset="0"/>
              </a:rPr>
              <a:t>Concurrent Data Structure</a:t>
            </a: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Enabling many threads to access the structure</a:t>
            </a: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Thread safe</a:t>
            </a: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High performance </a:t>
            </a:r>
          </a:p>
          <a:p>
            <a:pPr marL="457200" lvl="1" indent="0">
              <a:buFontTx/>
              <a:buNone/>
              <a:defRPr/>
            </a:pPr>
            <a:r>
              <a:rPr lang="en-US" altLang="zh-CN" dirty="0" smtClean="0">
                <a:ea typeface="宋体" charset="0"/>
              </a:rPr>
              <a:t> </a:t>
            </a:r>
          </a:p>
          <a:p>
            <a:pPr>
              <a:defRPr/>
            </a:pPr>
            <a:r>
              <a:rPr lang="en-US" altLang="zh-CN" dirty="0" smtClean="0">
                <a:ea typeface="宋体" charset="0"/>
              </a:rPr>
              <a:t>How to add locks to data structures?</a:t>
            </a:r>
            <a:endParaRPr lang="en-US" altLang="zh-CN" dirty="0">
              <a:ea typeface="宋体" charset="0"/>
            </a:endParaRP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Counter</a:t>
            </a:r>
            <a:endParaRPr lang="en-US" altLang="zh-CN" dirty="0">
              <a:ea typeface="宋体" charset="0"/>
            </a:endParaRP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Linked List</a:t>
            </a:r>
            <a:endParaRPr lang="en-US" altLang="zh-CN" dirty="0">
              <a:ea typeface="宋体" charset="0"/>
            </a:endParaRP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Queue</a:t>
            </a: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Hash Table</a:t>
            </a:r>
            <a:endParaRPr lang="en-US" altLang="zh-CN" dirty="0">
              <a:ea typeface="宋体" charset="0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Lock-based Concurrent Data Structure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77B83F-A902-4AD0-9542-44C7AEFAD7CB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A Simple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636588" y="1752600"/>
            <a:ext cx="84709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typedef struct __conter_t { </a:t>
            </a: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   int value; </a:t>
            </a: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} counter_t</a:t>
            </a:r>
          </a:p>
          <a:p>
            <a:pPr>
              <a:buFontTx/>
              <a:buNone/>
            </a:pPr>
            <a:endParaRPr lang="en-US" altLang="zh-CN" sz="24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void init(counter *c) { c-&gt;value=0; }</a:t>
            </a: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void increment(counter_t *c) { c-&gt;value++; } </a:t>
            </a: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void decrement(counter_t *c) { c-&gt;value--; } </a:t>
            </a:r>
          </a:p>
          <a:p>
            <a:pPr>
              <a:buFontTx/>
              <a:buNone/>
            </a:pPr>
            <a:r>
              <a:rPr lang="en-US" altLang="zh-CN" sz="2400" b="0">
                <a:latin typeface="Consolas" panose="020B0609020204030204" pitchFamily="49" charset="0"/>
                <a:cs typeface="Consolas" panose="020B0609020204030204" pitchFamily="49" charset="0"/>
              </a:rPr>
              <a:t>int get(counter_t *c) { return c-&gt;value; 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E8B667-64EA-42EF-958F-6B8D6F0B7CE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A Lock-based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6388" name="Rectangle 2"/>
          <p:cNvSpPr txBox="1">
            <a:spLocks noChangeArrowheads="1"/>
          </p:cNvSpPr>
          <p:nvPr/>
        </p:nvSpPr>
        <p:spPr bwMode="auto">
          <a:xfrm>
            <a:off x="636588" y="1755775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init(counter *c) { 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c-&gt;value=0; 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pthread_mutex_init(&amp;c-&gt;lock, NULL);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increment(counter_t *c) { 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Pthread_mutex_lock(&amp;c-&gt;lock);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c-&gt;value++; 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Pthread_mutex_unlock(&amp;c-&gt;lock);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4800600" y="901700"/>
            <a:ext cx="3959225" cy="1323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</a:rPr>
              <a:t>typedef struct __conter_t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</a:rPr>
              <a:t>   int value;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</a:rPr>
              <a:t>pthread_mutex_t lock;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</a:rPr>
              <a:t>} counter_t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54E874-BF70-43A2-89A2-BFC655AB4333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A Lock-based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18436" name="Rectangle 2"/>
          <p:cNvSpPr txBox="1">
            <a:spLocks noChangeArrowheads="1"/>
          </p:cNvSpPr>
          <p:nvPr/>
        </p:nvSpPr>
        <p:spPr bwMode="auto">
          <a:xfrm>
            <a:off x="636588" y="1752600"/>
            <a:ext cx="84709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decrement(counter_t *c) { 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Pthread_mutex_lock(&amp;c-&gt;lock);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c-&gt;value--; 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Pthread_mutex_unlock(&amp;c-&gt;lock); 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int get(counter_t *c) {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Pthread_mutex_lock(&amp;c-&gt;lock);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rc = c-&gt;value; </a:t>
            </a:r>
          </a:p>
          <a:p>
            <a:pPr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Pthread_mutex_unlock(&amp;c-&gt;lock);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rc</a:t>
            </a:r>
          </a:p>
          <a:p>
            <a:pPr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CA7A50-3A08-4287-8733-27EDDEDD7590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70900" cy="4732338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Traditional Lock-based Counter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Simple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Works correctly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Poor performance</a:t>
            </a: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Performance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aphicFrame>
        <p:nvGraphicFramePr>
          <p:cNvPr id="20485" name="Chart 6"/>
          <p:cNvGraphicFramePr>
            <a:graphicFrameLocks/>
          </p:cNvGraphicFramePr>
          <p:nvPr/>
        </p:nvGraphicFramePr>
        <p:xfrm>
          <a:off x="3994150" y="2667000"/>
          <a:ext cx="448310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Chart" r:id="rId4" imgW="4487045" imgH="3560373" progId="Excel.Chart.8">
                  <p:embed/>
                </p:oleObj>
              </mc:Choice>
              <mc:Fallback>
                <p:oleObj name="Chart" r:id="rId4" imgW="4487045" imgH="3560373" progId="Excel.Chart.8">
                  <p:embed/>
                  <p:pic>
                    <p:nvPicPr>
                      <p:cNvPr id="0" name="Chart 6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150" y="2667000"/>
                        <a:ext cx="448310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609600" y="3810000"/>
            <a:ext cx="340518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</a:rPr>
              <a:t>Note that if the data structure is not too slow, you are done!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zh-CN" sz="200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</a:rPr>
              <a:t>No need to do something fancy if something simple will work.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5362575" y="5486400"/>
            <a:ext cx="2520950" cy="0"/>
          </a:xfrm>
          <a:prstGeom prst="straightConnector1">
            <a:avLst/>
          </a:prstGeom>
          <a:noFill/>
          <a:ln w="76200" algn="ctr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477000" y="4972050"/>
            <a:ext cx="213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</a:rPr>
              <a:t>Perfect Scaling</a:t>
            </a:r>
            <a:endParaRPr lang="zh-CN" altLang="en-US" sz="20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F5F21F-9C73-4849-A3D5-27FF9F0F675C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772400" cy="2209800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Represent a single logical counter via numerous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local</a:t>
            </a:r>
            <a:r>
              <a:rPr lang="en-US" altLang="zh-CN" smtClean="0">
                <a:ea typeface="宋体" panose="02010600030101010101" pitchFamily="2" charset="-122"/>
              </a:rPr>
              <a:t> physical counters (one per CPU core), as well as a single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global</a:t>
            </a:r>
            <a:r>
              <a:rPr lang="en-US" altLang="zh-CN" smtClean="0">
                <a:ea typeface="宋体" panose="02010600030101010101" pitchFamily="2" charset="-122"/>
              </a:rPr>
              <a:t> counter</a:t>
            </a: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Scalable Counting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657600" y="3733800"/>
          <a:ext cx="4751388" cy="2200275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71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9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9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18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94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Time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66"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66"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66"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66"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66"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28" marR="91428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09600" y="3776663"/>
            <a:ext cx="3124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 u="sng"/>
              <a:t>Example</a:t>
            </a:r>
            <a:r>
              <a:rPr lang="en-US" altLang="zh-CN" sz="2000" b="0"/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/>
              <a:t>A machine with 4 CPUs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/>
              <a:t>- 4 local counter (</a:t>
            </a:r>
            <a:r>
              <a:rPr lang="en-US" altLang="zh-CN" sz="2000">
                <a:latin typeface="Consolas" panose="020B0609020204030204" pitchFamily="49" charset="0"/>
              </a:rPr>
              <a:t>L1-L4</a:t>
            </a:r>
            <a:r>
              <a:rPr lang="en-US" altLang="zh-CN" sz="2000" b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000" b="0"/>
              <a:t>- 1 global counter (</a:t>
            </a:r>
            <a:r>
              <a:rPr lang="en-US" altLang="zh-CN" sz="2000">
                <a:latin typeface="Consolas" panose="020B0609020204030204" pitchFamily="49" charset="0"/>
              </a:rPr>
              <a:t>G</a:t>
            </a:r>
            <a:r>
              <a:rPr lang="en-US" altLang="zh-CN" sz="2000" b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E2D4E7-C7A3-49DC-8A6B-61BFEBAB6DF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732338"/>
          </a:xfrm>
        </p:spPr>
        <p:txBody>
          <a:bodyPr lIns="90487" tIns="44450" rIns="90487" bIns="44450"/>
          <a:lstStyle/>
          <a:p>
            <a:pPr>
              <a:defRPr/>
            </a:pPr>
            <a:r>
              <a:rPr lang="en-US" altLang="zh-CN" dirty="0" smtClean="0"/>
              <a:t>Scalable Write (</a:t>
            </a:r>
            <a:r>
              <a:rPr lang="en-US" altLang="zh-CN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increment/decrement</a:t>
            </a:r>
            <a:r>
              <a:rPr lang="en-US" altLang="zh-CN" dirty="0" smtClean="0"/>
              <a:t>)</a:t>
            </a:r>
            <a:endParaRPr lang="en-US" altLang="zh-CN" dirty="0" smtClean="0">
              <a:ea typeface="宋体" charset="0"/>
            </a:endParaRPr>
          </a:p>
          <a:p>
            <a:pPr lvl="1">
              <a:defRPr/>
            </a:pPr>
            <a:r>
              <a:rPr lang="en-US" altLang="zh-CN" dirty="0">
                <a:ea typeface="宋体" charset="0"/>
              </a:rPr>
              <a:t>Each local counter is synchronized via the corresponding </a:t>
            </a:r>
            <a:r>
              <a:rPr lang="en-US" altLang="zh-CN" dirty="0">
                <a:solidFill>
                  <a:srgbClr val="FF0000"/>
                </a:solidFill>
                <a:ea typeface="宋体" charset="0"/>
              </a:rPr>
              <a:t>local</a:t>
            </a:r>
            <a:r>
              <a:rPr lang="en-US" altLang="zh-CN" dirty="0">
                <a:ea typeface="宋体" charset="0"/>
              </a:rPr>
              <a:t> lock</a:t>
            </a:r>
          </a:p>
          <a:p>
            <a:pPr lvl="1">
              <a:defRPr/>
            </a:pPr>
            <a:r>
              <a:rPr lang="en-US" altLang="zh-CN" dirty="0" smtClean="0">
                <a:ea typeface="宋体" charset="0"/>
              </a:rPr>
              <a:t>Each thread always increases </a:t>
            </a:r>
            <a:r>
              <a:rPr lang="en-US" altLang="zh-CN" dirty="0" smtClean="0">
                <a:solidFill>
                  <a:srgbClr val="FF0000"/>
                </a:solidFill>
                <a:ea typeface="宋体" charset="0"/>
              </a:rPr>
              <a:t>local</a:t>
            </a:r>
            <a:r>
              <a:rPr lang="en-US" altLang="zh-CN" dirty="0" smtClean="0">
                <a:ea typeface="宋体" charset="0"/>
              </a:rPr>
              <a:t> counter on the same CPU </a:t>
            </a:r>
            <a:r>
              <a:rPr lang="en-US" altLang="zh-CN" dirty="0" smtClean="0">
                <a:ea typeface="宋体" charset="0"/>
              </a:rPr>
              <a:t>core</a:t>
            </a:r>
          </a:p>
          <a:p>
            <a:pPr lvl="1">
              <a:defRPr/>
            </a:pPr>
            <a:r>
              <a:rPr lang="en-US" altLang="zh-CN" dirty="0">
                <a:ea typeface="宋体" charset="0"/>
              </a:rPr>
              <a:t>Local values are </a:t>
            </a:r>
            <a:r>
              <a:rPr lang="en-US" altLang="zh-CN" dirty="0">
                <a:solidFill>
                  <a:srgbClr val="FF0000"/>
                </a:solidFill>
                <a:ea typeface="宋体" charset="0"/>
              </a:rPr>
              <a:t>periodically</a:t>
            </a:r>
            <a:r>
              <a:rPr lang="en-US" altLang="zh-CN" dirty="0">
                <a:ea typeface="宋体" charset="0"/>
              </a:rPr>
              <a:t> transferred to the </a:t>
            </a:r>
            <a:r>
              <a:rPr lang="en-US" altLang="zh-CN" dirty="0">
                <a:solidFill>
                  <a:srgbClr val="FF0000"/>
                </a:solidFill>
                <a:ea typeface="宋体" charset="0"/>
              </a:rPr>
              <a:t>global</a:t>
            </a:r>
            <a:r>
              <a:rPr lang="en-US" altLang="zh-CN" dirty="0">
                <a:ea typeface="宋体" charset="0"/>
              </a:rPr>
              <a:t> counter (local counter is reset to zero)</a:t>
            </a:r>
          </a:p>
          <a:p>
            <a:pPr lvl="1">
              <a:defRPr/>
            </a:pPr>
            <a:r>
              <a:rPr lang="en-US" altLang="zh-CN" dirty="0">
                <a:ea typeface="宋体" charset="0"/>
              </a:rPr>
              <a:t>Global counter is synchronized via the </a:t>
            </a:r>
            <a:r>
              <a:rPr lang="en-US" altLang="zh-CN" dirty="0">
                <a:solidFill>
                  <a:srgbClr val="FF0000"/>
                </a:solidFill>
                <a:ea typeface="宋体" charset="0"/>
              </a:rPr>
              <a:t>global</a:t>
            </a:r>
            <a:r>
              <a:rPr lang="en-US" altLang="zh-CN" dirty="0">
                <a:ea typeface="宋体" charset="0"/>
              </a:rPr>
              <a:t> </a:t>
            </a:r>
            <a:r>
              <a:rPr lang="en-US" altLang="zh-CN" dirty="0" smtClean="0">
                <a:ea typeface="宋体" charset="0"/>
              </a:rPr>
              <a:t>lock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Sloppiness (S)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The frequency of local-to-global transfer</a:t>
            </a:r>
            <a:endParaRPr lang="en-US" altLang="zh-CN" dirty="0" smtClean="0">
              <a:ea typeface="宋体" charset="0"/>
            </a:endParaRPr>
          </a:p>
          <a:p>
            <a:pPr marL="457200" lvl="1" indent="0">
              <a:buFontTx/>
              <a:buNone/>
              <a:defRPr/>
            </a:pPr>
            <a:endParaRPr lang="en-US" altLang="zh-CN" sz="1600" dirty="0">
              <a:ea typeface="宋体" charset="0"/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CE24EA-C898-44DA-A660-C1D15026C44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3417"/>
            <a:ext cx="8229600" cy="4732338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A machine with 4 CPUs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S = 5</a:t>
            </a:r>
            <a:endParaRPr lang="en-US" altLang="zh-CN" b="1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Example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279188"/>
              </p:ext>
            </p:extLst>
          </p:nvPr>
        </p:nvGraphicFramePr>
        <p:xfrm>
          <a:off x="784212" y="3202767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036855"/>
              </p:ext>
            </p:extLst>
          </p:nvPr>
        </p:nvGraphicFramePr>
        <p:xfrm>
          <a:off x="782810" y="2806519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3707132969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329990534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4013429146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721506405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1268824840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3680128344"/>
                    </a:ext>
                  </a:extLst>
                </a:gridCol>
              </a:tblGrid>
              <a:tr h="37087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Time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359959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26313"/>
              </p:ext>
            </p:extLst>
          </p:nvPr>
        </p:nvGraphicFramePr>
        <p:xfrm>
          <a:off x="784440" y="5943600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522163523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424959461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3163261486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3630448925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1487841549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2767700503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  <a:sym typeface="Wingdings" panose="05000000000000000000" pitchFamily="2" charset="2"/>
                        </a:rPr>
                        <a:t>-&gt;0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 (from L4)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65522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16271"/>
              </p:ext>
            </p:extLst>
          </p:nvPr>
        </p:nvGraphicFramePr>
        <p:xfrm>
          <a:off x="787810" y="5541742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2510902010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390343028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1583893600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189385944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3793633149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1927098650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5-&gt;0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 (from L1)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443110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143603"/>
              </p:ext>
            </p:extLst>
          </p:nvPr>
        </p:nvGraphicFramePr>
        <p:xfrm>
          <a:off x="784680" y="5147940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3616671860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113098583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3454734122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951207980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3858947620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3880466734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798319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43823"/>
              </p:ext>
            </p:extLst>
          </p:nvPr>
        </p:nvGraphicFramePr>
        <p:xfrm>
          <a:off x="784212" y="3956790"/>
          <a:ext cx="6171960" cy="1188744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1988998427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357897865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1108085736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3147743961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164790969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2572496986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083074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97050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788143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394240"/>
              </p:ext>
            </p:extLst>
          </p:nvPr>
        </p:nvGraphicFramePr>
        <p:xfrm>
          <a:off x="784440" y="3581400"/>
          <a:ext cx="6171960" cy="396248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881402">
                  <a:extLst>
                    <a:ext uri="{9D8B030D-6E8A-4147-A177-3AD203B41FA5}">
                      <a16:colId xmlns:a16="http://schemas.microsoft.com/office/drawing/2014/main" val="315058156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4287840992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77663943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984931470"/>
                    </a:ext>
                  </a:extLst>
                </a:gridCol>
                <a:gridCol w="881402">
                  <a:extLst>
                    <a:ext uri="{9D8B030D-6E8A-4147-A177-3AD203B41FA5}">
                      <a16:colId xmlns:a16="http://schemas.microsoft.com/office/drawing/2014/main" val="222967373"/>
                    </a:ext>
                  </a:extLst>
                </a:gridCol>
                <a:gridCol w="2087574">
                  <a:extLst>
                    <a:ext uri="{9D8B030D-6E8A-4147-A177-3AD203B41FA5}">
                      <a16:colId xmlns:a16="http://schemas.microsoft.com/office/drawing/2014/main" val="3617428019"/>
                    </a:ext>
                  </a:extLst>
                </a:gridCol>
              </a:tblGrid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0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151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2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D16E1D-3D71-4DE2-AAF9-3D50FF1EF754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32338"/>
          </a:xfrm>
        </p:spPr>
        <p:txBody>
          <a:bodyPr lIns="90487" tIns="44450" rIns="90487" bIns="44450"/>
          <a:lstStyle/>
          <a:p>
            <a:r>
              <a:rPr lang="en-US" altLang="zh-CN" dirty="0" smtClean="0"/>
              <a:t>Scalable Read (</a:t>
            </a:r>
            <a:r>
              <a:rPr lang="en-US" altLang="zh-CN" dirty="0" smtClean="0">
                <a:latin typeface="Consolas" panose="020B0609020204030204" pitchFamily="49" charset="0"/>
                <a:cs typeface="Consolas" panose="020B0609020204030204" pitchFamily="49" charset="0"/>
              </a:rPr>
              <a:t>get</a:t>
            </a:r>
            <a:r>
              <a:rPr lang="en-US" altLang="zh-CN" dirty="0" smtClean="0"/>
              <a:t>)</a:t>
            </a:r>
          </a:p>
          <a:p>
            <a:pPr lvl="1">
              <a:spcAft>
                <a:spcPts val="600"/>
              </a:spcAft>
            </a:pPr>
            <a:r>
              <a:rPr lang="en-US" altLang="zh-CN" dirty="0" smtClean="0">
                <a:ea typeface="宋体" charset="0"/>
              </a:rPr>
              <a:t>Read global counter exclusively via the global lock</a:t>
            </a:r>
          </a:p>
          <a:p>
            <a:pPr>
              <a:spcBef>
                <a:spcPts val="1200"/>
              </a:spcBef>
            </a:pPr>
            <a:r>
              <a:rPr lang="en-US" altLang="zh-CN" dirty="0" smtClean="0">
                <a:ea typeface="宋体" panose="02010600030101010101" pitchFamily="2" charset="-122"/>
              </a:rPr>
              <a:t>Exact </a:t>
            </a:r>
            <a:r>
              <a:rPr lang="en-US" altLang="zh-CN" dirty="0" smtClean="0">
                <a:ea typeface="宋体" panose="02010600030101010101" pitchFamily="2" charset="-122"/>
              </a:rPr>
              <a:t>(non-scalable) Read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Acquire all the local locks and the global </a:t>
            </a:r>
            <a:r>
              <a:rPr lang="en-US" altLang="zh-CN" dirty="0" smtClean="0">
                <a:ea typeface="宋体" panose="02010600030101010101" pitchFamily="2" charset="-122"/>
              </a:rPr>
              <a:t>lock</a:t>
            </a:r>
          </a:p>
          <a:p>
            <a:pPr lvl="1">
              <a:spcAft>
                <a:spcPts val="600"/>
              </a:spcAft>
            </a:pPr>
            <a:r>
              <a:rPr lang="en-US" altLang="zh-CN" dirty="0" smtClean="0">
                <a:ea typeface="宋体" panose="02010600030101010101" pitchFamily="2" charset="-122"/>
              </a:rPr>
              <a:t>Add up the local counters and the global counter</a:t>
            </a:r>
          </a:p>
          <a:p>
            <a:pPr>
              <a:spcBef>
                <a:spcPts val="1200"/>
              </a:spcBef>
            </a:pPr>
            <a:r>
              <a:rPr lang="en-US" altLang="zh-CN" dirty="0" smtClean="0">
                <a:ea typeface="宋体" panose="02010600030101010101" pitchFamily="2" charset="-122"/>
              </a:rPr>
              <a:t>How to set the sloppiness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Smaller S: more precise and more non-scalable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Bigger S: more imprecise and more scalable </a:t>
            </a:r>
            <a:endParaRPr lang="en-US" altLang="zh-CN" dirty="0" smtClean="0">
              <a:ea typeface="宋体" panose="02010600030101010101" pitchFamily="2" charset="-122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CE24EA-C898-44DA-A660-C1D15026C44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32338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A machine with 4 CPUs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S = 5</a:t>
            </a:r>
            <a:endParaRPr lang="en-US" altLang="zh-CN" b="1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Example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5400675" cy="329723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720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7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Time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1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G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6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5-&gt;0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 (from L1)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9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7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4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  <a:sym typeface="Wingdings" panose="05000000000000000000" pitchFamily="2" charset="2"/>
                        </a:rPr>
                        <a:t>-&gt;0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91451" marR="91451" marT="45724" marB="45724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dirty="0" smtClean="0">
                          <a:solidFill>
                            <a:schemeClr val="tx1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 (from L4)</a:t>
                      </a:r>
                      <a:endParaRPr lang="zh-CN" altLang="en-US" sz="1800" b="0" dirty="0">
                        <a:solidFill>
                          <a:schemeClr val="tx1"/>
                        </a:solidFill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marL="180023" marR="91451" marT="45724" marB="4572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3738947"/>
              </p:ext>
            </p:extLst>
          </p:nvPr>
        </p:nvGraphicFramePr>
        <p:xfrm>
          <a:off x="4597400" y="1566074"/>
          <a:ext cx="4673600" cy="368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5C6D30-9B96-43FF-8E1E-459084648183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32338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A machine with 4 CPUs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Each thread adds the counter 1 million times</a:t>
            </a:r>
          </a:p>
          <a:p>
            <a:pPr lvl="1"/>
            <a:endParaRPr lang="en-US" altLang="zh-CN" smtClean="0">
              <a:ea typeface="宋体" panose="02010600030101010101" pitchFamily="2" charset="-122"/>
            </a:endParaRP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Example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pic>
        <p:nvPicPr>
          <p:cNvPr id="3072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709863"/>
            <a:ext cx="4800600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95E5CA-39CC-4459-A853-807FE9265173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277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typedef struct __counter_t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int             global        // global count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pthread_mutex_t glock;        // global lock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int             local[NCPUS]; // local counter (per cpu)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pthread_mutex_t llock[NCPUS]; // ... and locks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int             threshold;    // update frequency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counter_t;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9D0F3D-CD74-4790-B0EE-4F8084BFC699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4820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init: record threshold, init locks, init values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      if all local counts and global count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init (counter_t *c, int threshold)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c-&gt;threshold = threshold;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c-&gt;global =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pthread_mutex_init(&amp;c-&gt;glock,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i;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for (i = 0; i &lt; NCPUS; i++)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c-&gt;local[i] =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pthread_mutex_init(c-&gt;llock[i],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D934EB-6616-4F50-9667-B9A25E815EC9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6868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583613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update: usually, just grab local lock and update local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        amount once local count has risen by ‘threshold’,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        grab global lock and transfer local values to 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update (counter_t *c, int threadID, int amt)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cpu = threadID % NCPUS;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pthread_mutex_lock(&amp;c-&gt;llock[cpu]);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c-&gt;local[cpu] += amt;                // assumes amt &gt;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if (c-&gt;local[cpu] &gt;= c-&gt;threshold) { // transfer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pthread_mutex_lock(&amp;c-&gt;glock);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c-&gt;global += c-&gt;local[cpu];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pthread_mutex_unlock(&amp;c-&gt;glock);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c-&gt;local[cpu] =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pthread_mutex_unlock(&amp;c-&gt;llock[cpu]);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F2126C-BA2A-492A-A241-878673167E96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Sloppy Counter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8916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583613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// get: just return global amount (which may not be perfect)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int get (counter_t *c)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pthread_mutex_lock(&amp;c-&gt;glock);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val = c-&gt;global;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pthread_mutex_unlock(&amp;c-&gt;glock);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val; // only approximate!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A9CE9C6-A3AE-4A4A-9358-728DE96EB0E2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Simple Linked List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40964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typedef struct __node_t {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basic node structure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int             key;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struct __node_t *next;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node_t;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typedef struct __list_t {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basic list structure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node_t          *head;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pthread_mutex_t lock;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list_t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List_Init(list_t *L)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L-&gt;head = NULL;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pthread_mutex_init(&amp;L-&gt;lock,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D3ED4-EB2C-41AE-B08A-D0886A15681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Simple Linked </a:t>
            </a:r>
            <a:r>
              <a:rPr lang="en-US" altLang="zh-CN" dirty="0" smtClean="0">
                <a:ea typeface="宋体" panose="02010600030101010101" pitchFamily="2" charset="-122"/>
              </a:rPr>
              <a:t>List (sequential) </a:t>
            </a: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301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List_Insert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(list *L,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key) {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*new =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new-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&gt;key = key;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new-&gt;next = L-&gt;head;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L-&gt;head = new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CN" b="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D3ED4-EB2C-41AE-B08A-D0886A15681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Simple Linked </a:t>
            </a:r>
            <a:r>
              <a:rPr lang="en-US" altLang="zh-CN" dirty="0" smtClean="0">
                <a:ea typeface="宋体" panose="02010600030101010101" pitchFamily="2" charset="-122"/>
              </a:rPr>
              <a:t>List (concurrent buggy) </a:t>
            </a: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301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List_Insert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(list *L,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key) 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b="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</a:t>
            </a:r>
            <a:r>
              <a:rPr lang="en-US" altLang="zh-CN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  <a:endParaRPr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*new = 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new-</a:t>
            </a: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&gt;key = key;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new-&gt;next = L-&gt;head; </a:t>
            </a: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L-&gt;head = new</a:t>
            </a: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zh-CN" b="0" dirty="0" smtClean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b="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</a:t>
            </a:r>
            <a:r>
              <a:rPr lang="en-US" altLang="zh-CN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  <a:endParaRPr lang="en-US" altLang="zh-CN" b="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600"/>
              </a:spcBef>
              <a:buFontTx/>
              <a:buNone/>
            </a:pPr>
            <a:r>
              <a:rPr lang="en-US" altLang="zh-CN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53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D3ED4-EB2C-41AE-B08A-D0886A15681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Simple Linked </a:t>
            </a:r>
            <a:r>
              <a:rPr lang="en-US" altLang="zh-CN" dirty="0" smtClean="0">
                <a:ea typeface="宋体" panose="02010600030101010101" pitchFamily="2" charset="-122"/>
              </a:rPr>
              <a:t>List (concurrent still buggy)</a:t>
            </a: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301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List_Insert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(list *L,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*new =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if (new == NULL)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perror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(“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return 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-1;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fail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new-&gt;key = key;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new-&gt;next = L-&gt;head;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L-&gt;head = new;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return 0;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success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614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FD3ED4-EB2C-41AE-B08A-D0886A15681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Simple Linked List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4301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List_Insert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(list *L,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*new =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sizeof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if (new == NULL)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perror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(“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malloc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return -1;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fail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new-&gt;key = key;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new-&gt;next = L-&gt;head;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L-&gt;head = new;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return 0;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success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46763" y="3101975"/>
            <a:ext cx="192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</a:rPr>
              <a:t>exceptional control flow</a:t>
            </a:r>
            <a:endParaRPr lang="zh-CN" altLang="en-US" sz="200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95400" y="2971800"/>
            <a:ext cx="4495800" cy="990600"/>
          </a:xfrm>
          <a:prstGeom prst="rect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196327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7EF8FD-6AC0-478E-8C00-DCB38A5A14F8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Simple Linked List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45060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int List_Lookup(list *L, int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node_t *curr = L-&gt;head;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while (curr)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if (curr-&gt;key ==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   return 0;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success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curr = curr-&gt;next;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-1;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failure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7763" y="3254375"/>
            <a:ext cx="19256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000FF"/>
                </a:solidFill>
              </a:rPr>
              <a:t>exceptional control flow</a:t>
            </a:r>
            <a:endParaRPr lang="zh-CN" altLang="en-US" sz="200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76400" y="3276600"/>
            <a:ext cx="4495800" cy="685800"/>
          </a:xfrm>
          <a:prstGeom prst="rect">
            <a:avLst/>
          </a:prstGeom>
          <a:noFill/>
          <a:ln w="28575" algn="ctr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B2D3977-B624-4777-B765-8D282DB5C5E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38400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Simple Concurrent Linked List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Use lock to synchronize the whole insert and lookup function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Don’t forget to release the lock for exceptional control flow (error prone)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Linked Lists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4227513"/>
            <a:ext cx="6705600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altLang="zh-CN" sz="2400" b="0" dirty="0"/>
              <a:t>A recent study of Linux kernel patches found that a huge fraction of bugs (nearly 40%) are found on such </a:t>
            </a:r>
            <a:r>
              <a:rPr lang="en-US" altLang="zh-CN" sz="2400" b="0" dirty="0">
                <a:solidFill>
                  <a:srgbClr val="FF0000"/>
                </a:solidFill>
              </a:rPr>
              <a:t>rarely-taken code paths</a:t>
            </a:r>
            <a:endParaRPr lang="zh-CN" altLang="en-US" sz="2400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D97798-DFA6-4F5B-B416-00D42100FA41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38400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Can we avoid calling unlock in the failure path?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List_Insert(): malloc() itself is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thread-safe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List_Lookup(): a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common</a:t>
            </a:r>
            <a:r>
              <a:rPr lang="en-US" altLang="zh-CN" smtClean="0">
                <a:ea typeface="宋体" panose="02010600030101010101" pitchFamily="2" charset="-122"/>
              </a:rPr>
              <a:t> exit path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Linked Lists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942CBC-31AF-4850-81D7-338323D8713F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Simple Linked List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51204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List_Insert(list *L, int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synchronization not needed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node_t *new = malloc(sizeof(node_t));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if (new == NULL)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perror(“malloc”);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return;</a:t>
            </a:r>
            <a:endParaRPr lang="en-US" altLang="zh-CN" sz="2000" b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new-&gt;key = key;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8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just lock critical section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new-&gt;next = L-&gt;head;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L-&gt;head = new;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A519A8-B4F2-4DEE-A3BC-8E96BC0F12B4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Simple Linked List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5325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int List_Lookup(list *L, int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rv = -1;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node_t *curr = L-&gt;head;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while (curr)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if (curr-&gt;key ==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   rv =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   break;</a:t>
            </a:r>
            <a:endParaRPr lang="en-US" altLang="zh-CN" sz="2000" b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   curr = curr-&gt;next;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pthread_mutex_unlock(&amp;L-&gt;lock);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rv;</a:t>
            </a:r>
            <a:endParaRPr lang="en-US" altLang="zh-CN" sz="2000" b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C4D429-E544-4A91-A48A-C3C97083ACAB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3352800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Hand-over-hand locking (a.k.a. lock coupling)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Use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a lock per node</a:t>
            </a:r>
            <a:r>
              <a:rPr lang="en-US" altLang="zh-CN" smtClean="0">
                <a:ea typeface="宋体" panose="02010600030101010101" pitchFamily="2" charset="-122"/>
              </a:rPr>
              <a:t> of the list, rather than a single lock for the entire list</a:t>
            </a:r>
            <a:endParaRPr lang="en-US" altLang="zh-CN" smtClean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Grab the next node’s lock before releasing the current node’s lock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The overheads of acquiring and releasing locks for each node make it </a:t>
            </a:r>
            <a:r>
              <a:rPr lang="en-US" altLang="zh-CN" smtClean="0">
                <a:solidFill>
                  <a:srgbClr val="FF0000"/>
                </a:solidFill>
                <a:ea typeface="宋体" panose="02010600030101010101" pitchFamily="2" charset="-122"/>
              </a:rPr>
              <a:t>impractical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Scaling Linked Lists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4981575"/>
            <a:ext cx="6934200" cy="400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/>
              <a:t>MORE CONCURRENCY ISN’T NECESSARILY FASTER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1A4209-4903-40E3-A567-C15AA3B957C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4800600"/>
          </a:xfrm>
        </p:spPr>
        <p:txBody>
          <a:bodyPr lIns="90487" tIns="44450" rIns="90487" bIns="44450"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Simple (always work) Solution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Add a big lock (leave it as homework</a:t>
            </a:r>
            <a:r>
              <a:rPr lang="en-US" altLang="zh-CN" dirty="0" smtClean="0">
                <a:ea typeface="宋体" panose="02010600030101010101" pitchFamily="2" charset="-122"/>
              </a:rPr>
              <a:t>)</a:t>
            </a:r>
            <a:endParaRPr lang="en-US" altLang="zh-CN" dirty="0" smtClean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r>
              <a:rPr lang="en-US" altLang="zh-CN" dirty="0" smtClean="0">
                <a:ea typeface="宋体" panose="02010600030101010101" pitchFamily="2" charset="-122"/>
              </a:rPr>
              <a:t>Michael and Scott Concurrent Queues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Add two locks, one for head, and one for tail</a:t>
            </a:r>
          </a:p>
          <a:p>
            <a:pPr lvl="1"/>
            <a:r>
              <a:rPr lang="en-US" altLang="zh-CN" dirty="0" err="1" smtClean="0">
                <a:ea typeface="宋体" panose="02010600030101010101" pitchFamily="2" charset="-122"/>
              </a:rPr>
              <a:t>Queue_Enqueue</a:t>
            </a:r>
            <a:r>
              <a:rPr lang="en-US" altLang="zh-CN" dirty="0" smtClean="0">
                <a:ea typeface="宋体" panose="02010600030101010101" pitchFamily="2" charset="-122"/>
              </a:rPr>
              <a:t> always uses tail lock</a:t>
            </a:r>
          </a:p>
          <a:p>
            <a:pPr lvl="1"/>
            <a:r>
              <a:rPr lang="en-US" altLang="zh-CN" dirty="0" err="1" smtClean="0">
                <a:ea typeface="宋体" panose="02010600030101010101" pitchFamily="2" charset="-122"/>
              </a:rPr>
              <a:t>Queue_Dequeue</a:t>
            </a:r>
            <a:r>
              <a:rPr lang="en-US" altLang="zh-CN" dirty="0" smtClean="0">
                <a:ea typeface="宋体" panose="02010600030101010101" pitchFamily="2" charset="-122"/>
              </a:rPr>
              <a:t> always uses head lock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A dummy node enables the separation of head and tail </a:t>
            </a:r>
            <a:r>
              <a:rPr lang="en-US" altLang="zh-CN" dirty="0" smtClean="0">
                <a:ea typeface="宋体" panose="02010600030101010101" pitchFamily="2" charset="-122"/>
              </a:rPr>
              <a:t>operations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Only one thread can do dequeuer and only one thread can do </a:t>
            </a:r>
            <a:r>
              <a:rPr lang="en-US" altLang="zh-CN" dirty="0" err="1" smtClean="0">
                <a:ea typeface="宋体" panose="02010600030101010101" pitchFamily="2" charset="-122"/>
              </a:rPr>
              <a:t>enqueue</a:t>
            </a:r>
            <a:endParaRPr lang="en-US" altLang="zh-CN" dirty="0" smtClean="0">
              <a:ea typeface="宋体" panose="02010600030101010101" pitchFamily="2" charset="-122"/>
            </a:endParaRPr>
          </a:p>
          <a:p>
            <a:pPr lvl="1"/>
            <a:r>
              <a:rPr lang="en-US" altLang="zh-CN" dirty="0" err="1" smtClean="0">
                <a:ea typeface="宋体" panose="02010600030101010101" pitchFamily="2" charset="-122"/>
              </a:rPr>
              <a:t>Dequeue</a:t>
            </a:r>
            <a:r>
              <a:rPr lang="en-US" altLang="zh-CN" dirty="0" smtClean="0">
                <a:ea typeface="宋体" panose="02010600030101010101" pitchFamily="2" charset="-122"/>
              </a:rPr>
              <a:t> and </a:t>
            </a:r>
            <a:r>
              <a:rPr lang="en-US" altLang="zh-CN" dirty="0" err="1" smtClean="0">
                <a:ea typeface="宋体" panose="02010600030101010101" pitchFamily="2" charset="-122"/>
              </a:rPr>
              <a:t>Enqueue</a:t>
            </a:r>
            <a:r>
              <a:rPr lang="en-US" altLang="zh-CN" dirty="0" smtClean="0">
                <a:ea typeface="宋体" panose="02010600030101010101" pitchFamily="2" charset="-122"/>
              </a:rPr>
              <a:t> can be parallel</a:t>
            </a:r>
          </a:p>
          <a:p>
            <a:pPr lvl="1"/>
            <a:endParaRPr lang="en-US" altLang="zh-CN" dirty="0" smtClean="0">
              <a:ea typeface="宋体" panose="02010600030101010101" pitchFamily="2" charset="-122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Queues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B16CE-FB61-4B98-8096-97B4B8D545D7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Michael and Scott Concurrent 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59396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typedef struct __node_t { </a:t>
            </a:r>
            <a:endParaRPr lang="en-US" altLang="zh-CN" sz="2000" b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int              key;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struct __node_t *next;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node_t;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typedef struct __queue_t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node_t          *head;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node_t          *tail;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pthread_mutex_t  head_lock;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pthread_mutex_t  tail_lock;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 queue_t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24FF3D-83AD-4801-B1BD-6F03146340EE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Michael and Scott Concurrent 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pSp>
        <p:nvGrpSpPr>
          <p:cNvPr id="61444" name="组合 3"/>
          <p:cNvGrpSpPr>
            <a:grpSpLocks/>
          </p:cNvGrpSpPr>
          <p:nvPr/>
        </p:nvGrpSpPr>
        <p:grpSpPr bwMode="auto">
          <a:xfrm>
            <a:off x="2003425" y="1905000"/>
            <a:ext cx="1143000" cy="914400"/>
            <a:chOff x="2405744" y="2514600"/>
            <a:chExt cx="1143000" cy="914400"/>
          </a:xfrm>
        </p:grpSpPr>
        <p:sp>
          <p:nvSpPr>
            <p:cNvPr id="61462" name="椭圆 1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1463" name="文本框 2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dummy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445" name="组合 10"/>
          <p:cNvGrpSpPr>
            <a:grpSpLocks/>
          </p:cNvGrpSpPr>
          <p:nvPr/>
        </p:nvGrpSpPr>
        <p:grpSpPr bwMode="auto">
          <a:xfrm>
            <a:off x="2003425" y="4419600"/>
            <a:ext cx="1143000" cy="914400"/>
            <a:chOff x="2405744" y="2514600"/>
            <a:chExt cx="1143000" cy="914400"/>
          </a:xfrm>
        </p:grpSpPr>
        <p:sp>
          <p:nvSpPr>
            <p:cNvPr id="61460" name="椭圆 11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1461" name="文本框 12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key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1446" name="直接箭头连接符 5"/>
          <p:cNvCxnSpPr>
            <a:cxnSpLocks noChangeShapeType="1"/>
            <a:stCxn id="61462" idx="4"/>
          </p:cNvCxnSpPr>
          <p:nvPr/>
        </p:nvCxnSpPr>
        <p:spPr bwMode="auto">
          <a:xfrm>
            <a:off x="2568575" y="2819400"/>
            <a:ext cx="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7" name="直接箭头连接符 13"/>
          <p:cNvCxnSpPr>
            <a:cxnSpLocks noChangeShapeType="1"/>
            <a:endCxn id="61460" idx="0"/>
          </p:cNvCxnSpPr>
          <p:nvPr/>
        </p:nvCxnSpPr>
        <p:spPr bwMode="auto">
          <a:xfrm>
            <a:off x="2568575" y="4038600"/>
            <a:ext cx="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48" name="文本框 14"/>
          <p:cNvSpPr txBox="1">
            <a:spLocks noChangeArrowheads="1"/>
          </p:cNvSpPr>
          <p:nvPr/>
        </p:nvSpPr>
        <p:spPr bwMode="auto">
          <a:xfrm>
            <a:off x="468313" y="4686300"/>
            <a:ext cx="538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tail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449" name="直接箭头连接符 23"/>
          <p:cNvCxnSpPr>
            <a:cxnSpLocks noChangeShapeType="1"/>
            <a:stCxn id="61448" idx="3"/>
            <a:endCxn id="61461" idx="1"/>
          </p:cNvCxnSpPr>
          <p:nvPr/>
        </p:nvCxnSpPr>
        <p:spPr bwMode="auto">
          <a:xfrm flipV="1">
            <a:off x="1006475" y="4876800"/>
            <a:ext cx="996950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0" name="文本框 27"/>
          <p:cNvSpPr txBox="1">
            <a:spLocks noChangeArrowheads="1"/>
          </p:cNvSpPr>
          <p:nvPr/>
        </p:nvSpPr>
        <p:spPr bwMode="auto">
          <a:xfrm>
            <a:off x="533400" y="2190750"/>
            <a:ext cx="712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451" name="直接箭头连接符 28"/>
          <p:cNvCxnSpPr>
            <a:cxnSpLocks noChangeShapeType="1"/>
            <a:stCxn id="61450" idx="3"/>
          </p:cNvCxnSpPr>
          <p:nvPr/>
        </p:nvCxnSpPr>
        <p:spPr bwMode="auto">
          <a:xfrm flipV="1">
            <a:off x="1246188" y="2381250"/>
            <a:ext cx="8223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1452" name="组合 29"/>
          <p:cNvGrpSpPr>
            <a:grpSpLocks/>
          </p:cNvGrpSpPr>
          <p:nvPr/>
        </p:nvGrpSpPr>
        <p:grpSpPr bwMode="auto">
          <a:xfrm>
            <a:off x="6019800" y="1933575"/>
            <a:ext cx="1143000" cy="914400"/>
            <a:chOff x="2405744" y="2514600"/>
            <a:chExt cx="1143000" cy="914400"/>
          </a:xfrm>
        </p:grpSpPr>
        <p:sp>
          <p:nvSpPr>
            <p:cNvPr id="61458" name="椭圆 30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1459" name="文本框 31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dummy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453" name="文本框 37"/>
          <p:cNvSpPr txBox="1">
            <a:spLocks noChangeArrowheads="1"/>
          </p:cNvSpPr>
          <p:nvPr/>
        </p:nvSpPr>
        <p:spPr bwMode="auto">
          <a:xfrm>
            <a:off x="4567238" y="2628900"/>
            <a:ext cx="538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tail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454" name="直接箭头连接符 38"/>
          <p:cNvCxnSpPr>
            <a:cxnSpLocks noChangeShapeType="1"/>
            <a:stCxn id="61453" idx="3"/>
          </p:cNvCxnSpPr>
          <p:nvPr/>
        </p:nvCxnSpPr>
        <p:spPr bwMode="auto">
          <a:xfrm flipV="1">
            <a:off x="5105400" y="2490788"/>
            <a:ext cx="1023938" cy="3381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5" name="文本框 39"/>
          <p:cNvSpPr txBox="1">
            <a:spLocks noChangeArrowheads="1"/>
          </p:cNvSpPr>
          <p:nvPr/>
        </p:nvSpPr>
        <p:spPr bwMode="auto">
          <a:xfrm>
            <a:off x="4549775" y="2219325"/>
            <a:ext cx="712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456" name="直接箭头连接符 40"/>
          <p:cNvCxnSpPr>
            <a:cxnSpLocks noChangeShapeType="1"/>
            <a:stCxn id="61455" idx="3"/>
          </p:cNvCxnSpPr>
          <p:nvPr/>
        </p:nvCxnSpPr>
        <p:spPr bwMode="auto">
          <a:xfrm flipV="1">
            <a:off x="5262563" y="2409825"/>
            <a:ext cx="8223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7" name="文本框 1"/>
          <p:cNvSpPr txBox="1">
            <a:spLocks noChangeArrowheads="1"/>
          </p:cNvSpPr>
          <p:nvPr/>
        </p:nvSpPr>
        <p:spPr bwMode="auto">
          <a:xfrm>
            <a:off x="3602038" y="4140200"/>
            <a:ext cx="49752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/>
              <a:t>Head is always a dummy node whose value will never be used</a:t>
            </a:r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0D281E-2A9F-4642-99DF-61C5E4356869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Michael and Scott Concurrent 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6349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Queue_Init(queue_t *q)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node_t *tmp = malloc(sizeof(node_t));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tmp-&gt;next = NULL;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q-&gt;head = q-&gt;tail = temp;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pthread_mutex_init(&amp;q-&gt;head_lock,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pthread_mutex_init(&amp;q-&gt;tail_lock,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DB18EC-DBC2-4F34-A8DB-A10F55DBCF5D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Michael and Scott Concurrent 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65540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Queue_Dequeu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queue_t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*q,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value)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(&amp;q-&gt;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= q-&gt;head;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node_t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new_head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-&gt;next;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skip the dummy node</a:t>
            </a: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if 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new_head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== NULL)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phtread_mutex_unlock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(&amp;q-&gt;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return -1; </a:t>
            </a:r>
            <a:r>
              <a:rPr lang="en-US" altLang="zh-CN" sz="2000" b="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queue was empty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*value =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new_head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-&gt;value;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q-&gt;head =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new_head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pthread_mutex_unlock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(&amp;-&gt;</a:t>
            </a:r>
            <a:r>
              <a:rPr lang="en-US" altLang="zh-CN" sz="2000" b="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head_lock</a:t>
            </a:r>
            <a:r>
              <a:rPr lang="en-US" altLang="zh-CN" sz="20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free(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tmp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return 0;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7615A0D-287E-45F5-B8BE-A641C25233AD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Michael and Scott Concurrent 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67588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Queue_Enqueu(queue_t *q, int value)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node_t *tmp = malloc(sizeof(node_t));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assert(tmp != NULL);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tmp-&gt;value = value;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tmp-&gt;next = NULL;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pthread_mutex_lock(&amp;q-&gt;tail_lock);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q-&gt;tail-&gt;next = tmp;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q-&gt;tail = tmp;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pthread_mutex_unlock(&amp;-&gt;tail_lock);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4D2309-B439-4F8D-A98B-26A79D0D860B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DeQueue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pSp>
        <p:nvGrpSpPr>
          <p:cNvPr id="69636" name="组合 3"/>
          <p:cNvGrpSpPr>
            <a:grpSpLocks/>
          </p:cNvGrpSpPr>
          <p:nvPr/>
        </p:nvGrpSpPr>
        <p:grpSpPr bwMode="auto">
          <a:xfrm>
            <a:off x="2003425" y="1524000"/>
            <a:ext cx="1143000" cy="914400"/>
            <a:chOff x="2405744" y="2514600"/>
            <a:chExt cx="1143000" cy="914400"/>
          </a:xfrm>
        </p:grpSpPr>
        <p:sp>
          <p:nvSpPr>
            <p:cNvPr id="69660" name="椭圆 1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9661" name="文本框 2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dummy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637" name="组合 10"/>
          <p:cNvGrpSpPr>
            <a:grpSpLocks/>
          </p:cNvGrpSpPr>
          <p:nvPr/>
        </p:nvGrpSpPr>
        <p:grpSpPr bwMode="auto">
          <a:xfrm>
            <a:off x="2003425" y="5181600"/>
            <a:ext cx="1143000" cy="914400"/>
            <a:chOff x="2405744" y="2514600"/>
            <a:chExt cx="1143000" cy="914400"/>
          </a:xfrm>
        </p:grpSpPr>
        <p:sp>
          <p:nvSpPr>
            <p:cNvPr id="69658" name="椭圆 11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9659" name="文本框 12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key</a:t>
              </a:r>
              <a:r>
                <a:rPr lang="en-US" altLang="zh-CN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zh-CN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9638" name="直接箭头连接符 5"/>
          <p:cNvCxnSpPr>
            <a:cxnSpLocks noChangeShapeType="1"/>
            <a:stCxn id="69660" idx="4"/>
          </p:cNvCxnSpPr>
          <p:nvPr/>
        </p:nvCxnSpPr>
        <p:spPr bwMode="auto">
          <a:xfrm>
            <a:off x="2568575" y="2438400"/>
            <a:ext cx="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39" name="直接箭头连接符 13"/>
          <p:cNvCxnSpPr>
            <a:cxnSpLocks noChangeShapeType="1"/>
            <a:endCxn id="69658" idx="0"/>
          </p:cNvCxnSpPr>
          <p:nvPr/>
        </p:nvCxnSpPr>
        <p:spPr bwMode="auto">
          <a:xfrm>
            <a:off x="2568575" y="4800600"/>
            <a:ext cx="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0" name="文本框 14"/>
          <p:cNvSpPr txBox="1">
            <a:spLocks noChangeArrowheads="1"/>
          </p:cNvSpPr>
          <p:nvPr/>
        </p:nvSpPr>
        <p:spPr bwMode="auto">
          <a:xfrm>
            <a:off x="468313" y="5448300"/>
            <a:ext cx="5381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tail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641" name="直接箭头连接符 23"/>
          <p:cNvCxnSpPr>
            <a:cxnSpLocks noChangeShapeType="1"/>
            <a:stCxn id="69640" idx="3"/>
            <a:endCxn id="69659" idx="1"/>
          </p:cNvCxnSpPr>
          <p:nvPr/>
        </p:nvCxnSpPr>
        <p:spPr bwMode="auto">
          <a:xfrm flipV="1">
            <a:off x="1006475" y="5638800"/>
            <a:ext cx="996950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2" name="文本框 27"/>
          <p:cNvSpPr txBox="1">
            <a:spLocks noChangeArrowheads="1"/>
          </p:cNvSpPr>
          <p:nvPr/>
        </p:nvSpPr>
        <p:spPr bwMode="auto">
          <a:xfrm>
            <a:off x="533400" y="1809750"/>
            <a:ext cx="7127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</a:t>
            </a:r>
            <a:endParaRPr lang="zh-CN" altLang="en-US" sz="20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643" name="直接箭头连接符 28"/>
          <p:cNvCxnSpPr>
            <a:cxnSpLocks noChangeShapeType="1"/>
            <a:stCxn id="69642" idx="3"/>
          </p:cNvCxnSpPr>
          <p:nvPr/>
        </p:nvCxnSpPr>
        <p:spPr bwMode="auto">
          <a:xfrm flipV="1">
            <a:off x="1246188" y="2000250"/>
            <a:ext cx="822325" cy="95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9644" name="组合 5"/>
          <p:cNvGrpSpPr>
            <a:grpSpLocks/>
          </p:cNvGrpSpPr>
          <p:nvPr/>
        </p:nvGrpSpPr>
        <p:grpSpPr bwMode="auto">
          <a:xfrm>
            <a:off x="4549775" y="1933575"/>
            <a:ext cx="2613025" cy="1095375"/>
            <a:chOff x="4549775" y="1933575"/>
            <a:chExt cx="2613025" cy="1095375"/>
          </a:xfrm>
        </p:grpSpPr>
        <p:grpSp>
          <p:nvGrpSpPr>
            <p:cNvPr id="69651" name="组合 29"/>
            <p:cNvGrpSpPr>
              <a:grpSpLocks/>
            </p:cNvGrpSpPr>
            <p:nvPr/>
          </p:nvGrpSpPr>
          <p:grpSpPr bwMode="auto">
            <a:xfrm>
              <a:off x="6019800" y="1933575"/>
              <a:ext cx="1143000" cy="914400"/>
              <a:chOff x="2405744" y="2514600"/>
              <a:chExt cx="1143000" cy="914400"/>
            </a:xfrm>
          </p:grpSpPr>
          <p:sp>
            <p:nvSpPr>
              <p:cNvPr id="69656" name="椭圆 30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69657" name="文本框 31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dummy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9652" name="文本框 37"/>
            <p:cNvSpPr txBox="1">
              <a:spLocks noChangeArrowheads="1"/>
            </p:cNvSpPr>
            <p:nvPr/>
          </p:nvSpPr>
          <p:spPr bwMode="auto">
            <a:xfrm>
              <a:off x="4567238" y="2628900"/>
              <a:ext cx="53816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tail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9653" name="直接箭头连接符 38"/>
            <p:cNvCxnSpPr>
              <a:cxnSpLocks noChangeShapeType="1"/>
              <a:stCxn id="69652" idx="3"/>
            </p:cNvCxnSpPr>
            <p:nvPr/>
          </p:nvCxnSpPr>
          <p:spPr bwMode="auto">
            <a:xfrm flipV="1">
              <a:off x="5105400" y="2490788"/>
              <a:ext cx="1023938" cy="33813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9654" name="文本框 39"/>
            <p:cNvSpPr txBox="1">
              <a:spLocks noChangeArrowheads="1"/>
            </p:cNvSpPr>
            <p:nvPr/>
          </p:nvSpPr>
          <p:spPr bwMode="auto">
            <a:xfrm>
              <a:off x="4549775" y="2219325"/>
              <a:ext cx="7127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head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9655" name="直接箭头连接符 40"/>
            <p:cNvCxnSpPr>
              <a:cxnSpLocks noChangeShapeType="1"/>
              <a:stCxn id="69654" idx="3"/>
            </p:cNvCxnSpPr>
            <p:nvPr/>
          </p:nvCxnSpPr>
          <p:spPr bwMode="auto">
            <a:xfrm flipV="1">
              <a:off x="5262563" y="2409825"/>
              <a:ext cx="822325" cy="95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9645" name="组合 10"/>
          <p:cNvGrpSpPr>
            <a:grpSpLocks/>
          </p:cNvGrpSpPr>
          <p:nvPr/>
        </p:nvGrpSpPr>
        <p:grpSpPr bwMode="auto">
          <a:xfrm>
            <a:off x="2003425" y="2819400"/>
            <a:ext cx="1143000" cy="914400"/>
            <a:chOff x="2405744" y="2514600"/>
            <a:chExt cx="1143000" cy="914400"/>
          </a:xfrm>
        </p:grpSpPr>
        <p:sp>
          <p:nvSpPr>
            <p:cNvPr id="69649" name="椭圆 11"/>
            <p:cNvSpPr>
              <a:spLocks noChangeArrowheads="1"/>
            </p:cNvSpPr>
            <p:nvPr/>
          </p:nvSpPr>
          <p:spPr bwMode="auto">
            <a:xfrm>
              <a:off x="2514600" y="2514600"/>
              <a:ext cx="914400" cy="9144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2000"/>
            </a:p>
          </p:txBody>
        </p:sp>
        <p:sp>
          <p:nvSpPr>
            <p:cNvPr id="69650" name="文本框 12"/>
            <p:cNvSpPr txBox="1">
              <a:spLocks noChangeArrowheads="1"/>
            </p:cNvSpPr>
            <p:nvPr/>
          </p:nvSpPr>
          <p:spPr bwMode="auto">
            <a:xfrm>
              <a:off x="2405744" y="2771745"/>
              <a:ext cx="1143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key</a:t>
              </a:r>
              <a:r>
                <a:rPr lang="en-US" altLang="zh-CN" sz="20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20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9646" name="直接箭头连接符 13"/>
          <p:cNvCxnSpPr>
            <a:cxnSpLocks noChangeShapeType="1"/>
          </p:cNvCxnSpPr>
          <p:nvPr/>
        </p:nvCxnSpPr>
        <p:spPr bwMode="auto">
          <a:xfrm>
            <a:off x="2568575" y="3733800"/>
            <a:ext cx="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47" name="直接箭头连接符 3"/>
          <p:cNvCxnSpPr>
            <a:cxnSpLocks noChangeShapeType="1"/>
            <a:stCxn id="69642" idx="2"/>
          </p:cNvCxnSpPr>
          <p:nvPr/>
        </p:nvCxnSpPr>
        <p:spPr bwMode="auto">
          <a:xfrm>
            <a:off x="890588" y="2209800"/>
            <a:ext cx="1243012" cy="9144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8" name="文本框 4"/>
          <p:cNvSpPr txBox="1">
            <a:spLocks noChangeArrowheads="1"/>
          </p:cNvSpPr>
          <p:nvPr/>
        </p:nvSpPr>
        <p:spPr bwMode="auto">
          <a:xfrm>
            <a:off x="3657600" y="3695700"/>
            <a:ext cx="4495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/>
              <a:t>For dequeue,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zh-CN"/>
              <a:t>only head moves forward, tail keeps still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2400"/>
              <a:t>For enqueue,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en-US" altLang="zh-CN"/>
              <a:t>only tail moves 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31E0B1-9856-4EEE-99BE-C3F930DBD599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400" smtClean="0">
                <a:ea typeface="宋体" panose="02010600030101010101" pitchFamily="2" charset="-122"/>
              </a:rPr>
              <a:t>Enqueue and Dequeue for a Empty Queue in Parallel</a:t>
            </a:r>
            <a:endParaRPr lang="zh-CN" altLang="en-US" sz="2400" smtClean="0">
              <a:ea typeface="宋体" panose="02010600030101010101" pitchFamily="2" charset="-122"/>
            </a:endParaRPr>
          </a:p>
        </p:txBody>
      </p:sp>
      <p:grpSp>
        <p:nvGrpSpPr>
          <p:cNvPr id="71684" name="组合 41"/>
          <p:cNvGrpSpPr>
            <a:grpSpLocks/>
          </p:cNvGrpSpPr>
          <p:nvPr/>
        </p:nvGrpSpPr>
        <p:grpSpPr bwMode="auto">
          <a:xfrm>
            <a:off x="701675" y="3352800"/>
            <a:ext cx="2640013" cy="2228850"/>
            <a:chOff x="3189514" y="1933545"/>
            <a:chExt cx="2639786" cy="2228910"/>
          </a:xfrm>
        </p:grpSpPr>
        <p:grpSp>
          <p:nvGrpSpPr>
            <p:cNvPr id="71717" name="组合 29"/>
            <p:cNvGrpSpPr>
              <a:grpSpLocks/>
            </p:cNvGrpSpPr>
            <p:nvPr/>
          </p:nvGrpSpPr>
          <p:grpSpPr bwMode="auto">
            <a:xfrm>
              <a:off x="4659086" y="1933545"/>
              <a:ext cx="1143000" cy="914400"/>
              <a:chOff x="2405744" y="2514600"/>
              <a:chExt cx="1143000" cy="914400"/>
            </a:xfrm>
          </p:grpSpPr>
          <p:sp>
            <p:nvSpPr>
              <p:cNvPr id="71726" name="椭圆 30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727" name="文本框 31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dummy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718" name="组合 32"/>
            <p:cNvGrpSpPr>
              <a:grpSpLocks/>
            </p:cNvGrpSpPr>
            <p:nvPr/>
          </p:nvGrpSpPr>
          <p:grpSpPr bwMode="auto">
            <a:xfrm>
              <a:off x="4686300" y="3248055"/>
              <a:ext cx="1143000" cy="914400"/>
              <a:chOff x="2405744" y="2514600"/>
              <a:chExt cx="1143000" cy="914400"/>
            </a:xfrm>
          </p:grpSpPr>
          <p:sp>
            <p:nvSpPr>
              <p:cNvPr id="71724" name="椭圆 33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725" name="文本框 34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1719" name="直接箭头连接符 35"/>
            <p:cNvCxnSpPr>
              <a:cxnSpLocks noChangeShapeType="1"/>
              <a:stCxn id="71726" idx="4"/>
            </p:cNvCxnSpPr>
            <p:nvPr/>
          </p:nvCxnSpPr>
          <p:spPr bwMode="auto">
            <a:xfrm>
              <a:off x="5225142" y="2847945"/>
              <a:ext cx="0" cy="381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20" name="文本框 37"/>
            <p:cNvSpPr txBox="1">
              <a:spLocks noChangeArrowheads="1"/>
            </p:cNvSpPr>
            <p:nvPr/>
          </p:nvSpPr>
          <p:spPr bwMode="auto">
            <a:xfrm>
              <a:off x="3232969" y="2640995"/>
              <a:ext cx="5389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tail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21" name="直接箭头连接符 38"/>
            <p:cNvCxnSpPr>
              <a:cxnSpLocks noChangeShapeType="1"/>
              <a:stCxn id="71720" idx="3"/>
            </p:cNvCxnSpPr>
            <p:nvPr/>
          </p:nvCxnSpPr>
          <p:spPr bwMode="auto">
            <a:xfrm flipV="1">
              <a:off x="3771899" y="2490774"/>
              <a:ext cx="952501" cy="35027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22" name="文本框 39"/>
            <p:cNvSpPr txBox="1">
              <a:spLocks noChangeArrowheads="1"/>
            </p:cNvSpPr>
            <p:nvPr/>
          </p:nvSpPr>
          <p:spPr bwMode="auto">
            <a:xfrm>
              <a:off x="3189514" y="2219235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head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23" name="直接箭头连接符 40"/>
            <p:cNvCxnSpPr>
              <a:cxnSpLocks noChangeShapeType="1"/>
              <a:stCxn id="71722" idx="3"/>
            </p:cNvCxnSpPr>
            <p:nvPr/>
          </p:nvCxnSpPr>
          <p:spPr bwMode="auto">
            <a:xfrm flipV="1">
              <a:off x="3901568" y="2409734"/>
              <a:ext cx="822832" cy="955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685" name="组合 54"/>
          <p:cNvGrpSpPr>
            <a:grpSpLocks/>
          </p:cNvGrpSpPr>
          <p:nvPr/>
        </p:nvGrpSpPr>
        <p:grpSpPr bwMode="auto">
          <a:xfrm>
            <a:off x="3995738" y="1406525"/>
            <a:ext cx="2640012" cy="2228850"/>
            <a:chOff x="3189514" y="1933545"/>
            <a:chExt cx="2639786" cy="2228910"/>
          </a:xfrm>
        </p:grpSpPr>
        <p:grpSp>
          <p:nvGrpSpPr>
            <p:cNvPr id="71706" name="组合 55"/>
            <p:cNvGrpSpPr>
              <a:grpSpLocks/>
            </p:cNvGrpSpPr>
            <p:nvPr/>
          </p:nvGrpSpPr>
          <p:grpSpPr bwMode="auto">
            <a:xfrm>
              <a:off x="4659086" y="1933545"/>
              <a:ext cx="1143000" cy="914400"/>
              <a:chOff x="2405744" y="2514600"/>
              <a:chExt cx="1143000" cy="914400"/>
            </a:xfrm>
          </p:grpSpPr>
          <p:sp>
            <p:nvSpPr>
              <p:cNvPr id="71715" name="椭圆 64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716" name="文本框 65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dummy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1707" name="组合 56"/>
            <p:cNvGrpSpPr>
              <a:grpSpLocks/>
            </p:cNvGrpSpPr>
            <p:nvPr/>
          </p:nvGrpSpPr>
          <p:grpSpPr bwMode="auto">
            <a:xfrm>
              <a:off x="4686300" y="3248055"/>
              <a:ext cx="1143000" cy="914400"/>
              <a:chOff x="2405744" y="2514600"/>
              <a:chExt cx="1143000" cy="914400"/>
            </a:xfrm>
          </p:grpSpPr>
          <p:sp>
            <p:nvSpPr>
              <p:cNvPr id="71713" name="椭圆 62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714" name="文本框 63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1708" name="直接箭头连接符 57"/>
            <p:cNvCxnSpPr>
              <a:cxnSpLocks noChangeShapeType="1"/>
              <a:stCxn id="71715" idx="4"/>
            </p:cNvCxnSpPr>
            <p:nvPr/>
          </p:nvCxnSpPr>
          <p:spPr bwMode="auto">
            <a:xfrm>
              <a:off x="5225142" y="2847945"/>
              <a:ext cx="0" cy="3810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09" name="文本框 58"/>
            <p:cNvSpPr txBox="1">
              <a:spLocks noChangeArrowheads="1"/>
            </p:cNvSpPr>
            <p:nvPr/>
          </p:nvSpPr>
          <p:spPr bwMode="auto">
            <a:xfrm>
              <a:off x="3232969" y="2640995"/>
              <a:ext cx="5389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tail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10" name="直接箭头连接符 59"/>
            <p:cNvCxnSpPr>
              <a:cxnSpLocks noChangeShapeType="1"/>
              <a:stCxn id="71709" idx="3"/>
            </p:cNvCxnSpPr>
            <p:nvPr/>
          </p:nvCxnSpPr>
          <p:spPr bwMode="auto">
            <a:xfrm flipV="1">
              <a:off x="3771899" y="2490774"/>
              <a:ext cx="952501" cy="350276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11" name="文本框 60"/>
            <p:cNvSpPr txBox="1">
              <a:spLocks noChangeArrowheads="1"/>
            </p:cNvSpPr>
            <p:nvPr/>
          </p:nvSpPr>
          <p:spPr bwMode="auto">
            <a:xfrm>
              <a:off x="3189514" y="2219235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head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12" name="直接箭头连接符 61"/>
            <p:cNvCxnSpPr>
              <a:cxnSpLocks noChangeShapeType="1"/>
              <a:stCxn id="71711" idx="3"/>
              <a:endCxn id="71714" idx="1"/>
            </p:cNvCxnSpPr>
            <p:nvPr/>
          </p:nvCxnSpPr>
          <p:spPr bwMode="auto">
            <a:xfrm>
              <a:off x="3901568" y="2419290"/>
              <a:ext cx="784732" cy="128596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686" name="组合 67"/>
          <p:cNvGrpSpPr>
            <a:grpSpLocks/>
          </p:cNvGrpSpPr>
          <p:nvPr/>
        </p:nvGrpSpPr>
        <p:grpSpPr bwMode="auto">
          <a:xfrm>
            <a:off x="4114800" y="4114800"/>
            <a:ext cx="2640013" cy="1943100"/>
            <a:chOff x="3189514" y="2219235"/>
            <a:chExt cx="2639786" cy="1943220"/>
          </a:xfrm>
        </p:grpSpPr>
        <p:grpSp>
          <p:nvGrpSpPr>
            <p:cNvPr id="71699" name="组合 69"/>
            <p:cNvGrpSpPr>
              <a:grpSpLocks/>
            </p:cNvGrpSpPr>
            <p:nvPr/>
          </p:nvGrpSpPr>
          <p:grpSpPr bwMode="auto">
            <a:xfrm>
              <a:off x="4686300" y="3248055"/>
              <a:ext cx="1143000" cy="914400"/>
              <a:chOff x="2405744" y="2514600"/>
              <a:chExt cx="1143000" cy="914400"/>
            </a:xfrm>
          </p:grpSpPr>
          <p:sp>
            <p:nvSpPr>
              <p:cNvPr id="71704" name="椭圆 75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705" name="文本框 76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dummy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1700" name="文本框 71"/>
            <p:cNvSpPr txBox="1">
              <a:spLocks noChangeArrowheads="1"/>
            </p:cNvSpPr>
            <p:nvPr/>
          </p:nvSpPr>
          <p:spPr bwMode="auto">
            <a:xfrm>
              <a:off x="3232969" y="2640995"/>
              <a:ext cx="5389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tail</a:t>
              </a:r>
              <a:endParaRPr lang="zh-CN" altLang="en-US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01" name="直接箭头连接符 72"/>
            <p:cNvCxnSpPr>
              <a:cxnSpLocks noChangeShapeType="1"/>
              <a:stCxn id="71700" idx="3"/>
              <a:endCxn id="71705" idx="1"/>
            </p:cNvCxnSpPr>
            <p:nvPr/>
          </p:nvCxnSpPr>
          <p:spPr bwMode="auto">
            <a:xfrm>
              <a:off x="3771899" y="2841050"/>
              <a:ext cx="914401" cy="86420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702" name="文本框 73"/>
            <p:cNvSpPr txBox="1">
              <a:spLocks noChangeArrowheads="1"/>
            </p:cNvSpPr>
            <p:nvPr/>
          </p:nvSpPr>
          <p:spPr bwMode="auto">
            <a:xfrm>
              <a:off x="3189514" y="2219235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head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703" name="直接箭头连接符 74"/>
            <p:cNvCxnSpPr>
              <a:cxnSpLocks noChangeShapeType="1"/>
              <a:stCxn id="71702" idx="3"/>
              <a:endCxn id="71705" idx="1"/>
            </p:cNvCxnSpPr>
            <p:nvPr/>
          </p:nvCxnSpPr>
          <p:spPr bwMode="auto">
            <a:xfrm>
              <a:off x="3901568" y="2419290"/>
              <a:ext cx="784732" cy="128596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1687" name="组合 37"/>
          <p:cNvGrpSpPr>
            <a:grpSpLocks/>
          </p:cNvGrpSpPr>
          <p:nvPr/>
        </p:nvGrpSpPr>
        <p:grpSpPr bwMode="auto">
          <a:xfrm>
            <a:off x="696913" y="1606550"/>
            <a:ext cx="2613025" cy="1095375"/>
            <a:chOff x="4549775" y="1933575"/>
            <a:chExt cx="2613025" cy="1095375"/>
          </a:xfrm>
        </p:grpSpPr>
        <p:grpSp>
          <p:nvGrpSpPr>
            <p:cNvPr id="71692" name="组合 29"/>
            <p:cNvGrpSpPr>
              <a:grpSpLocks/>
            </p:cNvGrpSpPr>
            <p:nvPr/>
          </p:nvGrpSpPr>
          <p:grpSpPr bwMode="auto">
            <a:xfrm>
              <a:off x="6019800" y="1933575"/>
              <a:ext cx="1143000" cy="914400"/>
              <a:chOff x="2405744" y="2514600"/>
              <a:chExt cx="1143000" cy="914400"/>
            </a:xfrm>
          </p:grpSpPr>
          <p:sp>
            <p:nvSpPr>
              <p:cNvPr id="71697" name="椭圆 30"/>
              <p:cNvSpPr>
                <a:spLocks noChangeArrowheads="1"/>
              </p:cNvSpPr>
              <p:nvPr/>
            </p:nvSpPr>
            <p:spPr bwMode="auto">
              <a:xfrm>
                <a:off x="2514600" y="2514600"/>
                <a:ext cx="914400" cy="9144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zh-CN" altLang="en-US" sz="2000"/>
              </a:p>
            </p:txBody>
          </p:sp>
          <p:sp>
            <p:nvSpPr>
              <p:cNvPr id="71698" name="文本框 31"/>
              <p:cNvSpPr txBox="1">
                <a:spLocks noChangeArrowheads="1"/>
              </p:cNvSpPr>
              <p:nvPr/>
            </p:nvSpPr>
            <p:spPr bwMode="auto">
              <a:xfrm>
                <a:off x="2405744" y="2771745"/>
                <a:ext cx="1143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zh-CN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dummy</a:t>
                </a:r>
                <a:endParaRPr lang="zh-CN" altLang="en-US" sz="20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1693" name="文本框 37"/>
            <p:cNvSpPr txBox="1">
              <a:spLocks noChangeArrowheads="1"/>
            </p:cNvSpPr>
            <p:nvPr/>
          </p:nvSpPr>
          <p:spPr bwMode="auto">
            <a:xfrm>
              <a:off x="4567238" y="2628900"/>
              <a:ext cx="53816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tail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694" name="直接箭头连接符 38"/>
            <p:cNvCxnSpPr>
              <a:cxnSpLocks noChangeShapeType="1"/>
              <a:stCxn id="71693" idx="3"/>
            </p:cNvCxnSpPr>
            <p:nvPr/>
          </p:nvCxnSpPr>
          <p:spPr bwMode="auto">
            <a:xfrm flipV="1">
              <a:off x="5105400" y="2490788"/>
              <a:ext cx="1023938" cy="338137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1695" name="文本框 39"/>
            <p:cNvSpPr txBox="1">
              <a:spLocks noChangeArrowheads="1"/>
            </p:cNvSpPr>
            <p:nvPr/>
          </p:nvSpPr>
          <p:spPr bwMode="auto">
            <a:xfrm>
              <a:off x="4549775" y="2219325"/>
              <a:ext cx="7127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head</a:t>
              </a:r>
              <a:endPara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1696" name="直接箭头连接符 40"/>
            <p:cNvCxnSpPr>
              <a:cxnSpLocks noChangeShapeType="1"/>
              <a:stCxn id="71695" idx="3"/>
            </p:cNvCxnSpPr>
            <p:nvPr/>
          </p:nvCxnSpPr>
          <p:spPr bwMode="auto">
            <a:xfrm flipV="1">
              <a:off x="5262563" y="2409825"/>
              <a:ext cx="822325" cy="952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1688" name="文本框 2"/>
          <p:cNvSpPr txBox="1">
            <a:spLocks noChangeArrowheads="1"/>
          </p:cNvSpPr>
          <p:nvPr/>
        </p:nvSpPr>
        <p:spPr bwMode="auto">
          <a:xfrm>
            <a:off x="1160463" y="2782888"/>
            <a:ext cx="257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F0"/>
                </a:solidFill>
              </a:rPr>
              <a:t>1 initial state</a:t>
            </a:r>
            <a:endParaRPr lang="zh-CN" altLang="en-US" sz="2400">
              <a:solidFill>
                <a:srgbClr val="00B0F0"/>
              </a:solidFill>
            </a:endParaRPr>
          </a:p>
        </p:txBody>
      </p:sp>
      <p:sp>
        <p:nvSpPr>
          <p:cNvPr id="71689" name="文本框 46"/>
          <p:cNvSpPr txBox="1">
            <a:spLocks noChangeArrowheads="1"/>
          </p:cNvSpPr>
          <p:nvPr/>
        </p:nvSpPr>
        <p:spPr bwMode="auto">
          <a:xfrm>
            <a:off x="1160463" y="5634038"/>
            <a:ext cx="257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F0"/>
                </a:solidFill>
              </a:rPr>
              <a:t>2 enqueueing</a:t>
            </a:r>
            <a:endParaRPr lang="zh-CN" altLang="en-US" sz="2400">
              <a:solidFill>
                <a:srgbClr val="00B0F0"/>
              </a:solidFill>
            </a:endParaRPr>
          </a:p>
        </p:txBody>
      </p:sp>
      <p:sp>
        <p:nvSpPr>
          <p:cNvPr id="71690" name="文本框 47"/>
          <p:cNvSpPr txBox="1">
            <a:spLocks noChangeArrowheads="1"/>
          </p:cNvSpPr>
          <p:nvPr/>
        </p:nvSpPr>
        <p:spPr bwMode="auto">
          <a:xfrm>
            <a:off x="4741863" y="3729038"/>
            <a:ext cx="25733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F0"/>
                </a:solidFill>
              </a:rPr>
              <a:t>3 dequeueing</a:t>
            </a:r>
            <a:endParaRPr lang="zh-CN" altLang="en-US" sz="2400">
              <a:solidFill>
                <a:srgbClr val="00B0F0"/>
              </a:solidFill>
            </a:endParaRPr>
          </a:p>
        </p:txBody>
      </p:sp>
      <p:sp>
        <p:nvSpPr>
          <p:cNvPr id="71691" name="文本框 48"/>
          <p:cNvSpPr txBox="1">
            <a:spLocks noChangeArrowheads="1"/>
          </p:cNvSpPr>
          <p:nvPr/>
        </p:nvSpPr>
        <p:spPr bwMode="auto">
          <a:xfrm>
            <a:off x="4876800" y="6091238"/>
            <a:ext cx="25733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rgbClr val="00B0F0"/>
                </a:solidFill>
              </a:rPr>
              <a:t>4 final state</a:t>
            </a:r>
            <a:endParaRPr lang="zh-CN" altLang="en-US" sz="240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A19678-6FB7-4012-AEAE-603383AE5CA4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Hash Table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73732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#define BUCKETS </a:t>
            </a:r>
            <a:r>
              <a:rPr lang="en-US" altLang="zh-CN" sz="20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101</a:t>
            </a: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typedef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struct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__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hash_t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lists[BUCKETS];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hash_t</a:t>
            </a: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Hash_Init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hash_t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*H)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for (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&lt; BUCKETS;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List_Init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(&amp;H-&gt;lists[</a:t>
            </a:r>
            <a:r>
              <a:rPr lang="en-US" altLang="zh-CN" sz="20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5EE302-6A90-4155-A1AE-89B25E84F9B5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Hash Table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sp>
        <p:nvSpPr>
          <p:cNvPr id="75780" name="Rectangle 2"/>
          <p:cNvSpPr txBox="1">
            <a:spLocks noChangeArrowheads="1"/>
          </p:cNvSpPr>
          <p:nvPr/>
        </p:nvSpPr>
        <p:spPr bwMode="auto">
          <a:xfrm>
            <a:off x="457200" y="1600200"/>
            <a:ext cx="84709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Hash_Insert(hash_t *H, int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bucket = key % BUCKETS;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List_Insert(&amp;H-&gt;lists[bucket], key);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void Hash_Lookup(hash_t *H, int key)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int bucket = key % BUCKETS;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   return List_Lookup(&amp;H-&gt;lists[bucket], key);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zh-CN" sz="2000" b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zh-CN" sz="2000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4E8BBC-034B-433D-9AE1-A5007F730FB6}" type="slidenum">
              <a:rPr lang="zh-CN" altLang="en-US" sz="1400" smtClean="0"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zh-CN" sz="140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2057400"/>
          </a:xfrm>
        </p:spPr>
        <p:txBody>
          <a:bodyPr lIns="90487" tIns="44450" rIns="90487" bIns="44450"/>
          <a:lstStyle/>
          <a:p>
            <a:r>
              <a:rPr lang="en-US" altLang="zh-CN" smtClean="0">
                <a:ea typeface="宋体" panose="02010600030101010101" pitchFamily="2" charset="-122"/>
              </a:rPr>
              <a:t>Scaling Concurrent Hash Tables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Based on concurrent lists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Each bucket is represented by a list</a:t>
            </a:r>
          </a:p>
          <a:p>
            <a:pPr lvl="1"/>
            <a:r>
              <a:rPr lang="en-US" altLang="zh-CN" smtClean="0">
                <a:ea typeface="宋体" panose="02010600030101010101" pitchFamily="2" charset="-122"/>
              </a:rPr>
              <a:t>A lock per hash bucket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>
                <a:ea typeface="宋体" panose="02010600030101010101" pitchFamily="2" charset="-122"/>
              </a:rPr>
              <a:t>Concurrent Hash Tables</a:t>
            </a:r>
            <a:endParaRPr lang="zh-CN" altLang="en-US" smtClean="0">
              <a:ea typeface="宋体" panose="02010600030101010101" pitchFamily="2" charset="-122"/>
            </a:endParaRPr>
          </a:p>
        </p:txBody>
      </p:sp>
      <p:graphicFrame>
        <p:nvGraphicFramePr>
          <p:cNvPr id="77829" name="Chart 5"/>
          <p:cNvGraphicFramePr>
            <a:graphicFrameLocks/>
          </p:cNvGraphicFramePr>
          <p:nvPr/>
        </p:nvGraphicFramePr>
        <p:xfrm>
          <a:off x="1897063" y="3606800"/>
          <a:ext cx="5054600" cy="307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1" name="Chart" r:id="rId4" imgW="5060119" imgH="3078747" progId="Excel.Chart.8">
                  <p:embed/>
                </p:oleObj>
              </mc:Choice>
              <mc:Fallback>
                <p:oleObj name="Chart" r:id="rId4" imgW="5060119" imgH="3078747" progId="Excel.Chart.8">
                  <p:embed/>
                  <p:pic>
                    <p:nvPicPr>
                      <p:cNvPr id="0" name="Chart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606800"/>
                        <a:ext cx="5054600" cy="307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fp99">
  <a:themeElements>
    <a:clrScheme name="icfp99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icfp99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  <a:ea typeface="宋体" pitchFamily="2" charset="-122"/>
          </a:defRPr>
        </a:defPPr>
      </a:lstStyle>
    </a:lnDef>
  </a:objectDefaults>
  <a:extraClrSchemeLst>
    <a:extraClrScheme>
      <a:clrScheme name="icfp9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fp9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1986</TotalTime>
  <Words>2479</Words>
  <Application>Microsoft Office PowerPoint</Application>
  <PresentationFormat>全屏显示(4:3)</PresentationFormat>
  <Paragraphs>607</Paragraphs>
  <Slides>41</Slides>
  <Notes>41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9" baseType="lpstr">
      <vt:lpstr>Comic Sans MS</vt:lpstr>
      <vt:lpstr>宋体</vt:lpstr>
      <vt:lpstr>Arial</vt:lpstr>
      <vt:lpstr>Times New Roman</vt:lpstr>
      <vt:lpstr>Consolas</vt:lpstr>
      <vt:lpstr>Wingdings</vt:lpstr>
      <vt:lpstr>icfp99</vt:lpstr>
      <vt:lpstr>Microsoft Excel Chart</vt:lpstr>
      <vt:lpstr>Lock-based Concurrent  Data Structures </vt:lpstr>
      <vt:lpstr>Basic Idea</vt:lpstr>
      <vt:lpstr>Pthread Locks</vt:lpstr>
      <vt:lpstr>Pthread Locks</vt:lpstr>
      <vt:lpstr>Lock-based Concurrent Data Structure</vt:lpstr>
      <vt:lpstr>A Simple Counter</vt:lpstr>
      <vt:lpstr>A Lock-based Counter</vt:lpstr>
      <vt:lpstr>A Lock-based Counter</vt:lpstr>
      <vt:lpstr>Performance</vt:lpstr>
      <vt:lpstr>Scalable Counting</vt:lpstr>
      <vt:lpstr>Sloppy Counter</vt:lpstr>
      <vt:lpstr>Example</vt:lpstr>
      <vt:lpstr>Sloppy Counter</vt:lpstr>
      <vt:lpstr>Example</vt:lpstr>
      <vt:lpstr>Example</vt:lpstr>
      <vt:lpstr>Sloppy Counter</vt:lpstr>
      <vt:lpstr>Sloppy Counter</vt:lpstr>
      <vt:lpstr>Sloppy Counter</vt:lpstr>
      <vt:lpstr>Sloppy Counter</vt:lpstr>
      <vt:lpstr>Simple Linked List</vt:lpstr>
      <vt:lpstr>Simple Linked List (sequential) </vt:lpstr>
      <vt:lpstr>Simple Linked List (concurrent buggy) </vt:lpstr>
      <vt:lpstr>Simple Linked List (concurrent still buggy)</vt:lpstr>
      <vt:lpstr>Simple Linked List</vt:lpstr>
      <vt:lpstr>Simple Linked List</vt:lpstr>
      <vt:lpstr>Concurrent Linked Lists</vt:lpstr>
      <vt:lpstr>Concurrent Linked Lists</vt:lpstr>
      <vt:lpstr>Simple Linked List</vt:lpstr>
      <vt:lpstr>Simple Linked List</vt:lpstr>
      <vt:lpstr>Scaling Linked Lists</vt:lpstr>
      <vt:lpstr>Concurrent Queues</vt:lpstr>
      <vt:lpstr>Michael and Scott Concurrent Queue</vt:lpstr>
      <vt:lpstr>Michael and Scott Concurrent Queue</vt:lpstr>
      <vt:lpstr>Michael and Scott Concurrent Queue</vt:lpstr>
      <vt:lpstr>Michael and Scott Concurrent Queue</vt:lpstr>
      <vt:lpstr>Michael and Scott Concurrent Queue</vt:lpstr>
      <vt:lpstr>DeQueue</vt:lpstr>
      <vt:lpstr>Enqueue and Dequeue for a Empty Queue in Parallel</vt:lpstr>
      <vt:lpstr>Concurrent Hash Table</vt:lpstr>
      <vt:lpstr>Concurrent Hash Table</vt:lpstr>
      <vt:lpstr>Concurrent Hash Tables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Lock-based Concurrent  Data Structures</dc:title>
  <dc:creator>Microsoft Office User</dc:creator>
  <cp:lastModifiedBy>byzang</cp:lastModifiedBy>
  <cp:revision>50</cp:revision>
  <dcterms:created xsi:type="dcterms:W3CDTF">2016-05-25T13:10:17Z</dcterms:created>
  <dcterms:modified xsi:type="dcterms:W3CDTF">2018-06-04T15:07:08Z</dcterms:modified>
</cp:coreProperties>
</file>