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2"/>
  </p:notesMasterIdLst>
  <p:sldIdLst>
    <p:sldId id="339" r:id="rId2"/>
    <p:sldId id="340" r:id="rId3"/>
    <p:sldId id="344" r:id="rId4"/>
    <p:sldId id="345" r:id="rId5"/>
    <p:sldId id="347" r:id="rId6"/>
    <p:sldId id="348" r:id="rId7"/>
    <p:sldId id="364" r:id="rId8"/>
    <p:sldId id="349" r:id="rId9"/>
    <p:sldId id="360" r:id="rId10"/>
    <p:sldId id="273" r:id="rId11"/>
    <p:sldId id="275" r:id="rId12"/>
    <p:sldId id="271" r:id="rId13"/>
    <p:sldId id="362" r:id="rId14"/>
    <p:sldId id="276" r:id="rId15"/>
    <p:sldId id="283" r:id="rId16"/>
    <p:sldId id="329" r:id="rId17"/>
    <p:sldId id="277" r:id="rId18"/>
    <p:sldId id="285" r:id="rId19"/>
    <p:sldId id="282" r:id="rId20"/>
    <p:sldId id="286" r:id="rId21"/>
    <p:sldId id="287" r:id="rId22"/>
    <p:sldId id="288" r:id="rId23"/>
    <p:sldId id="284" r:id="rId24"/>
    <p:sldId id="316" r:id="rId25"/>
    <p:sldId id="289" r:id="rId26"/>
    <p:sldId id="292" r:id="rId27"/>
    <p:sldId id="293" r:id="rId28"/>
    <p:sldId id="291" r:id="rId29"/>
    <p:sldId id="296" r:id="rId30"/>
    <p:sldId id="295" r:id="rId31"/>
    <p:sldId id="297" r:id="rId32"/>
    <p:sldId id="363" r:id="rId33"/>
    <p:sldId id="298" r:id="rId34"/>
    <p:sldId id="317" r:id="rId35"/>
    <p:sldId id="300" r:id="rId36"/>
    <p:sldId id="301" r:id="rId37"/>
    <p:sldId id="302" r:id="rId38"/>
    <p:sldId id="303" r:id="rId39"/>
    <p:sldId id="304" r:id="rId40"/>
    <p:sldId id="305" r:id="rId41"/>
    <p:sldId id="306" r:id="rId42"/>
    <p:sldId id="307" r:id="rId43"/>
    <p:sldId id="308" r:id="rId44"/>
    <p:sldId id="299" r:id="rId45"/>
    <p:sldId id="313" r:id="rId46"/>
    <p:sldId id="309" r:id="rId47"/>
    <p:sldId id="311" r:id="rId48"/>
    <p:sldId id="312" r:id="rId49"/>
    <p:sldId id="314" r:id="rId50"/>
    <p:sldId id="361" r:id="rId5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96" autoAdjust="0"/>
    <p:restoredTop sz="94660"/>
  </p:normalViewPr>
  <p:slideViewPr>
    <p:cSldViewPr>
      <p:cViewPr varScale="1">
        <p:scale>
          <a:sx n="67" d="100"/>
          <a:sy n="67" d="100"/>
        </p:scale>
        <p:origin x="-1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D01E3EB1-CF73-4D8F-9AB0-EAB210580BE1}" type="datetimeFigureOut">
              <a:rPr lang="zh-CN" altLang="en-US"/>
              <a:pPr>
                <a:defRPr/>
              </a:pPr>
              <a:t>2013-03-27</a:t>
            </a:fld>
            <a:endParaRPr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noProof="0" smtClean="0"/>
              <a:t>Click to edit Master text styles</a:t>
            </a:r>
          </a:p>
          <a:p>
            <a:pPr lvl="1"/>
            <a:r>
              <a:rPr lang="en-US" altLang="zh-CN" noProof="0" smtClean="0"/>
              <a:t>Second level</a:t>
            </a:r>
          </a:p>
          <a:p>
            <a:pPr lvl="2"/>
            <a:r>
              <a:rPr lang="en-US" altLang="zh-CN" noProof="0" smtClean="0"/>
              <a:t>Third level</a:t>
            </a:r>
          </a:p>
          <a:p>
            <a:pPr lvl="3"/>
            <a:r>
              <a:rPr lang="en-US" altLang="zh-CN" noProof="0" smtClean="0"/>
              <a:t>Fourth level</a:t>
            </a:r>
          </a:p>
          <a:p>
            <a:pPr lvl="4"/>
            <a:r>
              <a:rPr lang="en-US" altLang="zh-CN" noProof="0" smtClean="0"/>
              <a:t>Fifth level</a:t>
            </a:r>
            <a:endParaRPr lang="zh-CN" alt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6F826042-6578-4F07-B4DA-8661985D58F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31130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8752ED-B309-4730-89A4-F4EC6CAA67D8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0534F5-B0F8-4B05-BD5F-8A18BB94595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D30F8D8-07B4-465A-9C3C-D892406EF925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69F2E9-980E-48A2-9E52-D5C929938023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F8A6E0B-AAB9-4EBB-8A0C-E0810D7EE631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2F30B44-D5F8-4732-AF64-F64EF4839BE8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937CBF7-CD5E-4983-B5DE-EEB79E453B84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69F2E9-980E-48A2-9E52-D5C929938023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2950A03-DF53-4620-A093-A00FAB6E9C22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3AB1039-E024-4FCC-98AF-7AFC575959AE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3AB1039-E024-4FCC-98AF-7AFC575959AE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25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26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27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3AB1039-E024-4FCC-98AF-7AFC575959AE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29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30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31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69F2E9-980E-48A2-9E52-D5C929938023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32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3AB1039-E024-4FCC-98AF-7AFC575959AE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3AB1039-E024-4FCC-98AF-7AFC575959AE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35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36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37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38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39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40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41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42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43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44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45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46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47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48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F826042-6578-4F07-B4DA-8661985D58FA}" type="slidenum">
              <a:rPr lang="zh-CN" altLang="en-US" smtClean="0"/>
              <a:pPr>
                <a:defRPr/>
              </a:pPr>
              <a:t>49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7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4950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DECA93D-FB64-4B23-8F87-90F6F4D5F40D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50</a:t>
            </a:fld>
            <a:endParaRPr lang="zh-CN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altLang="zh-CN" smtClean="0"/>
              <a:t>Click to edit Master subtitle style</a:t>
            </a:r>
            <a:endParaRPr lang="en-US"/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F2FDF74-4152-4AA0-8A7A-B3503D2CF567}" type="datetimeFigureOut">
              <a:rPr lang="en-US"/>
              <a:pPr>
                <a:defRPr/>
              </a:pPr>
              <a:t>3/27/2013</a:t>
            </a:fld>
            <a:endParaRPr lang="en-US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8D4EEA5-12B9-43F5-9A87-804A3E85DE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1F5ACE-E405-47E6-B9F8-1827B3D47748}" type="datetimeFigureOut">
              <a:rPr lang="en-US"/>
              <a:pPr>
                <a:defRPr/>
              </a:pPr>
              <a:t>3/27/2013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F06FEA-CA59-42BC-A7EA-542B6026C7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4829175" y="1073150"/>
            <a:ext cx="4321175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374650" y="0"/>
            <a:ext cx="5513388" cy="661511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 rot="5236414">
            <a:off x="4461669" y="1483519"/>
            <a:ext cx="4114800" cy="118903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366713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366713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63538" y="401638"/>
            <a:ext cx="8504237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" name="Rectangle 19"/>
          <p:cNvSpPr/>
          <p:nvPr/>
        </p:nvSpPr>
        <p:spPr>
          <a:xfrm flipH="1">
            <a:off x="371475" y="681038"/>
            <a:ext cx="2698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411163" y="681038"/>
            <a:ext cx="2698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447675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Rectangle 22"/>
          <p:cNvSpPr/>
          <p:nvPr/>
        </p:nvSpPr>
        <p:spPr>
          <a:xfrm flipH="1">
            <a:off x="476250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500063" y="681038"/>
            <a:ext cx="36512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bIns="0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2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6C17513-780C-4867-9D3C-DC5C3E0482BC}" type="datetimeFigureOut">
              <a:rPr lang="en-US"/>
              <a:pPr>
                <a:defRPr/>
              </a:pPr>
              <a:t>3/27/2013</a:t>
            </a:fld>
            <a:endParaRPr lang="en-US"/>
          </a:p>
        </p:txBody>
      </p:sp>
      <p:sp>
        <p:nvSpPr>
          <p:cNvPr id="2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104D84D-B146-4E93-B290-976C56BE94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E2CE5C1-87D6-4614-9197-52484AB27E1E}" type="datetimeFigureOut">
              <a:rPr lang="en-US"/>
              <a:pPr>
                <a:defRPr/>
              </a:pPr>
              <a:t>3/27/2013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2BC6DF1-DCAE-47A0-B81E-1E4AD4F8B1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01638"/>
            <a:ext cx="8867775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7313" y="681038"/>
            <a:ext cx="460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7625" y="681038"/>
            <a:ext cx="26988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8575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0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 flipH="1">
            <a:off x="149225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flipH="1">
            <a:off x="188913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 flipH="1">
            <a:off x="227013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Rectangle 14"/>
          <p:cNvSpPr/>
          <p:nvPr/>
        </p:nvSpPr>
        <p:spPr>
          <a:xfrm flipH="1">
            <a:off x="255588" y="681038"/>
            <a:ext cx="79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79400" y="681038"/>
            <a:ext cx="36513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/>
          <a:lstStyle>
            <a:lvl1pPr>
              <a:defRPr sz="400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1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D5250D8-7EC1-4F0C-A568-957C6CD0963A}" type="datetimeFigureOut">
              <a:rPr lang="en-US"/>
              <a:pPr>
                <a:defRPr/>
              </a:pPr>
              <a:t>3/27/2013</a:t>
            </a:fld>
            <a:endParaRPr lang="en-US"/>
          </a:p>
        </p:txBody>
      </p:sp>
      <p:sp>
        <p:nvSpPr>
          <p:cNvPr id="1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E78B4AB-27AE-47EA-B742-3CB2DD3217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4D6CFB-B188-4FB7-AFBF-6186E975DD4B}" type="datetimeFigureOut">
              <a:rPr lang="en-US"/>
              <a:pPr>
                <a:defRPr/>
              </a:pPr>
              <a:t>3/27/2013</a:t>
            </a:fld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6E080E-C7FA-45EF-87EC-32C882EA84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9563BA3-C074-402B-B15E-2C6DCAFB3CDA}" type="datetimeFigureOut">
              <a:rPr lang="en-US"/>
              <a:pPr>
                <a:defRPr/>
              </a:pPr>
              <a:t>3/27/2013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96DC3B4-3255-4AAC-941A-5BAB1B58B4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8616DC-76DC-4871-AB96-CF32B0864D16}" type="datetimeFigureOut">
              <a:rPr lang="en-US"/>
              <a:pPr>
                <a:defRPr/>
              </a:pPr>
              <a:t>3/27/2013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14F6AD-A3C9-4F0F-A7B5-6D522AF29F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68300" y="0"/>
            <a:ext cx="8777288" cy="1878013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363538" y="1884363"/>
            <a:ext cx="8782050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19"/>
          <p:cNvGrpSpPr>
            <a:grpSpLocks/>
          </p:cNvGrpSpPr>
          <p:nvPr/>
        </p:nvGrpSpPr>
        <p:grpSpPr bwMode="auto">
          <a:xfrm rot="5400000">
            <a:off x="8515351" y="1219200"/>
            <a:ext cx="131762" cy="128587"/>
            <a:chOff x="6668087" y="1297746"/>
            <a:chExt cx="161840" cy="156602"/>
          </a:xfrm>
        </p:grpSpPr>
        <p:cxnSp>
          <p:nvCxnSpPr>
            <p:cNvPr id="8" name="Straight Connector 7"/>
            <p:cNvCxnSpPr/>
            <p:nvPr/>
          </p:nvCxnSpPr>
          <p:spPr>
            <a:xfrm rot="16200000">
              <a:off x="6663593" y="1300308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 flipH="1">
              <a:off x="6744513" y="1299332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25"/>
          <p:cNvGrpSpPr>
            <a:grpSpLocks/>
          </p:cNvGrpSpPr>
          <p:nvPr/>
        </p:nvGrpSpPr>
        <p:grpSpPr bwMode="auto">
          <a:xfrm rot="5400000">
            <a:off x="8667751" y="1371600"/>
            <a:ext cx="131762" cy="128587"/>
            <a:chOff x="6668087" y="1297746"/>
            <a:chExt cx="161840" cy="156602"/>
          </a:xfrm>
        </p:grpSpPr>
        <p:cxnSp>
          <p:nvCxnSpPr>
            <p:cNvPr id="12" name="Straight Connector 11"/>
            <p:cNvCxnSpPr/>
            <p:nvPr/>
          </p:nvCxnSpPr>
          <p:spPr>
            <a:xfrm rot="16200000">
              <a:off x="6663593" y="1300308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5400000" flipH="1">
              <a:off x="6744513" y="1299332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29"/>
          <p:cNvGrpSpPr>
            <a:grpSpLocks/>
          </p:cNvGrpSpPr>
          <p:nvPr/>
        </p:nvGrpSpPr>
        <p:grpSpPr bwMode="auto">
          <a:xfrm rot="5400000">
            <a:off x="8320087" y="1474788"/>
            <a:ext cx="131763" cy="128588"/>
            <a:chOff x="6668087" y="1297746"/>
            <a:chExt cx="161840" cy="156602"/>
          </a:xfrm>
        </p:grpSpPr>
        <p:cxnSp>
          <p:nvCxnSpPr>
            <p:cNvPr id="16" name="Straight Connector 15"/>
            <p:cNvCxnSpPr/>
            <p:nvPr/>
          </p:nvCxnSpPr>
          <p:spPr>
            <a:xfrm rot="16200000">
              <a:off x="6663592" y="1300307"/>
              <a:ext cx="88934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V="1">
              <a:off x="6685198" y="1391513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5400000" flipH="1">
              <a:off x="6744512" y="1299332"/>
              <a:ext cx="88934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altLang="zh-CN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563"/>
            <a:ext cx="2133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1D0B6C8-F3B0-442D-9F08-B7399CBB32E7}" type="datetimeFigureOut">
              <a:rPr lang="en-US"/>
              <a:pPr>
                <a:defRPr/>
              </a:pPr>
              <a:t>3/27/2013</a:t>
            </a:fld>
            <a:endParaRPr lang="en-US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563"/>
            <a:ext cx="5562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563"/>
            <a:ext cx="4572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E719A64-9EC3-4C09-B3A6-08FE660343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8F97DE-5CA6-464F-8B6A-0FC07EF99A64}" type="datetimeFigureOut">
              <a:rPr lang="en-US"/>
              <a:pPr>
                <a:defRPr/>
              </a:pPr>
              <a:t>3/27/2013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DC5793-D196-42DE-A5C0-72842BD32E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FFE988-AFDC-45F9-ADE0-91EBA9C8B6B2}" type="datetimeFigureOut">
              <a:rPr lang="en-US"/>
              <a:pPr>
                <a:defRPr/>
              </a:pPr>
              <a:t>3/27/2013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58AA45-4C50-4DF6-A75B-53A6B69308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1036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914400" y="178435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 smtClean="0">
                <a:solidFill>
                  <a:schemeClr val="tx2"/>
                </a:solidFill>
                <a:latin typeface="+mn-lt"/>
                <a:ea typeface="+mn-ea"/>
              </a:defRPr>
            </a:lvl1pPr>
            <a:extLst/>
          </a:lstStyle>
          <a:p>
            <a:pPr>
              <a:defRPr/>
            </a:pPr>
            <a:fld id="{7D65EDB8-0917-4481-A541-577E03670099}" type="datetimeFigureOut">
              <a:rPr lang="en-US"/>
              <a:pPr>
                <a:defRPr/>
              </a:pPr>
              <a:t>3/27/2013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ea typeface="+mn-ea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/>
                </a:solidFill>
                <a:latin typeface="+mn-lt"/>
                <a:ea typeface="+mn-ea"/>
              </a:defRPr>
            </a:lvl1pPr>
            <a:extLst/>
          </a:lstStyle>
          <a:p>
            <a:pPr>
              <a:defRPr/>
            </a:pPr>
            <a:fld id="{E8D4426C-E2BD-43FB-A7C7-16D2F44F18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3" r:id="rId1"/>
    <p:sldLayoutId id="2147483678" r:id="rId2"/>
    <p:sldLayoutId id="2147483684" r:id="rId3"/>
    <p:sldLayoutId id="2147483685" r:id="rId4"/>
    <p:sldLayoutId id="2147483686" r:id="rId5"/>
    <p:sldLayoutId id="2147483679" r:id="rId6"/>
    <p:sldLayoutId id="2147483687" r:id="rId7"/>
    <p:sldLayoutId id="2147483680" r:id="rId8"/>
    <p:sldLayoutId id="2147483688" r:id="rId9"/>
    <p:sldLayoutId id="2147483681" r:id="rId10"/>
    <p:sldLayoutId id="2147483682" r:id="rId11"/>
  </p:sldLayoutIdLst>
  <p:transition/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000" kern="1200" spc="-100">
          <a:solidFill>
            <a:srgbClr val="CCFFFF"/>
          </a:solidFill>
          <a:latin typeface="+mj-lt"/>
          <a:ea typeface="+mj-ea"/>
          <a:cs typeface="华文楷体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9pPr>
      <a:extLst/>
    </p:titleStyle>
    <p:bodyStyle>
      <a:lvl1pPr marL="411163" indent="-342900" algn="l" rtl="0" fontAlgn="base">
        <a:spcBef>
          <a:spcPts val="7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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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475" indent="-228600" algn="l" rtl="0" fontAlgn="base">
        <a:spcBef>
          <a:spcPct val="20000"/>
        </a:spcBef>
        <a:spcAft>
          <a:spcPct val="0"/>
        </a:spcAft>
        <a:buClr>
          <a:srgbClr val="0BD0D9"/>
        </a:buClr>
        <a:buFont typeface="Wingdings 3" pitchFamily="18" charset="2"/>
        <a:buChar char="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138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rongchen@sjtu.edu.cn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ipads.se.sjtu.edu.cn/courses/ics/tutorials/gdb-ref.txt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911096"/>
            <a:ext cx="7772400" cy="1975104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zh-CN" sz="72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T</a:t>
            </a:r>
            <a:r>
              <a:rPr lang="en-US" altLang="zh-CN" sz="56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UTORIAL </a:t>
            </a:r>
            <a:r>
              <a:rPr lang="en-US" altLang="zh-CN" sz="72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L</a:t>
            </a:r>
            <a:r>
              <a:rPr lang="en-US" altLang="zh-CN" sz="56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ESSON</a:t>
            </a:r>
            <a:r>
              <a:rPr lang="en-US" altLang="zh-CN" sz="5600" cap="none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/>
            </a:r>
            <a:br>
              <a:rPr lang="en-US" altLang="zh-CN" sz="5600" cap="none" smtClean="0">
                <a:solidFill>
                  <a:schemeClr val="tx2">
                    <a:satMod val="200000"/>
                  </a:schemeClr>
                </a:solidFill>
                <a:cs typeface="+mj-cs"/>
              </a:rPr>
            </a:br>
            <a:r>
              <a:rPr lang="en-US" altLang="zh-CN" sz="7200" cap="none" smtClean="0">
                <a:solidFill>
                  <a:srgbClr val="FF3F8D"/>
                </a:solidFill>
                <a:latin typeface="Tempus Sans ITC" pitchFamily="82" charset="0"/>
                <a:ea typeface="Verdana" pitchFamily="34" charset="0"/>
                <a:cs typeface="Verdana" pitchFamily="34" charset="0"/>
              </a:rPr>
              <a:t>Assembly</a:t>
            </a:r>
            <a:endParaRPr lang="zh-CN" altLang="en-US" sz="6000" cap="none" dirty="0">
              <a:solidFill>
                <a:srgbClr val="FF3F8D"/>
              </a:solidFill>
              <a:latin typeface="Tempus Sans ITC" pitchFamily="82" charset="0"/>
              <a:cs typeface="Verdana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419600"/>
            <a:ext cx="7772400" cy="2209800"/>
          </a:xfrm>
        </p:spPr>
        <p:txBody>
          <a:bodyPr anchor="t">
            <a:normAutofit/>
          </a:bodyPr>
          <a:lstStyle/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/>
              <a:t>Institute of Parallel and Distributed Systems (iPads)</a:t>
            </a:r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/>
              <a:t>Shanghai Jiao Tong University</a:t>
            </a:r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en-US" altLang="zh-CN" dirty="0" smtClean="0"/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/>
              <a:t>Rong Chen</a:t>
            </a:r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>
                <a:hlinkClick r:id="rId3"/>
              </a:rPr>
              <a:t>rongchen</a:t>
            </a:r>
            <a:r>
              <a:rPr lang="en-US" altLang="zh-CN" dirty="0" smtClean="0">
                <a:latin typeface="+mj-lt"/>
                <a:hlinkClick r:id="rId3"/>
              </a:rPr>
              <a:t>@</a:t>
            </a:r>
            <a:r>
              <a:rPr lang="en-US" altLang="zh-CN" dirty="0" smtClean="0">
                <a:hlinkClick r:id="rId3"/>
              </a:rPr>
              <a:t>sjtu.edu.cn</a:t>
            </a: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21131846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763"/>
            <a:ext cx="8229600" cy="914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OUTLINE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10244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C50241-9EDC-4206-B910-25D004FBA4D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altLang="zh-CN" smtClean="0"/>
          </a:p>
        </p:txBody>
      </p:sp>
      <p:sp>
        <p:nvSpPr>
          <p:cNvPr id="10245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/>
          <a:lstStyle/>
          <a:p>
            <a:pPr>
              <a:lnSpc>
                <a:spcPts val="4500"/>
              </a:lnSpc>
              <a:buSzPct val="50000"/>
              <a:buNone/>
            </a:pPr>
            <a:r>
              <a:rPr lang="en-US" altLang="zh-CN" sz="3200" dirty="0" smtClean="0"/>
              <a:t>Pre-requisite</a:t>
            </a:r>
          </a:p>
          <a:p>
            <a:pPr eaLnBrk="1" hangingPunct="1">
              <a:lnSpc>
                <a:spcPts val="4500"/>
              </a:lnSpc>
              <a:buSzPct val="50000"/>
              <a:buFont typeface="Wingdings" pitchFamily="2" charset="2"/>
              <a:buNone/>
            </a:pPr>
            <a:r>
              <a:rPr lang="en-US" altLang="zh-CN" sz="3200" dirty="0" smtClean="0"/>
              <a:t>Bomb!</a:t>
            </a:r>
            <a:endParaRPr lang="zh-CN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9817587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None/>
              <a:defRPr/>
            </a:pPr>
            <a:r>
              <a:rPr lang="en-US" altLang="zh-CN" sz="3200" dirty="0" smtClean="0"/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Bomb!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endParaRPr lang="zh-CN" altLang="en-US" dirty="0"/>
          </a:p>
        </p:txBody>
      </p:sp>
      <p:sp>
        <p:nvSpPr>
          <p:cNvPr id="1126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82EDCB-D4B8-4294-BD83-CDD2B6F5CBC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14478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43348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GNU Tools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FF9966"/>
                </a:solidFill>
              </a:rPr>
              <a:t>GDB</a:t>
            </a:r>
            <a:r>
              <a:rPr lang="en-US" altLang="zh-CN" sz="3200" dirty="0" smtClean="0"/>
              <a:t> </a:t>
            </a:r>
            <a:r>
              <a:rPr lang="en-US" altLang="zh-CN" sz="2800" dirty="0" smtClean="0"/>
              <a:t>(</a:t>
            </a:r>
            <a:r>
              <a:rPr lang="en-US" altLang="zh-CN" sz="2800" dirty="0" smtClean="0">
                <a:solidFill>
                  <a:srgbClr val="FF9966"/>
                </a:solidFill>
              </a:rPr>
              <a:t>G</a:t>
            </a:r>
            <a:r>
              <a:rPr lang="en-US" altLang="zh-CN" sz="2800" dirty="0" smtClean="0"/>
              <a:t>nu </a:t>
            </a:r>
            <a:r>
              <a:rPr lang="en-US" altLang="zh-CN" sz="2800" dirty="0" err="1" smtClean="0">
                <a:solidFill>
                  <a:srgbClr val="FF9966"/>
                </a:solidFill>
              </a:rPr>
              <a:t>D</a:t>
            </a:r>
            <a:r>
              <a:rPr lang="en-US" altLang="zh-CN" sz="2800" dirty="0" err="1" smtClean="0"/>
              <a:t>e</a:t>
            </a:r>
            <a:r>
              <a:rPr lang="en-US" altLang="zh-CN" sz="2800" dirty="0" err="1" smtClean="0">
                <a:solidFill>
                  <a:srgbClr val="FF9966"/>
                </a:solidFill>
              </a:rPr>
              <a:t>B</a:t>
            </a:r>
            <a:r>
              <a:rPr lang="en-US" altLang="zh-CN" sz="2800" dirty="0" err="1" smtClean="0"/>
              <a:t>ugger</a:t>
            </a:r>
            <a:r>
              <a:rPr lang="en-US" altLang="zh-CN" sz="2800" dirty="0" smtClean="0"/>
              <a:t>)</a:t>
            </a:r>
            <a:endParaRPr lang="en-US" altLang="zh-CN" sz="3200" dirty="0" smtClean="0"/>
          </a:p>
          <a:p>
            <a:pPr marL="740664" lvl="1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Start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 your program</a:t>
            </a:r>
          </a:p>
          <a:p>
            <a:pPr marL="740664" lvl="1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Stop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 on special conditions</a:t>
            </a:r>
            <a:endParaRPr lang="en-US" altLang="zh-CN" sz="2200" i="1" dirty="0" smtClean="0">
              <a:solidFill>
                <a:srgbClr val="FFFF00"/>
              </a:solidFill>
              <a:latin typeface="Courier New" pitchFamily="49" charset="0"/>
              <a:cs typeface="Courier New" pitchFamily="49" charset="0"/>
            </a:endParaRPr>
          </a:p>
          <a:p>
            <a:pPr marL="740664" lvl="1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Exams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 what has happened</a:t>
            </a:r>
            <a:endParaRPr lang="en-US" altLang="zh-CN" sz="2200" dirty="0" smtClean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740664" lvl="1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Change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 thing in your program</a:t>
            </a:r>
            <a:endParaRPr lang="en-US" altLang="zh-CN" sz="2200" i="1" dirty="0" smtClean="0">
              <a:solidFill>
                <a:srgbClr val="FFFF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17677390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GNU Tools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7244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FF9966"/>
                </a:solidFill>
              </a:rPr>
              <a:t>GDB</a:t>
            </a:r>
            <a:r>
              <a:rPr lang="en-US" altLang="zh-CN" sz="3200" dirty="0" smtClean="0"/>
              <a:t> </a:t>
            </a:r>
            <a:r>
              <a:rPr lang="en-US" altLang="zh-CN" sz="2800" dirty="0" smtClean="0"/>
              <a:t>(</a:t>
            </a:r>
            <a:r>
              <a:rPr lang="en-US" altLang="zh-CN" sz="2800" dirty="0" smtClean="0">
                <a:solidFill>
                  <a:srgbClr val="FF9966"/>
                </a:solidFill>
              </a:rPr>
              <a:t>G</a:t>
            </a:r>
            <a:r>
              <a:rPr lang="en-US" altLang="zh-CN" sz="2800" dirty="0" smtClean="0"/>
              <a:t>nu </a:t>
            </a:r>
            <a:r>
              <a:rPr lang="en-US" altLang="zh-CN" sz="2800" dirty="0" err="1" smtClean="0">
                <a:solidFill>
                  <a:srgbClr val="FF9966"/>
                </a:solidFill>
              </a:rPr>
              <a:t>D</a:t>
            </a:r>
            <a:r>
              <a:rPr lang="en-US" altLang="zh-CN" sz="2800" dirty="0" err="1" smtClean="0"/>
              <a:t>e</a:t>
            </a:r>
            <a:r>
              <a:rPr lang="en-US" altLang="zh-CN" sz="2800" dirty="0" err="1" smtClean="0">
                <a:solidFill>
                  <a:srgbClr val="FF9966"/>
                </a:solidFill>
              </a:rPr>
              <a:t>B</a:t>
            </a:r>
            <a:r>
              <a:rPr lang="en-US" altLang="zh-CN" sz="2800" dirty="0" err="1" smtClean="0"/>
              <a:t>ugger</a:t>
            </a:r>
            <a:r>
              <a:rPr lang="en-US" altLang="zh-CN" sz="2800" dirty="0" smtClean="0"/>
              <a:t>)</a:t>
            </a:r>
            <a:endParaRPr lang="en-US" altLang="zh-CN" sz="3200" dirty="0" smtClean="0"/>
          </a:p>
          <a:p>
            <a:pPr marL="740664" lvl="1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srgbClr val="FFC000"/>
                </a:solidFill>
                <a:cs typeface="Courier New" pitchFamily="49" charset="0"/>
              </a:rPr>
              <a:t>Commands</a:t>
            </a:r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gdb</a:t>
            </a:r>
            <a:r>
              <a:rPr lang="en-US" altLang="zh-CN" b="1" dirty="0">
                <a:latin typeface="Courier New" pitchFamily="49" charset="0"/>
                <a:cs typeface="Courier New" pitchFamily="49" charset="0"/>
              </a:rPr>
              <a:t>  &lt;file&gt;</a:t>
            </a:r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latin typeface="Courier New" pitchFamily="49" charset="0"/>
                <a:cs typeface="Courier New" pitchFamily="49" charset="0"/>
              </a:rPr>
              <a:t>break  FUNC | *ADDR</a:t>
            </a:r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latin typeface="Courier New" pitchFamily="49" charset="0"/>
                <a:cs typeface="Courier New" pitchFamily="49" charset="0"/>
              </a:rPr>
              <a:t>run </a:t>
            </a:r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latin typeface="Courier New" pitchFamily="49" charset="0"/>
                <a:cs typeface="Courier New" pitchFamily="49" charset="0"/>
              </a:rPr>
              <a:t>print&lt;/?&gt;  $REG | ADDR</a:t>
            </a:r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latin typeface="Courier New" pitchFamily="49" charset="0"/>
                <a:cs typeface="Courier New" pitchFamily="49" charset="0"/>
              </a:rPr>
              <a:t>continue | </a:t>
            </a:r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stepi</a:t>
            </a:r>
            <a:r>
              <a:rPr lang="en-US" altLang="zh-CN" b="1" dirty="0">
                <a:latin typeface="Courier New" pitchFamily="49" charset="0"/>
                <a:cs typeface="Courier New" pitchFamily="49" charset="0"/>
              </a:rPr>
              <a:t> | </a:t>
            </a:r>
            <a:r>
              <a:rPr lang="en-US" altLang="zh-CN" b="1" dirty="0" err="1">
                <a:latin typeface="Courier New" pitchFamily="49" charset="0"/>
                <a:cs typeface="Courier New" pitchFamily="49" charset="0"/>
              </a:rPr>
              <a:t>nexti</a:t>
            </a:r>
            <a:endParaRPr lang="en-US" altLang="zh-CN" b="1" dirty="0">
              <a:latin typeface="Courier New" pitchFamily="49" charset="0"/>
              <a:cs typeface="Courier New" pitchFamily="49" charset="0"/>
            </a:endParaRPr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latin typeface="Courier New" pitchFamily="49" charset="0"/>
                <a:cs typeface="Courier New" pitchFamily="49" charset="0"/>
              </a:rPr>
              <a:t>quit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altLang="zh-CN" smtClean="0"/>
          </a:p>
        </p:txBody>
      </p:sp>
      <p:sp>
        <p:nvSpPr>
          <p:cNvPr id="4" name="Rectangle 3"/>
          <p:cNvSpPr/>
          <p:nvPr/>
        </p:nvSpPr>
        <p:spPr>
          <a:xfrm>
            <a:off x="457200" y="5486400"/>
            <a:ext cx="86106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263" indent="0">
              <a:buNone/>
            </a:pPr>
            <a:r>
              <a:rPr lang="en-US" altLang="zh-CN" sz="2400" i="1" dirty="0">
                <a:solidFill>
                  <a:prstClr val="white"/>
                </a:solidFill>
                <a:latin typeface="Corbel"/>
                <a:ea typeface="宋体"/>
              </a:rPr>
              <a:t>Reference</a:t>
            </a:r>
            <a:endParaRPr lang="en-US" altLang="zh-CN" sz="2400" b="1" i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  <a:hlinkClick r:id="rId3"/>
            </a:endParaRPr>
          </a:p>
          <a:p>
            <a:pPr marL="68263" indent="0">
              <a:buNone/>
            </a:pPr>
            <a:r>
              <a:rPr lang="en-US" altLang="zh-CN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  <a:hlinkClick r:id="rId3"/>
              </a:rPr>
              <a:t>http</a:t>
            </a:r>
            <a:r>
              <a:rPr lang="en-US" altLang="zh-CN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  <a:hlinkClick r:id="rId3"/>
              </a:rPr>
              <a:t>://ipads.se.sjtu.edu.cn/courses/ics/tutorials/gdb-ref.txt</a:t>
            </a:r>
            <a:endParaRPr lang="en-US" altLang="zh-CN" sz="24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2958366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GNU Tools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00B0F0"/>
                </a:solidFill>
              </a:rPr>
              <a:t>OBJDUMP</a:t>
            </a:r>
            <a:r>
              <a:rPr lang="en-US" altLang="zh-CN" sz="3200" dirty="0" smtClean="0"/>
              <a:t> </a:t>
            </a:r>
            <a:r>
              <a:rPr lang="en-US" altLang="zh-CN" sz="2800" dirty="0" smtClean="0"/>
              <a:t>(</a:t>
            </a:r>
            <a:r>
              <a:rPr lang="en-US" altLang="zh-CN" sz="2800" dirty="0" err="1" smtClean="0">
                <a:solidFill>
                  <a:srgbClr val="00B0F0"/>
                </a:solidFill>
              </a:rPr>
              <a:t>OBJ</a:t>
            </a:r>
            <a:r>
              <a:rPr lang="en-US" altLang="zh-CN" sz="2800" dirty="0" err="1" smtClean="0"/>
              <a:t>ect</a:t>
            </a:r>
            <a:r>
              <a:rPr lang="en-US" altLang="zh-CN" sz="2800" dirty="0"/>
              <a:t>-</a:t>
            </a:r>
            <a:r>
              <a:rPr lang="en-US" altLang="zh-CN" sz="2800" dirty="0" smtClean="0"/>
              <a:t>file </a:t>
            </a:r>
            <a:r>
              <a:rPr lang="en-US" altLang="zh-CN" sz="2800" dirty="0" smtClean="0">
                <a:solidFill>
                  <a:srgbClr val="00B0F0"/>
                </a:solidFill>
              </a:rPr>
              <a:t>DUMP</a:t>
            </a:r>
            <a:r>
              <a:rPr lang="en-US" altLang="zh-CN" sz="2800" dirty="0" smtClean="0"/>
              <a:t>)</a:t>
            </a:r>
          </a:p>
          <a:p>
            <a:pPr lvl="1"/>
            <a:r>
              <a:rPr lang="en-US" altLang="zh-CN" sz="2800" dirty="0" smtClean="0">
                <a:cs typeface="Courier New" pitchFamily="49" charset="0"/>
              </a:rPr>
              <a:t>Display information from object files</a:t>
            </a:r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i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Disassemble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 object file</a:t>
            </a:r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latin typeface="Courier New" pitchFamily="49" charset="0"/>
                <a:cs typeface="Courier New" pitchFamily="49" charset="0"/>
              </a:rPr>
              <a:t>Show file headers</a:t>
            </a:r>
            <a:endParaRPr lang="en-US" altLang="zh-CN" sz="2000" i="1" dirty="0" smtClean="0">
              <a:latin typeface="Courier New" pitchFamily="49" charset="0"/>
              <a:cs typeface="Courier New" pitchFamily="49" charset="0"/>
            </a:endParaRPr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latin typeface="Courier New" pitchFamily="49" charset="0"/>
                <a:cs typeface="Courier New" pitchFamily="49" charset="0"/>
              </a:rPr>
              <a:t>Show symbol table </a:t>
            </a:r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latin typeface="Courier New" pitchFamily="49" charset="0"/>
                <a:cs typeface="Courier New" pitchFamily="49" charset="0"/>
              </a:rPr>
              <a:t>...</a:t>
            </a:r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b="1" dirty="0" smtClean="0">
              <a:latin typeface="Courier New" pitchFamily="49" charset="0"/>
              <a:cs typeface="Courier New" pitchFamily="49" charset="0"/>
            </a:endParaRPr>
          </a:p>
          <a:p>
            <a:pPr lvl="1"/>
            <a:r>
              <a:rPr lang="en-US" altLang="zh-CN" sz="2800" dirty="0" smtClean="0">
                <a:cs typeface="Courier New" pitchFamily="49" charset="0"/>
              </a:rPr>
              <a:t>Commands</a:t>
            </a:r>
            <a:endParaRPr lang="en-US" altLang="zh-CN" sz="2800" dirty="0">
              <a:cs typeface="Courier New" pitchFamily="49" charset="0"/>
            </a:endParaRPr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err="1" smtClean="0">
                <a:latin typeface="Courier New" pitchFamily="49" charset="0"/>
                <a:cs typeface="Courier New" pitchFamily="49" charset="0"/>
              </a:rPr>
              <a:t>objdump</a:t>
            </a:r>
            <a:r>
              <a:rPr lang="en-US" altLang="zh-CN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–d | -D &lt;object-file&gt;</a:t>
            </a:r>
            <a:endParaRPr lang="en-US" altLang="zh-CN" b="1" dirty="0">
              <a:solidFill>
                <a:prstClr val="white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416675"/>
            <a:ext cx="4572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altLang="zh-CN" smtClean="0"/>
          </a:p>
        </p:txBody>
      </p:sp>
    </p:spTree>
    <p:extLst>
      <p:ext uri="{BB962C8B-B14F-4D97-AF65-F5344CB8AC3E}">
        <p14:creationId xmlns:p14="http://schemas.microsoft.com/office/powerpoint/2010/main" val="39392904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080483c4 &lt;main&gt;: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80483d5:   c7 04 24 38 85 04 08    movl   $0x8048538,(%esp)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80483dc:   e8 17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80482f8 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printf@plt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80483e1:   8d 45 f8                lea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80483e4:   89 44 24 04             mov    %eax,0x4(%esp)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80483e8:   c7 04 24 48 85 04 08    movl   $0x8048548,(%esp)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80483ef:   e8 e4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80482d8 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scanf@plt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80483f4:   8b 45 f8                mov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80483f7:   83 f8 7b                cmp    $0x7b,%eax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80483fa:   75 0e                   jne    804840a &lt;main+0x46&gt;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80483fc:   c7 04 24 4b 85 04 08    movl   $0x804854b,(%esp)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8048403:   e8 c0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puts@plt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8048408:  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eb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0c                   jmp    8048416 &lt;main+0x52&gt;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804840a:   c7 04 24 54 85 04 08    movl   $0x8048554,(%esp)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8048411:   e8 b2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puts@plt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8048416:   b8 00 00 00 00          mov    $0x0,%eax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8048423:   c3                      ret</a:t>
            </a:r>
          </a:p>
          <a:p>
            <a:pPr>
              <a:buNone/>
            </a:pP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79442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GNU Tools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Install GNU Tools</a:t>
            </a:r>
            <a:endParaRPr lang="en-US" altLang="zh-CN" sz="2800" dirty="0" smtClean="0"/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latin typeface="Courier New" pitchFamily="49" charset="0"/>
                <a:cs typeface="Courier New" pitchFamily="49" charset="0"/>
              </a:rPr>
              <a:t>apt-get install</a:t>
            </a:r>
            <a:r>
              <a:rPr lang="en-US" altLang="zh-CN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 build-essential</a:t>
            </a:r>
            <a:endParaRPr lang="en-US" altLang="zh-CN" b="1" dirty="0" smtClean="0">
              <a:solidFill>
                <a:prstClr val="white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fontAlgn="auto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latin typeface="Courier New" pitchFamily="49" charset="0"/>
                <a:cs typeface="Courier New" pitchFamily="49" charset="0"/>
              </a:rPr>
              <a:t>apt-get install </a:t>
            </a:r>
            <a:r>
              <a:rPr lang="en-US" altLang="zh-CN" b="1" dirty="0" err="1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gdb</a:t>
            </a:r>
            <a:endParaRPr lang="en-US" altLang="zh-CN" sz="2000" i="1" dirty="0" smtClean="0">
              <a:solidFill>
                <a:srgbClr val="FFC000"/>
              </a:solidFill>
              <a:latin typeface="Courier New" pitchFamily="49" charset="0"/>
              <a:cs typeface="Courier New" pitchFamily="49" charset="0"/>
            </a:endParaRPr>
          </a:p>
          <a:p>
            <a:pPr marL="767652" lvl="2" indent="0" fontAlgn="auto">
              <a:spcAft>
                <a:spcPts val="0"/>
              </a:spcAft>
              <a:buClr>
                <a:srgbClr val="009DD9"/>
              </a:buClr>
              <a:buNone/>
              <a:defRPr/>
            </a:pPr>
            <a:endParaRPr lang="en-US" altLang="zh-CN" b="1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37850748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Bomb!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066800"/>
            <a:ext cx="4038600" cy="3962400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 smtClean="0"/>
              <a:t>Binary Bomb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Defuse Bomb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>
                <a:solidFill>
                  <a:schemeClr val="bg1">
                    <a:lumMod val="50000"/>
                    <a:lumOff val="50000"/>
                  </a:schemeClr>
                </a:solidFill>
              </a:rPr>
              <a:t> </a:t>
            </a: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Using GDB</a:t>
            </a:r>
            <a:endParaRPr lang="en-US" altLang="zh-CN" dirty="0" smtClean="0"/>
          </a:p>
        </p:txBody>
      </p:sp>
      <p:sp>
        <p:nvSpPr>
          <p:cNvPr id="5632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2A7689-6936-4967-A1ED-754370EBCA4F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1336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1752600"/>
            <a:ext cx="3657600" cy="18288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1336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66869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xplosion 1 3"/>
          <p:cNvSpPr/>
          <p:nvPr/>
        </p:nvSpPr>
        <p:spPr>
          <a:xfrm rot="405239">
            <a:off x="2125999" y="301359"/>
            <a:ext cx="2223395" cy="1325096"/>
          </a:xfrm>
          <a:prstGeom prst="irregularSeal1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Defuse  </a:t>
            </a:r>
            <a:r>
              <a:rPr lang="en-US" altLang="zh-CN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Bomb </a:t>
            </a:r>
            <a:endParaRPr lang="zh-CN" altLang="en-US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76400"/>
            <a:ext cx="7772400" cy="4572000"/>
          </a:xfrm>
        </p:spPr>
        <p:txBody>
          <a:bodyPr/>
          <a:lstStyle/>
          <a:p>
            <a:r>
              <a:rPr lang="en-US" altLang="zh-CN" dirty="0" smtClean="0"/>
              <a:t>What is Bomb ?</a:t>
            </a:r>
          </a:p>
          <a:p>
            <a:pPr lvl="1"/>
            <a:r>
              <a:rPr lang="en-US" altLang="zh-CN" dirty="0" smtClean="0"/>
              <a:t>Only a binary file</a:t>
            </a:r>
          </a:p>
          <a:p>
            <a:pPr lvl="4"/>
            <a:endParaRPr lang="en-US" altLang="zh-CN" dirty="0" smtClean="0"/>
          </a:p>
          <a:p>
            <a:r>
              <a:rPr lang="en-US" altLang="zh-CN" dirty="0" smtClean="0"/>
              <a:t>What should you do ?</a:t>
            </a:r>
          </a:p>
          <a:p>
            <a:pPr lvl="1"/>
            <a:r>
              <a:rPr lang="en-US" altLang="zh-CN" dirty="0" smtClean="0"/>
              <a:t>Find the key and defuse the bomb !</a:t>
            </a:r>
          </a:p>
          <a:p>
            <a:pPr lvl="4"/>
            <a:endParaRPr lang="en-US" altLang="zh-CN" dirty="0" smtClean="0"/>
          </a:p>
          <a:p>
            <a:r>
              <a:rPr lang="en-US" altLang="zh-CN" dirty="0" smtClean="0"/>
              <a:t>What can you use ?</a:t>
            </a:r>
          </a:p>
          <a:p>
            <a:pPr lvl="1"/>
            <a:r>
              <a:rPr lang="en-US" altLang="zh-CN" dirty="0" smtClean="0"/>
              <a:t>Anything from ICS course</a:t>
            </a:r>
          </a:p>
          <a:p>
            <a:pPr lvl="1"/>
            <a:r>
              <a:rPr lang="en-US" altLang="zh-CN" dirty="0" smtClean="0"/>
              <a:t>Any tools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76800" y="1747838"/>
            <a:ext cx="144780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+mn-lt"/>
                <a:ea typeface="+mn-ea"/>
              </a:rPr>
              <a:t>Right key</a:t>
            </a:r>
            <a:endParaRPr lang="zh-CN" altLang="en-US" sz="2400" b="1" dirty="0">
              <a:solidFill>
                <a:schemeClr val="accent1">
                  <a:lumMod val="40000"/>
                  <a:lumOff val="60000"/>
                </a:schemeClr>
              </a:solidFill>
              <a:latin typeface="+mn-lt"/>
              <a:ea typeface="+mn-ea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6400800" y="1976438"/>
            <a:ext cx="457200" cy="1587"/>
          </a:xfrm>
          <a:prstGeom prst="straightConnector1">
            <a:avLst/>
          </a:prstGeom>
          <a:ln w="57150">
            <a:solidFill>
              <a:srgbClr val="00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934200" y="1747838"/>
            <a:ext cx="14478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600" b="1" dirty="0">
                <a:solidFill>
                  <a:srgbClr val="00FF00"/>
                </a:solidFill>
                <a:latin typeface="Corbel" pitchFamily="34" charset="0"/>
              </a:rPr>
              <a:t>Survive</a:t>
            </a:r>
            <a:endParaRPr lang="zh-CN" altLang="en-US" sz="2600" b="1" dirty="0">
              <a:solidFill>
                <a:srgbClr val="00FF00"/>
              </a:solidFill>
              <a:latin typeface="Corbe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95800" y="2281238"/>
            <a:ext cx="182880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+mn-lt"/>
                <a:ea typeface="+mn-ea"/>
              </a:rPr>
              <a:t>Wrong key</a:t>
            </a:r>
            <a:endParaRPr lang="zh-CN" altLang="en-US" sz="2400" b="1" dirty="0">
              <a:solidFill>
                <a:schemeClr val="accent1">
                  <a:lumMod val="40000"/>
                  <a:lumOff val="60000"/>
                </a:schemeClr>
              </a:solidFill>
              <a:latin typeface="+mn-lt"/>
              <a:ea typeface="+mn-ea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6400800" y="2509838"/>
            <a:ext cx="457200" cy="1587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6934200" y="2281238"/>
            <a:ext cx="13716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600" b="1">
                <a:solidFill>
                  <a:srgbClr val="FF0000"/>
                </a:solidFill>
                <a:latin typeface="Corbel" pitchFamily="34" charset="0"/>
              </a:rPr>
              <a:t>Bomb !</a:t>
            </a:r>
            <a:endParaRPr lang="zh-CN" altLang="en-US" sz="2600" b="1">
              <a:solidFill>
                <a:srgbClr val="FF0000"/>
              </a:solidFill>
              <a:latin typeface="Corbel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572000" y="1676400"/>
            <a:ext cx="3886200" cy="114300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5715000" y="4648200"/>
            <a:ext cx="2514600" cy="129540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5791200" y="4648200"/>
            <a:ext cx="18288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rgbClr val="FFC000"/>
                </a:solidFill>
                <a:latin typeface="+mn-lt"/>
                <a:ea typeface="+mn-ea"/>
              </a:rPr>
              <a:t>gdb</a:t>
            </a:r>
            <a:endParaRPr lang="zh-CN" altLang="en-US" sz="2400" dirty="0">
              <a:solidFill>
                <a:srgbClr val="FFC000"/>
              </a:solidFill>
              <a:latin typeface="+mn-lt"/>
              <a:ea typeface="+mn-e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791200" y="5024438"/>
            <a:ext cx="121920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rgbClr val="FFC000"/>
                </a:solidFill>
                <a:latin typeface="+mn-lt"/>
                <a:ea typeface="+mn-ea"/>
              </a:rPr>
              <a:t>strings</a:t>
            </a:r>
            <a:endParaRPr lang="zh-CN" altLang="en-US" sz="2400" dirty="0">
              <a:solidFill>
                <a:srgbClr val="FFC000"/>
              </a:solidFill>
              <a:latin typeface="+mn-lt"/>
              <a:ea typeface="+mn-e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705600" y="4648200"/>
            <a:ext cx="16002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rgbClr val="FFC000"/>
                </a:solidFill>
                <a:latin typeface="+mn-lt"/>
                <a:ea typeface="+mn-ea"/>
              </a:rPr>
              <a:t>calculator</a:t>
            </a:r>
            <a:endParaRPr lang="zh-CN" altLang="en-US" sz="2400" dirty="0">
              <a:solidFill>
                <a:srgbClr val="FFC000"/>
              </a:solidFill>
              <a:latin typeface="+mn-lt"/>
              <a:ea typeface="+mn-e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239000" y="5405438"/>
            <a:ext cx="121920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rgbClr val="FFC000"/>
                </a:solidFill>
                <a:latin typeface="+mn-lt"/>
                <a:ea typeface="+mn-ea"/>
              </a:rPr>
              <a:t>pencil</a:t>
            </a:r>
            <a:endParaRPr lang="zh-CN" altLang="en-US" sz="2400" dirty="0">
              <a:solidFill>
                <a:srgbClr val="FFC000"/>
              </a:solidFill>
              <a:latin typeface="+mn-lt"/>
              <a:ea typeface="+mn-ea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791200" y="5405438"/>
            <a:ext cx="121920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rgbClr val="FFC000"/>
                </a:solidFill>
                <a:latin typeface="+mn-lt"/>
                <a:ea typeface="+mn-ea"/>
              </a:rPr>
              <a:t>paper</a:t>
            </a:r>
            <a:endParaRPr lang="zh-CN" altLang="en-US" sz="2400" dirty="0">
              <a:solidFill>
                <a:srgbClr val="FFC000"/>
              </a:solidFill>
              <a:latin typeface="+mn-lt"/>
              <a:ea typeface="+mn-ea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858000" y="5029200"/>
            <a:ext cx="14478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rgbClr val="FFC000"/>
                </a:solidFill>
                <a:latin typeface="+mn-lt"/>
                <a:ea typeface="+mn-ea"/>
              </a:rPr>
              <a:t>objdump</a:t>
            </a:r>
            <a:endParaRPr lang="zh-CN" altLang="en-US" sz="2400" dirty="0">
              <a:solidFill>
                <a:srgbClr val="FFC000"/>
              </a:solidFill>
              <a:latin typeface="+mn-lt"/>
              <a:ea typeface="+mn-ea"/>
            </a:endParaRPr>
          </a:p>
        </p:txBody>
      </p:sp>
      <p:sp>
        <p:nvSpPr>
          <p:cNvPr id="23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500"/>
                            </p:stCondLst>
                            <p:childTnLst>
                              <p:par>
                                <p:cTn id="7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500"/>
                            </p:stCondLst>
                            <p:childTnLst>
                              <p:par>
                                <p:cTn id="8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000"/>
                            </p:stCondLst>
                            <p:childTnLst>
                              <p:par>
                                <p:cTn id="9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1" grpId="0"/>
      <p:bldP spid="13" grpId="0"/>
      <p:bldP spid="15" grpId="0" animBg="1"/>
      <p:bldP spid="16" grpId="0" animBg="1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81000" y="4114800"/>
            <a:ext cx="8763000" cy="274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76400"/>
            <a:ext cx="7772400" cy="4572000"/>
          </a:xfrm>
        </p:spPr>
        <p:txBody>
          <a:bodyPr/>
          <a:lstStyle/>
          <a:p>
            <a:r>
              <a:rPr lang="en-US" altLang="zh-CN" dirty="0" smtClean="0"/>
              <a:t>Please See Carefully !</a:t>
            </a:r>
          </a:p>
          <a:p>
            <a:pPr lvl="1"/>
            <a:r>
              <a:rPr lang="en-US" altLang="zh-CN" dirty="0" smtClean="0"/>
              <a:t>A binary bomb</a:t>
            </a:r>
          </a:p>
          <a:p>
            <a:pPr lvl="1"/>
            <a:r>
              <a:rPr lang="en-US" altLang="zh-CN" dirty="0" smtClean="0"/>
              <a:t>Need a </a:t>
            </a:r>
            <a:r>
              <a:rPr lang="en-US" altLang="zh-CN" u="sng" dirty="0" smtClean="0"/>
              <a:t>password</a:t>
            </a:r>
            <a:r>
              <a:rPr lang="en-US" altLang="zh-CN" dirty="0" smtClean="0"/>
              <a:t> to defuse it</a:t>
            </a:r>
          </a:p>
          <a:p>
            <a:pPr lvl="1"/>
            <a:endParaRPr lang="en-US" altLang="zh-CN" sz="1200" dirty="0" smtClean="0"/>
          </a:p>
          <a:p>
            <a:r>
              <a:rPr lang="en-US" altLang="zh-CN" dirty="0" smtClean="0"/>
              <a:t>Demo</a:t>
            </a:r>
          </a:p>
          <a:p>
            <a:pPr lvl="1">
              <a:buNone/>
            </a:pPr>
            <a:endParaRPr lang="en-US" altLang="zh-CN" sz="1200" b="1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1676400" y="4114800"/>
            <a:ext cx="7467600" cy="2743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11163" marR="0" lvl="0" indent="-34290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$./bomb</a:t>
            </a:r>
          </a:p>
          <a:p>
            <a:pPr marL="411163" marR="0" lvl="0" indent="-34290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input password: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</a:pPr>
            <a:r>
              <a:rPr lang="en-US" b="1" dirty="0" smtClean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bomb!...</a:t>
            </a:r>
          </a:p>
          <a:p>
            <a:pPr marL="411163" indent="-342900">
              <a:spcBef>
                <a:spcPts val="700"/>
              </a:spcBef>
              <a:buClr>
                <a:schemeClr val="tx2"/>
              </a:buClr>
              <a:buSzPct val="95000"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FF00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$</a:t>
            </a:r>
          </a:p>
          <a:p>
            <a:pPr marL="411163" indent="-342900">
              <a:spcBef>
                <a:spcPts val="700"/>
              </a:spcBef>
              <a:buClr>
                <a:schemeClr val="tx2"/>
              </a:buClr>
              <a:buSzPct val="95000"/>
            </a:pPr>
            <a:r>
              <a:rPr lang="en-US" b="1" dirty="0" smtClean="0">
                <a:solidFill>
                  <a:srgbClr val="00FF00"/>
                </a:solidFill>
                <a:latin typeface="Courier New" pitchFamily="49" charset="0"/>
                <a:ea typeface="+mn-ea"/>
                <a:cs typeface="Courier New" pitchFamily="49" charset="0"/>
              </a:rPr>
              <a:t>$</a:t>
            </a:r>
            <a:r>
              <a:rPr lang="en-US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./bomb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</a:pPr>
            <a:r>
              <a:rPr lang="en-US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input password:</a:t>
            </a:r>
          </a:p>
          <a:p>
            <a:pPr marL="411163" lvl="0" indent="-342900">
              <a:spcBef>
                <a:spcPts val="700"/>
              </a:spcBef>
              <a:buClr>
                <a:schemeClr val="tx2"/>
              </a:buClr>
              <a:buSzPct val="95000"/>
            </a:pPr>
            <a:r>
              <a:rPr lang="en-US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survive!</a:t>
            </a:r>
            <a:endParaRPr kumimoji="0" lang="en-US" sz="1800" b="1" i="0" u="none" strike="noStrike" kern="1200" cap="none" spc="0" normalizeH="0" baseline="0" noProof="0" dirty="0" smtClean="0">
              <a:ln>
                <a:noFill/>
              </a:ln>
              <a:solidFill>
                <a:srgbClr val="00FF00"/>
              </a:solidFill>
              <a:effectLst/>
              <a:uLnTx/>
              <a:uFillTx/>
              <a:latin typeface="Courier New" pitchFamily="49" charset="0"/>
              <a:ea typeface="+mn-ea"/>
              <a:cs typeface="Courier New" pitchFamily="49" charset="0"/>
            </a:endParaRPr>
          </a:p>
          <a:p>
            <a:pPr marL="411163" marR="0" lvl="0" indent="-342900" algn="l" defTabSz="914400" rtl="0" eaLnBrk="1" fontAlgn="base" latinLnBrk="0" hangingPunct="1">
              <a:lnSpc>
                <a:spcPct val="100000"/>
              </a:lnSpc>
              <a:spcBef>
                <a:spcPts val="700"/>
              </a:spcBef>
              <a:spcAft>
                <a:spcPct val="0"/>
              </a:spcAft>
              <a:buClr>
                <a:schemeClr val="tx2"/>
              </a:buClr>
              <a:buSzPct val="95000"/>
              <a:buFont typeface="Wingdings" pitchFamily="2" charset="2"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urier New" pitchFamily="49" charset="0"/>
              <a:ea typeface="+mn-ea"/>
              <a:cs typeface="Courier New" pitchFamily="49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97559" y="4495800"/>
            <a:ext cx="5982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224</a:t>
            </a:r>
            <a:endParaRPr lang="en-US" dirty="0">
              <a:solidFill>
                <a:srgbClr val="00FF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97559" y="5940028"/>
            <a:ext cx="5982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123</a:t>
            </a:r>
            <a:endParaRPr lang="en-US" dirty="0">
              <a:solidFill>
                <a:srgbClr val="00FF00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914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Demo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2209800" y="3733800"/>
            <a:ext cx="4800600" cy="156966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9600" b="1" dirty="0">
                <a:ln w="1905">
                  <a:solidFill>
                    <a:srgbClr val="FFC000"/>
                  </a:solidFill>
                </a:ln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  <a:ea typeface="+mn-ea"/>
              </a:rPr>
              <a:t>HACKER</a:t>
            </a:r>
            <a:endParaRPr lang="zh-CN" altLang="en-US" sz="9600" b="1" dirty="0">
              <a:ln w="1905">
                <a:solidFill>
                  <a:srgbClr val="FFC000"/>
                </a:solidFill>
              </a:ln>
              <a:solidFill>
                <a:srgbClr val="FFC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  <a:ea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Bomb!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066800"/>
            <a:ext cx="4038600" cy="3962400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454914" lvl="1" indent="0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 Binary Bomb</a:t>
            </a:r>
            <a:endParaRPr lang="en-US" altLang="zh-CN" dirty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 smtClean="0"/>
              <a:t>Defuse Bomb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/>
              <a:t> </a:t>
            </a:r>
            <a:r>
              <a:rPr lang="en-US" altLang="zh-CN" dirty="0" smtClean="0"/>
              <a:t>    </a:t>
            </a: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Using GDB</a:t>
            </a:r>
            <a:endParaRPr lang="en-US" altLang="zh-CN" dirty="0" smtClean="0"/>
          </a:p>
        </p:txBody>
      </p:sp>
      <p:sp>
        <p:nvSpPr>
          <p:cNvPr id="5632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2A7689-6936-4967-A1ED-754370EBCA4F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1336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1752600"/>
            <a:ext cx="3657600" cy="18288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1336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0359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anchor="t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Step by Step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76400"/>
            <a:ext cx="8001000" cy="4953000"/>
          </a:xfrm>
        </p:spPr>
        <p:txBody>
          <a:bodyPr>
            <a:normAutofit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Machine Code to Assembly Code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objdump</a:t>
            </a:r>
            <a:r>
              <a:rPr lang="en-US" altLang="zh-C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 -D bomb &gt; asm</a:t>
            </a:r>
          </a:p>
          <a:p>
            <a:pPr marL="412052" fontAlgn="auto">
              <a:spcAft>
                <a:spcPts val="0"/>
              </a:spcAft>
              <a:buNone/>
              <a:defRPr/>
            </a:pPr>
            <a:endParaRPr lang="en-US" altLang="zh-CN" sz="4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itchFamily="49" charset="0"/>
              <a:cs typeface="Courier New" pitchFamily="49" charset="0"/>
            </a:endParaRPr>
          </a:p>
          <a:p>
            <a:pPr marL="412052" fontAlgn="auto">
              <a:spcAft>
                <a:spcPts val="0"/>
              </a:spcAft>
              <a:buNone/>
              <a:defRPr/>
            </a:pPr>
            <a:r>
              <a:rPr lang="en-US" altLang="zh-C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NAME</a:t>
            </a:r>
          </a:p>
          <a:p>
            <a:pPr marL="412052" fontAlgn="auto">
              <a:spcAft>
                <a:spcPts val="0"/>
              </a:spcAft>
              <a:buNone/>
              <a:defRPr/>
            </a:pPr>
            <a:r>
              <a:rPr lang="en-US" altLang="zh-CN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  objdump</a:t>
            </a:r>
            <a:r>
              <a:rPr lang="en-US" altLang="zh-CN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 - display information from object files.</a:t>
            </a:r>
          </a:p>
          <a:p>
            <a:pPr marL="412052" fontAlgn="auto">
              <a:spcAft>
                <a:spcPts val="0"/>
              </a:spcAft>
              <a:buNone/>
              <a:defRPr/>
            </a:pPr>
            <a:endParaRPr lang="en-US" altLang="zh-CN" sz="105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itchFamily="49" charset="0"/>
              <a:cs typeface="Courier New" pitchFamily="49" charset="0"/>
            </a:endParaRPr>
          </a:p>
          <a:p>
            <a:pPr marL="412052" fontAlgn="auto">
              <a:spcAft>
                <a:spcPts val="0"/>
              </a:spcAft>
              <a:buNone/>
              <a:defRPr/>
            </a:pPr>
            <a:r>
              <a:rPr lang="en-US" altLang="zh-C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SYNOPSIS</a:t>
            </a:r>
          </a:p>
          <a:p>
            <a:pPr marL="412052" fontAlgn="auto">
              <a:spcAft>
                <a:spcPts val="0"/>
              </a:spcAft>
              <a:buNone/>
              <a:defRPr/>
            </a:pPr>
            <a:r>
              <a:rPr lang="en-US" altLang="zh-CN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zh-CN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objdump</a:t>
            </a:r>
            <a:r>
              <a:rPr lang="en-US" altLang="zh-CN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 [-d|--disassemble]</a:t>
            </a:r>
          </a:p>
          <a:p>
            <a:pPr marL="412052" fontAlgn="auto">
              <a:spcAft>
                <a:spcPts val="0"/>
              </a:spcAft>
              <a:buNone/>
              <a:defRPr/>
            </a:pPr>
            <a:r>
              <a:rPr lang="en-US" altLang="zh-CN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          [-D|--disassemble-all]</a:t>
            </a:r>
          </a:p>
          <a:p>
            <a:pPr marL="412052" fontAlgn="auto">
              <a:spcAft>
                <a:spcPts val="0"/>
              </a:spcAft>
              <a:buNone/>
              <a:defRPr/>
            </a:pPr>
            <a:r>
              <a:rPr lang="en-US" altLang="zh-CN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          ...</a:t>
            </a:r>
          </a:p>
        </p:txBody>
      </p:sp>
      <p:sp>
        <p:nvSpPr>
          <p:cNvPr id="4" name="Rectangle 3"/>
          <p:cNvSpPr/>
          <p:nvPr/>
        </p:nvSpPr>
        <p:spPr>
          <a:xfrm>
            <a:off x="838200" y="3505200"/>
            <a:ext cx="8001000" cy="289560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080483c4 &lt;main&gt;: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80483d5:   c7 04 24 38 85 04 08    movl   $0x8048538,(%esp)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80483dc:   e8 17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80482f8 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printf@plt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80483e1:   8d 45 f8                lea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80483e4:   89 44 24 04             mov    %eax,0x4(%esp)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80483e8:   c7 04 24 48 85 04 08    movl   $0x8048548,(%esp)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80483ef:   e8 e4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80482d8 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scanf@plt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80483f4:   8b 45 f8                mov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80483f7:   83 f8 7b                cmp    $0x7b,%eax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80483fa:   75 0e                   jne    804840a &lt;main+0x46&gt;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80483fc:   c7 04 24 4b 85 04 08    movl   $0x804854b,(%esp)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8048403:   e8 c0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puts@plt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8048408:  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eb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0c                   jmp    8048416 &lt;main+0x52&gt;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804840a:   c7 04 24 54 85 04 08    movl   $0x8048554,(%esp)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8048411:   e8 b2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puts@plt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8048416:   b8 00 00 00 00          mov    $0x0,%eax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8048423:   c3                      ret</a:t>
            </a:r>
          </a:p>
          <a:p>
            <a:pPr>
              <a:buNone/>
            </a:pP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080483c4 &lt;main&gt;: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80483d5:   c7 04 24 38 85 04 08    movl   $0x8048538,(%esp)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80483dc:   e8 17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80482f8 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printf@plt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80483e1:   8d 45 f8                lea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80483e4:   89 44 24 04             mov    %eax,0x4(%esp)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80483e8:   c7 04 24 48 85 04 08    movl   $0x8048548,(%esp)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80483ef:   e8 e4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80482d8 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scanf@plt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80483f4:   8b 45 f8                mov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80483f7:   83 f8 7b                cmp    $0x7b,%eax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80483fa:   75 0e                   jne    804840a &lt;main+0x46&gt;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80483fc:   c7 04 24 4b 85 04 08    movl   $0x804854b,(%esp)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8048403:   e8 c0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puts@plt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8048408:  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eb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0c                   jmp    8048416 &lt;main+0x52&gt;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804840a:   c7 04 24 54 85 04 08    movl   $0x8048554,(%esp)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8048411:   e8 b2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puts@plt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8048416:   b8 00 00 00 00          mov    $0x0,%eax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8048423:   c3                      ret</a:t>
            </a:r>
          </a:p>
          <a:p>
            <a:pPr>
              <a:buNone/>
            </a:pP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anchor="t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Step by Step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76400"/>
            <a:ext cx="7772400" cy="4572000"/>
          </a:xfrm>
        </p:spPr>
        <p:txBody>
          <a:bodyPr>
            <a:normAutofit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dirty="0" smtClean="0"/>
              <a:t>Find key functions and parameters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scanf</a:t>
            </a:r>
            <a:r>
              <a:rPr lang="en-US" altLang="zh-C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:</a:t>
            </a:r>
            <a:r>
              <a:rPr lang="en-US" altLang="zh-CN" dirty="0" smtClean="0"/>
              <a:t>  where does the password store ?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printf</a:t>
            </a:r>
            <a:r>
              <a:rPr lang="en-US" altLang="zh-C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:</a:t>
            </a:r>
            <a:r>
              <a:rPr lang="en-US" altLang="zh-CN" dirty="0" smtClean="0"/>
              <a:t> which the instruction will print “bomb” ?</a:t>
            </a:r>
            <a:endParaRPr lang="zh-CN" altLang="en-US" dirty="0" smtClean="0"/>
          </a:p>
          <a:p>
            <a:pPr marL="411480" fontAlgn="auto">
              <a:spcAft>
                <a:spcPts val="0"/>
              </a:spcAft>
              <a:buNone/>
              <a:defRPr/>
            </a:pPr>
            <a:endParaRPr lang="en-US" altLang="zh-CN" sz="1200" dirty="0" smtClean="0"/>
          </a:p>
          <a:p>
            <a:pPr marL="411480" fontAlgn="auto">
              <a:spcAft>
                <a:spcPts val="0"/>
              </a:spcAft>
              <a:buNone/>
              <a:defRPr/>
            </a:pPr>
            <a:endParaRPr lang="en-US" altLang="zh-CN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080483c4 &lt;main&gt;: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80483d5:   c7 04 24 38 85 04 08    movl   $0x8048538,(%esp)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80483dc:   e8 17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80482f8 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printf@plt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80483e1:   8d 45 f8                lea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80483e4:   89 44 24 04             mov    %eax,0x4(%esp)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80483e8:   c7 04 24 48 85 04 08    movl   $0x8048548,(%esp)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80483ef:   e8 e4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80482d8 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scanf@plt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80483f4:   8b 45 f8                mov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80483f7:   83 f8 7b                cmp    $0x7b,%eax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80483fa:   75 0e                   jne    804840a &lt;main+0x46&gt;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80483fc:   c7 04 24 4b 85 04 08    movl   $0x804854b,(%esp)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8048403:   e8 c0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puts@plt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8048408:  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eb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0c                   jmp    8048416 &lt;main+0x52&gt;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804840a:   c7 04 24 54 85 04 08    movl   $0x8048554,(%esp)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8048411:   e8 b2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puts@plt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8048416:   b8 00 00 00 00          mov    $0x0,%eax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8048423:   c3                      ret</a:t>
            </a:r>
          </a:p>
          <a:p>
            <a:pPr>
              <a:buNone/>
            </a:pP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080483c4 &lt;main&gt;: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80483d5:   c7 04 24 38 85 04 08    movl   $0x8048538,(%esp)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80483dc:   e8 17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80482f8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printf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80483e1:   8d 45 f8                lea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80483e4:   89 44 24 04             mov    %eax,0x4(%esp)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80483e8:   c7 04 24 48 85 04 08    movl   $0x8048548,(%esp)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80483ef:   e8 e4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80482d8 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scanf@plt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80483f4:   8b 45 f8                mov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80483f7:   83 f8 7b                cmp    $0x7b,%eax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80483fa:   75 0e                   jne    804840a &lt;main+0x46&gt;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80483fc:   c7 04 24 4b 85 04 08    movl   $0x804854b,(%esp)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8048403:   e8 c0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puts@plt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8048408:  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eb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0c                   jmp    8048416 &lt;main+0x52&gt;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804840a:   c7 04 24 54 85 04 08    movl   $0x8048554,(%esp)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8048411:   e8 b2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puts@plt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8048416:   b8 00 00 00 00          mov    $0x0,%eax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8048423:   c3                      ret</a:t>
            </a:r>
          </a:p>
          <a:p>
            <a:pPr>
              <a:buNone/>
            </a:pP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080483c4 &lt;main&gt;: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80483d5:   c7 04 24 38 85 04 08    movl   $0x8048538,(%esp)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80483dc:   e8 17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80482f8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printf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80483e1:   8d 45 f8                lea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80483e4:   89 44 24 04             mov    %eax,0x4(%esp)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80483e8:   c7 04 24 48 85 04 08    movl   $0x8048548,(%esp)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80483ef:   e8 e4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80482d8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scanf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80483f4:   8b 45 f8                mov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80483f7:   83 f8 7b                cmp    $0x7b,%eax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80483fa:   75 0e                   jne    804840a &lt;main+0x46&gt;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80483fc:   c7 04 24 4b 85 04 08    movl   $0x804854b,(%esp)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8048403:   e8 c0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puts@plt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8048408:  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eb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0c                   jmp    8048416 &lt;main+0x52&gt;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804840a:   c7 04 24 54 85 04 08    movl   $0x8048554,(%esp)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8048411:   e8 b2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puts@plt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8048416:   b8 00 00 00 00          mov    $0x0,%eax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8048423:   c3                      ret</a:t>
            </a:r>
          </a:p>
          <a:p>
            <a:pPr>
              <a:buNone/>
            </a:pP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080483c4 &lt;main&gt;: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80483d5:   c7 04 24 38 85 04 08    movl   $0x8048538,(%esp)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80483dc:   e8 17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80482f8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printf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80483e1:   8d 45 f8                lea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80483e4:   89 44 24 04             mov    %eax,0x4(%esp)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80483e8:   c7 04 24 48 85 04 08    movl   $0x8048548,(%esp)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80483ef:   e8 e4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80482d8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scanf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80483f4:   8b 45 f8                mov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80483f7:   83 f8 7b                cmp    $0x7b,%eax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80483fa:   75 0e                   jne    804840a &lt;main+0x46&gt;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80483fc:   c7 04 24 4b 85 04 08    movl   $0x804854b,(%esp)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8048403:   e8 c0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puts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8048408:  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eb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0c                   jmp    8048416 &lt;main+0x52&gt;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804840a:   c7 04 24 54 85 04 08    movl   $0x8048554,(%esp)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8048411:   e8 b2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puts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8048416:   b8 00 00 00 00          mov    $0x0,%eax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8048423:   c3                      ret</a:t>
            </a:r>
          </a:p>
          <a:p>
            <a:pPr>
              <a:buNone/>
            </a:pP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080483c4 &lt;main&gt;: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80483d5:   c7 04 24 38 85 04 08    movl   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$0x8048538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80483dc:   e8 17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80482f8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printf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80483e1:   8d 45 f8                lea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80483e4:   89 44 24 04             mov    %eax,0x4(%esp)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80483e8:   c7 04 24 48 85 04 08    movl   $0x8048548,(%esp)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80483ef:   e8 e4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80482d8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scanf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80483f4:   8b 45 f8                mov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80483f7:   83 f8 7b                cmp    $0x7b,%eax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80483fa:   75 0e                   jne    804840a &lt;main+0x46&gt;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80483fc:   c7 04 24 4b 85 04 08    movl   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$0x804854b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8048403:   e8 c0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puts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8048408:  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eb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0c                   jmp    8048416 &lt;main+0x52&gt;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804840a:   c7 04 24 54 85 04 08    movl   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$0x8048554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8048411:   e8 b2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puts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8048416:   b8 00 00 00 00          mov    $0x0,%eax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8048423:   c3                      ret</a:t>
            </a:r>
          </a:p>
          <a:p>
            <a:pPr>
              <a:buNone/>
            </a:pP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anchor="t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Step by Step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76400"/>
            <a:ext cx="7772400" cy="4572000"/>
          </a:xfrm>
        </p:spPr>
        <p:txBody>
          <a:bodyPr>
            <a:normAutofit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dirty="0" smtClean="0"/>
              <a:t>Find key functions and parameters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scanf</a:t>
            </a:r>
            <a:r>
              <a:rPr lang="en-US" altLang="zh-C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:</a:t>
            </a:r>
            <a:r>
              <a:rPr lang="en-US" altLang="zh-CN" dirty="0" smtClean="0"/>
              <a:t>  where does the password store ?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printf</a:t>
            </a:r>
            <a:r>
              <a:rPr lang="en-US" altLang="zh-C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:</a:t>
            </a:r>
            <a:r>
              <a:rPr lang="en-US" altLang="zh-CN" dirty="0" smtClean="0"/>
              <a:t> which the instruction will print “bomb” ?</a:t>
            </a:r>
            <a:endParaRPr lang="zh-CN" altLang="en-US" dirty="0" smtClean="0"/>
          </a:p>
          <a:p>
            <a:pPr marL="411480" fontAlgn="auto">
              <a:spcAft>
                <a:spcPts val="0"/>
              </a:spcAft>
              <a:buNone/>
              <a:defRPr/>
            </a:pPr>
            <a:endParaRPr lang="en-US" altLang="zh-CN" sz="1200" dirty="0" smtClean="0"/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dirty="0" smtClean="0"/>
              <a:t>Find key strings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 smtClean="0"/>
              <a:t>“</a:t>
            </a:r>
            <a:r>
              <a:rPr lang="en-US" altLang="zh-CN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bomb</a:t>
            </a:r>
            <a:r>
              <a:rPr lang="en-US" altLang="zh-CN" dirty="0" smtClean="0"/>
              <a:t>”, “</a:t>
            </a:r>
            <a:r>
              <a:rPr lang="en-US" altLang="zh-CN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survive</a:t>
            </a:r>
            <a:r>
              <a:rPr lang="en-US" altLang="zh-CN" dirty="0" smtClean="0"/>
              <a:t>” and “</a:t>
            </a:r>
            <a:r>
              <a:rPr lang="en-US" altLang="zh-CN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password</a:t>
            </a:r>
            <a:r>
              <a:rPr lang="en-US" altLang="zh-CN" dirty="0" smtClean="0"/>
              <a:t>”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080483c4 &lt;main&gt;: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80483d5:   c7 04 24 38 85 04 08    movl   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$0x8048538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80483dc:   e8 17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80482f8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printf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80483e1:   8d 45 f8                lea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80483e4:   89 44 24 04             mov    %eax,0x4(%esp)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80483e8:   c7 04 24 48 85 04 08    movl   $0x8048548,(%esp)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80483ef:   e8 e4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80482d8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scanf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80483f4:   8b 45 f8                mov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80483f7:   83 f8 7b                cmp    $0x7b,%eax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80483fa:   75 0e                   jne    804840a &lt;main+0x46&gt;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80483fc:   c7 04 24 4b 85 04 08    movl   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$0x804854b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8048403:   e8 c0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puts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8048408:  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eb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0c                   jmp    8048416 &lt;main+0x52&gt;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804840a:   c7 04 24 54 85 04 08    movl   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$0x8048554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8048411:   e8 b2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puts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8048416:   b8 00 00 00 00          mov    $0x0,%eax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8048423:   c3                      ret</a:t>
            </a:r>
          </a:p>
          <a:p>
            <a:pPr>
              <a:buNone/>
            </a:pP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8048538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:   69 6e 70 75 74 20 70    imul   $0x70207475,0x70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804853f:   61                     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popa</a:t>
            </a:r>
            <a:endParaRPr lang="en-US" sz="18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8048540:   73 73			  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8048542:   77 6f                  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8048544:   72 64                  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8048546:   3a 00                  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8048548:   25 64 00               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804854b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:   73 75                  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804854d:   72 76                  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804854f:   69 76 65 21 00         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8048554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:   62 6f 6d               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8048557:   62 21                  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8048559:   2e                     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804855a:   2e                     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804855b:   2e                     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52600" y="144140"/>
            <a:ext cx="2803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n  p  u  t     p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52600" y="545068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a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52600" y="912000"/>
            <a:ext cx="736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752600" y="1293000"/>
            <a:ext cx="736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w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o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752600" y="1642404"/>
            <a:ext cx="736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r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d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752600" y="1992868"/>
            <a:ext cx="8739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: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\0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752600" y="2740800"/>
            <a:ext cx="736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u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752600" y="3090204"/>
            <a:ext cx="736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r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v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752600" y="3457136"/>
            <a:ext cx="21146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v  e  !  \0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752600" y="3810000"/>
            <a:ext cx="11496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b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o  m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752600" y="4171072"/>
            <a:ext cx="736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b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!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734876" y="4538004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734876" y="4888468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.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734876" y="5269468"/>
            <a:ext cx="3225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.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080483c4 &lt;main&gt;: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80483d5:   c7 04 24 38 85 04 08    movl   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$0x8048538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80483dc:   e8 17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80482f8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printf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80483e1:   8d 45 f8                lea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80483e4:   89 44 24 04             mov    %eax,0x4(%esp)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80483e8:   c7 04 24 48 85 04 08    movl   $0x8048548,(%esp)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80483ef:   e8 e4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80482d8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scanf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80483f4:   8b 45 f8                mov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80483f7:   83 f8 7b                cmp    $0x7b,%eax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80483fa:   75 0e                   jne    804840a &lt;main+0x46&gt;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80483fc:   c7 04 24 4b 85 04 08    movl   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$0x804854b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8048403:   e8 c0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puts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8048408:  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eb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0c                   jmp    8048416 &lt;main+0x52&gt;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804840a:   c7 04 24 54 85 04 08    movl   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$0x8048554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8048411:   e8 b2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puts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8048416:   b8 00 00 00 00          mov    $0x0,%eax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8048423:   c3                      ret</a:t>
            </a:r>
          </a:p>
          <a:p>
            <a:pPr>
              <a:buNone/>
            </a:pP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080483c4 &lt;main&gt;: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80483d5:   c7 04 24 38 85 04 08    movl   </a:t>
            </a:r>
            <a:r>
              <a:rPr lang="en-US" altLang="zh-CN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password</a:t>
            </a:r>
            <a:r>
              <a:rPr lang="en-US" altLang="zh-CN" sz="1800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80483dc:   e8 17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80482f8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printf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80483e1:   8d 45 f8                lea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80483e4:   89 44 24 04             mov    %eax,0x4(%esp)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80483e8:   c7 04 24 48 85 04 08    movl   $0x8048548,(%esp)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80483ef:   e8 e4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80482d8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scanf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80483f4:   8b 45 f8                mov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80483f7:   83 f8 7b                cmp    $0x7b,%eax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80483fa:   75 0e                   jne    804840a &lt;main+0x46&gt;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80483fc:   c7 04 24 4b 85 04 08    movl   </a:t>
            </a:r>
            <a:r>
              <a:rPr lang="en-US" altLang="zh-CN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survive</a:t>
            </a:r>
            <a:r>
              <a:rPr lang="en-US" altLang="zh-CN" sz="1800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8048403:   e8 c0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puts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8048408:  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eb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0c                   jmp    8048416 &lt;main+0x52&gt;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804840a:   c7 04 24 54 85 04 08    movl   </a:t>
            </a:r>
            <a:r>
              <a:rPr lang="en-US" altLang="zh-CN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bomb</a:t>
            </a:r>
            <a:r>
              <a:rPr lang="en-US" altLang="zh-CN" sz="1800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8048411:   e8 b2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puts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8048416:   b8 00 00 00 00          mov    $0x0,%eax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8048423:   c3                      ret</a:t>
            </a:r>
          </a:p>
          <a:p>
            <a:pPr>
              <a:buNone/>
            </a:pP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anchor="t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Step by Step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76400"/>
            <a:ext cx="7772400" cy="4572000"/>
          </a:xfrm>
        </p:spPr>
        <p:txBody>
          <a:bodyPr>
            <a:normAutofit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dirty="0" smtClean="0"/>
              <a:t>Find key functions and parameters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scanf</a:t>
            </a:r>
            <a:r>
              <a:rPr lang="en-US" altLang="zh-C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:</a:t>
            </a:r>
            <a:r>
              <a:rPr lang="en-US" altLang="zh-CN" dirty="0" smtClean="0"/>
              <a:t>  where does the password store ?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printf</a:t>
            </a:r>
            <a:r>
              <a:rPr lang="en-US" altLang="zh-C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:</a:t>
            </a:r>
            <a:r>
              <a:rPr lang="en-US" altLang="zh-CN" dirty="0" smtClean="0"/>
              <a:t> which the instruction will print “bomb” ?</a:t>
            </a:r>
            <a:endParaRPr lang="zh-CN" altLang="en-US" dirty="0" smtClean="0"/>
          </a:p>
          <a:p>
            <a:pPr marL="411480" fontAlgn="auto">
              <a:spcAft>
                <a:spcPts val="0"/>
              </a:spcAft>
              <a:buNone/>
              <a:defRPr/>
            </a:pPr>
            <a:endParaRPr lang="en-US" altLang="zh-CN" sz="1200" dirty="0" smtClean="0"/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dirty="0" smtClean="0"/>
              <a:t>Find key strings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 smtClean="0"/>
              <a:t>“</a:t>
            </a:r>
            <a:r>
              <a:rPr lang="en-US" altLang="zh-CN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bomb</a:t>
            </a:r>
            <a:r>
              <a:rPr lang="en-US" altLang="zh-CN" dirty="0" smtClean="0"/>
              <a:t>”, “</a:t>
            </a:r>
            <a:r>
              <a:rPr lang="en-US" altLang="zh-CN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survive</a:t>
            </a:r>
            <a:r>
              <a:rPr lang="en-US" altLang="zh-CN" dirty="0" smtClean="0"/>
              <a:t>” and “</a:t>
            </a:r>
            <a:r>
              <a:rPr lang="en-US" altLang="zh-CN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password</a:t>
            </a:r>
            <a:r>
              <a:rPr lang="en-US" altLang="zh-CN" dirty="0" smtClean="0"/>
              <a:t>”</a:t>
            </a:r>
          </a:p>
          <a:p>
            <a:pPr lvl="7">
              <a:defRPr/>
            </a:pPr>
            <a:endParaRPr lang="en-US" altLang="zh-CN" sz="1200" dirty="0" smtClean="0"/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dirty="0" smtClean="0"/>
              <a:t>Find key operators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jmp</a:t>
            </a:r>
            <a:r>
              <a:rPr lang="en-US" altLang="zh-CN" dirty="0" smtClean="0"/>
              <a:t>, change control flow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itchFamily="49" charset="0"/>
                <a:cs typeface="Courier New" pitchFamily="49" charset="0"/>
              </a:rPr>
              <a:t>cmp</a:t>
            </a:r>
            <a:r>
              <a:rPr lang="en-US" altLang="zh-CN" dirty="0" smtClean="0"/>
              <a:t>, how to judgment condition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080483c4 &lt;main&gt;: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80483d5:   c7 04 24 38 85 04 08    movl   </a:t>
            </a:r>
            <a:r>
              <a:rPr lang="en-US" altLang="zh-CN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password</a:t>
            </a:r>
            <a:r>
              <a:rPr lang="en-US" altLang="zh-CN" sz="1800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80483dc:   e8 17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80482f8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printf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80483e1:   8d 45 f8                lea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80483e4:   89 44 24 04             mov    %eax,0x4(%esp)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80483e8:   c7 04 24 48 85 04 08    movl   $0x8048548,(%esp)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80483ef:   e8 e4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80482d8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scanf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80483f4:   8b 45 f8                mov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80483f7:   83 f8 7b                cmp    $0x7b,%eax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80483fa:   75 0e                   jne    804840a &lt;main+0x46&gt;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80483fc:   c7 04 24 4b 85 04 08    movl   </a:t>
            </a:r>
            <a:r>
              <a:rPr lang="en-US" altLang="zh-CN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survive </a:t>
            </a:r>
            <a:r>
              <a:rPr lang="en-US" altLang="zh-CN" sz="1800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8048403:   e8 c0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puts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8048408:  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eb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0c                   jmp    8048416 &lt;main+0x52&gt;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804840a:   c7 04 24 54 85 04 08    movl   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</a:t>
            </a:r>
            <a:r>
              <a:rPr lang="en-US" altLang="zh-CN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omb </a:t>
            </a:r>
            <a:r>
              <a:rPr lang="en-US" altLang="zh-CN" sz="1800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   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8048411:   e8 b2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puts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8048416:   b8 00 00 00 00          mov    $0x0,%eax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8048423:   c3                      ret</a:t>
            </a:r>
          </a:p>
          <a:p>
            <a:pPr>
              <a:buNone/>
            </a:pP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080483c4 &lt;main&gt;: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80483d5:   c7 04 24 38 85 04 08    movl   </a:t>
            </a:r>
            <a:r>
              <a:rPr lang="en-US" altLang="zh-CN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password </a:t>
            </a:r>
            <a:r>
              <a:rPr lang="en-US" altLang="zh-CN" sz="1800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80483dc:   e8 17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80482f8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printf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80483e1:   8d 45 f8                lea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80483e4:   89 44 24 04             mov    %eax,0x4(%esp)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80483e8:   c7 04 24 48 85 04 08    movl   $0x8048548,(%esp)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80483ef:   e8 e4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80482d8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scanf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80483f4:   8b 45 f8                mov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80483f7:   83 f8 7b               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cmp    $0x7b,%eax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80483fa:   75 0e                  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jne    804840a &lt;main+0x46&gt;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80483fc:   c7 04 24 4b 85 04 08    movl   </a:t>
            </a:r>
            <a:r>
              <a:rPr lang="en-US" altLang="zh-CN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survive</a:t>
            </a:r>
            <a:r>
              <a:rPr lang="en-US" altLang="zh-CN" sz="1800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8048403:   e8 c0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puts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8048408:  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eb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0c                   jmp    8048416 &lt;main+0x52&gt;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804840a:   c7 04 24 54 85 04 08    movl   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</a:t>
            </a:r>
            <a:r>
              <a:rPr lang="en-US" altLang="zh-CN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omb</a:t>
            </a:r>
            <a:r>
              <a:rPr lang="en-US" altLang="zh-CN" sz="1800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8048411:   e8 b2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puts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8048416:   b8 00 00 00 00          mov    $0x0,%eax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8048423:   c3                      ret</a:t>
            </a:r>
          </a:p>
          <a:p>
            <a:pPr>
              <a:buNone/>
            </a:pP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080483c4 &lt;main&gt;: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80483d5:   c7 04 24 38 85 04 08    movl   </a:t>
            </a:r>
            <a:r>
              <a:rPr lang="en-US" altLang="zh-CN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password 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80483dc:   e8 17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80482f8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printf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80483e1:   8d 45 f8                lea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80483e4:   89 44 24 04             mov    %eax,0x4(%esp)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80483e8:   c7 04 24 48 85 04 08    movl   $0x8048548,(%esp)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80483ef:   e8 e4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80482d8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scanf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80483f4:   8b 45 f8                mov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80483f7:   83 f8 7b               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cmp    </a:t>
            </a:r>
            <a:r>
              <a:rPr lang="en-US" sz="18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ourier New" pitchFamily="49" charset="0"/>
                <a:cs typeface="Courier New" pitchFamily="49" charset="0"/>
              </a:rPr>
              <a:t>$0x7b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80483fa:   75 0e                  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jne    804840a &lt;main+0x46&gt;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80483fc:   c7 04 24 4b 85 04 08    movl   </a:t>
            </a:r>
            <a:r>
              <a:rPr lang="en-US" altLang="zh-CN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survive </a:t>
            </a:r>
            <a:r>
              <a:rPr lang="en-US" altLang="zh-CN" sz="1800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8048403:   e8 c0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puts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8048408:  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eb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0c                   jmp    8048416 &lt;main+0x52&gt;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804840a:   c7 04 24 54 85 04 08    movl   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</a:t>
            </a:r>
            <a:r>
              <a:rPr lang="en-US" altLang="zh-CN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omb</a:t>
            </a:r>
            <a:r>
              <a:rPr lang="en-US" altLang="zh-CN" sz="1800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    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8048411:   e8 b2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b="1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puts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8048416:   b8 00 00 00 00          mov    $0x0,%eax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8048423:   c3                      ret</a:t>
            </a:r>
          </a:p>
          <a:p>
            <a:pPr>
              <a:buNone/>
            </a:pP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29000" y="2667000"/>
            <a:ext cx="2743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Password !</a:t>
            </a:r>
            <a:endParaRPr lang="en-US" sz="4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Bomb!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066800"/>
            <a:ext cx="4038600" cy="3962400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454914" lvl="1" indent="0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 Binary Bomb</a:t>
            </a:r>
            <a:endParaRPr lang="en-US" altLang="zh-CN" dirty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454914" lvl="1" indent="0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/>
              <a:t>     </a:t>
            </a: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Defuse Bomb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 smtClean="0"/>
              <a:t>Using GDB</a:t>
            </a:r>
          </a:p>
        </p:txBody>
      </p:sp>
      <p:sp>
        <p:nvSpPr>
          <p:cNvPr id="5632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2A7689-6936-4967-A1ED-754370EBCA4F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32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1336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1752600"/>
            <a:ext cx="3657600" cy="18288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1336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25713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76400"/>
            <a:ext cx="7772400" cy="4572000"/>
          </a:xfrm>
        </p:spPr>
        <p:txBody>
          <a:bodyPr>
            <a:normAutofit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Defuse bomb using </a:t>
            </a:r>
            <a:r>
              <a:rPr lang="en-US" altLang="zh-CN" sz="3200" b="1" dirty="0" smtClean="0">
                <a:solidFill>
                  <a:srgbClr val="FF0000"/>
                </a:solidFill>
              </a:rPr>
              <a:t>GDB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set </a:t>
            </a:r>
            <a:r>
              <a:rPr lang="en-US" altLang="zh-CN" sz="2800" dirty="0" smtClean="0">
                <a:solidFill>
                  <a:srgbClr val="FFC000"/>
                </a:solidFill>
              </a:rPr>
              <a:t>breakpoint</a:t>
            </a:r>
            <a:r>
              <a:rPr lang="en-US" altLang="zh-CN" sz="2800" dirty="0" smtClean="0"/>
              <a:t> on the critical path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srgbClr val="FFC000"/>
                </a:solidFill>
              </a:rPr>
              <a:t>watch</a:t>
            </a:r>
            <a:r>
              <a:rPr lang="en-US" altLang="zh-CN" sz="2800" dirty="0" smtClean="0"/>
              <a:t> registers and/or memories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srgbClr val="FFC000"/>
                </a:solidFill>
              </a:rPr>
              <a:t>terminate</a:t>
            </a:r>
            <a:r>
              <a:rPr lang="en-US" altLang="zh-CN" sz="2800" dirty="0" smtClean="0"/>
              <a:t> program on demand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single step execution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2800" dirty="0" smtClean="0"/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endParaRPr lang="zh-CN" altLang="en-US" sz="28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914400" y="512763"/>
            <a:ext cx="82296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4000" kern="1200" spc="-100">
                <a:solidFill>
                  <a:srgbClr val="CCFFFF"/>
                </a:solidFill>
                <a:latin typeface="+mj-lt"/>
                <a:ea typeface="+mj-ea"/>
                <a:cs typeface="华文楷体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CFFFF"/>
                </a:solidFill>
                <a:latin typeface="Calibri" pitchFamily="34" charset="0"/>
                <a:ea typeface="华文楷体"/>
                <a:cs typeface="华文楷体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CFFFF"/>
                </a:solidFill>
                <a:latin typeface="Calibri" pitchFamily="34" charset="0"/>
                <a:ea typeface="华文楷体"/>
                <a:cs typeface="华文楷体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CFFFF"/>
                </a:solidFill>
                <a:latin typeface="Calibri" pitchFamily="34" charset="0"/>
                <a:ea typeface="华文楷体"/>
                <a:cs typeface="华文楷体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CFFFF"/>
                </a:solidFill>
                <a:latin typeface="Calibri" pitchFamily="34" charset="0"/>
                <a:ea typeface="华文楷体"/>
                <a:cs typeface="华文楷体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CFFFF"/>
                </a:solidFill>
                <a:latin typeface="Calibri" pitchFamily="34" charset="0"/>
                <a:ea typeface="华文楷体"/>
                <a:cs typeface="华文楷体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CFFFF"/>
                </a:solidFill>
                <a:latin typeface="Calibri" pitchFamily="34" charset="0"/>
                <a:ea typeface="华文楷体"/>
                <a:cs typeface="华文楷体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CFFFF"/>
                </a:solidFill>
                <a:latin typeface="Calibri" pitchFamily="34" charset="0"/>
                <a:ea typeface="华文楷体"/>
                <a:cs typeface="华文楷体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CFFFF"/>
                </a:solidFill>
                <a:latin typeface="Calibri" pitchFamily="34" charset="0"/>
                <a:ea typeface="华文楷体"/>
                <a:cs typeface="华文楷体"/>
              </a:defRPr>
            </a:lvl9pPr>
            <a:extLst/>
          </a:lstStyle>
          <a:p>
            <a:pPr fontAlgn="auto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Can we do it more efficiently and safely?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763"/>
            <a:ext cx="8077200" cy="914400"/>
          </a:xfrm>
        </p:spPr>
        <p:txBody>
          <a:bodyPr vert="horz" anchor="t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Command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76400"/>
            <a:ext cx="7772400" cy="4572000"/>
          </a:xfrm>
        </p:spPr>
        <p:txBody>
          <a:bodyPr>
            <a:noAutofit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b="1" dirty="0" smtClean="0">
                <a:solidFill>
                  <a:srgbClr val="FF0000"/>
                </a:solidFill>
              </a:rPr>
              <a:t>GDB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b="1" dirty="0" smtClean="0">
                <a:latin typeface="Courier New" pitchFamily="49" charset="0"/>
                <a:cs typeface="Courier New" pitchFamily="49" charset="0"/>
              </a:rPr>
              <a:t>gdb  &lt;file&gt;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b="1" dirty="0" smtClean="0">
                <a:latin typeface="Courier New" pitchFamily="49" charset="0"/>
                <a:cs typeface="Courier New" pitchFamily="49" charset="0"/>
              </a:rPr>
              <a:t>break  FUNC | *ADDR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b="1" dirty="0" smtClean="0">
                <a:latin typeface="Courier New" pitchFamily="49" charset="0"/>
                <a:cs typeface="Courier New" pitchFamily="49" charset="0"/>
              </a:rPr>
              <a:t>run 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b="1" dirty="0" smtClean="0">
                <a:latin typeface="Courier New" pitchFamily="49" charset="0"/>
                <a:cs typeface="Courier New" pitchFamily="49" charset="0"/>
              </a:rPr>
              <a:t>print&lt;/?&gt;  $REG | ADDR</a:t>
            </a: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b="1" dirty="0" smtClean="0">
                <a:latin typeface="Courier New" pitchFamily="49" charset="0"/>
                <a:cs typeface="Courier New" pitchFamily="49" charset="0"/>
              </a:rPr>
              <a:t>continue | </a:t>
            </a:r>
            <a:r>
              <a:rPr lang="en-US" altLang="zh-CN" sz="2800" b="1" dirty="0" err="1" smtClean="0">
                <a:latin typeface="Courier New" pitchFamily="49" charset="0"/>
                <a:cs typeface="Courier New" pitchFamily="49" charset="0"/>
              </a:rPr>
              <a:t>stepi</a:t>
            </a:r>
            <a:r>
              <a:rPr lang="en-US" altLang="zh-CN" sz="2800" b="1" dirty="0" smtClean="0">
                <a:latin typeface="Courier New" pitchFamily="49" charset="0"/>
                <a:cs typeface="Courier New" pitchFamily="49" charset="0"/>
              </a:rPr>
              <a:t> | </a:t>
            </a:r>
            <a:r>
              <a:rPr lang="en-US" altLang="zh-CN" sz="2800" b="1" dirty="0" err="1" smtClean="0">
                <a:latin typeface="Courier New" pitchFamily="49" charset="0"/>
                <a:cs typeface="Courier New" pitchFamily="49" charset="0"/>
              </a:rPr>
              <a:t>nexti</a:t>
            </a:r>
            <a:endParaRPr lang="en-US" altLang="zh-CN" sz="2800" b="1" dirty="0" smtClean="0">
              <a:latin typeface="Courier New" pitchFamily="49" charset="0"/>
              <a:cs typeface="Courier New" pitchFamily="49" charset="0"/>
            </a:endParaRP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b="1" dirty="0" smtClean="0">
                <a:latin typeface="Courier New" pitchFamily="49" charset="0"/>
                <a:cs typeface="Courier New" pitchFamily="49" charset="0"/>
              </a:rPr>
              <a:t>quit</a:t>
            </a:r>
          </a:p>
          <a:p>
            <a:pPr marL="1261364" lvl="3" fontAlgn="auto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2400" dirty="0" smtClean="0">
              <a:latin typeface="Courier New" pitchFamily="49" charset="0"/>
              <a:cs typeface="Courier New" pitchFamily="49" charset="0"/>
            </a:endParaRPr>
          </a:p>
          <a:p>
            <a:pPr marL="740664" lvl="1" fontAlgn="auto">
              <a:spcAft>
                <a:spcPts val="0"/>
              </a:spcAft>
              <a:buFont typeface="Wingdings"/>
              <a:buChar char=""/>
              <a:defRPr/>
            </a:pPr>
            <a:endParaRPr lang="zh-CN" altLang="en-US" sz="28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080483c4 &lt;main&gt;: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80483d5:   c7 04 24 38 85 04 08    movl   </a:t>
            </a:r>
            <a:r>
              <a:rPr lang="en-US" altLang="zh-CN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password</a:t>
            </a:r>
            <a:r>
              <a:rPr lang="en-US" altLang="zh-CN" sz="1800" dirty="0" smtClean="0">
                <a:latin typeface="Courier New" pitchFamily="49" charset="0"/>
                <a:cs typeface="Courier New" pitchFamily="49" charset="0"/>
              </a:rPr>
              <a:t> 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80483dc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:   e8 17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80482f8 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printf@plt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80483e1:   8d 45 f8                lea    0xfffffff8(%ebp),%eax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80483e4:   89 44 24 04             mov    %eax,0x4(%esp)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80483e8:   c7 04 24 48 85 04 08    movl   $0x8048548,(%esp)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80483ef:   e8 e4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80482d8 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scanf@plt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80483f4:   8b 45 f8                mov    0xfffffff8(%ebp),%eax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80483f7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:   83 f8 7b                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cmp    $0x7b,%eax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80483fa:   75 0e                   jne    804840a &lt;main+0x46&gt;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80483fc:   c7 04 24 4b 85 04 08    movl   </a:t>
            </a:r>
            <a:r>
              <a:rPr lang="en-US" altLang="zh-CN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survive</a:t>
            </a:r>
            <a:r>
              <a:rPr lang="en-US" altLang="zh-CN" sz="1800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 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8048403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:   e8 c0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puts@plt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8048408:  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eb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0c                   jmp    8048416 &lt;main+0x52&gt;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804840a:   c7 04 24 54 85 04 08    movl   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</a:t>
            </a:r>
            <a:r>
              <a:rPr lang="en-US" altLang="zh-CN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omb </a:t>
            </a:r>
            <a:r>
              <a:rPr lang="en-US" altLang="zh-CN" sz="1800" b="1" dirty="0" smtClean="0">
                <a:solidFill>
                  <a:srgbClr val="FFFF00"/>
                </a:solidFill>
                <a:latin typeface="Courier New" pitchFamily="49" charset="0"/>
                <a:cs typeface="Courier New" pitchFamily="49" charset="0"/>
              </a:rPr>
              <a:t>     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,(%esp)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8048411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:   e8 b2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fe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ff 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ff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         call   80482c8 &lt;</a:t>
            </a:r>
            <a:r>
              <a:rPr lang="en-US" sz="1800" dirty="0" err="1" smtClean="0">
                <a:latin typeface="Courier New" pitchFamily="49" charset="0"/>
                <a:cs typeface="Courier New" pitchFamily="49" charset="0"/>
              </a:rPr>
              <a:t>puts@plt</a:t>
            </a: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8048416:   b8 00 00 00 00          mov    $0x0,%eax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...</a:t>
            </a:r>
          </a:p>
          <a:p>
            <a:pPr>
              <a:buNone/>
            </a:pPr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 8048423:   c3                      ret</a:t>
            </a:r>
          </a:p>
          <a:p>
            <a:pPr>
              <a:buNone/>
            </a:pPr>
            <a:endParaRPr lang="en-US" sz="1800" dirty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</a:t>
            </a:r>
            <a:r>
              <a:rPr lang="en-US" sz="1800" b="1" dirty="0" err="1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gdb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 bomb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</a:t>
            </a:r>
          </a:p>
          <a:p>
            <a:pPr>
              <a:buNone/>
            </a:pP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800" dirty="0" smtClean="0"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</a:t>
            </a:r>
            <a:r>
              <a:rPr lang="en-US" sz="1800" b="1" dirty="0" err="1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gdb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 bomb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*0x80483dc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1 at 0x80483dc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</a:t>
            </a:r>
          </a:p>
          <a:p>
            <a:pPr>
              <a:buNone/>
            </a:pPr>
            <a:endParaRPr lang="en-US" sz="1800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8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80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19800" y="0"/>
            <a:ext cx="3124200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0x80483dc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“password”</a:t>
            </a:r>
          </a:p>
          <a:p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</a:t>
            </a:r>
            <a:r>
              <a:rPr lang="en-US" sz="1800" b="1" dirty="0" err="1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gdb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 bomb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*0x80483dc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1 at 0x80483dc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*0x80483f7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2 at 0x80483f7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</a:t>
            </a:r>
            <a:endParaRPr lang="en-US" sz="1800" b="1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19800" y="0"/>
            <a:ext cx="3124200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0x80483dc</a:t>
            </a:r>
            <a:r>
              <a:rPr lang="en-US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“password”</a:t>
            </a: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0x80483f7</a:t>
            </a:r>
            <a:r>
              <a:rPr lang="en-US" sz="1800" b="1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“compare”</a:t>
            </a:r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</a:t>
            </a:r>
            <a:r>
              <a:rPr lang="en-US" sz="1800" b="1" dirty="0" err="1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gdb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 bomb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*0x80483dc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1 at 0x80483dc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*0x80483f7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2 at 0x80483f7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*0x8048403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3 at 0x8048403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</a:t>
            </a:r>
          </a:p>
          <a:p>
            <a:pPr>
              <a:buNone/>
            </a:pP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19800" y="0"/>
            <a:ext cx="3124200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0x80483dc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“password”</a:t>
            </a: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0x80483f7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“compare”</a:t>
            </a:r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0x8048403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“survive”</a:t>
            </a:r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</a:t>
            </a:r>
            <a:r>
              <a:rPr lang="en-US" sz="1800" b="1" dirty="0" err="1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gdb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 bomb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*0x80483dc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1 at 0x80483dc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*0x80483f7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2 at 0x80483f7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*0x8048403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3 at 0x8048403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*0x8048411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4 at 0x8048411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0" y="0"/>
            <a:ext cx="3124200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0x80483dc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“password”</a:t>
            </a: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0x80483f7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“compare”</a:t>
            </a:r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0x8048403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“survive”</a:t>
            </a:r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0x8048411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“bomb”</a:t>
            </a:r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</a:t>
            </a:r>
            <a:r>
              <a:rPr lang="en-US" sz="1800" b="1" dirty="0" err="1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gdb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 bomb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*0x80483dc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1 at 0x80483dc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*0x80483f7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2 at 0x80483f7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*0x8048403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3 at 0x8048403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*0x8048411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4 at 0x8048411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run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Starting program: /home/</a:t>
            </a:r>
            <a:r>
              <a:rPr lang="en-US" sz="1800" b="1" dirty="0" err="1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rong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/tut1/bomb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1, 0x080483dc in main ()</a:t>
            </a:r>
          </a:p>
          <a:p>
            <a:pPr>
              <a:buNone/>
            </a:pP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0" y="0"/>
            <a:ext cx="3124200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0x80483dc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“password”</a:t>
            </a: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0x80483f7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“compare”</a:t>
            </a:r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0x8048403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“survive”</a:t>
            </a:r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0x8048411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“bomb”</a:t>
            </a:r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5638800" y="152400"/>
            <a:ext cx="381000" cy="1588"/>
          </a:xfrm>
          <a:prstGeom prst="straightConnector1">
            <a:avLst/>
          </a:prstGeom>
          <a:ln w="28575">
            <a:solidFill>
              <a:srgbClr val="00FF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</a:t>
            </a:r>
            <a:r>
              <a:rPr lang="en-US" sz="1800" b="1" dirty="0" err="1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gdb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 bomb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*0x80483dc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1 at 0x80483dc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*0x80483f7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2 at 0x80483f7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*0x8048403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3 at 0x8048403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*0x8048411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4 at 0x8048411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run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Starting program: </a:t>
            </a:r>
            <a:r>
              <a:rPr lang="en-US" altLang="zh-CN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/home/</a:t>
            </a:r>
            <a:r>
              <a:rPr lang="en-US" altLang="zh-CN" sz="1800" b="1" dirty="0" err="1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rong</a:t>
            </a:r>
            <a:r>
              <a:rPr lang="en-US" altLang="zh-CN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/tut1/bomb</a:t>
            </a: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1, 0x080483dc in main ()</a:t>
            </a:r>
          </a:p>
          <a:p>
            <a:pPr>
              <a:buNone/>
            </a:pP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print/c *0x8048538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$3 = 105 '</a:t>
            </a:r>
            <a:r>
              <a:rPr lang="en-US" sz="1800" b="1" dirty="0" err="1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altLang="zh-CN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'</a:t>
            </a: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19800" y="0"/>
            <a:ext cx="3124200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0x80483dc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“password”</a:t>
            </a: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0x80483f7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“compare”</a:t>
            </a:r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0x8048403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“survive”</a:t>
            </a:r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0x8048411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“bomb”</a:t>
            </a:r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5638800" y="152400"/>
            <a:ext cx="381000" cy="1588"/>
          </a:xfrm>
          <a:prstGeom prst="straightConnector1">
            <a:avLst/>
          </a:prstGeom>
          <a:ln w="28575">
            <a:solidFill>
              <a:srgbClr val="00FF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</a:t>
            </a:r>
            <a:r>
              <a:rPr lang="en-US" sz="1800" b="1" dirty="0" err="1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gdb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 bomb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*0x80483dc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1 at 0x80483dc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*0x80483f7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2 at 0x80483f7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*0x8048403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3 at 0x8048403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*0x8048411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4 at 0x8048411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run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Starting program: </a:t>
            </a:r>
            <a:r>
              <a:rPr lang="en-US" altLang="zh-CN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/home/</a:t>
            </a:r>
            <a:r>
              <a:rPr lang="en-US" altLang="zh-CN" sz="1800" b="1" dirty="0" err="1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rong</a:t>
            </a:r>
            <a:r>
              <a:rPr lang="en-US" altLang="zh-CN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/tut1/bomb</a:t>
            </a: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1, 0x080483dc in main ()</a:t>
            </a:r>
          </a:p>
          <a:p>
            <a:pPr>
              <a:buNone/>
            </a:pP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print/c *0x8048538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$3 = 105 '</a:t>
            </a:r>
            <a:r>
              <a:rPr lang="en-US" sz="1800" b="1" dirty="0" err="1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'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print/c *0x8048539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$4 = 110 'n</a:t>
            </a:r>
            <a:r>
              <a:rPr lang="en-US" altLang="zh-CN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'</a:t>
            </a: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0" y="0"/>
            <a:ext cx="3124200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0x80483dc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“password”</a:t>
            </a: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0x80483f7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“compare”</a:t>
            </a:r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0x8048403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“survive”</a:t>
            </a:r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0x8048411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“bomb”</a:t>
            </a:r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5638800" y="152400"/>
            <a:ext cx="381000" cy="1588"/>
          </a:xfrm>
          <a:prstGeom prst="straightConnector1">
            <a:avLst/>
          </a:prstGeom>
          <a:ln w="28575">
            <a:solidFill>
              <a:srgbClr val="00FF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</a:t>
            </a:r>
            <a:r>
              <a:rPr lang="en-US" sz="1800" b="1" dirty="0" err="1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gdb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 bomb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*0x80483dc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1 at 0x80483dc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*0x80483f7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2 at 0x80483f7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*0x8048403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3 at 0x8048403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break *0x8048411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4 at 0x8048411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run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Starting program: </a:t>
            </a:r>
            <a:r>
              <a:rPr lang="en-US" altLang="zh-CN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/home/</a:t>
            </a:r>
            <a:r>
              <a:rPr lang="en-US" altLang="zh-CN" sz="1800" b="1" dirty="0" err="1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rong</a:t>
            </a:r>
            <a:r>
              <a:rPr lang="en-US" altLang="zh-CN" sz="1800" b="1" dirty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/tut1/bomb</a:t>
            </a: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1, 0x080483dc in main ()</a:t>
            </a:r>
          </a:p>
          <a:p>
            <a:pPr>
              <a:buNone/>
            </a:pP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print/c *0x8048538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$3 = 105 '</a:t>
            </a:r>
            <a:r>
              <a:rPr lang="en-US" sz="1800" b="1" dirty="0" err="1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i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'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print/c *0x8048539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$4 = 110 'n'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print/s (char *)0x8048538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$5 = 0</a:t>
            </a:r>
            <a:r>
              <a:rPr lang="en-US" altLang="zh-CN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x8048538</a:t>
            </a: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 “input password:”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0" y="0"/>
            <a:ext cx="3124200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0x80483dc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“password”</a:t>
            </a: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0x80483f7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“compare”</a:t>
            </a:r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0x8048403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“survive”</a:t>
            </a:r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0x8048411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“bomb”</a:t>
            </a:r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5638800" y="152400"/>
            <a:ext cx="381000" cy="1588"/>
          </a:xfrm>
          <a:prstGeom prst="straightConnector1">
            <a:avLst/>
          </a:prstGeom>
          <a:ln w="28575">
            <a:solidFill>
              <a:srgbClr val="00FF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c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Continuing.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input password:</a:t>
            </a:r>
          </a:p>
          <a:p>
            <a:pPr>
              <a:buNone/>
            </a:pP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19800" y="0"/>
            <a:ext cx="3124200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0x80483dc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“password”</a:t>
            </a: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0x80483f7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“compare”</a:t>
            </a:r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0x8048403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“survive”</a:t>
            </a:r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0x8048411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“bomb”</a:t>
            </a:r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5638800" y="152400"/>
            <a:ext cx="381000" cy="1588"/>
          </a:xfrm>
          <a:prstGeom prst="straightConnector1">
            <a:avLst/>
          </a:prstGeom>
          <a:ln w="28575">
            <a:solidFill>
              <a:srgbClr val="00FF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c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Continuing.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input password:224</a:t>
            </a:r>
          </a:p>
          <a:p>
            <a:pPr>
              <a:buNone/>
            </a:pP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2, 0x080483f7 in main ()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</a:t>
            </a:r>
          </a:p>
          <a:p>
            <a:pPr>
              <a:buNone/>
            </a:pP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19800" y="0"/>
            <a:ext cx="3124200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0x80483dc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“password”</a:t>
            </a: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0x80483f7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“compare”</a:t>
            </a:r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0x8048403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“survive”</a:t>
            </a:r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0x8048411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“bomb”</a:t>
            </a:r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5638800" y="152400"/>
            <a:ext cx="381000" cy="1588"/>
          </a:xfrm>
          <a:prstGeom prst="straightConnector1">
            <a:avLst/>
          </a:prstGeom>
          <a:ln w="28575">
            <a:solidFill>
              <a:srgbClr val="00FF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5638800" y="455612"/>
            <a:ext cx="381000" cy="1588"/>
          </a:xfrm>
          <a:prstGeom prst="straightConnector1">
            <a:avLst/>
          </a:prstGeom>
          <a:ln w="28575">
            <a:solidFill>
              <a:srgbClr val="00FF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c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Continuing.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input password:224</a:t>
            </a:r>
          </a:p>
          <a:p>
            <a:pPr>
              <a:buNone/>
            </a:pP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2, 0x080483f7 in main ()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print/d $eax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$8 = 224</a:t>
            </a:r>
          </a:p>
          <a:p>
            <a:pPr>
              <a:buNone/>
            </a:pP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19800" y="0"/>
            <a:ext cx="3124200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0x80483dc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“password”</a:t>
            </a: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0x80483f7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“compare”</a:t>
            </a:r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0x8048403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“survive”</a:t>
            </a:r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0x8048411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“bomb”</a:t>
            </a:r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5638800" y="455612"/>
            <a:ext cx="381000" cy="1588"/>
          </a:xfrm>
          <a:prstGeom prst="straightConnector1">
            <a:avLst/>
          </a:prstGeom>
          <a:ln w="28575">
            <a:solidFill>
              <a:srgbClr val="00FF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c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Continuing.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input password:224</a:t>
            </a:r>
          </a:p>
          <a:p>
            <a:pPr>
              <a:buNone/>
            </a:pP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2, 0x080483f7 in main ()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print/d $eax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$8 = 224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c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Continuing.</a:t>
            </a:r>
          </a:p>
          <a:p>
            <a:pPr>
              <a:buNone/>
            </a:pP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4, 0x08048411 in main ()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</a:t>
            </a:r>
          </a:p>
          <a:p>
            <a:pPr>
              <a:buNone/>
            </a:pPr>
            <a:endParaRPr lang="en-US" sz="18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8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8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800" b="1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19800" y="0"/>
            <a:ext cx="3124200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0x80483dc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“password”</a:t>
            </a: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0x80483f7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“compare”</a:t>
            </a:r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0x8048403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“survive”</a:t>
            </a:r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0x8048411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“bomb”</a:t>
            </a:r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5638800" y="455612"/>
            <a:ext cx="381000" cy="1588"/>
          </a:xfrm>
          <a:prstGeom prst="straightConnector1">
            <a:avLst/>
          </a:prstGeom>
          <a:ln w="28575">
            <a:solidFill>
              <a:srgbClr val="00FF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5638800" y="990600"/>
            <a:ext cx="381000" cy="1588"/>
          </a:xfrm>
          <a:prstGeom prst="straightConnector1">
            <a:avLst/>
          </a:prstGeom>
          <a:ln w="28575">
            <a:solidFill>
              <a:srgbClr val="00FF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4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9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c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Continuing.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input password:224</a:t>
            </a:r>
          </a:p>
          <a:p>
            <a:pPr>
              <a:buNone/>
            </a:pP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2, 0x080483f7 in main ()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print/d $eax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$8 = 224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c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Continuing.</a:t>
            </a:r>
          </a:p>
          <a:p>
            <a:pPr>
              <a:buNone/>
            </a:pPr>
            <a:endParaRPr lang="en-US" sz="1800" b="1" dirty="0" smtClean="0">
              <a:solidFill>
                <a:srgbClr val="00FF00"/>
              </a:solidFill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Breakpoint 4, 0x08048411 in main ()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(gdb) q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The program is running.  Exit anyway? (y or n) y</a:t>
            </a:r>
          </a:p>
          <a:p>
            <a:pPr>
              <a:buNone/>
            </a:pPr>
            <a:r>
              <a:rPr lang="en-US" sz="1800" b="1" dirty="0" smtClean="0">
                <a:solidFill>
                  <a:srgbClr val="00FF00"/>
                </a:solidFill>
                <a:latin typeface="Courier New" pitchFamily="49" charset="0"/>
                <a:cs typeface="Courier New" pitchFamily="49" charset="0"/>
              </a:rPr>
              <a:t>$</a:t>
            </a:r>
          </a:p>
          <a:p>
            <a:pPr>
              <a:buNone/>
            </a:pPr>
            <a:endParaRPr lang="en-US" sz="18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8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800" b="1" dirty="0" smtClean="0">
              <a:latin typeface="Courier New" pitchFamily="49" charset="0"/>
              <a:cs typeface="Courier New" pitchFamily="49" charset="0"/>
            </a:endParaRPr>
          </a:p>
          <a:p>
            <a:pPr>
              <a:buNone/>
            </a:pPr>
            <a:endParaRPr lang="en-US" sz="1800" b="1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19800" y="0"/>
            <a:ext cx="3124200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0x80483dc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“password”</a:t>
            </a: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0x80483f7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“compare”</a:t>
            </a:r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0x8048403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“survive”</a:t>
            </a:r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800" dirty="0" smtClean="0">
                <a:latin typeface="Courier New" pitchFamily="49" charset="0"/>
                <a:cs typeface="Courier New" pitchFamily="49" charset="0"/>
              </a:rPr>
              <a:t>0x8048411 </a:t>
            </a:r>
            <a:r>
              <a:rPr lang="en-US" sz="1800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“bomb”</a:t>
            </a:r>
            <a:endParaRPr lang="en-US" b="1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endParaRPr lang="en-US" b="1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5638800" y="990600"/>
            <a:ext cx="381000" cy="1588"/>
          </a:xfrm>
          <a:prstGeom prst="straightConnector1">
            <a:avLst/>
          </a:prstGeom>
          <a:ln w="28575">
            <a:solidFill>
              <a:srgbClr val="00FF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FB55B8-1AC0-4A94-95E1-52F6648AD8D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50</a:t>
            </a:fld>
            <a:endParaRPr lang="en-US" altLang="zh-CN" smtClean="0"/>
          </a:p>
        </p:txBody>
      </p:sp>
      <p:sp>
        <p:nvSpPr>
          <p:cNvPr id="7" name="Title 5"/>
          <p:cNvSpPr txBox="1">
            <a:spLocks/>
          </p:cNvSpPr>
          <p:nvPr/>
        </p:nvSpPr>
        <p:spPr>
          <a:xfrm>
            <a:off x="3048000" y="3286124"/>
            <a:ext cx="2928958" cy="928694"/>
          </a:xfrm>
          <a:prstGeom prst="rect">
            <a:avLst/>
          </a:prstGeom>
          <a:effectLst>
            <a:glow rad="63500">
              <a:schemeClr val="accent3">
                <a:satMod val="175000"/>
                <a:alpha val="40000"/>
              </a:schemeClr>
            </a:glow>
            <a:reflection blurRad="6350" stA="50000" endA="300" endPos="90000" dir="5400000" sy="-100000" algn="bl" rotWithShape="0"/>
          </a:effectLst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altLang="zh-CN" sz="5600" spc="-100" dirty="0">
                <a:latin typeface="+mj-lt"/>
                <a:ea typeface="+mj-ea"/>
                <a:cs typeface="+mj-cs"/>
              </a:rPr>
              <a:t>Thanks</a:t>
            </a:r>
            <a:endParaRPr lang="zh-CN" altLang="en-US" sz="5600" spc="-100" dirty="0">
              <a:latin typeface="+mj-lt"/>
              <a:ea typeface="+mj-ea"/>
              <a:cs typeface="+mj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</a:t>
            </a:r>
            <a:r>
              <a:rPr lang="en-US" altLang="zh-CN" sz="1600" dirty="0" smtClean="0"/>
              <a:t>Systems </a:t>
            </a:r>
            <a:r>
              <a:rPr lang="en-US" altLang="zh-CN" sz="1600" dirty="0"/>
              <a:t>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5344076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ong.Chen.Presentation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Rong.Chen.Presentation">
      <a:majorFont>
        <a:latin typeface="Calibri"/>
        <a:ea typeface="华文楷体"/>
        <a:cs typeface=""/>
      </a:majorFont>
      <a:minorFont>
        <a:latin typeface="Corbel"/>
        <a:ea typeface="宋体"/>
        <a:cs typeface="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Rong.Chen.Presentation</Template>
  <TotalTime>3328</TotalTime>
  <Words>4616</Words>
  <Application>Microsoft Office PowerPoint</Application>
  <PresentationFormat>On-screen Show (4:3)</PresentationFormat>
  <Paragraphs>734</Paragraphs>
  <Slides>50</Slides>
  <Notes>50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Rong.Chen.Presentation</vt:lpstr>
      <vt:lpstr>TUTORIAL LESSON Assembly</vt:lpstr>
      <vt:lpstr>OUTLINE</vt:lpstr>
      <vt:lpstr>PowerPoint Presentation</vt:lpstr>
      <vt:lpstr>GNU Tools</vt:lpstr>
      <vt:lpstr>GNU Tools</vt:lpstr>
      <vt:lpstr>GNU Tools</vt:lpstr>
      <vt:lpstr>PowerPoint Presentation</vt:lpstr>
      <vt:lpstr>GNU Tools</vt:lpstr>
      <vt:lpstr>PowerPoint Presentation</vt:lpstr>
      <vt:lpstr>Defuse  Bomb </vt:lpstr>
      <vt:lpstr>Demo</vt:lpstr>
      <vt:lpstr>PowerPoint Presentation</vt:lpstr>
      <vt:lpstr>PowerPoint Presentation</vt:lpstr>
      <vt:lpstr>Step by Step</vt:lpstr>
      <vt:lpstr>PowerPoint Presentation</vt:lpstr>
      <vt:lpstr>PowerPoint Presentation</vt:lpstr>
      <vt:lpstr>Step by Step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Step by Step</vt:lpstr>
      <vt:lpstr>PowerPoint Presentation</vt:lpstr>
      <vt:lpstr>PowerPoint Presentation</vt:lpstr>
      <vt:lpstr>PowerPoint Presentation</vt:lpstr>
      <vt:lpstr>PowerPoint Presentation</vt:lpstr>
      <vt:lpstr>Step by Step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Command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Vagrant: Live Migration of virtual machines among Heterogeneous VMMs </dc:title>
  <dc:creator/>
  <cp:lastModifiedBy>Rong</cp:lastModifiedBy>
  <cp:revision>78</cp:revision>
  <dcterms:created xsi:type="dcterms:W3CDTF">2006-08-16T00:00:00Z</dcterms:created>
  <dcterms:modified xsi:type="dcterms:W3CDTF">2013-03-27T09:11:13Z</dcterms:modified>
</cp:coreProperties>
</file>