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258" r:id="rId3"/>
    <p:sldId id="279" r:id="rId4"/>
    <p:sldId id="447" r:id="rId5"/>
    <p:sldId id="448" r:id="rId6"/>
    <p:sldId id="450" r:id="rId7"/>
    <p:sldId id="441" r:id="rId8"/>
    <p:sldId id="416" r:id="rId9"/>
    <p:sldId id="451" r:id="rId10"/>
    <p:sldId id="417" r:id="rId11"/>
    <p:sldId id="418" r:id="rId12"/>
    <p:sldId id="442" r:id="rId13"/>
    <p:sldId id="420" r:id="rId14"/>
    <p:sldId id="421" r:id="rId15"/>
    <p:sldId id="445" r:id="rId16"/>
    <p:sldId id="433" r:id="rId17"/>
    <p:sldId id="434" r:id="rId18"/>
    <p:sldId id="435" r:id="rId19"/>
    <p:sldId id="436" r:id="rId20"/>
    <p:sldId id="446" r:id="rId21"/>
    <p:sldId id="438" r:id="rId22"/>
    <p:sldId id="439" r:id="rId23"/>
    <p:sldId id="440" r:id="rId24"/>
    <p:sldId id="31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D"/>
    <a:srgbClr val="FF9966"/>
    <a:srgbClr val="E2A7FF"/>
    <a:srgbClr val="FF3F8D"/>
    <a:srgbClr val="FF0066"/>
    <a:srgbClr val="FFCCCC"/>
    <a:srgbClr val="A162D0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85849" autoAdjust="0"/>
  </p:normalViewPr>
  <p:slideViewPr>
    <p:cSldViewPr>
      <p:cViewPr varScale="1">
        <p:scale>
          <a:sx n="55" d="100"/>
          <a:sy n="55" d="100"/>
        </p:scale>
        <p:origin x="8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2018/9/19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30AFA-7FCC-496A-9C37-B285550F3A9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258F1-3864-40C1-9CE1-AC4AF5476D4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FE05F-81D3-4ECC-9751-540D0D1E92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9F5023-856D-4F14-9AEF-686A57C327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F7978-E23D-497E-A555-B1FA0384D7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C5279-77E3-4A8A-9693-890B7950BD5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9/19/18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ngchen@sjt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subversion.tigris.org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china-pub.com/computers/common/info.asp?id=14975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25525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SVN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Toolchain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334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3974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335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Maintain current and historical versions of files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pic>
        <p:nvPicPr>
          <p:cNvPr id="1026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863600" cy="863600"/>
          </a:xfrm>
          <a:prstGeom prst="rect">
            <a:avLst/>
          </a:prstGeom>
          <a:noFill/>
        </p:spPr>
      </p:pic>
      <p:sp>
        <p:nvSpPr>
          <p:cNvPr id="10" name="Flowchart: Magnetic Disk 9"/>
          <p:cNvSpPr/>
          <p:nvPr/>
        </p:nvSpPr>
        <p:spPr>
          <a:xfrm>
            <a:off x="15240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SVN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1030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648200"/>
            <a:ext cx="863600" cy="863600"/>
          </a:xfrm>
          <a:prstGeom prst="rect">
            <a:avLst/>
          </a:prstGeom>
          <a:noFill/>
        </p:spPr>
      </p:pic>
      <p:pic>
        <p:nvPicPr>
          <p:cNvPr id="15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648200"/>
            <a:ext cx="863600" cy="863600"/>
          </a:xfrm>
          <a:prstGeom prst="rect">
            <a:avLst/>
          </a:prstGeom>
          <a:noFill/>
        </p:spPr>
      </p:pic>
      <p:sp>
        <p:nvSpPr>
          <p:cNvPr id="16" name="Flowchart: Magnetic Disk 15"/>
          <p:cNvSpPr/>
          <p:nvPr/>
        </p:nvSpPr>
        <p:spPr>
          <a:xfrm>
            <a:off x="4267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sp>
        <p:nvSpPr>
          <p:cNvPr id="22" name="Flowchart: Document 21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" name="Flowchart: Magnetic Disk 25"/>
          <p:cNvSpPr/>
          <p:nvPr/>
        </p:nvSpPr>
        <p:spPr>
          <a:xfrm>
            <a:off x="7315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pic>
        <p:nvPicPr>
          <p:cNvPr id="28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648200"/>
            <a:ext cx="863600" cy="863600"/>
          </a:xfrm>
          <a:prstGeom prst="rect">
            <a:avLst/>
          </a:prstGeom>
          <a:noFill/>
        </p:spPr>
      </p:pic>
      <p:sp>
        <p:nvSpPr>
          <p:cNvPr id="32" name="Flowchart: Document 31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3" name="Flowchart: Document 32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" name="Flowchart: Document 33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5" name="Flowchart: Document 34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6" name="Flowchart: Document 35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" name="Flowchart: Document 38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8" name="Flowchart: Document 37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Flowchart: Document 39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" name="Flowchart: Document 40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2" name="Flowchart: Document 41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4" name="Flowchart: Document 43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5" name="Flowchart: Document 44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165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75 0.2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347 L 0.075 -0.2034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 0.2090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115 L 0.00174 -0.20231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9166 0.1944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926 L 0.0934 -0.19097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16666 -3.7037E-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334 0.1988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22" grpId="0" animBg="1"/>
      <p:bldP spid="26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9" grpId="0" animBg="1"/>
      <p:bldP spid="39" grpId="1" animBg="1"/>
      <p:bldP spid="38" grpId="0" animBg="1"/>
      <p:bldP spid="38" grpId="1" animBg="1"/>
      <p:bldP spid="40" grpId="0" animBg="1"/>
      <p:bldP spid="41" grpId="0" animBg="1"/>
      <p:bldP spid="41" grpId="1" animBg="1"/>
      <p:bldP spid="41" grpId="2" animBg="1"/>
      <p:bldP spid="42" grpId="0" animBg="1"/>
      <p:bldP spid="44" grpId="0" animBg="1"/>
      <p:bldP spid="44" grpId="1" animBg="1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Install on Debian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i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svn</a:t>
            </a:r>
            <a:endParaRPr lang="en-US" altLang="zh-CN" sz="20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  <a:endParaRPr lang="en-US" altLang="zh-CN" b="1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Uninstall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2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checkout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co svn://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ipads.se.sjtu.edu.cn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/ics-se17/ics3701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--username=ics3701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update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commit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add file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add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del file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del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7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 status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status –q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diff file	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diff b.txt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resolve conflict 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&gt;vi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//manually remove conflict</a:t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   &gt;svn resolved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2" indent="-720725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cs typeface="Courier New" pitchFamily="49" charset="0"/>
              </a:rPr>
              <a:t>*svn resource link: 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  <a:hlinkClick r:id="rId3"/>
              </a:rPr>
              <a:t>http://subversion.tigris.org/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</a:rPr>
              <a:t> 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4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i="1" dirty="0" smtClean="0"/>
              <a:t>C</a:t>
            </a:r>
            <a:r>
              <a:rPr lang="en-US" altLang="zh-CN" dirty="0" smtClean="0"/>
              <a:t>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 fontScale="925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Why we choose C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“ The limits of my language are the limits of my world ”</a:t>
            </a: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	  </a:t>
            </a:r>
            <a:r>
              <a:rPr lang="en-US" altLang="zh-CN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       </a:t>
            </a:r>
            <a:r>
              <a:rPr lang="en-US" altLang="zh-CN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Tranctatus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Logico-Philosophicus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</a:rPr>
              <a:t>5.6 1918</a:t>
            </a:r>
            <a:endParaRPr lang="en-US" altLang="zh-CN" dirty="0" smtClean="0">
              <a:latin typeface="Pristina" pitchFamily="66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Our Requirements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Realize Computer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More Control Program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Implement not Large but Practical Software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Good Support in Multi-fields</a:t>
            </a:r>
            <a:endParaRPr lang="en-US" altLang="zh-CN" sz="2000" dirty="0" smtClean="0"/>
          </a:p>
          <a:p>
            <a:pPr lvl="5">
              <a:defRPr/>
            </a:pPr>
            <a:endParaRPr lang="en-US" altLang="zh-CN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400" dirty="0" smtClean="0"/>
              <a:t>             </a:t>
            </a:r>
            <a:endParaRPr lang="zh-CN" altLang="en-US" sz="24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53200" y="5781675"/>
            <a:ext cx="76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Lisp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86400" y="5781675"/>
            <a:ext cx="1066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Corbel" pitchFamily="34" charset="0"/>
              </a:rPr>
              <a:t>Script</a:t>
            </a:r>
            <a:endParaRPr lang="zh-CN" altLang="en-US" sz="2400" b="1">
              <a:latin typeface="Corbe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5786437"/>
            <a:ext cx="91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Shell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5781675"/>
            <a:ext cx="83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C++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To C or Not to C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27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67AFC5-1217-4543-9D4A-E5CE25D3DC1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6" name="Multiply 5"/>
          <p:cNvSpPr/>
          <p:nvPr/>
        </p:nvSpPr>
        <p:spPr>
          <a:xfrm>
            <a:off x="38862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4724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7150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629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5786437"/>
            <a:ext cx="2057400" cy="4572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00200" y="5786437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Assembler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0400" y="578643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352494">
            <a:off x="762000" y="5266168"/>
            <a:ext cx="259718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Best Choice</a:t>
            </a:r>
            <a:endParaRPr lang="zh-CN" alt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8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14" grpId="0"/>
      <p:bldP spid="6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HISTORY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5334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Thompson &amp; Ritchie, </a:t>
            </a:r>
            <a:r>
              <a:rPr lang="en-US" altLang="zh-CN" sz="2400" dirty="0" smtClean="0">
                <a:latin typeface="Verdana" pitchFamily="34" charset="0"/>
              </a:rPr>
              <a:t>1969 ~ 1971</a:t>
            </a:r>
            <a:endParaRPr lang="en-US" altLang="zh-CN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Based on </a:t>
            </a:r>
            <a:r>
              <a:rPr lang="en-US" altLang="zh-CN" sz="2800" i="1" dirty="0" smtClean="0"/>
              <a:t>B</a:t>
            </a:r>
            <a:r>
              <a:rPr lang="en-US" altLang="zh-CN" sz="2800" dirty="0" smtClean="0"/>
              <a:t> language </a:t>
            </a:r>
            <a:br>
              <a:rPr lang="en-US" altLang="zh-CN" sz="2800" dirty="0" smtClean="0"/>
            </a:br>
            <a:r>
              <a:rPr lang="en-US" altLang="zh-CN" sz="2400" dirty="0" smtClean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Rewrite Unix in C, </a:t>
            </a:r>
            <a:r>
              <a:rPr lang="en-US" altLang="zh-CN" sz="2400" dirty="0" smtClean="0">
                <a:solidFill>
                  <a:prstClr val="white"/>
                </a:solidFill>
                <a:latin typeface="Verdana" pitchFamily="34" charset="0"/>
              </a:rPr>
              <a:t>1973</a:t>
            </a:r>
            <a:endParaRPr lang="en-US" altLang="zh-CN" sz="2400" dirty="0" smtClean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ANSI </a:t>
            </a:r>
            <a:r>
              <a:rPr lang="en-US" altLang="zh-CN" sz="2800" dirty="0" smtClean="0"/>
              <a:t>(</a:t>
            </a:r>
            <a:r>
              <a:rPr lang="en-US" altLang="zh-CN" sz="2800" u="sng" dirty="0" smtClean="0">
                <a:ea typeface="宋体" pitchFamily="2" charset="-122"/>
              </a:rPr>
              <a:t>A</a:t>
            </a:r>
            <a:r>
              <a:rPr lang="en-US" altLang="zh-CN" sz="2800" dirty="0" smtClean="0">
                <a:ea typeface="宋体" pitchFamily="2" charset="-122"/>
              </a:rPr>
              <a:t>merican </a:t>
            </a:r>
            <a:r>
              <a:rPr lang="en-US" altLang="zh-CN" sz="2800" u="sng" dirty="0" smtClean="0">
                <a:ea typeface="宋体" pitchFamily="2" charset="-122"/>
              </a:rPr>
              <a:t>N</a:t>
            </a:r>
            <a:r>
              <a:rPr lang="en-US" altLang="zh-CN" sz="2800" dirty="0" smtClean="0">
                <a:ea typeface="宋体" pitchFamily="2" charset="-122"/>
              </a:rPr>
              <a:t>ational </a:t>
            </a:r>
            <a:r>
              <a:rPr lang="en-US" altLang="zh-CN" sz="2800" u="sng" dirty="0" smtClean="0">
                <a:ea typeface="宋体" pitchFamily="2" charset="-122"/>
              </a:rPr>
              <a:t>S</a:t>
            </a:r>
            <a:r>
              <a:rPr lang="en-US" altLang="zh-CN" sz="2800" dirty="0" smtClean="0">
                <a:ea typeface="宋体" pitchFamily="2" charset="-122"/>
              </a:rPr>
              <a:t>tandards </a:t>
            </a:r>
            <a:r>
              <a:rPr lang="en-US" altLang="zh-CN" sz="2800" u="sng" dirty="0" smtClean="0">
                <a:ea typeface="宋体" pitchFamily="2" charset="-122"/>
              </a:rPr>
              <a:t>I</a:t>
            </a:r>
            <a:r>
              <a:rPr lang="en-US" altLang="zh-CN" sz="2800" dirty="0" smtClean="0">
                <a:ea typeface="宋体" pitchFamily="2" charset="-122"/>
              </a:rPr>
              <a:t>nstitute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89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99</a:t>
            </a:r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BOOK: 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r>
              <a:rPr lang="en-US" altLang="zh-CN" sz="3200" dirty="0" smtClean="0">
                <a:latin typeface="Comic Sans MS" pitchFamily="66" charset="0"/>
              </a:rPr>
              <a:t/>
            </a:r>
            <a:br>
              <a:rPr lang="en-US" altLang="zh-CN" sz="3200" dirty="0" smtClean="0">
                <a:latin typeface="Comic Sans MS" pitchFamily="66" charset="0"/>
              </a:rPr>
            </a:br>
            <a:r>
              <a:rPr lang="en-US" altLang="zh-CN" sz="2000" dirty="0" smtClean="0">
                <a:solidFill>
                  <a:prstClr val="white"/>
                </a:solidFill>
                <a:hlinkClick r:id="rId3"/>
              </a:rPr>
              <a:t> http://www.china-pub.com/computers/common/info.asp?id=14975</a:t>
            </a:r>
            <a:endParaRPr lang="en-US" altLang="zh-CN" sz="2800" dirty="0" smtClean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8E921-EBEE-4458-BE32-5FD0AF76FC21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333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Compiling, </a:t>
            </a:r>
            <a:r>
              <a:rPr lang="en-US" altLang="zh-CN" dirty="0" err="1" smtClean="0"/>
              <a:t>Gcc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GNU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What is </a:t>
            </a:r>
            <a:r>
              <a:rPr lang="en-US" altLang="zh-CN" sz="3200" dirty="0" smtClean="0">
                <a:solidFill>
                  <a:srgbClr val="FFC000"/>
                </a:solidFill>
              </a:rPr>
              <a:t>GNU</a:t>
            </a:r>
            <a:r>
              <a:rPr lang="en-US" altLang="zh-CN" sz="3200" dirty="0" smtClean="0"/>
              <a:t>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G</a:t>
            </a:r>
            <a:r>
              <a:rPr lang="en-US" altLang="zh-CN" sz="2800" dirty="0" smtClean="0"/>
              <a:t>NU is </a:t>
            </a:r>
            <a:r>
              <a:rPr lang="en-US" altLang="zh-CN" sz="2800" dirty="0" smtClean="0">
                <a:solidFill>
                  <a:srgbClr val="FFC000"/>
                </a:solidFill>
              </a:rPr>
              <a:t>N</a:t>
            </a:r>
            <a:r>
              <a:rPr lang="en-US" altLang="zh-CN" sz="2800" dirty="0" smtClean="0"/>
              <a:t>ot </a:t>
            </a:r>
            <a:r>
              <a:rPr lang="en-US" altLang="zh-CN" sz="2800" dirty="0" smtClean="0">
                <a:solidFill>
                  <a:srgbClr val="FFC000"/>
                </a:solidFill>
              </a:rPr>
              <a:t>U</a:t>
            </a:r>
            <a:r>
              <a:rPr lang="en-US" altLang="zh-CN" sz="2800" dirty="0" smtClean="0"/>
              <a:t>nix</a:t>
            </a:r>
            <a:r>
              <a:rPr lang="en-US" altLang="zh-CN" sz="2800" dirty="0" smtClean="0">
                <a:sym typeface="Wingdings" pitchFamily="2" charset="2"/>
              </a:rPr>
              <a:t>, 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1983</a:t>
            </a:r>
            <a:endParaRPr lang="en-US" altLang="zh-CN" sz="2800" dirty="0" smtClean="0">
              <a:latin typeface="Verdana" pitchFamily="34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i="1" dirty="0" smtClean="0"/>
              <a:t>Richard M. Stallman  </a:t>
            </a:r>
            <a:r>
              <a:rPr lang="en-US" altLang="zh-CN" sz="2000" dirty="0" smtClean="0"/>
              <a:t>(culture legend)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Goal:  absolutely FREE operating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The GNU Manifesto, </a:t>
            </a:r>
            <a:r>
              <a:rPr lang="en-US" altLang="zh-CN" sz="2400" dirty="0" smtClean="0">
                <a:latin typeface="Verdana" pitchFamily="34" charset="0"/>
              </a:rPr>
              <a:t>1985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Free Software Foundation (FSF)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Emacs, GCC, tar,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GPL, General Public License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Virus infectivity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868B4-B949-4E46-85D3-E57079651EA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pic>
        <p:nvPicPr>
          <p:cNvPr id="6" name="Picture 5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0"/>
            <a:ext cx="1371600" cy="2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696607"/>
            <a:ext cx="2286000" cy="31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2363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COMPILER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>
                <a:solidFill>
                  <a:srgbClr val="FFC000"/>
                </a:solidFill>
              </a:rPr>
              <a:t>G</a:t>
            </a:r>
            <a:r>
              <a:rPr lang="en-US" altLang="zh-CN" sz="3200" dirty="0" smtClean="0"/>
              <a:t>NU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ompiler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Support :  C, C++, Java, Fortran, Ada,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on Debian</a:t>
            </a:r>
          </a:p>
          <a:p>
            <a:pPr marL="454914" lvl="1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. &gt;apt-get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build-essential</a:t>
            </a: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50112-686E-437F-90DA-736ECC8EE48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838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70C13B-CC9D-40DC-8E86-70393947415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Vertical Scroll 5"/>
          <p:cNvSpPr/>
          <p:nvPr/>
        </p:nvSpPr>
        <p:spPr>
          <a:xfrm>
            <a:off x="1219200" y="1981200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1752600"/>
            <a:ext cx="15240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9" name="Striped Right Arrow 8"/>
          <p:cNvSpPr/>
          <p:nvPr/>
        </p:nvSpPr>
        <p:spPr>
          <a:xfrm rot="19496598">
            <a:off x="2446651" y="2230346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Striped Right Arrow 9"/>
          <p:cNvSpPr/>
          <p:nvPr/>
        </p:nvSpPr>
        <p:spPr>
          <a:xfrm>
            <a:off x="46482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Vertical Scroll 10"/>
          <p:cNvSpPr/>
          <p:nvPr/>
        </p:nvSpPr>
        <p:spPr>
          <a:xfrm>
            <a:off x="5105400" y="1524000"/>
            <a:ext cx="1143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0400" y="17526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63246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Striped Right Arrow 13"/>
          <p:cNvSpPr/>
          <p:nvPr/>
        </p:nvSpPr>
        <p:spPr>
          <a:xfrm rot="5400000">
            <a:off x="7429500" y="26289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Vertical Scroll 14"/>
          <p:cNvSpPr/>
          <p:nvPr/>
        </p:nvSpPr>
        <p:spPr>
          <a:xfrm>
            <a:off x="7010400" y="3124200"/>
            <a:ext cx="12954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Assembly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[*.s]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0292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429500" y="44577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18"/>
          <p:cNvSpPr/>
          <p:nvPr/>
        </p:nvSpPr>
        <p:spPr>
          <a:xfrm rot="10800000">
            <a:off x="63627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71799" y="5029200"/>
            <a:ext cx="15621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24" name="Striped Right Arrow 23"/>
          <p:cNvSpPr/>
          <p:nvPr/>
        </p:nvSpPr>
        <p:spPr>
          <a:xfrm rot="13535259">
            <a:off x="2370943" y="477069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Striped Right Arrow 24"/>
          <p:cNvSpPr/>
          <p:nvPr/>
        </p:nvSpPr>
        <p:spPr>
          <a:xfrm rot="10800000">
            <a:off x="47244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3276600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3429000" y="2667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6-Point Star 31"/>
          <p:cNvSpPr/>
          <p:nvPr/>
        </p:nvSpPr>
        <p:spPr>
          <a:xfrm>
            <a:off x="5867400" y="39624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6-Point Star 32"/>
          <p:cNvSpPr/>
          <p:nvPr/>
        </p:nvSpPr>
        <p:spPr>
          <a:xfrm>
            <a:off x="3733800" y="4191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16-Point Star 33"/>
          <p:cNvSpPr/>
          <p:nvPr/>
        </p:nvSpPr>
        <p:spPr>
          <a:xfrm>
            <a:off x="6172200" y="27432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olded Corner 34"/>
          <p:cNvSpPr/>
          <p:nvPr/>
        </p:nvSpPr>
        <p:spPr>
          <a:xfrm>
            <a:off x="1447800" y="3733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7" name="Curved Connector 36"/>
          <p:cNvCxnSpPr/>
          <p:nvPr/>
        </p:nvCxnSpPr>
        <p:spPr>
          <a:xfrm flipV="1">
            <a:off x="5791200" y="2438400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V="1">
            <a:off x="3467100" y="2705100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3276600" y="4267200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>
            <a:off x="5791200" y="4038600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lded Corner 48"/>
          <p:cNvSpPr/>
          <p:nvPr/>
        </p:nvSpPr>
        <p:spPr>
          <a:xfrm>
            <a:off x="5334000" y="4876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727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 Files Compilation Example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 Files: test.h  test.c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</a:t>
            </a:r>
            <a:br>
              <a:rPr lang="en-US" altLang="zh-CN" sz="2800" dirty="0" smtClean="0"/>
            </a:br>
            <a:endParaRPr lang="en-US" altLang="zh-CN" sz="800" dirty="0" smtClean="0"/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-E test.c &gt; test-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(test-</a:t>
            </a:r>
            <a:r>
              <a:rPr lang="en-US" altLang="zh-CN" sz="2000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-S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(test.s)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-c test.c	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(test.o)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-o test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(test)</a:t>
            </a:r>
            <a:endParaRPr lang="en-US" altLang="zh-CN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35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Make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Automatically building executable </a:t>
            </a:r>
            <a:br>
              <a:rPr lang="en-US" altLang="zh-CN" sz="2800" dirty="0" smtClean="0"/>
            </a:br>
            <a:r>
              <a:rPr lang="en-US" altLang="zh-CN" sz="2800" dirty="0" smtClean="0"/>
              <a:t>programs and libraries from source code</a:t>
            </a:r>
            <a:br>
              <a:rPr lang="en-US" altLang="zh-CN" sz="2800" dirty="0" smtClean="0"/>
            </a:br>
            <a:r>
              <a:rPr lang="en-US" altLang="zh-CN" sz="2800" dirty="0" smtClean="0"/>
              <a:t>according to files called 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/>
          </a:p>
          <a:p>
            <a:pPr lvl="1" eaLnBrk="1" hangingPunct="1"/>
            <a:r>
              <a:rPr lang="en-US" altLang="zh-CN" sz="2800" dirty="0" smtClean="0"/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”Managing Projects with GNU Make”</a:t>
            </a:r>
            <a:endParaRPr lang="en-US" altLang="zh-CN" sz="2400" dirty="0" smtClean="0">
              <a:latin typeface="Comic Sans MS" pitchFamily="66" charset="0"/>
            </a:endParaRPr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en-US" altLang="zh-CN" sz="2000" dirty="0" smtClean="0">
                <a:hlinkClick r:id="rId3"/>
              </a:rPr>
              <a:t>http://www.china-pub.com/computers/common/info.asp?id=25525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A6FC3-86E0-43C9-91C4-ED13D740BA5B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pic>
        <p:nvPicPr>
          <p:cNvPr id="102402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010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953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Specify how to derive the target program </a:t>
            </a:r>
            <a:br>
              <a:rPr lang="en-US" altLang="zh-CN" sz="2800" dirty="0" smtClean="0"/>
            </a:br>
            <a:r>
              <a:rPr lang="en-US" altLang="zh-CN" sz="2800" dirty="0" smtClean="0"/>
              <a:t>from each of its dependencies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Context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relationship among source files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command used to compile source files</a:t>
            </a:r>
          </a:p>
          <a:p>
            <a:pPr lvl="1" eaLnBrk="1" hangingPunct="1"/>
            <a:r>
              <a:rPr lang="en-US" altLang="zh-CN" sz="2800" dirty="0" smtClean="0"/>
              <a:t>Tools for auto building Makefile</a:t>
            </a:r>
          </a:p>
          <a:p>
            <a:pPr lvl="2" eaLnBrk="1" hangingPunct="1"/>
            <a:r>
              <a:rPr lang="en-US" altLang="zh-CN" dirty="0" smtClean="0"/>
              <a:t>makedepend, Imake, autoconf, automake</a:t>
            </a:r>
          </a:p>
          <a:p>
            <a:pPr lvl="1" eaLnBrk="1" hangingPunct="1"/>
            <a:endParaRPr lang="zh-CN" altLang="en-US" dirty="0" smtClean="0"/>
          </a:p>
          <a:p>
            <a:pPr marL="741108" lvl="1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6" name="Rectangular Callout 5"/>
          <p:cNvSpPr/>
          <p:nvPr/>
        </p:nvSpPr>
        <p:spPr>
          <a:xfrm>
            <a:off x="5562600" y="0"/>
            <a:ext cx="3581400" cy="838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62600" y="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disadvantage of make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tab and whitespace are different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EXAMPLE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838200" y="2895600"/>
            <a:ext cx="7543800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&gt;ls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gen_log.c	gen_sort.c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gen_log.c   -o gen_log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clean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rm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gen_sort</a:t>
            </a:r>
          </a:p>
          <a:p>
            <a:pPr marL="365125" lvl="1" indent="-273050" fontAlgn="auto">
              <a:spcAft>
                <a:spcPts val="0"/>
              </a:spcAft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76200"/>
            <a:ext cx="4572000" cy="3600986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CC := gcc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 := -O3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CFLAGS := -Wall -I. $(OPT)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BINS :=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all: $(BINS)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%.o: %.c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$(CC) -c -o $@ $^ $(CFLAGS)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clean: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rm $(BINS)         </a:t>
            </a:r>
            <a:r>
              <a:rPr lang="en-US" altLang="zh-CN" sz="16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Makefile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6025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14248</TotalTime>
  <Words>679</Words>
  <Application>Microsoft Macintosh PowerPoint</Application>
  <PresentationFormat>On-screen Show (4:3)</PresentationFormat>
  <Paragraphs>302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41" baseType="lpstr">
      <vt:lpstr>Calibri</vt:lpstr>
      <vt:lpstr>Comic Sans MS</vt:lpstr>
      <vt:lpstr>Corbel</vt:lpstr>
      <vt:lpstr>Courier New</vt:lpstr>
      <vt:lpstr>Impact</vt:lpstr>
      <vt:lpstr>MS PMincho</vt:lpstr>
      <vt:lpstr>Pristina</vt:lpstr>
      <vt:lpstr>Tempus Sans ITC</vt:lpstr>
      <vt:lpstr>Times New Roman</vt:lpstr>
      <vt:lpstr>Verdana</vt:lpstr>
      <vt:lpstr>Wingdings</vt:lpstr>
      <vt:lpstr>Wingdings 2</vt:lpstr>
      <vt:lpstr>Wingdings 3</vt:lpstr>
      <vt:lpstr>华文楷体</vt:lpstr>
      <vt:lpstr>宋体</vt:lpstr>
      <vt:lpstr>Arial</vt:lpstr>
      <vt:lpstr>Rong.Chen.Presentation</vt:lpstr>
      <vt:lpstr>TUTORIAL LESSON Tools</vt:lpstr>
      <vt:lpstr>OUTLINE</vt:lpstr>
      <vt:lpstr>PowerPoint Presentation</vt:lpstr>
      <vt:lpstr>SOFTWARE INSTALLATION</vt:lpstr>
      <vt:lpstr>SOFTWARE INSTALLATION</vt:lpstr>
      <vt:lpstr>SOFTWARE INSTALLATION</vt:lpstr>
      <vt:lpstr>PowerPoint Presentation</vt:lpstr>
      <vt:lpstr>VERSION CONTROL</vt:lpstr>
      <vt:lpstr>VERSION CONTROL</vt:lpstr>
      <vt:lpstr>VERSION CONTROL</vt:lpstr>
      <vt:lpstr>VERSION CONTROL</vt:lpstr>
      <vt:lpstr>PowerPoint Presentation</vt:lpstr>
      <vt:lpstr>To C or Not to C</vt:lpstr>
      <vt:lpstr>HISTORY</vt:lpstr>
      <vt:lpstr>PowerPoint Presentation</vt:lpstr>
      <vt:lpstr>GNU</vt:lpstr>
      <vt:lpstr>COMPILER</vt:lpstr>
      <vt:lpstr>COMPILING</vt:lpstr>
      <vt:lpstr>COMPILING</vt:lpstr>
      <vt:lpstr>PowerPoint Presentation</vt:lpstr>
      <vt:lpstr>MAKE</vt:lpstr>
      <vt:lpstr>MAKEFILE</vt:lpstr>
      <vt:lpstr>EXAMPLE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 Chen</cp:lastModifiedBy>
  <cp:revision>331</cp:revision>
  <dcterms:created xsi:type="dcterms:W3CDTF">2006-08-16T00:00:00Z</dcterms:created>
  <dcterms:modified xsi:type="dcterms:W3CDTF">2018-09-19T10:49:09Z</dcterms:modified>
</cp:coreProperties>
</file>