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339" r:id="rId2"/>
    <p:sldId id="340" r:id="rId3"/>
    <p:sldId id="344" r:id="rId4"/>
    <p:sldId id="345" r:id="rId5"/>
    <p:sldId id="347" r:id="rId6"/>
    <p:sldId id="348" r:id="rId7"/>
    <p:sldId id="364" r:id="rId8"/>
    <p:sldId id="349" r:id="rId9"/>
    <p:sldId id="360" r:id="rId10"/>
    <p:sldId id="273" r:id="rId11"/>
    <p:sldId id="275" r:id="rId12"/>
    <p:sldId id="271" r:id="rId13"/>
    <p:sldId id="362" r:id="rId14"/>
    <p:sldId id="276" r:id="rId15"/>
    <p:sldId id="283" r:id="rId16"/>
    <p:sldId id="329" r:id="rId17"/>
    <p:sldId id="277" r:id="rId18"/>
    <p:sldId id="285" r:id="rId19"/>
    <p:sldId id="282" r:id="rId20"/>
    <p:sldId id="286" r:id="rId21"/>
    <p:sldId id="287" r:id="rId22"/>
    <p:sldId id="288" r:id="rId23"/>
    <p:sldId id="284" r:id="rId24"/>
    <p:sldId id="316" r:id="rId25"/>
    <p:sldId id="289" r:id="rId26"/>
    <p:sldId id="292" r:id="rId27"/>
    <p:sldId id="293" r:id="rId28"/>
    <p:sldId id="291" r:id="rId29"/>
    <p:sldId id="296" r:id="rId30"/>
    <p:sldId id="295" r:id="rId31"/>
    <p:sldId id="297" r:id="rId32"/>
    <p:sldId id="363" r:id="rId33"/>
    <p:sldId id="298" r:id="rId34"/>
    <p:sldId id="317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299" r:id="rId45"/>
    <p:sldId id="313" r:id="rId46"/>
    <p:sldId id="309" r:id="rId47"/>
    <p:sldId id="311" r:id="rId48"/>
    <p:sldId id="312" r:id="rId49"/>
    <p:sldId id="314" r:id="rId50"/>
    <p:sldId id="361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93" autoAdjust="0"/>
    <p:restoredTop sz="94648"/>
  </p:normalViewPr>
  <p:slideViewPr>
    <p:cSldViewPr>
      <p:cViewPr varScale="1">
        <p:scale>
          <a:sx n="121" d="100"/>
          <a:sy n="121" d="100"/>
        </p:scale>
        <p:origin x="12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01E3EB1-CF73-4D8F-9AB0-EAB210580BE1}" type="datetimeFigureOut">
              <a:rPr lang="zh-CN" altLang="en-US"/>
              <a:pPr>
                <a:defRPr/>
              </a:pPr>
              <a:t>2021/9/8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F826042-6578-4F07-B4DA-8661985D58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113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8A6E0B-AAB9-4EBB-8A0C-E0810D7EE63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37CBF7-CD5E-4983-B5DE-EEB79E453B84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950A03-DF53-4620-A093-A00FAB6E9C2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2FDF74-4152-4AA0-8A7A-B3503D2CF567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D4EEA5-12B9-43F5-9A87-804A3E85D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F5ACE-E405-47E6-B9F8-1827B3D47748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06FEA-CA59-42BC-A7EA-542B6026C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C17513-780C-4867-9D3C-DC5C3E0482BC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04D84D-B146-4E93-B290-976C56BE9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2CE5C1-87D6-4614-9197-52484AB27E1E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BC6DF1-DCAE-47A0-B81E-1E4AD4F8B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5250D8-7EC1-4F0C-A568-957C6CD0963A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78B4AB-27AE-47EA-B742-3CB2DD321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6CFB-B188-4FB7-AFBF-6186E975DD4B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080E-C7FA-45EF-87EC-32C882EA8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563BA3-C074-402B-B15E-2C6DCAFB3CDA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6DC3B4-3255-4AAC-941A-5BAB1B58B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616DC-76DC-4871-AB96-CF32B0864D16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4F6AD-A3C9-4F0F-A7B5-6D522AF29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D0B6C8-F3B0-442D-9F08-B7399CBB32E7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719A64-9EC3-4C09-B3A6-08FE66034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97DE-5CA6-464F-8B6A-0FC07EF99A64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C5793-D196-42DE-A5C0-72842BD32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E988-AFDC-45F9-ADE0-91EBA9C8B6B2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8AA45-4C50-4DF6-A75B-53A6B6930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7D65EDB8-0917-4481-A541-577E03670099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E8D4426C-E2BD-43FB-A7C7-16D2F44F1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85" r:id="rId4"/>
    <p:sldLayoutId id="2147483686" r:id="rId5"/>
    <p:sldLayoutId id="2147483679" r:id="rId6"/>
    <p:sldLayoutId id="2147483687" r:id="rId7"/>
    <p:sldLayoutId id="2147483680" r:id="rId8"/>
    <p:sldLayoutId id="2147483688" r:id="rId9"/>
    <p:sldLayoutId id="2147483681" r:id="rId10"/>
    <p:sldLayoutId id="214748368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ujinyu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gdb-ref.tx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Assembly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err="1"/>
              <a:t>Jinyu</a:t>
            </a:r>
            <a:r>
              <a:rPr lang="en-US" altLang="zh-CN" dirty="0"/>
              <a:t> Gu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>
                <a:latin typeface="+mj-lt"/>
                <a:hlinkClick r:id="rId3"/>
              </a:rPr>
              <a:t>gujinyu@</a:t>
            </a:r>
            <a:r>
              <a:rPr lang="en-US" altLang="zh-CN" dirty="0">
                <a:hlinkClick r:id="rId3"/>
              </a:rPr>
              <a:t>sjtu.edu.cn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1318469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dirty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/>
              <a:t>Bomb!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175876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Bomb!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3483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9966"/>
                </a:solidFill>
              </a:rPr>
              <a:t>GDB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G</a:t>
            </a:r>
            <a:r>
              <a:rPr lang="en-US" altLang="zh-CN" sz="2800" dirty="0"/>
              <a:t>nu </a:t>
            </a:r>
            <a:r>
              <a:rPr lang="en-US" altLang="zh-CN" sz="2800" dirty="0" err="1">
                <a:solidFill>
                  <a:srgbClr val="FF9966"/>
                </a:solidFill>
              </a:rPr>
              <a:t>D</a:t>
            </a:r>
            <a:r>
              <a:rPr lang="en-US" altLang="zh-CN" sz="2800" dirty="0" err="1"/>
              <a:t>e</a:t>
            </a:r>
            <a:r>
              <a:rPr lang="en-US" altLang="zh-CN" sz="2800" dirty="0" err="1">
                <a:solidFill>
                  <a:srgbClr val="FF9966"/>
                </a:solidFill>
              </a:rPr>
              <a:t>B</a:t>
            </a:r>
            <a:r>
              <a:rPr lang="en-US" altLang="zh-CN" sz="2800" dirty="0" err="1"/>
              <a:t>ugger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Start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your program</a:t>
            </a: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Stop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on special conditions</a:t>
            </a:r>
            <a:endParaRPr lang="en-US" altLang="zh-CN" sz="2200" i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Exams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what has happened</a:t>
            </a:r>
            <a:endParaRPr lang="en-US" altLang="zh-CN" sz="22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Change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thing in your program</a:t>
            </a:r>
            <a:endParaRPr lang="en-US" altLang="zh-CN" sz="2200" i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677390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9966"/>
                </a:solidFill>
              </a:rPr>
              <a:t>GDB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G</a:t>
            </a:r>
            <a:r>
              <a:rPr lang="en-US" altLang="zh-CN" sz="2800" dirty="0"/>
              <a:t>nu </a:t>
            </a:r>
            <a:r>
              <a:rPr lang="en-US" altLang="zh-CN" sz="2800" dirty="0" err="1">
                <a:solidFill>
                  <a:srgbClr val="FF9966"/>
                </a:solidFill>
              </a:rPr>
              <a:t>D</a:t>
            </a:r>
            <a:r>
              <a:rPr lang="en-US" altLang="zh-CN" sz="2800" dirty="0" err="1"/>
              <a:t>e</a:t>
            </a:r>
            <a:r>
              <a:rPr lang="en-US" altLang="zh-CN" sz="2800" dirty="0" err="1">
                <a:solidFill>
                  <a:srgbClr val="FF9966"/>
                </a:solidFill>
              </a:rPr>
              <a:t>B</a:t>
            </a:r>
            <a:r>
              <a:rPr lang="en-US" altLang="zh-CN" sz="2800" dirty="0" err="1"/>
              <a:t>ugger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srgbClr val="FFC000"/>
                </a:solidFill>
                <a:cs typeface="Courier New" pitchFamily="49" charset="0"/>
              </a:rPr>
              <a:t>Commands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 &lt;file&gt;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break  FUNC | *ADDR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run 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print&lt;/?&gt;  $REG | ADDR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continue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stepi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nexti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quit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/>
          </a:p>
        </p:txBody>
      </p:sp>
      <p:sp>
        <p:nvSpPr>
          <p:cNvPr id="4" name="Rectangle 3"/>
          <p:cNvSpPr/>
          <p:nvPr/>
        </p:nvSpPr>
        <p:spPr>
          <a:xfrm>
            <a:off x="457200" y="5486400"/>
            <a:ext cx="8610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263" indent="0">
              <a:buNone/>
            </a:pPr>
            <a:r>
              <a:rPr lang="en-US" altLang="zh-CN" sz="2400" i="1" dirty="0">
                <a:solidFill>
                  <a:prstClr val="white"/>
                </a:solidFill>
                <a:latin typeface="Corbel"/>
                <a:ea typeface="宋体"/>
              </a:rPr>
              <a:t>Reference</a:t>
            </a:r>
            <a:endParaRPr lang="en-US" altLang="zh-CN" sz="2400" b="1" i="1" dirty="0">
              <a:solidFill>
                <a:srgbClr val="00FF00"/>
              </a:solidFill>
              <a:latin typeface="Courier New" pitchFamily="49" charset="0"/>
              <a:cs typeface="Courier New" pitchFamily="49" charset="0"/>
              <a:hlinkClick r:id="rId3"/>
            </a:endParaRPr>
          </a:p>
          <a:p>
            <a:pPr marL="68263" indent="0">
              <a:buNone/>
            </a:pPr>
            <a:r>
              <a:rPr lang="en-US" altLang="zh-CN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  <a:hlinkClick r:id="rId3"/>
              </a:rPr>
              <a:t>http://ipads.se.sjtu.edu.cn/courses/ics/tutorials/gdb-ref.txt</a:t>
            </a:r>
            <a:endParaRPr lang="en-US" altLang="zh-CN" sz="24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3663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00B0F0"/>
                </a:solidFill>
              </a:rPr>
              <a:t>OBJDUMP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 err="1">
                <a:solidFill>
                  <a:srgbClr val="00B0F0"/>
                </a:solidFill>
              </a:rPr>
              <a:t>OBJ</a:t>
            </a:r>
            <a:r>
              <a:rPr lang="en-US" altLang="zh-CN" sz="2800" dirty="0" err="1"/>
              <a:t>ect</a:t>
            </a:r>
            <a:r>
              <a:rPr lang="en-US" altLang="zh-CN" sz="2800" dirty="0"/>
              <a:t>-file </a:t>
            </a:r>
            <a:r>
              <a:rPr lang="en-US" altLang="zh-CN" sz="2800" dirty="0">
                <a:solidFill>
                  <a:srgbClr val="00B0F0"/>
                </a:solidFill>
              </a:rPr>
              <a:t>DUMP</a:t>
            </a:r>
            <a:r>
              <a:rPr lang="en-US" altLang="zh-CN" sz="2800" dirty="0"/>
              <a:t>)</a:t>
            </a:r>
          </a:p>
          <a:p>
            <a:pPr lvl="1"/>
            <a:r>
              <a:rPr lang="en-US" altLang="zh-CN" sz="2800" dirty="0">
                <a:cs typeface="Courier New" pitchFamily="49" charset="0"/>
              </a:rPr>
              <a:t>Display information from object files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Disassemble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object file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Show file headers</a:t>
            </a:r>
            <a:endParaRPr lang="en-US" altLang="zh-CN" sz="2000" i="1" dirty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Show symbol table 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>
                <a:cs typeface="Courier New" pitchFamily="49" charset="0"/>
              </a:rPr>
              <a:t>Commands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–d | -D &lt;object-file&gt;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416675"/>
            <a:ext cx="4572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39290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4429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Install GNU Tools</a:t>
            </a:r>
            <a:endParaRPr lang="en-US" altLang="zh-CN" sz="28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apt-get install</a:t>
            </a:r>
            <a:r>
              <a:rPr lang="en-US" altLang="zh-CN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build-essential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apt-get install </a:t>
            </a:r>
            <a:r>
              <a:rPr lang="en-US" altLang="zh-CN" b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gdb</a:t>
            </a:r>
            <a:endParaRPr lang="en-US" altLang="zh-CN" sz="2000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fontAlgn="auto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507482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0668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Binary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Using GDB</a:t>
            </a: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752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68692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1 3"/>
          <p:cNvSpPr/>
          <p:nvPr/>
        </p:nvSpPr>
        <p:spPr>
          <a:xfrm rot="405239">
            <a:off x="2125999" y="301359"/>
            <a:ext cx="2223395" cy="1325096"/>
          </a:xfrm>
          <a:prstGeom prst="irregularSeal1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Defuse  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Bomb 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r>
              <a:rPr lang="en-US" altLang="zh-CN" dirty="0"/>
              <a:t>What is Bomb ?</a:t>
            </a:r>
          </a:p>
          <a:p>
            <a:pPr lvl="1"/>
            <a:r>
              <a:rPr lang="en-US" altLang="zh-CN" dirty="0"/>
              <a:t>Only a binary file</a:t>
            </a:r>
          </a:p>
          <a:p>
            <a:pPr lvl="4"/>
            <a:endParaRPr lang="en-US" altLang="zh-CN" dirty="0"/>
          </a:p>
          <a:p>
            <a:r>
              <a:rPr lang="en-US" altLang="zh-CN" dirty="0"/>
              <a:t>What should you do ?</a:t>
            </a:r>
          </a:p>
          <a:p>
            <a:pPr lvl="1"/>
            <a:r>
              <a:rPr lang="en-US" altLang="zh-CN" dirty="0"/>
              <a:t>Find the key and defuse the bomb !</a:t>
            </a:r>
          </a:p>
          <a:p>
            <a:pPr lvl="4"/>
            <a:endParaRPr lang="en-US" altLang="zh-CN" dirty="0"/>
          </a:p>
          <a:p>
            <a:r>
              <a:rPr lang="en-US" altLang="zh-CN" dirty="0"/>
              <a:t>What can you use ?</a:t>
            </a:r>
          </a:p>
          <a:p>
            <a:pPr lvl="1"/>
            <a:r>
              <a:rPr lang="en-US" altLang="zh-CN" dirty="0"/>
              <a:t>Anything from ICS course</a:t>
            </a:r>
          </a:p>
          <a:p>
            <a:pPr lvl="1"/>
            <a:r>
              <a:rPr lang="en-US" altLang="zh-CN" dirty="0"/>
              <a:t>Any tools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1747838"/>
            <a:ext cx="1447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Right key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400800" y="1976438"/>
            <a:ext cx="457200" cy="1587"/>
          </a:xfrm>
          <a:prstGeom prst="straightConnector1">
            <a:avLst/>
          </a:prstGeom>
          <a:ln w="5715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34200" y="1747838"/>
            <a:ext cx="14478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 dirty="0">
                <a:solidFill>
                  <a:srgbClr val="00FF00"/>
                </a:solidFill>
                <a:latin typeface="Corbel" pitchFamily="34" charset="0"/>
              </a:rPr>
              <a:t>Survive</a:t>
            </a:r>
            <a:endParaRPr lang="zh-CN" altLang="en-US" sz="2600" b="1" dirty="0">
              <a:solidFill>
                <a:srgbClr val="00FF00"/>
              </a:solidFill>
              <a:latin typeface="Corbe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5800" y="2281238"/>
            <a:ext cx="1828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Wrong key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400800" y="2509838"/>
            <a:ext cx="457200" cy="158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934200" y="2281238"/>
            <a:ext cx="13716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Corbel" pitchFamily="34" charset="0"/>
              </a:rPr>
              <a:t>Bomb !</a:t>
            </a:r>
            <a:endParaRPr lang="zh-CN" altLang="en-US" sz="2600" b="1">
              <a:solidFill>
                <a:srgbClr val="FF0000"/>
              </a:solidFill>
              <a:latin typeface="Corbe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1676400"/>
            <a:ext cx="3886200" cy="1143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5715000" y="4648200"/>
            <a:ext cx="2514600" cy="1295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791200" y="4648200"/>
            <a:ext cx="1828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gdb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1200" y="5024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strings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5600" y="4648200"/>
            <a:ext cx="1600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calculator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9000" y="5405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pencil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91200" y="5405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paper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0" y="5029200"/>
            <a:ext cx="1447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objdump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3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4114800"/>
            <a:ext cx="8763000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r>
              <a:rPr lang="en-US" altLang="zh-CN" dirty="0"/>
              <a:t>Please See Carefully !</a:t>
            </a:r>
          </a:p>
          <a:p>
            <a:pPr lvl="1"/>
            <a:r>
              <a:rPr lang="en-US" altLang="zh-CN" dirty="0"/>
              <a:t>A binary bomb</a:t>
            </a:r>
          </a:p>
          <a:p>
            <a:pPr lvl="1"/>
            <a:r>
              <a:rPr lang="en-US" altLang="zh-CN" dirty="0"/>
              <a:t>Need a </a:t>
            </a:r>
            <a:r>
              <a:rPr lang="en-US" altLang="zh-CN" u="sng" dirty="0"/>
              <a:t>password</a:t>
            </a:r>
            <a:r>
              <a:rPr lang="en-US" altLang="zh-CN" dirty="0"/>
              <a:t> to defuse it</a:t>
            </a:r>
          </a:p>
          <a:p>
            <a:pPr lvl="1"/>
            <a:endParaRPr lang="en-US" altLang="zh-CN" sz="1200" dirty="0"/>
          </a:p>
          <a:p>
            <a:r>
              <a:rPr lang="en-US" altLang="zh-CN" dirty="0"/>
              <a:t>Demo</a:t>
            </a:r>
          </a:p>
          <a:p>
            <a:pPr lvl="1">
              <a:buNone/>
            </a:pPr>
            <a:endParaRPr lang="en-US" altLang="zh-CN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676400" y="4114800"/>
            <a:ext cx="7467600" cy="2743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$./bomb</a:t>
            </a: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input password: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bomb!...</a:t>
            </a:r>
          </a:p>
          <a:p>
            <a:pPr marL="411163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$</a:t>
            </a:r>
          </a:p>
          <a:p>
            <a:pPr marL="411163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$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./bomb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survive!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97559" y="4495800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224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97559" y="5940028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123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Demo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09800" y="3733800"/>
            <a:ext cx="4800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b="1" dirty="0">
                <a:ln w="1905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rPr>
              <a:t>HACKER</a:t>
            </a:r>
            <a:endParaRPr lang="zh-CN" altLang="en-US" sz="9600" b="1" dirty="0">
              <a:ln w="1905">
                <a:solidFill>
                  <a:srgbClr val="FFC000"/>
                </a:solidFill>
              </a:ln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0668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Binary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Using GDB</a:t>
            </a: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752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3596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8001000" cy="4953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Machine Code to Assembly Code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-D bomb &gt; asm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endParaRPr lang="en-US" altLang="zh-CN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NAME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objdump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- display information from object files.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endParaRPr lang="en-US" altLang="zh-CN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SYNOPSIS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[-d|--disassemble]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      [-D|--disassemble-all]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     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3505200"/>
            <a:ext cx="8001000" cy="2895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which the instruction will print “bomb” ?</a:t>
            </a:r>
            <a:endParaRPr lang="zh-CN" altLang="en-US" dirty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which the instruction will print “bomb” ?</a:t>
            </a:r>
            <a:endParaRPr lang="zh-CN" altLang="en-US" dirty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strings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“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/>
              <a:t>”, “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/>
              <a:t>” and “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dirty="0"/>
              <a:t>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8048538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:   69 6e 70 75 74 20 70    imul   $0x70207475,0x70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804853f:   61                   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popa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8048540:   73 73			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8048542:   77 6f   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8048544:   72 64   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8048546:   3a 00   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8048548:   25 64 00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804854b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:   73 75   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804854d:   72 76   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804854f:   69 76 65 21 00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8048554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:   62 6f 6d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8048557:   62 21   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8048559:   2e      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804855a:   2e      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804855b:   2e                     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1752600" y="144140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n  p  u  t     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5450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9120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12930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164240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52600" y="1992868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\0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27408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52600" y="309020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52600" y="3457136"/>
            <a:ext cx="2114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  e  !  \0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52600" y="3810000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  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52600" y="4171072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34876" y="4538004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34876" y="48884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34876" y="52694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/>
              <a:t> which the instruction will print “bomb” ?</a:t>
            </a:r>
            <a:endParaRPr lang="zh-CN" altLang="en-US" dirty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strings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“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/>
              <a:t>”, “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/>
              <a:t>” and “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dirty="0"/>
              <a:t>”</a:t>
            </a:r>
          </a:p>
          <a:p>
            <a:pPr lvl="7">
              <a:defRPr/>
            </a:pPr>
            <a:endParaRPr lang="en-US" altLang="zh-CN" sz="1200" dirty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/>
              <a:t>Find key operators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jmp</a:t>
            </a:r>
            <a:r>
              <a:rPr lang="en-US" altLang="zh-CN" dirty="0"/>
              <a:t>, change control flow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dirty="0"/>
              <a:t>, how to judgment condition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 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 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 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80483f7:   83 f8 7b            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cmp    </a:t>
            </a:r>
            <a:r>
              <a:rPr lang="en-US" sz="1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$0x7b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 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26670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Password 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0668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Binary Bomb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Using GDB</a:t>
            </a:r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752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57134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Defuse bomb using </a:t>
            </a:r>
            <a:r>
              <a:rPr lang="en-US" altLang="zh-CN" sz="3200" b="1" dirty="0">
                <a:solidFill>
                  <a:srgbClr val="FF0000"/>
                </a:solidFill>
              </a:rPr>
              <a:t>GDB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</a:t>
            </a:r>
            <a:r>
              <a:rPr lang="en-US" altLang="zh-CN" sz="2800" dirty="0">
                <a:solidFill>
                  <a:srgbClr val="FFC000"/>
                </a:solidFill>
              </a:rPr>
              <a:t>breakpoint</a:t>
            </a:r>
            <a:r>
              <a:rPr lang="en-US" altLang="zh-CN" sz="2800" dirty="0"/>
              <a:t> on the critical path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olidFill>
                  <a:srgbClr val="FFC000"/>
                </a:solidFill>
              </a:rPr>
              <a:t>watch</a:t>
            </a:r>
            <a:r>
              <a:rPr lang="en-US" altLang="zh-CN" sz="2800" dirty="0"/>
              <a:t> registers and/or memories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olidFill>
                  <a:srgbClr val="FFC000"/>
                </a:solidFill>
              </a:rPr>
              <a:t>terminate</a:t>
            </a:r>
            <a:r>
              <a:rPr lang="en-US" altLang="zh-CN" sz="2800" dirty="0"/>
              <a:t> program on demand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single step execution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zh-CN" alt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4400" y="512763"/>
            <a:ext cx="82296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rgbClr val="CCFFFF"/>
                </a:solidFill>
                <a:latin typeface="+mj-lt"/>
                <a:ea typeface="+mj-ea"/>
                <a:cs typeface="华文楷体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Can we do it more efficiently and safely?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8077200" cy="914400"/>
          </a:xfrm>
        </p:spPr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Command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b="1" dirty="0">
                <a:solidFill>
                  <a:srgbClr val="FF0000"/>
                </a:solidFill>
              </a:rPr>
              <a:t>GDB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gdb  &lt;file&gt;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break  FUNC | *ADDR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run 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print&lt;/?&gt;  $REG | ADDR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continue | </a:t>
            </a:r>
            <a:r>
              <a:rPr lang="en-US" altLang="zh-CN" sz="2800" b="1" dirty="0" err="1">
                <a:latin typeface="Courier New" pitchFamily="49" charset="0"/>
                <a:cs typeface="Courier New" pitchFamily="49" charset="0"/>
              </a:rPr>
              <a:t>stepi</a:t>
            </a: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altLang="zh-CN" sz="2800" b="1" dirty="0" err="1">
                <a:latin typeface="Courier New" pitchFamily="49" charset="0"/>
                <a:cs typeface="Courier New" pitchFamily="49" charset="0"/>
              </a:rPr>
              <a:t>nexti</a:t>
            </a:r>
            <a:endParaRPr lang="en-US" altLang="zh-CN" sz="2800" b="1" dirty="0"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quit</a:t>
            </a:r>
          </a:p>
          <a:p>
            <a:pPr marL="1261364" lvl="3" fontAlgn="auto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400" dirty="0"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zh-CN" altLang="en-US" sz="2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80483dc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:   e8 17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80483f7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:   83 f8 7b             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cmp    $0x7b,%eax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8048403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:   e8 c0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 </a:t>
            </a:r>
            <a:r>
              <a:rPr lang="en-US" altLang="zh-CN" sz="1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8048411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:   e8 b2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/home/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*0x8048539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$4 = 110 'n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*0x8048539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$4 = 110 'n'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print/s (char *)0x8048538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$5 = 0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x8048538</a:t>
            </a: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“input password:”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4, 0x08048411 in main ()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638800" y="9906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endParaRPr lang="en-US" sz="18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4, 0x08048411 in main ()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q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The program is running.  Exit anyway? (y or n) y</a:t>
            </a:r>
          </a:p>
          <a:p>
            <a:pPr>
              <a:buNone/>
            </a:pPr>
            <a:r>
              <a:rPr lang="en-US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</a:p>
          <a:p>
            <a:pPr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9906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altLang="zh-CN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440769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Rong.Chen.Presentation</Template>
  <TotalTime>3401</TotalTime>
  <Words>4865</Words>
  <Application>Microsoft Macintosh PowerPoint</Application>
  <PresentationFormat>全屏显示(4:3)</PresentationFormat>
  <Paragraphs>722</Paragraphs>
  <Slides>50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0" baseType="lpstr">
      <vt:lpstr>Arial</vt:lpstr>
      <vt:lpstr>Calibri</vt:lpstr>
      <vt:lpstr>Comic Sans MS</vt:lpstr>
      <vt:lpstr>Corbel</vt:lpstr>
      <vt:lpstr>Courier New</vt:lpstr>
      <vt:lpstr>Tempus Sans ITC</vt:lpstr>
      <vt:lpstr>Wingdings</vt:lpstr>
      <vt:lpstr>Wingdings 2</vt:lpstr>
      <vt:lpstr>Wingdings 3</vt:lpstr>
      <vt:lpstr>Rong.Chen.Presentation</vt:lpstr>
      <vt:lpstr>TUTORIAL LESSON Assembly</vt:lpstr>
      <vt:lpstr>OUTLINE</vt:lpstr>
      <vt:lpstr>PowerPoint 演示文稿</vt:lpstr>
      <vt:lpstr>GNU Tools</vt:lpstr>
      <vt:lpstr>GNU Tools</vt:lpstr>
      <vt:lpstr>GNU Tools</vt:lpstr>
      <vt:lpstr>PowerPoint 演示文稿</vt:lpstr>
      <vt:lpstr>GNU Tools</vt:lpstr>
      <vt:lpstr>PowerPoint 演示文稿</vt:lpstr>
      <vt:lpstr>Defuse  Bomb </vt:lpstr>
      <vt:lpstr>Demo</vt:lpstr>
      <vt:lpstr>PowerPoint 演示文稿</vt:lpstr>
      <vt:lpstr>PowerPoint 演示文稿</vt:lpstr>
      <vt:lpstr>Step by Step</vt:lpstr>
      <vt:lpstr>PowerPoint 演示文稿</vt:lpstr>
      <vt:lpstr>PowerPoint 演示文稿</vt:lpstr>
      <vt:lpstr>Step by Step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Step by Step</vt:lpstr>
      <vt:lpstr>PowerPoint 演示文稿</vt:lpstr>
      <vt:lpstr>PowerPoint 演示文稿</vt:lpstr>
      <vt:lpstr>PowerPoint 演示文稿</vt:lpstr>
      <vt:lpstr>PowerPoint 演示文稿</vt:lpstr>
      <vt:lpstr>Step by Step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Command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Vagrant: Live Migration of virtual machines among Heterogeneous VMMs </dc:title>
  <dc:creator/>
  <cp:lastModifiedBy>Microsoft Office User</cp:lastModifiedBy>
  <cp:revision>93</cp:revision>
  <dcterms:created xsi:type="dcterms:W3CDTF">2006-08-16T00:00:00Z</dcterms:created>
  <dcterms:modified xsi:type="dcterms:W3CDTF">2021-09-08T10:24:09Z</dcterms:modified>
</cp:coreProperties>
</file>