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339" r:id="rId2"/>
    <p:sldId id="340" r:id="rId3"/>
    <p:sldId id="344" r:id="rId4"/>
    <p:sldId id="349" r:id="rId5"/>
    <p:sldId id="350" r:id="rId6"/>
    <p:sldId id="351" r:id="rId7"/>
    <p:sldId id="353" r:id="rId8"/>
    <p:sldId id="352" r:id="rId9"/>
    <p:sldId id="357" r:id="rId10"/>
    <p:sldId id="354" r:id="rId11"/>
    <p:sldId id="356" r:id="rId12"/>
    <p:sldId id="359" r:id="rId13"/>
    <p:sldId id="358" r:id="rId14"/>
    <p:sldId id="362" r:id="rId15"/>
    <p:sldId id="363" r:id="rId16"/>
    <p:sldId id="361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93" autoAdjust="0"/>
    <p:restoredTop sz="94648"/>
  </p:normalViewPr>
  <p:slideViewPr>
    <p:cSldViewPr>
      <p:cViewPr varScale="1">
        <p:scale>
          <a:sx n="121" d="100"/>
          <a:sy n="121" d="100"/>
        </p:scale>
        <p:origin x="120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01E3EB1-CF73-4D8F-9AB0-EAB210580BE1}" type="datetimeFigureOut">
              <a:rPr lang="zh-CN" altLang="en-US"/>
              <a:pPr>
                <a:defRPr/>
              </a:pPr>
              <a:t>2021/9/8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F826042-6578-4F07-B4DA-8661985D58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1130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2FDF74-4152-4AA0-8A7A-B3503D2CF567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8D4EEA5-12B9-43F5-9A87-804A3E85DE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F5ACE-E405-47E6-B9F8-1827B3D47748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06FEA-CA59-42BC-A7EA-542B6026C7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C17513-780C-4867-9D3C-DC5C3E0482BC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04D84D-B146-4E93-B290-976C56BE9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2CE5C1-87D6-4614-9197-52484AB27E1E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BC6DF1-DCAE-47A0-B81E-1E4AD4F8B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5250D8-7EC1-4F0C-A568-957C6CD0963A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78B4AB-27AE-47EA-B742-3CB2DD321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D6CFB-B188-4FB7-AFBF-6186E975DD4B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080E-C7FA-45EF-87EC-32C882EA8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563BA3-C074-402B-B15E-2C6DCAFB3CDA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6DC3B4-3255-4AAC-941A-5BAB1B58B4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616DC-76DC-4871-AB96-CF32B0864D16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4F6AD-A3C9-4F0F-A7B5-6D522AF29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1D0B6C8-F3B0-442D-9F08-B7399CBB32E7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719A64-9EC3-4C09-B3A6-08FE660343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F97DE-5CA6-464F-8B6A-0FC07EF99A64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C5793-D196-42DE-A5C0-72842BD32E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E988-AFDC-45F9-ADE0-91EBA9C8B6B2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8AA45-4C50-4DF6-A75B-53A6B6930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7D65EDB8-0917-4481-A541-577E03670099}" type="datetimeFigureOut">
              <a:rPr lang="en-US"/>
              <a:pPr>
                <a:defRPr/>
              </a:pPr>
              <a:t>9/8/21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E8D4426C-E2BD-43FB-A7C7-16D2F44F1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85" r:id="rId4"/>
    <p:sldLayoutId id="2147483686" r:id="rId5"/>
    <p:sldLayoutId id="2147483679" r:id="rId6"/>
    <p:sldLayoutId id="2147483687" r:id="rId7"/>
    <p:sldLayoutId id="2147483680" r:id="rId8"/>
    <p:sldLayoutId id="2147483688" r:id="rId9"/>
    <p:sldLayoutId id="2147483681" r:id="rId10"/>
    <p:sldLayoutId id="2147483682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ujinyu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11096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6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UTORIAL </a:t>
            </a:r>
            <a:r>
              <a:rPr lang="en-US" altLang="zh-CN" sz="72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>
                <a:solidFill>
                  <a:srgbClr val="FF3F8D"/>
                </a:solidFill>
                <a:latin typeface="Tempus Sans ITC" pitchFamily="82" charset="0"/>
                <a:ea typeface="Verdana" pitchFamily="34" charset="0"/>
                <a:cs typeface="Verdana" pitchFamily="34" charset="0"/>
              </a:rPr>
              <a:t>Debugging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Verdan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err="1"/>
              <a:t>Jinyu</a:t>
            </a:r>
            <a:r>
              <a:rPr lang="en-US" altLang="zh-CN" dirty="0"/>
              <a:t> Gu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>
                <a:latin typeface="+mj-lt"/>
                <a:hlinkClick r:id="rId3"/>
              </a:rPr>
              <a:t>gujinyu@</a:t>
            </a:r>
            <a:r>
              <a:rPr lang="en-US" altLang="zh-CN" dirty="0">
                <a:hlinkClick r:id="rId3"/>
              </a:rPr>
              <a:t>sjtu.edu.cn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1318469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>
              <a:lnSpc>
                <a:spcPts val="4500"/>
              </a:lnSpc>
              <a:buSzPct val="50000"/>
              <a:buNone/>
            </a:pPr>
            <a:r>
              <a:rPr lang="en-US" altLang="zh-CN" sz="3200" dirty="0"/>
              <a:t>Pre-requisite</a:t>
            </a:r>
          </a:p>
          <a:p>
            <a:pPr>
              <a:lnSpc>
                <a:spcPts val="4500"/>
              </a:lnSpc>
              <a:buSzPct val="50000"/>
              <a:buNone/>
            </a:pPr>
            <a:r>
              <a:rPr lang="en-US" altLang="zh-CN" sz="3200"/>
              <a:t>Debugging</a:t>
            </a: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98175876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Debugging </a:t>
            </a:r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33483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GCC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Install GCC Tools</a:t>
            </a:r>
            <a:endParaRPr lang="en-US" altLang="zh-CN" sz="2800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apt-get install</a:t>
            </a:r>
            <a:r>
              <a:rPr lang="en-US" altLang="zh-CN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build-essential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767652" lvl="2" indent="0" fontAlgn="auto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8507482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Debugging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bug &amp; warning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debugging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examples</a:t>
            </a: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99082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Bug &amp; Warning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Bug</a:t>
            </a:r>
          </a:p>
          <a:p>
            <a:pPr lvl="1"/>
            <a:r>
              <a:rPr lang="en-US" altLang="zh-CN" sz="2800" dirty="0"/>
              <a:t>Grammar</a:t>
            </a:r>
            <a:endParaRPr lang="en-US" altLang="zh-CN" sz="2400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a b;</a:t>
            </a:r>
            <a:r>
              <a:rPr lang="en-US" altLang="zh-CN" sz="28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b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altLang="zh-CN" sz="2800" dirty="0"/>
              <a:t>Semantics</a:t>
            </a:r>
            <a:endParaRPr lang="en-US" altLang="zh-CN" sz="2400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a[2]; a[2]=2;</a:t>
            </a:r>
            <a:r>
              <a:rPr lang="en-US" altLang="zh-CN" sz="2800" b="1" dirty="0"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b="1" dirty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3200" dirty="0"/>
              <a:t>Warning</a:t>
            </a:r>
            <a:endParaRPr lang="en-US" altLang="zh-CN" sz="2800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a; b=a;		</a:t>
            </a:r>
            <a:endParaRPr lang="en-US" altLang="zh-CN" sz="28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/>
          </a:p>
        </p:txBody>
      </p:sp>
      <p:sp>
        <p:nvSpPr>
          <p:cNvPr id="5" name="Rectangle 4"/>
          <p:cNvSpPr/>
          <p:nvPr/>
        </p:nvSpPr>
        <p:spPr>
          <a:xfrm>
            <a:off x="5959313" y="2590800"/>
            <a:ext cx="21178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int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 a</a:t>
            </a:r>
            <a:r>
              <a:rPr lang="en-US" altLang="zh-CN" sz="2800" b="1" dirty="0">
                <a:solidFill>
                  <a:srgbClr val="FF0000"/>
                </a:solidFill>
                <a:latin typeface="Courier New" pitchFamily="49" charset="0"/>
                <a:ea typeface="宋体"/>
                <a:cs typeface="Courier New" pitchFamily="49" charset="0"/>
              </a:rPr>
              <a:t>,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 b;</a:t>
            </a:r>
            <a:endParaRPr lang="zh-CN" alt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5943600" y="3581400"/>
            <a:ext cx="16882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a[</a:t>
            </a:r>
            <a:r>
              <a:rPr lang="en-US" altLang="zh-CN" sz="2800" b="1" dirty="0">
                <a:solidFill>
                  <a:srgbClr val="FF0000"/>
                </a:solidFill>
                <a:latin typeface="Courier New" pitchFamily="49" charset="0"/>
                <a:ea typeface="宋体"/>
                <a:cs typeface="Courier New" pitchFamily="49" charset="0"/>
              </a:rPr>
              <a:t>0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]=2;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0" y="5191780"/>
            <a:ext cx="29770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int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 a</a:t>
            </a:r>
            <a:r>
              <a:rPr lang="en-US" altLang="zh-CN" sz="2800" b="1" dirty="0">
                <a:solidFill>
                  <a:srgbClr val="FF0000"/>
                </a:solidFill>
                <a:latin typeface="Courier New" pitchFamily="49" charset="0"/>
                <a:ea typeface="宋体"/>
                <a:cs typeface="Courier New" pitchFamily="49" charset="0"/>
              </a:rPr>
              <a:t>=0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; b=a;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33620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Debugging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bug &amp; warning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debugging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examples</a:t>
            </a: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97052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Debugging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Debugging = Find + Fix</a:t>
            </a:r>
          </a:p>
          <a:p>
            <a:pPr marL="454025" lvl="1" indent="0">
              <a:buNone/>
            </a:pPr>
            <a:r>
              <a:rPr lang="en-US" altLang="zh-CN" sz="3200" i="1" dirty="0">
                <a:solidFill>
                  <a:srgbClr val="FF0000"/>
                </a:solidFill>
              </a:rPr>
              <a:t>                     Core Competency !</a:t>
            </a:r>
          </a:p>
          <a:p>
            <a:pPr lvl="1"/>
            <a:endParaRPr lang="en-US" altLang="zh-CN" sz="1200" dirty="0"/>
          </a:p>
          <a:p>
            <a:pPr lvl="1"/>
            <a:r>
              <a:rPr lang="en-US" altLang="zh-CN" sz="2800" dirty="0"/>
              <a:t>Compiling </a:t>
            </a:r>
            <a:r>
              <a:rPr lang="en-US" altLang="zh-CN" sz="2400" i="1" dirty="0"/>
              <a:t>(HINTS: don’t miss warning)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–Wall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 –o test </a:t>
            </a: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test.c</a:t>
            </a:r>
            <a:endParaRPr lang="en-US" altLang="zh-CN" b="1" dirty="0">
              <a:latin typeface="Courier New" pitchFamily="49" charset="0"/>
              <a:cs typeface="Courier New" pitchFamily="49" charset="0"/>
            </a:endParaRPr>
          </a:p>
          <a:p>
            <a:pPr lvl="1"/>
            <a:endParaRPr lang="en-US" altLang="zh-CN" sz="1600" dirty="0"/>
          </a:p>
          <a:p>
            <a:pPr lvl="1"/>
            <a:r>
              <a:rPr lang="en-US" altLang="zh-CN" sz="2800" dirty="0"/>
              <a:t>Debugging </a:t>
            </a:r>
            <a:r>
              <a:rPr lang="en-US" altLang="zh-CN" sz="2400" i="1" dirty="0"/>
              <a:t>(HINTS: code review first)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+ </a:t>
            </a: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printf</a:t>
            </a:r>
            <a:endParaRPr lang="en-US" altLang="zh-CN" b="1" dirty="0"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 test</a:t>
            </a: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732431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Debugging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Debugging = Find + Fix + </a:t>
            </a:r>
            <a:r>
              <a:rPr lang="en-US" altLang="zh-CN" sz="3200" i="1" dirty="0">
                <a:solidFill>
                  <a:srgbClr val="FF0000"/>
                </a:solidFill>
              </a:rPr>
              <a:t>Experience</a:t>
            </a:r>
          </a:p>
          <a:p>
            <a:pPr lvl="1"/>
            <a:r>
              <a:rPr lang="en-US" altLang="zh-CN" sz="2800" dirty="0"/>
              <a:t>example#</a:t>
            </a:r>
            <a:r>
              <a:rPr lang="en-US" altLang="zh-CN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/>
              <a:t>: </a:t>
            </a:r>
            <a:r>
              <a:rPr lang="en-US" altLang="zh-CN" sz="24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“Segmentation fault”</a:t>
            </a:r>
            <a:endParaRPr lang="en-US" altLang="zh-CN" b="1" i="1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altLang="zh-CN" sz="2800" dirty="0"/>
              <a:t>example#</a:t>
            </a:r>
            <a:r>
              <a:rPr lang="en-US" altLang="zh-CN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/>
              <a:t>: 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test.c:6: error: expected ‘,’ or ‘;’ before ‘</a:t>
            </a:r>
            <a:r>
              <a:rPr lang="en-US" altLang="zh-CN" sz="1800" b="1" i="1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’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test.c:9: warning: data definition has no type or storage class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test.c:9: warning: type defaults to ‘</a:t>
            </a:r>
            <a:r>
              <a:rPr lang="en-US" altLang="zh-CN" sz="1800" b="1" i="1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’ in 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test.c:16: warning: (near initialization for ‘s’)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test.c:16: error: storage size of ‘s’ isn’t known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test.c:21: error: request for member ‘a’ in something not a structure or union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test.c:16: warning: unused variable ‘s’</a:t>
            </a:r>
            <a:endParaRPr lang="en-US" altLang="zh-CN" b="1" i="1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endParaRPr lang="en-US" altLang="zh-CN" b="1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8332768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Debugging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Bug &amp; Warning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Debugging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Examples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54783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0"/>
            <a:ext cx="8763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2286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>
                <a:latin typeface="Courier New" pitchFamily="49" charset="0"/>
                <a:ea typeface="+mn-ea"/>
                <a:cs typeface="Courier New" pitchFamily="49" charset="0"/>
              </a:rPr>
              <a:t>Example#1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In function ‘main’: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test.c:18: warning: implicit declaration of function ‘</a:t>
            </a: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malloc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’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81000" y="1600200"/>
            <a:ext cx="8763000" cy="990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>
                <a:latin typeface="Courier New" pitchFamily="49" charset="0"/>
                <a:ea typeface="+mn-ea"/>
                <a:cs typeface="Courier New" pitchFamily="49" charset="0"/>
              </a:rPr>
              <a:t>Example#2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test.c:6: error: expected ‘,’ or ‘;’ before ‘</a:t>
            </a: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struct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’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81000" y="38100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>
                <a:latin typeface="Courier New" pitchFamily="49" charset="0"/>
                <a:ea typeface="+mn-ea"/>
                <a:cs typeface="Courier New" pitchFamily="49" charset="0"/>
              </a:rPr>
              <a:t>Example#4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test.c:18: error: expected ‘;’ before ‘)’ token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test.c:18: error: expected statement before ‘)’ token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381000" y="2667000"/>
            <a:ext cx="8763000" cy="838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>
                <a:latin typeface="Courier New" pitchFamily="49" charset="0"/>
                <a:ea typeface="+mn-ea"/>
                <a:cs typeface="Courier New" pitchFamily="49" charset="0"/>
              </a:rPr>
              <a:t>Example#3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test.c:18: error: ‘j’ undeclared (first use in this function)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381000" y="52578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>
                <a:latin typeface="Courier New" pitchFamily="49" charset="0"/>
                <a:ea typeface="+mn-ea"/>
                <a:cs typeface="Courier New" pitchFamily="49" charset="0"/>
              </a:rPr>
              <a:t>Example#5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test.c:27: error: conflicting types for ‘test’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test.c:4: note: previous declaration of ‘test’ was here</a:t>
            </a:r>
          </a:p>
        </p:txBody>
      </p:sp>
    </p:spTree>
    <p:extLst>
      <p:ext uri="{BB962C8B-B14F-4D97-AF65-F5344CB8AC3E}">
        <p14:creationId xmlns:p14="http://schemas.microsoft.com/office/powerpoint/2010/main" val="8247962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2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0"/>
            <a:ext cx="8763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22860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>
                <a:latin typeface="Courier New" pitchFamily="49" charset="0"/>
                <a:ea typeface="+mn-ea"/>
                <a:cs typeface="Courier New" pitchFamily="49" charset="0"/>
              </a:rPr>
              <a:t>Example#3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test.c:19: warning: too few arguments for format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test.c:22: warning: ‘x’ is used uninitialized in this function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81000" y="1219200"/>
            <a:ext cx="8763000" cy="838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>
                <a:latin typeface="Courier New" pitchFamily="49" charset="0"/>
                <a:ea typeface="+mn-ea"/>
                <a:cs typeface="Courier New" pitchFamily="49" charset="0"/>
              </a:rPr>
              <a:t>Example#2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test.c:16: warning: unused variable ‘s’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81000" y="37338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>
                <a:latin typeface="Courier New" pitchFamily="49" charset="0"/>
                <a:ea typeface="+mn-ea"/>
                <a:cs typeface="Courier New" pitchFamily="49" charset="0"/>
              </a:rPr>
              <a:t>Example#4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In function ‘main’: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test.c:24: warning: control reaches end of non-void function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381000" y="228600"/>
            <a:ext cx="876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>
                <a:latin typeface="Courier New" pitchFamily="49" charset="0"/>
                <a:ea typeface="+mn-ea"/>
                <a:cs typeface="Courier New" pitchFamily="49" charset="0"/>
              </a:rPr>
              <a:t>Example#1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test.c:22: warning: ‘x’ is used uninitialized in this function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381000" y="51816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>
                <a:latin typeface="Courier New" pitchFamily="49" charset="0"/>
                <a:ea typeface="+mn-ea"/>
                <a:cs typeface="Courier New" pitchFamily="49" charset="0"/>
              </a:rPr>
              <a:t>Example#5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In function ‘test’: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test.c:30: warning: assignment makes pointer from integer without a cast</a:t>
            </a:r>
          </a:p>
        </p:txBody>
      </p:sp>
    </p:spTree>
    <p:extLst>
      <p:ext uri="{BB962C8B-B14F-4D97-AF65-F5344CB8AC3E}">
        <p14:creationId xmlns:p14="http://schemas.microsoft.com/office/powerpoint/2010/main" val="10108075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0"/>
            <a:ext cx="8763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228600"/>
            <a:ext cx="8763000" cy="6477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 algn="ctr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800" b="1" u="sng" dirty="0">
                <a:latin typeface="Courier New" pitchFamily="49" charset="0"/>
                <a:ea typeface="+mn-ea"/>
                <a:cs typeface="Courier New" pitchFamily="49" charset="0"/>
              </a:rPr>
              <a:t>It’s a joke</a:t>
            </a:r>
            <a:r>
              <a:rPr lang="en-US" sz="2800" b="1" dirty="0">
                <a:latin typeface="Courier New" pitchFamily="49" charset="0"/>
                <a:ea typeface="+mn-ea"/>
                <a:cs typeface="Courier New" pitchFamily="49" charset="0"/>
              </a:rPr>
              <a:t> ^o^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sz="1200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2000" b="1" u="sng" dirty="0">
                <a:latin typeface="Courier New" pitchFamily="49" charset="0"/>
                <a:ea typeface="+mn-ea"/>
                <a:cs typeface="Courier New" pitchFamily="49" charset="0"/>
              </a:rPr>
              <a:t>It’s a “Hello world!”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lang="en-US" sz="2000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 main(void) {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lang="en-US" sz="2000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printf</a:t>
            </a:r>
            <a:r>
              <a:rPr lang="en-US" sz="2000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(“hello world!\n”);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    return 0;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}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sz="2000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2000" b="1" u="sng" dirty="0">
                <a:latin typeface="Courier New" pitchFamily="49" charset="0"/>
                <a:ea typeface="+mn-ea"/>
                <a:cs typeface="Courier New" pitchFamily="49" charset="0"/>
              </a:rPr>
              <a:t>How about this code?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main(void) {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(“hello world!\n”);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altLang="zh-CN" sz="20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   http://ipads.se.sjtu.edu.cn/courses/ics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altLang="zh-CN" sz="20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return 0;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11244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0"/>
            <a:ext cx="8763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228600"/>
            <a:ext cx="8763000" cy="6477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 algn="ctr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800" b="1" u="sng" dirty="0">
                <a:latin typeface="Courier New" pitchFamily="49" charset="0"/>
                <a:ea typeface="+mn-ea"/>
                <a:cs typeface="Courier New" pitchFamily="49" charset="0"/>
              </a:rPr>
              <a:t>It’s a joke</a:t>
            </a:r>
            <a:r>
              <a:rPr lang="en-US" sz="2800" b="1" dirty="0">
                <a:latin typeface="Courier New" pitchFamily="49" charset="0"/>
                <a:ea typeface="+mn-ea"/>
                <a:cs typeface="Courier New" pitchFamily="49" charset="0"/>
              </a:rPr>
              <a:t> ^o^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sz="1200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400" b="1" dirty="0">
                <a:solidFill>
                  <a:srgbClr val="FFC000"/>
                </a:solidFill>
                <a:latin typeface="+mj-ea"/>
                <a:ea typeface="+mj-ea"/>
                <a:cs typeface="Courier New" pitchFamily="49" charset="0"/>
              </a:rPr>
              <a:t>     </a:t>
            </a:r>
            <a:r>
              <a:rPr lang="zh-CN" altLang="en-US" sz="2400" b="1" dirty="0">
                <a:solidFill>
                  <a:srgbClr val="FFC000"/>
                </a:solidFill>
                <a:latin typeface="+mj-ea"/>
                <a:ea typeface="+mj-ea"/>
                <a:cs typeface="Courier New" pitchFamily="49" charset="0"/>
              </a:rPr>
              <a:t>趋向于 </a:t>
            </a:r>
            <a:r>
              <a:rPr lang="en-US" altLang="zh-CN" sz="2400" b="1" dirty="0">
                <a:solidFill>
                  <a:srgbClr val="FFC000"/>
                </a:solidFill>
                <a:latin typeface="Courier New" pitchFamily="49" charset="0"/>
                <a:ea typeface="+mj-ea"/>
                <a:cs typeface="Courier New" pitchFamily="49" charset="0"/>
              </a:rPr>
              <a:t>”--&gt;”</a:t>
            </a:r>
            <a:endParaRPr lang="en-US" sz="2400" b="1" dirty="0">
              <a:solidFill>
                <a:srgbClr val="FFC000"/>
              </a:solidFill>
              <a:latin typeface="Courier New" pitchFamily="49" charset="0"/>
              <a:ea typeface="+mj-ea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altLang="zh-CN" sz="2000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stdio.h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main(void){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x = 10;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while (x --&gt; 0) {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("%d ", x);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("\n");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return 0;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9258720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0"/>
            <a:ext cx="8763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228600"/>
            <a:ext cx="8763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 algn="ctr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800" b="1" u="sng" dirty="0">
                <a:latin typeface="Courier New" pitchFamily="49" charset="0"/>
                <a:ea typeface="+mn-ea"/>
                <a:cs typeface="Courier New" pitchFamily="49" charset="0"/>
              </a:rPr>
              <a:t>It’s a joke</a:t>
            </a:r>
            <a:r>
              <a:rPr lang="en-US" sz="2800" b="1" dirty="0">
                <a:latin typeface="Courier New" pitchFamily="49" charset="0"/>
                <a:ea typeface="+mn-ea"/>
                <a:cs typeface="Courier New" pitchFamily="49" charset="0"/>
              </a:rPr>
              <a:t> ^o^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sz="1200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400" b="1" dirty="0">
                <a:solidFill>
                  <a:srgbClr val="FFC000"/>
                </a:solidFill>
                <a:latin typeface="+mj-ea"/>
                <a:ea typeface="+mj-ea"/>
                <a:cs typeface="Courier New" pitchFamily="49" charset="0"/>
              </a:rPr>
              <a:t>     </a:t>
            </a:r>
            <a:endParaRPr lang="en-US" altLang="zh-CN" sz="20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93" y="2320636"/>
            <a:ext cx="804041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18285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34407692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Rong.Chen.Presentation</Template>
  <TotalTime>3406</TotalTime>
  <Words>718</Words>
  <Application>Microsoft Macintosh PowerPoint</Application>
  <PresentationFormat>全屏显示(4:3)</PresentationFormat>
  <Paragraphs>152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华文楷体</vt:lpstr>
      <vt:lpstr>Arial</vt:lpstr>
      <vt:lpstr>Calibri</vt:lpstr>
      <vt:lpstr>Corbel</vt:lpstr>
      <vt:lpstr>Courier New</vt:lpstr>
      <vt:lpstr>Tempus Sans ITC</vt:lpstr>
      <vt:lpstr>Verdana</vt:lpstr>
      <vt:lpstr>Wingdings</vt:lpstr>
      <vt:lpstr>Wingdings 2</vt:lpstr>
      <vt:lpstr>Wingdings 3</vt:lpstr>
      <vt:lpstr>Rong.Chen.Presentation</vt:lpstr>
      <vt:lpstr>TUTORIAL LESSON Debugging</vt:lpstr>
      <vt:lpstr>OUTLINE</vt:lpstr>
      <vt:lpstr>PowerPoint 演示文稿</vt:lpstr>
      <vt:lpstr>GCC Tools</vt:lpstr>
      <vt:lpstr>PowerPoint 演示文稿</vt:lpstr>
      <vt:lpstr>Bug &amp; Warning</vt:lpstr>
      <vt:lpstr>PowerPoint 演示文稿</vt:lpstr>
      <vt:lpstr>Debugging</vt:lpstr>
      <vt:lpstr>Debugging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Vagrant: Live Migration of virtual machines among Heterogeneous VMMs </dc:title>
  <dc:creator/>
  <cp:lastModifiedBy>Microsoft Office User</cp:lastModifiedBy>
  <cp:revision>92</cp:revision>
  <dcterms:created xsi:type="dcterms:W3CDTF">2006-08-16T00:00:00Z</dcterms:created>
  <dcterms:modified xsi:type="dcterms:W3CDTF">2021-09-08T09:14:43Z</dcterms:modified>
</cp:coreProperties>
</file>