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4" r:id="rId1"/>
  </p:sldMasterIdLst>
  <p:notesMasterIdLst>
    <p:notesMasterId r:id="rId61"/>
  </p:notesMasterIdLst>
  <p:sldIdLst>
    <p:sldId id="256" r:id="rId2"/>
    <p:sldId id="335" r:id="rId3"/>
    <p:sldId id="258" r:id="rId4"/>
    <p:sldId id="279" r:id="rId5"/>
    <p:sldId id="418" r:id="rId6"/>
    <p:sldId id="419" r:id="rId7"/>
    <p:sldId id="420" r:id="rId8"/>
    <p:sldId id="421" r:id="rId9"/>
    <p:sldId id="424" r:id="rId10"/>
    <p:sldId id="392" r:id="rId11"/>
    <p:sldId id="259" r:id="rId12"/>
    <p:sldId id="261" r:id="rId13"/>
    <p:sldId id="340" r:id="rId14"/>
    <p:sldId id="393" r:id="rId15"/>
    <p:sldId id="427" r:id="rId16"/>
    <p:sldId id="429" r:id="rId17"/>
    <p:sldId id="430" r:id="rId18"/>
    <p:sldId id="431" r:id="rId19"/>
    <p:sldId id="432" r:id="rId20"/>
    <p:sldId id="428" r:id="rId21"/>
    <p:sldId id="343" r:id="rId22"/>
    <p:sldId id="344" r:id="rId23"/>
    <p:sldId id="346" r:id="rId24"/>
    <p:sldId id="347" r:id="rId25"/>
    <p:sldId id="348" r:id="rId26"/>
    <p:sldId id="349" r:id="rId27"/>
    <p:sldId id="350" r:id="rId28"/>
    <p:sldId id="412" r:id="rId29"/>
    <p:sldId id="379" r:id="rId30"/>
    <p:sldId id="413" r:id="rId31"/>
    <p:sldId id="273" r:id="rId32"/>
    <p:sldId id="352" r:id="rId33"/>
    <p:sldId id="272" r:id="rId34"/>
    <p:sldId id="411" r:id="rId35"/>
    <p:sldId id="394" r:id="rId36"/>
    <p:sldId id="353" r:id="rId37"/>
    <p:sldId id="357" r:id="rId38"/>
    <p:sldId id="362" r:id="rId39"/>
    <p:sldId id="354" r:id="rId40"/>
    <p:sldId id="358" r:id="rId41"/>
    <p:sldId id="355" r:id="rId42"/>
    <p:sldId id="359" r:id="rId43"/>
    <p:sldId id="361" r:id="rId44"/>
    <p:sldId id="360" r:id="rId45"/>
    <p:sldId id="363" r:id="rId46"/>
    <p:sldId id="364" r:id="rId47"/>
    <p:sldId id="414" r:id="rId48"/>
    <p:sldId id="415" r:id="rId49"/>
    <p:sldId id="416" r:id="rId50"/>
    <p:sldId id="396" r:id="rId51"/>
    <p:sldId id="388" r:id="rId52"/>
    <p:sldId id="386" r:id="rId53"/>
    <p:sldId id="397" r:id="rId54"/>
    <p:sldId id="384" r:id="rId55"/>
    <p:sldId id="385" r:id="rId56"/>
    <p:sldId id="398" r:id="rId57"/>
    <p:sldId id="375" r:id="rId58"/>
    <p:sldId id="377" r:id="rId59"/>
    <p:sldId id="425" r:id="rId6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FF3F8D"/>
    <a:srgbClr val="CCFFFF"/>
    <a:srgbClr val="DFFECE"/>
    <a:srgbClr val="FF9966"/>
    <a:srgbClr val="FFFFCD"/>
    <a:srgbClr val="E2A7FF"/>
    <a:srgbClr val="FFCCCC"/>
    <a:srgbClr val="A162D0"/>
    <a:srgbClr val="FFFFA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913"/>
    <p:restoredTop sz="91288" autoAdjust="0"/>
  </p:normalViewPr>
  <p:slideViewPr>
    <p:cSldViewPr>
      <p:cViewPr varScale="1">
        <p:scale>
          <a:sx n="107" d="100"/>
          <a:sy n="107" d="100"/>
        </p:scale>
        <p:origin x="1224" y="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notesMaster" Target="notesMasters/notes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8956A075-CE2E-4203-89C4-577CB25E21E9}" type="datetimeFigureOut">
              <a:rPr lang="zh-CN" altLang="en-US"/>
              <a:pPr>
                <a:defRPr/>
              </a:pPr>
              <a:t>2021/9/23</a:t>
            </a:fld>
            <a:endParaRPr lang="zh-CN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noProof="0"/>
              <a:t>Click to edit Master text styles</a:t>
            </a:r>
          </a:p>
          <a:p>
            <a:pPr lvl="1"/>
            <a:r>
              <a:rPr lang="en-US" altLang="zh-CN" noProof="0"/>
              <a:t>Second level</a:t>
            </a:r>
          </a:p>
          <a:p>
            <a:pPr lvl="2"/>
            <a:r>
              <a:rPr lang="en-US" altLang="zh-CN" noProof="0"/>
              <a:t>Third level</a:t>
            </a:r>
          </a:p>
          <a:p>
            <a:pPr lvl="3"/>
            <a:r>
              <a:rPr lang="en-US" altLang="zh-CN" noProof="0"/>
              <a:t>Fourth level</a:t>
            </a:r>
          </a:p>
          <a:p>
            <a:pPr lvl="4"/>
            <a:r>
              <a:rPr lang="en-US" altLang="zh-CN" noProof="0"/>
              <a:t>Fifth level</a:t>
            </a:r>
            <a:endParaRPr lang="zh-CN" alt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F6FF1074-746F-4B46-AB2E-BBFC950575F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312931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7987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88752ED-B309-4730-89A4-F4EC6CAA67D8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92312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70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8806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92B77B8-2F23-4C17-89BB-AB868D0268B4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51983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089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E0534F5-B0F8-4B05-BD5F-8A18BB945954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45914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8294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D30F8D8-07B4-465A-9C3C-D892406EF925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85046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806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8909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5CFCA38-AC01-4569-BC90-D9B189C99F8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95149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806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8909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5CFCA38-AC01-4569-BC90-D9B189C99F8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41425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806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8909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5CFCA38-AC01-4569-BC90-D9B189C99F8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72804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8294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D30F8D8-07B4-465A-9C3C-D892406EF925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21396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499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8602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584EB86-71CF-4DFD-AD1A-52290E7AAF0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98793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44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10547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52E573D-C993-4E39-911F-25803C0C79D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69735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294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8397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AA57811-FD58-426C-9939-07BAA5DDEF8E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869880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499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8602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584EB86-71CF-4DFD-AD1A-52290E7AAF0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503712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Text Box 2"/>
          <p:cNvSpPr txBox="1">
            <a:spLocks noChangeArrowheads="1"/>
          </p:cNvSpPr>
          <p:nvPr/>
        </p:nvSpPr>
        <p:spPr bwMode="auto">
          <a:xfrm>
            <a:off x="1143000" y="686594"/>
            <a:ext cx="457200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78179" name="Rectangle 3"/>
          <p:cNvSpPr txBox="1">
            <a:spLocks noGrp="1" noChangeArrowheads="1"/>
          </p:cNvSpPr>
          <p:nvPr>
            <p:ph type="body"/>
          </p:nvPr>
        </p:nvSpPr>
        <p:spPr>
          <a:xfrm>
            <a:off x="686028" y="4343798"/>
            <a:ext cx="5485946" cy="4113609"/>
          </a:xfrm>
          <a:noFill/>
          <a:ln w="9525"/>
        </p:spPr>
        <p:txBody>
          <a:bodyPr wrap="none" anchor="ctr"/>
          <a:lstStyle/>
          <a:p>
            <a:endParaRPr lang="zh-CN" altLang="en-US">
              <a:latin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800333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44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10547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52E573D-C993-4E39-911F-25803C0C79D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036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70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8806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92B77B8-2F23-4C17-89BB-AB868D0268B4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349484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70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8806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92B77B8-2F23-4C17-89BB-AB868D0268B4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95193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70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8806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92B77B8-2F23-4C17-89BB-AB868D0268B4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191954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70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8806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92B77B8-2F23-4C17-89BB-AB868D0268B4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363767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70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8806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92B77B8-2F23-4C17-89BB-AB868D0268B4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258907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70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8806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92B77B8-2F23-4C17-89BB-AB868D0268B4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103559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70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8806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92B77B8-2F23-4C17-89BB-AB868D0268B4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289044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70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8806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92B77B8-2F23-4C17-89BB-AB868D0268B4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049260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6FF1074-746F-4B46-AB2E-BBFC950575F5}" type="slidenum">
              <a:rPr lang="zh-CN" altLang="en-US" smtClean="0"/>
              <a:pPr>
                <a:defRPr/>
              </a:pPr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049101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70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8806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92B77B8-2F23-4C17-89BB-AB868D0268B4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174054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70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8806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92B77B8-2F23-4C17-89BB-AB868D0268B4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473007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70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8806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92B77B8-2F23-4C17-89BB-AB868D0268B4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973666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70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8806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92B77B8-2F23-4C17-89BB-AB868D0268B4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822252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6FF1074-746F-4B46-AB2E-BBFC950575F5}" type="slidenum">
              <a:rPr lang="zh-CN" altLang="en-US" smtClean="0"/>
              <a:pPr>
                <a:defRPr/>
              </a:pPr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041445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6FF1074-746F-4B46-AB2E-BBFC950575F5}" type="slidenum">
              <a:rPr lang="zh-CN" altLang="en-US" smtClean="0"/>
              <a:pPr>
                <a:defRPr/>
              </a:pPr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792672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31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9421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649D1E2-2C1F-4370-BB73-510BBDB0087E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429551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160278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71915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90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9011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A0B0E11-1C90-4232-84DF-B3199B6E660E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141379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44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10547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52E573D-C993-4E39-911F-25803C0C79D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485524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79373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6FF1074-746F-4B46-AB2E-BBFC950575F5}" type="slidenum">
              <a:rPr lang="zh-CN" altLang="en-US" smtClean="0"/>
              <a:pPr>
                <a:defRPr/>
              </a:pPr>
              <a:t>37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013630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842897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952117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905477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7154038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3053750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849364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2789767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7809929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69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12800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D69F2E9-980E-48A2-9E52-D5C929938023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2828080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4650615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7918397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3122327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69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12800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D69F2E9-980E-48A2-9E52-D5C929938023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7556460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818675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0049856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69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12800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D69F2E9-980E-48A2-9E52-D5C929938023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7578405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4196029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5488730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69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12800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D69F2E9-980E-48A2-9E52-D5C929938023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7413564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82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13926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20756F1-4261-45BB-B586-E63307E79286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1934312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02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14131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0A06788-4955-4CB4-92AE-460EC8E95FC4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7235037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02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14131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0A06788-4955-4CB4-92AE-460EC8E95FC4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70471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365125" cy="6854825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309563" y="681038"/>
            <a:ext cx="46037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68288" y="681038"/>
            <a:ext cx="2857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249238" y="681038"/>
            <a:ext cx="952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222250" y="681038"/>
            <a:ext cx="7938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255588" y="5046663"/>
            <a:ext cx="73025" cy="169227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255588" y="4797425"/>
            <a:ext cx="73025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255588" y="4637088"/>
            <a:ext cx="73025" cy="138112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255588" y="4541838"/>
            <a:ext cx="73025" cy="7461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lang="en-US" altLang="zh-CN"/>
              <a:t>Click to edit Master title style</a:t>
            </a: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 altLang="zh-CN"/>
              <a:t>Click to edit Master subtitle style</a:t>
            </a:r>
            <a:endParaRPr lang="en-US"/>
          </a:p>
        </p:txBody>
      </p:sp>
      <p:sp>
        <p:nvSpPr>
          <p:cNvPr id="15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EA838E4-E2F8-49FC-BE8C-8666AEB8C731}" type="datetime1">
              <a:rPr lang="en-US" altLang="zh-CN"/>
              <a:pPr>
                <a:defRPr/>
              </a:pPr>
              <a:t>9/23/21</a:t>
            </a:fld>
            <a:endParaRPr lang="en-US" dirty="0"/>
          </a:p>
        </p:txBody>
      </p:sp>
      <p:sp>
        <p:nvSpPr>
          <p:cNvPr id="16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/>
              <a:t>Parallel Processing Institute, Fudan University</a:t>
            </a:r>
          </a:p>
        </p:txBody>
      </p:sp>
      <p:sp>
        <p:nvSpPr>
          <p:cNvPr id="17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2A1D25E-1B14-42E0-A308-0E2A1A6A2BE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9C6203-9C1F-492A-A786-C5EC2366EDE2}" type="datetime1">
              <a:rPr lang="en-US" altLang="zh-CN"/>
              <a:pPr>
                <a:defRPr/>
              </a:pPr>
              <a:t>9/23/21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Parallel Processing Institute, Fudan University</a:t>
            </a: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36AC17-1261-40B5-8959-3BA1489913D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/>
          </p:cNvSpPr>
          <p:nvPr/>
        </p:nvSpPr>
        <p:spPr bwMode="auto">
          <a:xfrm>
            <a:off x="4829175" y="1073150"/>
            <a:ext cx="4321175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5" name="Freeform 4"/>
          <p:cNvSpPr>
            <a:spLocks/>
          </p:cNvSpPr>
          <p:nvPr/>
        </p:nvSpPr>
        <p:spPr bwMode="auto">
          <a:xfrm>
            <a:off x="374650" y="0"/>
            <a:ext cx="5513388" cy="6615113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6" name="Freeform 5"/>
          <p:cNvSpPr>
            <a:spLocks/>
          </p:cNvSpPr>
          <p:nvPr/>
        </p:nvSpPr>
        <p:spPr bwMode="auto">
          <a:xfrm rot="5236414">
            <a:off x="4461669" y="1483519"/>
            <a:ext cx="4114800" cy="1189038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14" name="Freeform 13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366713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366713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363538" y="401638"/>
            <a:ext cx="8504237" cy="887412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0" name="Rectangle 19"/>
          <p:cNvSpPr/>
          <p:nvPr/>
        </p:nvSpPr>
        <p:spPr>
          <a:xfrm flipH="1">
            <a:off x="371475" y="681038"/>
            <a:ext cx="26988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 flipH="1">
            <a:off x="411163" y="681038"/>
            <a:ext cx="26987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 flipH="1">
            <a:off x="447675" y="681038"/>
            <a:ext cx="952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3" name="Rectangle 22"/>
          <p:cNvSpPr/>
          <p:nvPr/>
        </p:nvSpPr>
        <p:spPr>
          <a:xfrm flipH="1">
            <a:off x="476250" y="681038"/>
            <a:ext cx="952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4" name="Rectangle 23"/>
          <p:cNvSpPr/>
          <p:nvPr/>
        </p:nvSpPr>
        <p:spPr>
          <a:xfrm>
            <a:off x="500063" y="681038"/>
            <a:ext cx="36512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bIns="0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lang="en-US" altLang="zh-CN"/>
              <a:t>Click to edit Master title style</a:t>
            </a:r>
            <a:endParaRPr lang="en-US"/>
          </a:p>
        </p:txBody>
      </p:sp>
      <p:sp>
        <p:nvSpPr>
          <p:cNvPr id="2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8FBE654-1E62-4BC2-AC85-39888A7ADBA6}" type="datetime1">
              <a:rPr lang="en-US" altLang="zh-CN"/>
              <a:pPr>
                <a:defRPr/>
              </a:pPr>
              <a:t>9/23/21</a:t>
            </a:fld>
            <a:endParaRPr lang="en-US" dirty="0"/>
          </a:p>
        </p:txBody>
      </p:sp>
      <p:sp>
        <p:nvSpPr>
          <p:cNvPr id="2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/>
              <a:t>Parallel Processing Institute, Fudan University</a:t>
            </a:r>
          </a:p>
        </p:txBody>
      </p:sp>
      <p:sp>
        <p:nvSpPr>
          <p:cNvPr id="2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C8998EC-4187-4F90-8BE3-A8B375BFD5A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/>
          <a:p>
            <a:r>
              <a:rPr lang="en-US" altLang="zh-CN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4D2CBEF-6469-42C3-8C3E-C073DC3A31E8}" type="datetime1">
              <a:rPr lang="en-US" altLang="zh-CN"/>
              <a:pPr>
                <a:defRPr/>
              </a:pPr>
              <a:t>9/23/21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/>
              <a:t>Parallel Processing Institute, Fudan University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E065F2E-8B40-4BD4-98B6-F59999E3A51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01638"/>
            <a:ext cx="8867775" cy="887412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87313" y="681038"/>
            <a:ext cx="46037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7625" y="681038"/>
            <a:ext cx="26988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28575" y="681038"/>
            <a:ext cx="952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0" y="681038"/>
            <a:ext cx="952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 flipH="1">
            <a:off x="149225" y="681038"/>
            <a:ext cx="2857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 flipH="1">
            <a:off x="188913" y="681038"/>
            <a:ext cx="2857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 flipH="1">
            <a:off x="227013" y="681038"/>
            <a:ext cx="952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 flipH="1">
            <a:off x="255588" y="681038"/>
            <a:ext cx="7937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79400" y="681038"/>
            <a:ext cx="36513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/>
          <a:lstStyle>
            <a:lvl1pPr>
              <a:defRPr sz="4000"/>
            </a:lvl1pPr>
            <a:extLst/>
          </a:lstStyle>
          <a:p>
            <a:r>
              <a:rPr lang="en-US" altLang="zh-CN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/>
          </a:p>
        </p:txBody>
      </p:sp>
      <p:sp>
        <p:nvSpPr>
          <p:cNvPr id="1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B137CF4-A557-42B7-9664-659E8CA3E58E}" type="datetime1">
              <a:rPr lang="en-US" altLang="zh-CN"/>
              <a:pPr>
                <a:defRPr/>
              </a:pPr>
              <a:t>9/23/21</a:t>
            </a:fld>
            <a:endParaRPr lang="en-US" dirty="0"/>
          </a:p>
        </p:txBody>
      </p:sp>
      <p:sp>
        <p:nvSpPr>
          <p:cNvPr id="1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/>
              <a:t>Parallel Processing Institute, Fudan University</a:t>
            </a:r>
          </a:p>
        </p:txBody>
      </p:sp>
      <p:sp>
        <p:nvSpPr>
          <p:cNvPr id="1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9C648F0-10EB-4BA2-A698-D46FBFBC782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lang="en-US" altLang="zh-CN"/>
              <a:t>Click to edit Master title style</a:t>
            </a:r>
            <a:endParaRPr lang="en-US"/>
          </a:p>
        </p:txBody>
      </p:sp>
      <p:sp>
        <p:nvSpPr>
          <p:cNvPr id="3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7A56DE-9995-41FD-9543-78F2F57D7D4A}" type="datetime1">
              <a:rPr lang="en-US" altLang="zh-CN"/>
              <a:pPr>
                <a:defRPr/>
              </a:pPr>
              <a:t>9/23/21</a:t>
            </a:fld>
            <a:endParaRPr lang="en-US" dirty="0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Parallel Processing Institute, Fudan University</a:t>
            </a:r>
          </a:p>
        </p:txBody>
      </p:sp>
      <p:sp>
        <p:nvSpPr>
          <p:cNvPr id="5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B7E98C-4F39-48B3-B4F6-5C68F6826C0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0DBCA01-F9CC-4A7A-B575-42EAE21F8D0F}" type="datetime1">
              <a:rPr lang="en-US" altLang="zh-CN"/>
              <a:pPr>
                <a:defRPr/>
              </a:pPr>
              <a:t>9/23/21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/>
              <a:t>Parallel Processing Institute, Fudan University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543564D-72F5-402D-A0AE-7F8284E016A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lang="en-US" altLang="zh-CN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C12D14-266F-4A84-89B9-FFAF21F84002}" type="datetime1">
              <a:rPr lang="en-US" altLang="zh-CN"/>
              <a:pPr>
                <a:defRPr/>
              </a:pPr>
              <a:t>9/23/21</a:t>
            </a:fld>
            <a:endParaRPr lang="en-US" dirty="0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Parallel Processing Institute, Fudan University</a:t>
            </a: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BA582A-17EC-4F4B-84FE-F6719272D06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68300" y="0"/>
            <a:ext cx="8777288" cy="1878013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363538" y="1884363"/>
            <a:ext cx="8782050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19"/>
          <p:cNvGrpSpPr>
            <a:grpSpLocks/>
          </p:cNvGrpSpPr>
          <p:nvPr/>
        </p:nvGrpSpPr>
        <p:grpSpPr bwMode="auto">
          <a:xfrm rot="5400000">
            <a:off x="8515351" y="1219200"/>
            <a:ext cx="131762" cy="128587"/>
            <a:chOff x="6668087" y="1297746"/>
            <a:chExt cx="161840" cy="156602"/>
          </a:xfrm>
        </p:grpSpPr>
        <p:cxnSp>
          <p:nvCxnSpPr>
            <p:cNvPr id="8" name="Straight Connector 7"/>
            <p:cNvCxnSpPr/>
            <p:nvPr/>
          </p:nvCxnSpPr>
          <p:spPr>
            <a:xfrm rot="16200000">
              <a:off x="6663593" y="1296441"/>
              <a:ext cx="88935" cy="7994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6200000" flipV="1">
              <a:off x="6685198" y="1391515"/>
              <a:ext cx="125668" cy="0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5400000" flipH="1">
              <a:off x="6744513" y="1295466"/>
              <a:ext cx="88935" cy="8189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 25"/>
          <p:cNvGrpSpPr>
            <a:grpSpLocks/>
          </p:cNvGrpSpPr>
          <p:nvPr/>
        </p:nvGrpSpPr>
        <p:grpSpPr bwMode="auto">
          <a:xfrm rot="5400000">
            <a:off x="8667751" y="1371600"/>
            <a:ext cx="131762" cy="128587"/>
            <a:chOff x="6668087" y="1297746"/>
            <a:chExt cx="161840" cy="156602"/>
          </a:xfrm>
        </p:grpSpPr>
        <p:cxnSp>
          <p:nvCxnSpPr>
            <p:cNvPr id="12" name="Straight Connector 11"/>
            <p:cNvCxnSpPr/>
            <p:nvPr/>
          </p:nvCxnSpPr>
          <p:spPr>
            <a:xfrm rot="16200000">
              <a:off x="6663593" y="1296441"/>
              <a:ext cx="88935" cy="7994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 flipV="1">
              <a:off x="6685198" y="1391515"/>
              <a:ext cx="125668" cy="0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5400000" flipH="1">
              <a:off x="6744513" y="1295466"/>
              <a:ext cx="88935" cy="8189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oup 29"/>
          <p:cNvGrpSpPr>
            <a:grpSpLocks/>
          </p:cNvGrpSpPr>
          <p:nvPr/>
        </p:nvGrpSpPr>
        <p:grpSpPr bwMode="auto">
          <a:xfrm rot="5400000">
            <a:off x="8320087" y="1474788"/>
            <a:ext cx="131763" cy="128588"/>
            <a:chOff x="6668087" y="1297746"/>
            <a:chExt cx="161840" cy="156602"/>
          </a:xfrm>
        </p:grpSpPr>
        <p:cxnSp>
          <p:nvCxnSpPr>
            <p:cNvPr id="16" name="Straight Connector 15"/>
            <p:cNvCxnSpPr/>
            <p:nvPr/>
          </p:nvCxnSpPr>
          <p:spPr>
            <a:xfrm rot="16200000">
              <a:off x="6663592" y="1296440"/>
              <a:ext cx="88934" cy="7994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6200000" flipV="1">
              <a:off x="6685198" y="1391513"/>
              <a:ext cx="125668" cy="0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5400000" flipH="1">
              <a:off x="6744512" y="1295466"/>
              <a:ext cx="88934" cy="8189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lang="en-US" altLang="zh-CN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en-US" altLang="zh-CN" noProof="0" dirty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19" name="Date Placeholder 4"/>
          <p:cNvSpPr>
            <a:spLocks noGrp="1"/>
          </p:cNvSpPr>
          <p:nvPr>
            <p:ph type="dt" sz="half" idx="10"/>
          </p:nvPr>
        </p:nvSpPr>
        <p:spPr>
          <a:xfrm>
            <a:off x="6477000" y="55563"/>
            <a:ext cx="2133600" cy="365125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A1FF813-4D28-4D14-ABBA-0CBBD5E2F9E2}" type="datetime1">
              <a:rPr lang="en-US" altLang="zh-CN"/>
              <a:pPr>
                <a:defRPr/>
              </a:pPr>
              <a:t>9/23/21</a:t>
            </a:fld>
            <a:endParaRPr lang="en-US" dirty="0"/>
          </a:p>
        </p:txBody>
      </p:sp>
      <p:sp>
        <p:nvSpPr>
          <p:cNvPr id="20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55563"/>
            <a:ext cx="5562600" cy="365125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/>
              <a:t>Parallel Processing Institute, Fudan University</a:t>
            </a:r>
          </a:p>
        </p:txBody>
      </p:sp>
      <p:sp>
        <p:nvSpPr>
          <p:cNvPr id="2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55563"/>
            <a:ext cx="457200" cy="365125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D44E485-95C7-4290-B326-461494E98F9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2B782D-5EE3-414E-95EC-1D45065518B2}" type="datetime1">
              <a:rPr lang="en-US" altLang="zh-CN"/>
              <a:pPr>
                <a:defRPr/>
              </a:pPr>
              <a:t>9/23/21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Parallel Processing Institute, Fudan University</a:t>
            </a: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62A96D-FD1D-4ECC-B4CF-D0487350F14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/>
          <a:p>
            <a:r>
              <a:rPr lang="en-US" altLang="zh-CN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954D78-59B7-484E-BA73-427E23B28B22}" type="datetime1">
              <a:rPr lang="en-US" altLang="zh-CN"/>
              <a:pPr>
                <a:defRPr/>
              </a:pPr>
              <a:t>9/23/21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Parallel Processing Institute, Fudan University</a:t>
            </a: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061F69-C4B5-4998-A4D4-9306D269391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365125" cy="6854825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255588" y="5046663"/>
            <a:ext cx="73025" cy="169227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255588" y="4797425"/>
            <a:ext cx="73025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255588" y="4637088"/>
            <a:ext cx="73025" cy="138112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255588" y="4541838"/>
            <a:ext cx="73025" cy="7461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09563" y="681038"/>
            <a:ext cx="46037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68288" y="681038"/>
            <a:ext cx="28575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49238" y="681038"/>
            <a:ext cx="9525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7" name="Rectangle 16"/>
          <p:cNvSpPr/>
          <p:nvPr/>
        </p:nvSpPr>
        <p:spPr>
          <a:xfrm>
            <a:off x="222250" y="681038"/>
            <a:ext cx="7938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512763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r>
              <a:rPr lang="en-US" altLang="zh-CN"/>
              <a:t>Click to edit Master title style</a:t>
            </a:r>
            <a:endParaRPr lang="en-US"/>
          </a:p>
        </p:txBody>
      </p:sp>
      <p:sp>
        <p:nvSpPr>
          <p:cNvPr id="1036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914400" y="1784350"/>
            <a:ext cx="77724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100">
                <a:solidFill>
                  <a:schemeClr val="tx2"/>
                </a:solidFill>
                <a:latin typeface="+mn-lt"/>
                <a:ea typeface="+mn-ea"/>
              </a:defRPr>
            </a:lvl1pPr>
            <a:extLst/>
          </a:lstStyle>
          <a:p>
            <a:pPr>
              <a:defRPr/>
            </a:pPr>
            <a:fld id="{24748661-558C-4AA2-B28C-5514CB5AE9CF}" type="datetime1">
              <a:rPr lang="en-US" altLang="zh-CN"/>
              <a:pPr>
                <a:defRPr/>
              </a:pPr>
              <a:t>9/23/21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100">
                <a:solidFill>
                  <a:schemeClr val="tx2"/>
                </a:solidFill>
                <a:latin typeface="+mn-lt"/>
                <a:ea typeface="+mn-ea"/>
              </a:defRPr>
            </a:lvl1pPr>
            <a:extLst/>
          </a:lstStyle>
          <a:p>
            <a:pPr>
              <a:defRPr/>
            </a:pPr>
            <a:r>
              <a:rPr lang="en-US"/>
              <a:t>Parallel Processing Institute, Fudan University</a:t>
            </a: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/>
                </a:solidFill>
                <a:latin typeface="+mn-lt"/>
                <a:ea typeface="+mn-ea"/>
              </a:defRPr>
            </a:lvl1pPr>
            <a:extLst/>
          </a:lstStyle>
          <a:p>
            <a:pPr>
              <a:defRPr/>
            </a:pPr>
            <a:fld id="{5D6C3045-3C8A-4838-940D-3B31B42CB5F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41" r:id="rId1"/>
    <p:sldLayoutId id="2147483736" r:id="rId2"/>
    <p:sldLayoutId id="2147483742" r:id="rId3"/>
    <p:sldLayoutId id="2147483743" r:id="rId4"/>
    <p:sldLayoutId id="2147483744" r:id="rId5"/>
    <p:sldLayoutId id="2147483737" r:id="rId6"/>
    <p:sldLayoutId id="2147483745" r:id="rId7"/>
    <p:sldLayoutId id="2147483738" r:id="rId8"/>
    <p:sldLayoutId id="2147483746" r:id="rId9"/>
    <p:sldLayoutId id="2147483739" r:id="rId10"/>
    <p:sldLayoutId id="2147483740" r:id="rId11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kern="1200" spc="-100">
          <a:solidFill>
            <a:srgbClr val="CCFFFF"/>
          </a:solidFill>
          <a:latin typeface="+mj-lt"/>
          <a:ea typeface="+mj-ea"/>
          <a:cs typeface="华文楷体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CFFFF"/>
          </a:solidFill>
          <a:latin typeface="Calibri" pitchFamily="34" charset="0"/>
          <a:ea typeface="华文楷体"/>
          <a:cs typeface="华文楷体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CFFFF"/>
          </a:solidFill>
          <a:latin typeface="Calibri" pitchFamily="34" charset="0"/>
          <a:ea typeface="华文楷体"/>
          <a:cs typeface="华文楷体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CFFFF"/>
          </a:solidFill>
          <a:latin typeface="Calibri" pitchFamily="34" charset="0"/>
          <a:ea typeface="华文楷体"/>
          <a:cs typeface="华文楷体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CFFFF"/>
          </a:solidFill>
          <a:latin typeface="Calibri" pitchFamily="34" charset="0"/>
          <a:ea typeface="华文楷体"/>
          <a:cs typeface="华文楷体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rgbClr val="CCFFFF"/>
          </a:solidFill>
          <a:latin typeface="Calibri" pitchFamily="34" charset="0"/>
          <a:ea typeface="华文楷体"/>
          <a:cs typeface="华文楷体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rgbClr val="CCFFFF"/>
          </a:solidFill>
          <a:latin typeface="Calibri" pitchFamily="34" charset="0"/>
          <a:ea typeface="华文楷体"/>
          <a:cs typeface="华文楷体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rgbClr val="CCFFFF"/>
          </a:solidFill>
          <a:latin typeface="Calibri" pitchFamily="34" charset="0"/>
          <a:ea typeface="华文楷体"/>
          <a:cs typeface="华文楷体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rgbClr val="CCFFFF"/>
          </a:solidFill>
          <a:latin typeface="Calibri" pitchFamily="34" charset="0"/>
          <a:ea typeface="华文楷体"/>
          <a:cs typeface="华文楷体"/>
        </a:defRPr>
      </a:lvl9pPr>
      <a:extLst/>
    </p:titleStyle>
    <p:bodyStyle>
      <a:lvl1pPr marL="411163" indent="-342900" algn="l" rtl="0" eaLnBrk="0" fontAlgn="base" hangingPunct="0">
        <a:spcBef>
          <a:spcPts val="700"/>
        </a:spcBef>
        <a:spcAft>
          <a:spcPct val="0"/>
        </a:spcAft>
        <a:buClr>
          <a:schemeClr val="tx2"/>
        </a:buClr>
        <a:buSzPct val="95000"/>
        <a:buFont typeface="Wingdings" pitchFamily="2" charset="2"/>
        <a:buChar char="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Char char="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5363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 2" pitchFamily="18" charset="2"/>
        <a:buChar char="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0475" indent="-22860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Font typeface="Wingdings 3" pitchFamily="18" charset="2"/>
        <a:buChar char="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138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gujinyu@sjtu.edu.cn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Relationship Id="rId1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ftp://fs.fudan.edu.cn/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ftp://ftp.sjtu.edu.cn/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hyperlink" Target="ftp://fs.fudan.edu.cn/" TargetMode="Externa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ftp://ftp.sjtu.edu.cn/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ftp://ftp.sjtu.edu.cn/" TargetMode="Externa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hina-pub.com/computers/common/info.asp?id=9208" TargetMode="External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hyperlink" Target="http://jserv.sayya.org/misc/vi-vim-cheat-sheet.png" TargetMode="Externa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hina-pub.com/computers/common/info.asp?id=13395" TargetMode="External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hyperlink" Target="http://ipads.se.sjtu.edu.cn/courses/ics/tutorials/shell.html" TargetMode="External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3600"/>
            <a:ext cx="7772400" cy="1975104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altLang="zh-CN" sz="7200" cap="none" dirty="0">
                <a:solidFill>
                  <a:schemeClr val="tx2">
                    <a:satMod val="200000"/>
                  </a:schemeClr>
                </a:solidFill>
                <a:cs typeface="+mj-cs"/>
              </a:rPr>
              <a:t>T</a:t>
            </a:r>
            <a:r>
              <a:rPr lang="en-US" altLang="zh-CN" sz="5400" cap="none" dirty="0">
                <a:solidFill>
                  <a:schemeClr val="tx2">
                    <a:satMod val="200000"/>
                  </a:schemeClr>
                </a:solidFill>
                <a:cs typeface="+mj-cs"/>
              </a:rPr>
              <a:t>UTORIAL</a:t>
            </a:r>
            <a:r>
              <a:rPr lang="en-US" altLang="zh-CN" sz="5600" cap="none" dirty="0">
                <a:solidFill>
                  <a:schemeClr val="tx2">
                    <a:satMod val="200000"/>
                  </a:schemeClr>
                </a:solidFill>
                <a:cs typeface="+mj-cs"/>
              </a:rPr>
              <a:t> </a:t>
            </a:r>
            <a:r>
              <a:rPr lang="en-US" altLang="zh-CN" sz="7200" cap="none" dirty="0">
                <a:solidFill>
                  <a:schemeClr val="tx2">
                    <a:satMod val="200000"/>
                  </a:schemeClr>
                </a:solidFill>
                <a:cs typeface="+mj-cs"/>
              </a:rPr>
              <a:t>L</a:t>
            </a:r>
            <a:r>
              <a:rPr lang="en-US" altLang="zh-CN" sz="5600" cap="none" dirty="0">
                <a:solidFill>
                  <a:schemeClr val="tx2">
                    <a:satMod val="200000"/>
                  </a:schemeClr>
                </a:solidFill>
                <a:cs typeface="+mj-cs"/>
              </a:rPr>
              <a:t>ESSON</a:t>
            </a:r>
            <a:br>
              <a:rPr lang="en-US" altLang="zh-CN" sz="5600" cap="none" dirty="0">
                <a:solidFill>
                  <a:schemeClr val="tx2">
                    <a:satMod val="200000"/>
                  </a:schemeClr>
                </a:solidFill>
                <a:cs typeface="+mj-cs"/>
              </a:rPr>
            </a:br>
            <a:r>
              <a:rPr lang="en-US" altLang="zh-CN" sz="7200" cap="none" dirty="0">
                <a:solidFill>
                  <a:srgbClr val="FF3F8D"/>
                </a:solidFill>
                <a:latin typeface="Tempus Sans ITC" pitchFamily="82" charset="0"/>
                <a:cs typeface="+mj-cs"/>
              </a:rPr>
              <a:t>Linux </a:t>
            </a:r>
            <a:r>
              <a:rPr lang="en-US" altLang="zh-CN" sz="4800" cap="none" dirty="0">
                <a:solidFill>
                  <a:srgbClr val="FFC000"/>
                </a:solidFill>
                <a:latin typeface="Tempus Sans ITC" pitchFamily="82" charset="0"/>
                <a:cs typeface="+mj-cs"/>
              </a:rPr>
              <a:t>&amp;</a:t>
            </a:r>
            <a:r>
              <a:rPr lang="en-US" altLang="zh-CN" sz="7200" cap="none" dirty="0">
                <a:solidFill>
                  <a:srgbClr val="FF3F8D"/>
                </a:solidFill>
                <a:latin typeface="Tempus Sans ITC" pitchFamily="82" charset="0"/>
                <a:cs typeface="+mj-cs"/>
              </a:rPr>
              <a:t> Tools</a:t>
            </a:r>
            <a:endParaRPr lang="zh-CN" altLang="en-US" sz="6000" cap="none" dirty="0">
              <a:solidFill>
                <a:srgbClr val="FF3F8D"/>
              </a:solidFill>
              <a:latin typeface="Tempus Sans ITC" pitchFamily="82" charset="0"/>
              <a:cs typeface="+mj-cs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4419600"/>
            <a:ext cx="7772400" cy="2209800"/>
          </a:xfrm>
        </p:spPr>
        <p:txBody>
          <a:bodyPr anchor="t">
            <a:normAutofit/>
          </a:bodyPr>
          <a:lstStyle/>
          <a:p>
            <a:pPr algn="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zh-CN" dirty="0"/>
              <a:t>Institute of Parallel and Distributed Systems (IPADS)</a:t>
            </a:r>
          </a:p>
          <a:p>
            <a:pPr algn="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zh-CN" dirty="0"/>
              <a:t>Shanghai Jiao Tong University</a:t>
            </a:r>
          </a:p>
          <a:p>
            <a:pPr algn="r" eaLnBrk="1" fontAlgn="auto" hangingPunct="1">
              <a:spcAft>
                <a:spcPts val="0"/>
              </a:spcAft>
              <a:buFont typeface="Wingdings"/>
              <a:buNone/>
              <a:defRPr/>
            </a:pPr>
            <a:endParaRPr lang="en-US" altLang="zh-CN" dirty="0"/>
          </a:p>
          <a:p>
            <a:pPr algn="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zh-CN" dirty="0" err="1"/>
              <a:t>Jinyu</a:t>
            </a:r>
            <a:r>
              <a:rPr lang="zh-CN" altLang="en-US" dirty="0"/>
              <a:t> </a:t>
            </a:r>
            <a:r>
              <a:rPr lang="en-US" altLang="zh-CN" dirty="0"/>
              <a:t>Gu</a:t>
            </a:r>
          </a:p>
          <a:p>
            <a:pPr algn="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zh-CN" dirty="0">
                <a:hlinkClick r:id="rId3"/>
              </a:rPr>
              <a:t>gujinyu</a:t>
            </a:r>
            <a:r>
              <a:rPr lang="en-US" altLang="zh-CN" dirty="0">
                <a:latin typeface="+mj-lt"/>
                <a:hlinkClick r:id="rId3"/>
              </a:rPr>
              <a:t>@</a:t>
            </a:r>
            <a:r>
              <a:rPr lang="en-US" altLang="zh-CN" dirty="0">
                <a:hlinkClick r:id="rId3"/>
              </a:rPr>
              <a:t>sjtu.edu.cn</a:t>
            </a:r>
            <a:endParaRPr lang="en-US" altLang="zh-CN" dirty="0"/>
          </a:p>
          <a:p>
            <a:pPr algn="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zh-CN" dirty="0"/>
              <a:t>2021.9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dirty="0"/>
              <a:t>BIRTH of TUTORIAL LESSON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772400" cy="4572000"/>
          </a:xfrm>
          <a:effectLst>
            <a:reflection blurRad="6350" stA="50000" endA="300" endPos="90000" dir="5400000" sy="-100000" algn="bl" rotWithShape="0"/>
          </a:effectLst>
        </p:spPr>
        <p:txBody>
          <a:bodyPr>
            <a:normAutofit/>
          </a:bodyPr>
          <a:lstStyle/>
          <a:p>
            <a:pPr marL="352425" lvl="0" indent="-284163" eaLnBrk="1" hangingPunct="1">
              <a:buClr>
                <a:srgbClr val="DBF5F9"/>
              </a:buClr>
              <a:buNone/>
            </a:pPr>
            <a:r>
              <a:rPr lang="en-US" altLang="zh-CN" sz="4000" dirty="0">
                <a:solidFill>
                  <a:srgbClr val="FFC000"/>
                </a:solidFill>
              </a:rPr>
              <a:t>ICS</a:t>
            </a:r>
            <a:r>
              <a:rPr lang="en-US" altLang="zh-CN" sz="3200" dirty="0"/>
              <a:t> introduces the Computer Systems, </a:t>
            </a:r>
            <a:br>
              <a:rPr lang="en-US" altLang="zh-CN" sz="3200" dirty="0"/>
            </a:br>
            <a:r>
              <a:rPr lang="en-US" altLang="zh-CN" sz="3200" dirty="0"/>
              <a:t>then </a:t>
            </a:r>
            <a:r>
              <a:rPr lang="en-US" altLang="zh-CN" sz="4000" i="1" dirty="0">
                <a:solidFill>
                  <a:srgbClr val="FFC000"/>
                </a:solidFill>
              </a:rPr>
              <a:t>WHO</a:t>
            </a:r>
            <a:r>
              <a:rPr lang="en-US" altLang="zh-CN" sz="3200" dirty="0"/>
              <a:t> introduces ICS ?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/>
              <a:t>A new environment: </a:t>
            </a:r>
            <a:r>
              <a:rPr lang="en-US" altLang="zh-CN" sz="3200" i="1" dirty="0">
                <a:solidFill>
                  <a:srgbClr val="FF0066"/>
                </a:solidFill>
              </a:rPr>
              <a:t>Linux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/>
              <a:t>Many new tools: </a:t>
            </a:r>
            <a:r>
              <a:rPr lang="en-US" altLang="zh-CN" sz="3200" i="1" dirty="0" err="1">
                <a:solidFill>
                  <a:srgbClr val="00B0F0"/>
                </a:solidFill>
              </a:rPr>
              <a:t>svn</a:t>
            </a:r>
            <a:r>
              <a:rPr lang="en-US" altLang="zh-CN" sz="3200" i="1" dirty="0">
                <a:solidFill>
                  <a:srgbClr val="00B0F0"/>
                </a:solidFill>
              </a:rPr>
              <a:t>,</a:t>
            </a:r>
            <a:r>
              <a:rPr lang="en-US" altLang="zh-CN" sz="3200" i="1" dirty="0"/>
              <a:t> </a:t>
            </a:r>
            <a:r>
              <a:rPr lang="en-US" altLang="zh-CN" sz="2800" dirty="0">
                <a:solidFill>
                  <a:srgbClr val="00B0F0"/>
                </a:solidFill>
              </a:rPr>
              <a:t>…</a:t>
            </a:r>
          </a:p>
          <a:p>
            <a:pPr marL="68263" indent="0" eaLnBrk="1" hangingPunct="1">
              <a:buClr>
                <a:srgbClr val="DBF5F9"/>
              </a:buClr>
              <a:buNone/>
            </a:pPr>
            <a:endParaRPr lang="en-US" altLang="zh-CN" dirty="0"/>
          </a:p>
          <a:p>
            <a:pPr marL="68263" lvl="0" indent="0" eaLnBrk="1" hangingPunct="1">
              <a:buClr>
                <a:srgbClr val="DBF5F9"/>
              </a:buClr>
              <a:buNone/>
            </a:pPr>
            <a:endParaRPr lang="en-US" altLang="zh-CN" dirty="0"/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endParaRPr lang="en-US" altLang="zh-CN" dirty="0"/>
          </a:p>
        </p:txBody>
      </p:sp>
      <p:sp>
        <p:nvSpPr>
          <p:cNvPr id="16388" name="Footer Placeholder 3"/>
          <p:cNvSpPr>
            <a:spLocks noGrp="1"/>
          </p:cNvSpPr>
          <p:nvPr>
            <p:ph type="ftr" sz="quarter" idx="11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Systems (IPADS), SJTU</a:t>
            </a:r>
          </a:p>
        </p:txBody>
      </p:sp>
      <p:sp>
        <p:nvSpPr>
          <p:cNvPr id="16389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67EEA28-9489-4564-912F-710D4762EFB4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en-US" altLang="zh-CN"/>
          </a:p>
        </p:txBody>
      </p:sp>
      <p:sp>
        <p:nvSpPr>
          <p:cNvPr id="4" name="Rectangle 3"/>
          <p:cNvSpPr/>
          <p:nvPr/>
        </p:nvSpPr>
        <p:spPr>
          <a:xfrm>
            <a:off x="1219200" y="5029200"/>
            <a:ext cx="7034618" cy="153888"/>
          </a:xfrm>
          <a:prstGeom prst="rect">
            <a:avLst/>
          </a:prstGeom>
          <a:effectLst>
            <a:reflection blurRad="6350" stA="50000" endA="300" endPos="55000" dir="5400000" sy="-100000" algn="bl" rotWithShape="0"/>
          </a:effectLst>
        </p:spPr>
        <p:txBody>
          <a:bodyPr wrap="none">
            <a:spAutoFit/>
          </a:bodyPr>
          <a:lstStyle/>
          <a:p>
            <a:pPr marL="68263" indent="0" algn="ctr" eaLnBrk="1" hangingPunct="1">
              <a:lnSpc>
                <a:spcPct val="10000"/>
              </a:lnSpc>
              <a:buClr>
                <a:srgbClr val="DBF5F9"/>
              </a:buClr>
              <a:buNone/>
            </a:pPr>
            <a:r>
              <a:rPr lang="en-US" altLang="zh-CN" sz="4000" dirty="0">
                <a:latin typeface="+mn-lt"/>
              </a:rPr>
              <a:t>ICS Book does not contain them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763"/>
            <a:ext cx="8229600" cy="9144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2">
                    <a:satMod val="200000"/>
                  </a:schemeClr>
                </a:solidFill>
                <a:cs typeface="+mj-cs"/>
              </a:rPr>
              <a:t>OUTLINE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10244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AC50241-9EDC-4206-B910-25D004FBA4D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en-US" altLang="zh-CN"/>
          </a:p>
        </p:txBody>
      </p:sp>
      <p:sp>
        <p:nvSpPr>
          <p:cNvPr id="10245" name="Content Placeholder 5"/>
          <p:cNvSpPr>
            <a:spLocks noGrp="1"/>
          </p:cNvSpPr>
          <p:nvPr>
            <p:ph sz="half" idx="1"/>
          </p:nvPr>
        </p:nvSpPr>
        <p:spPr>
          <a:xfrm>
            <a:off x="1219200" y="1400175"/>
            <a:ext cx="4038600" cy="4238625"/>
          </a:xfrm>
        </p:spPr>
        <p:txBody>
          <a:bodyPr/>
          <a:lstStyle/>
          <a:p>
            <a:pPr eaLnBrk="1" hangingPunct="1">
              <a:lnSpc>
                <a:spcPts val="4500"/>
              </a:lnSpc>
              <a:buSzPct val="50000"/>
              <a:buNone/>
            </a:pPr>
            <a:r>
              <a:rPr lang="en-US" altLang="zh-CN" sz="3200" dirty="0"/>
              <a:t>Pre-requisite</a:t>
            </a:r>
          </a:p>
          <a:p>
            <a:pPr eaLnBrk="1" hangingPunct="1">
              <a:lnSpc>
                <a:spcPts val="4500"/>
              </a:lnSpc>
              <a:buSzPct val="50000"/>
              <a:buFont typeface="Wingdings" pitchFamily="2" charset="2"/>
              <a:buNone/>
            </a:pPr>
            <a:r>
              <a:rPr lang="en-US" altLang="zh-CN" sz="3200" dirty="0"/>
              <a:t>Linux</a:t>
            </a:r>
          </a:p>
          <a:p>
            <a:pPr eaLnBrk="1" hangingPunct="1">
              <a:lnSpc>
                <a:spcPts val="4500"/>
              </a:lnSpc>
              <a:buSzPct val="50000"/>
              <a:buFont typeface="Wingdings" pitchFamily="2" charset="2"/>
              <a:buNone/>
            </a:pPr>
            <a:r>
              <a:rPr lang="en-US" altLang="zh-CN" sz="3200" dirty="0"/>
              <a:t>Tools</a:t>
            </a:r>
            <a:endParaRPr lang="zh-CN" alt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1219200" y="1400175"/>
            <a:ext cx="4038600" cy="4238625"/>
          </a:xfrm>
        </p:spPr>
        <p:txBody>
          <a:bodyPr>
            <a:normAutofit/>
          </a:bodyPr>
          <a:lstStyle/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None/>
              <a:defRPr/>
            </a:pPr>
            <a:r>
              <a:rPr lang="en-US" altLang="zh-CN" sz="3200" dirty="0"/>
              <a:t>Pre-requisite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>
                <a:solidFill>
                  <a:schemeClr val="bg1">
                    <a:lumMod val="50000"/>
                    <a:lumOff val="50000"/>
                  </a:schemeClr>
                </a:solidFill>
              </a:rPr>
              <a:t>Linux 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>
                <a:solidFill>
                  <a:schemeClr val="bg1">
                    <a:lumMod val="50000"/>
                    <a:lumOff val="50000"/>
                  </a:schemeClr>
                </a:solidFill>
              </a:rPr>
              <a:t>Tools</a:t>
            </a:r>
          </a:p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endParaRPr lang="zh-CN" altLang="en-US" dirty="0"/>
          </a:p>
        </p:txBody>
      </p:sp>
      <p:sp>
        <p:nvSpPr>
          <p:cNvPr id="11269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182EDCB-D4B8-4294-BD83-CDD2B6F5CBC9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en-US" altLang="zh-CN"/>
          </a:p>
        </p:txBody>
      </p:sp>
      <p:sp>
        <p:nvSpPr>
          <p:cNvPr id="8" name="Rectangle 7"/>
          <p:cNvSpPr/>
          <p:nvPr/>
        </p:nvSpPr>
        <p:spPr>
          <a:xfrm>
            <a:off x="1143000" y="1447800"/>
            <a:ext cx="2895600" cy="6096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2">
                    <a:satMod val="200000"/>
                  </a:schemeClr>
                </a:solidFill>
                <a:cs typeface="+mj-cs"/>
              </a:rPr>
              <a:t>REGISTRATION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17413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0729D2F-99F6-412B-9497-678340F3A595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en-US" altLang="zh-CN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1400" y="2705970"/>
            <a:ext cx="3709996" cy="348456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34414" y="1506934"/>
            <a:ext cx="3124200" cy="41933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6804" y="1508523"/>
            <a:ext cx="1152182" cy="319167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14600" y="1508523"/>
            <a:ext cx="3124200" cy="971305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1166804" y="2057400"/>
            <a:ext cx="1152182" cy="300191"/>
          </a:xfrm>
          <a:prstGeom prst="rect">
            <a:avLst/>
          </a:prstGeom>
          <a:noFill/>
          <a:ln w="3810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ooter Placeholder 3">
            <a:extLst>
              <a:ext uri="{FF2B5EF4-FFF2-40B4-BE49-F238E27FC236}">
                <a16:creationId xmlns:a16="http://schemas.microsoft.com/office/drawing/2014/main" id="{21191C93-B9D0-E944-AA72-5A6E06E75D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Systems (IPADS), SJTU</a:t>
            </a:r>
          </a:p>
        </p:txBody>
      </p:sp>
    </p:spTree>
    <p:extLst>
      <p:ext uri="{BB962C8B-B14F-4D97-AF65-F5344CB8AC3E}">
        <p14:creationId xmlns:p14="http://schemas.microsoft.com/office/powerpoint/2010/main" val="20968272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2">
                    <a:satMod val="200000"/>
                  </a:schemeClr>
                </a:solidFill>
                <a:cs typeface="+mj-cs"/>
              </a:rPr>
              <a:t>TASKS</a:t>
            </a:r>
            <a:br>
              <a:rPr lang="en-US" altLang="zh-CN" dirty="0">
                <a:solidFill>
                  <a:schemeClr val="tx2">
                    <a:satMod val="200000"/>
                  </a:schemeClr>
                </a:solidFill>
                <a:cs typeface="+mj-cs"/>
              </a:rPr>
            </a:b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4114800" cy="4572000"/>
          </a:xfrm>
        </p:spPr>
        <p:txBody>
          <a:bodyPr>
            <a:normAutofit/>
          </a:bodyPr>
          <a:lstStyle/>
          <a:p>
            <a:pPr marL="68580" indent="0" eaLnBrk="1" fontAlgn="auto" hangingPunct="1">
              <a:spcAft>
                <a:spcPts val="0"/>
              </a:spcAft>
              <a:buNone/>
              <a:defRPr/>
            </a:pPr>
            <a:r>
              <a:rPr lang="en-US" altLang="zh-CN" sz="3200" dirty="0"/>
              <a:t>Labs</a:t>
            </a:r>
            <a:r>
              <a:rPr lang="en-US" altLang="zh-CN" sz="3200" dirty="0">
                <a:solidFill>
                  <a:prstClr val="white"/>
                </a:solidFill>
              </a:rPr>
              <a:t> &amp;</a:t>
            </a:r>
            <a:r>
              <a:rPr lang="zh-CN" altLang="en-US" sz="3200" dirty="0">
                <a:solidFill>
                  <a:prstClr val="white"/>
                </a:solidFill>
              </a:rPr>
              <a:t> </a:t>
            </a:r>
            <a:r>
              <a:rPr lang="en-US" altLang="zh-CN" sz="3200" dirty="0">
                <a:solidFill>
                  <a:prstClr val="white"/>
                </a:solidFill>
              </a:rPr>
              <a:t>Quiz</a:t>
            </a:r>
            <a:endParaRPr lang="en-US" altLang="zh-CN" sz="3200" dirty="0"/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>
                <a:solidFill>
                  <a:prstClr val="white"/>
                </a:solidFill>
                <a:latin typeface="Verdana" pitchFamily="34" charset="0"/>
              </a:rPr>
              <a:t>1</a:t>
            </a:r>
            <a:r>
              <a:rPr lang="en-US" altLang="zh-CN" sz="2800" dirty="0">
                <a:solidFill>
                  <a:prstClr val="white"/>
                </a:solidFill>
              </a:rPr>
              <a:t>: Bits</a:t>
            </a: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>
                <a:solidFill>
                  <a:prstClr val="white"/>
                </a:solidFill>
                <a:latin typeface="Verdana" pitchFamily="34" charset="0"/>
              </a:rPr>
              <a:t>2</a:t>
            </a:r>
            <a:r>
              <a:rPr lang="en-US" altLang="zh-CN" sz="2800" dirty="0">
                <a:solidFill>
                  <a:prstClr val="white"/>
                </a:solidFill>
              </a:rPr>
              <a:t>: Bomb </a:t>
            </a:r>
            <a:r>
              <a:rPr lang="en-US" altLang="zh-CN" sz="2400" i="1" dirty="0">
                <a:solidFill>
                  <a:srgbClr val="FF0000"/>
                </a:solidFill>
              </a:rPr>
              <a:t>*</a:t>
            </a:r>
            <a:endParaRPr lang="en-US" altLang="zh-CN" sz="2800" i="1" dirty="0">
              <a:solidFill>
                <a:srgbClr val="FF0000"/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>
                <a:solidFill>
                  <a:prstClr val="white"/>
                </a:solidFill>
                <a:latin typeface="Verdana" pitchFamily="34" charset="0"/>
              </a:rPr>
              <a:t>3</a:t>
            </a:r>
            <a:r>
              <a:rPr lang="en-US" altLang="zh-CN" sz="2800" dirty="0">
                <a:solidFill>
                  <a:prstClr val="white"/>
                </a:solidFill>
              </a:rPr>
              <a:t>: Buffer Overflow</a:t>
            </a:r>
            <a:r>
              <a:rPr lang="en-US" altLang="zh-CN" sz="3200" dirty="0">
                <a:solidFill>
                  <a:srgbClr val="FF0000"/>
                </a:solidFill>
              </a:rPr>
              <a:t> </a:t>
            </a:r>
            <a:r>
              <a:rPr lang="en-US" altLang="zh-CN" sz="2400" i="1" dirty="0">
                <a:solidFill>
                  <a:srgbClr val="FF0000"/>
                </a:solidFill>
              </a:rPr>
              <a:t>*</a:t>
            </a:r>
            <a:endParaRPr lang="en-US" altLang="zh-CN" sz="2800" dirty="0">
              <a:solidFill>
                <a:prstClr val="white"/>
              </a:solidFill>
            </a:endParaRPr>
          </a:p>
          <a:p>
            <a:pPr marL="411480" eaLnBrk="1" fontAlgn="auto" hangingPunct="1">
              <a:spcAft>
                <a:spcPts val="0"/>
              </a:spcAft>
              <a:buNone/>
              <a:defRPr/>
            </a:pPr>
            <a:r>
              <a:rPr lang="en-US" altLang="zh-CN" sz="2000" i="1" dirty="0">
                <a:solidFill>
                  <a:srgbClr val="FF0000"/>
                </a:solidFill>
              </a:rPr>
              <a:t>* </a:t>
            </a:r>
            <a:r>
              <a:rPr lang="en-US" altLang="zh-CN" sz="2000" i="1" dirty="0"/>
              <a:t>Online Test</a:t>
            </a:r>
          </a:p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endParaRPr lang="en-US" altLang="zh-CN" dirty="0"/>
          </a:p>
        </p:txBody>
      </p:sp>
      <p:sp>
        <p:nvSpPr>
          <p:cNvPr id="17413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0729D2F-99F6-412B-9497-678340F3A595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en-US" altLang="zh-CN"/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5029200" y="1524000"/>
            <a:ext cx="36576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68580" marR="0" lvl="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buSzPct val="95000"/>
              <a:tabLst/>
              <a:defRPr/>
            </a:pPr>
            <a:r>
              <a:rPr lang="en-US" altLang="zh-CN" sz="3200" dirty="0">
                <a:latin typeface="+mn-lt"/>
                <a:ea typeface="+mn-ea"/>
              </a:rPr>
              <a:t>Exams </a:t>
            </a:r>
          </a:p>
          <a:p>
            <a:pPr marL="740664" lvl="1" indent="-285750" fontAlgn="auto"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Pct val="90000"/>
              <a:buFont typeface="Wingdings"/>
              <a:buChar char=""/>
              <a:defRPr/>
            </a:pPr>
            <a:r>
              <a:rPr lang="en-US" altLang="zh-CN" sz="2800" dirty="0">
                <a:latin typeface="+mn-lt"/>
                <a:ea typeface="+mn-ea"/>
              </a:rPr>
              <a:t>Final</a:t>
            </a:r>
          </a:p>
          <a:p>
            <a:pPr marL="411480" eaLnBrk="1" fontAlgn="auto" hangingPunct="1">
              <a:spcAft>
                <a:spcPts val="0"/>
              </a:spcAft>
              <a:buNone/>
              <a:defRPr/>
            </a:pPr>
            <a:endParaRPr lang="en-US" altLang="zh-CN" sz="900" dirty="0"/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3C043057-ECD9-0D41-AB61-838E92A2DD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Systems (IPADS), SJTU</a:t>
            </a:r>
          </a:p>
        </p:txBody>
      </p:sp>
    </p:spTree>
    <p:extLst>
      <p:ext uri="{BB962C8B-B14F-4D97-AF65-F5344CB8AC3E}">
        <p14:creationId xmlns:p14="http://schemas.microsoft.com/office/powerpoint/2010/main" val="119405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2">
                    <a:satMod val="200000"/>
                  </a:schemeClr>
                </a:solidFill>
                <a:cs typeface="+mj-cs"/>
              </a:rPr>
              <a:t>HARD RULES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772400" cy="4876800"/>
          </a:xfrm>
        </p:spPr>
        <p:txBody>
          <a:bodyPr>
            <a:normAutofit/>
          </a:bodyPr>
          <a:lstStyle/>
          <a:p>
            <a:pPr marL="68580" indent="0" eaLnBrk="1" fontAlgn="auto" hangingPunct="1">
              <a:spcAft>
                <a:spcPts val="0"/>
              </a:spcAft>
              <a:buNone/>
              <a:defRPr/>
            </a:pPr>
            <a:r>
              <a:rPr lang="en-US" altLang="zh-CN" sz="3200" dirty="0"/>
              <a:t>Deadline:  </a:t>
            </a:r>
            <a:r>
              <a:rPr lang="en-US" altLang="zh-CN" sz="2800" kern="0" dirty="0">
                <a:solidFill>
                  <a:srgbClr val="FF0066"/>
                </a:solidFill>
                <a:latin typeface="Comic Sans MS" pitchFamily="66" charset="0"/>
              </a:rPr>
              <a:t>No Extension</a:t>
            </a:r>
            <a:endParaRPr lang="en-US" altLang="zh-CN" sz="3200" dirty="0">
              <a:solidFill>
                <a:srgbClr val="FF0066"/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/>
              <a:t>Multiple submissions</a:t>
            </a:r>
          </a:p>
          <a:p>
            <a:pPr marL="68580" indent="0" eaLnBrk="1" fontAlgn="auto" hangingPunct="1">
              <a:spcAft>
                <a:spcPts val="0"/>
              </a:spcAft>
              <a:buNone/>
              <a:defRPr/>
            </a:pPr>
            <a:endParaRPr lang="en-US" altLang="zh-CN" sz="1600" dirty="0"/>
          </a:p>
          <a:p>
            <a:pPr marL="68580" indent="0" eaLnBrk="1" fontAlgn="auto" hangingPunct="1">
              <a:spcAft>
                <a:spcPts val="0"/>
              </a:spcAft>
              <a:buNone/>
              <a:defRPr/>
            </a:pPr>
            <a:r>
              <a:rPr lang="en-US" altLang="zh-CN" sz="3200" dirty="0"/>
              <a:t>Plagiarism:  </a:t>
            </a:r>
            <a:r>
              <a:rPr lang="en-US" sz="2800" kern="0" dirty="0">
                <a:solidFill>
                  <a:srgbClr val="FF0066"/>
                </a:solidFill>
                <a:latin typeface="Comic Sans MS" pitchFamily="66" charset="0"/>
              </a:rPr>
              <a:t>No Tolerance</a:t>
            </a:r>
            <a:endParaRPr lang="en-US" altLang="zh-CN" sz="3200" dirty="0">
              <a:solidFill>
                <a:srgbClr val="FF0066"/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/>
              <a:t>Forbid </a:t>
            </a:r>
            <a:r>
              <a:rPr lang="en-US" altLang="zh-CN" sz="2800" dirty="0">
                <a:solidFill>
                  <a:srgbClr val="FFC000"/>
                </a:solidFill>
              </a:rPr>
              <a:t>C&amp;P</a:t>
            </a:r>
          </a:p>
          <a:p>
            <a:pPr marL="996252" lvl="2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trike="sngStrike" dirty="0"/>
              <a:t>from Network</a:t>
            </a:r>
          </a:p>
          <a:p>
            <a:pPr marL="996252" lvl="2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trike="sngStrike" dirty="0"/>
              <a:t>from  Classmates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/>
              <a:t>Punishment</a:t>
            </a:r>
          </a:p>
          <a:p>
            <a:pPr marL="996252" lvl="2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>
                <a:solidFill>
                  <a:srgbClr val="FF0066"/>
                </a:solidFill>
                <a:latin typeface="Verdana" pitchFamily="34" charset="0"/>
              </a:rPr>
              <a:t>0</a:t>
            </a:r>
            <a:r>
              <a:rPr lang="en-US" altLang="zh-CN" sz="2800" dirty="0"/>
              <a:t> </a:t>
            </a:r>
            <a:r>
              <a:rPr lang="en-US" altLang="zh-CN" dirty="0"/>
              <a:t>point for </a:t>
            </a:r>
            <a:r>
              <a:rPr lang="en-US" altLang="zh-CN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ALL</a:t>
            </a:r>
            <a:endParaRPr lang="en-US" altLang="zh-CN" sz="18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413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0729D2F-99F6-412B-9497-678340F3A595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en-US" altLang="zh-CN"/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98A0295F-921F-8345-A2A8-A4A04DDC15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Systems (IPADS), SJTU</a:t>
            </a:r>
          </a:p>
        </p:txBody>
      </p:sp>
    </p:spTree>
    <p:extLst>
      <p:ext uri="{BB962C8B-B14F-4D97-AF65-F5344CB8AC3E}">
        <p14:creationId xmlns:p14="http://schemas.microsoft.com/office/powerpoint/2010/main" val="917593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9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182EDCB-D4B8-4294-BD83-CDD2B6F5CBC9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en-US" altLang="zh-CN"/>
          </a:p>
        </p:txBody>
      </p:sp>
      <p:sp>
        <p:nvSpPr>
          <p:cNvPr id="7" name="Rectangle 6"/>
          <p:cNvSpPr/>
          <p:nvPr/>
        </p:nvSpPr>
        <p:spPr>
          <a:xfrm>
            <a:off x="304800" y="1275814"/>
            <a:ext cx="8686800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4000" dirty="0">
                <a:solidFill>
                  <a:srgbClr val="FF0066"/>
                </a:solidFill>
                <a:latin typeface="Century Gothic" charset="0"/>
                <a:ea typeface="Century Gothic" charset="0"/>
                <a:cs typeface="Century Gothic" charset="0"/>
              </a:rPr>
              <a:t>Cheating</a:t>
            </a:r>
            <a:r>
              <a:rPr lang="en-US" altLang="zh-CN" sz="3600" dirty="0">
                <a:solidFill>
                  <a:srgbClr val="FFFF99"/>
                </a:solidFill>
                <a:latin typeface="Century Gothic" charset="0"/>
                <a:ea typeface="Century Gothic" charset="0"/>
                <a:cs typeface="Century Gothic" charset="0"/>
              </a:rPr>
              <a:t> will not be </a:t>
            </a:r>
            <a:r>
              <a:rPr lang="en-US" altLang="zh-CN" sz="4000" dirty="0">
                <a:solidFill>
                  <a:srgbClr val="FF0066"/>
                </a:solidFill>
                <a:latin typeface="Century Gothic" charset="0"/>
                <a:ea typeface="Century Gothic" charset="0"/>
                <a:cs typeface="Century Gothic" charset="0"/>
              </a:rPr>
              <a:t>tolerated</a:t>
            </a:r>
            <a:r>
              <a:rPr lang="en-US" altLang="zh-CN" sz="3600" dirty="0">
                <a:solidFill>
                  <a:srgbClr val="FFFF99"/>
                </a:solidFill>
                <a:latin typeface="Century Gothic" charset="0"/>
                <a:ea typeface="Century Gothic" charset="0"/>
                <a:cs typeface="Century Gothic" charset="0"/>
              </a:rPr>
              <a:t> </a:t>
            </a:r>
          </a:p>
          <a:p>
            <a:r>
              <a:rPr lang="en-US" altLang="zh-CN" sz="3200" dirty="0">
                <a:solidFill>
                  <a:srgbClr val="FFFF99"/>
                </a:solidFill>
                <a:latin typeface="Century Gothic" charset="0"/>
                <a:ea typeface="Century Gothic" charset="0"/>
                <a:cs typeface="Century Gothic" charset="0"/>
              </a:rPr>
              <a:t>…</a:t>
            </a:r>
          </a:p>
          <a:p>
            <a:r>
              <a:rPr lang="en-US" altLang="zh-CN" sz="3200" dirty="0">
                <a:solidFill>
                  <a:srgbClr val="FFFF99"/>
                </a:solidFill>
                <a:latin typeface="Century Gothic" charset="0"/>
                <a:ea typeface="Century Gothic" charset="0"/>
                <a:cs typeface="Century Gothic" charset="0"/>
              </a:rPr>
              <a:t>All homework, labs and exams are to be done </a:t>
            </a:r>
            <a:r>
              <a:rPr lang="en-US" altLang="zh-CN" sz="3600" dirty="0">
                <a:solidFill>
                  <a:srgbClr val="FF0066"/>
                </a:solidFill>
                <a:latin typeface="Century Gothic" charset="0"/>
                <a:ea typeface="Century Gothic" charset="0"/>
                <a:cs typeface="Century Gothic" charset="0"/>
              </a:rPr>
              <a:t>individually</a:t>
            </a:r>
            <a:r>
              <a:rPr lang="en-US" altLang="zh-CN" sz="3200" dirty="0">
                <a:solidFill>
                  <a:srgbClr val="FFFF99"/>
                </a:solidFill>
                <a:latin typeface="Century Gothic" charset="0"/>
                <a:ea typeface="Century Gothic" charset="0"/>
                <a:cs typeface="Century Gothic" charset="0"/>
              </a:rPr>
              <a:t>.</a:t>
            </a:r>
          </a:p>
          <a:p>
            <a:r>
              <a:rPr lang="en-US" altLang="zh-CN" sz="3200" dirty="0">
                <a:solidFill>
                  <a:srgbClr val="FFFF99"/>
                </a:solidFill>
                <a:latin typeface="Century Gothic" charset="0"/>
                <a:ea typeface="Century Gothic" charset="0"/>
                <a:cs typeface="Century Gothic" charset="0"/>
              </a:rPr>
              <a:t>…</a:t>
            </a:r>
          </a:p>
          <a:p>
            <a:r>
              <a:rPr lang="en-US" altLang="zh-CN" sz="3200" dirty="0">
                <a:solidFill>
                  <a:srgbClr val="FFFF99"/>
                </a:solidFill>
                <a:latin typeface="Century Gothic" charset="0"/>
                <a:ea typeface="Century Gothic" charset="0"/>
                <a:cs typeface="Century Gothic" charset="0"/>
              </a:rPr>
              <a:t>It is your </a:t>
            </a:r>
            <a:r>
              <a:rPr lang="en-US" altLang="zh-CN" sz="3600" dirty="0">
                <a:solidFill>
                  <a:srgbClr val="FF0066"/>
                </a:solidFill>
                <a:latin typeface="Century Gothic" charset="0"/>
                <a:ea typeface="Century Gothic" charset="0"/>
                <a:cs typeface="Century Gothic" charset="0"/>
              </a:rPr>
              <a:t>responsibility</a:t>
            </a:r>
            <a:r>
              <a:rPr lang="en-US" altLang="zh-CN" sz="3200" dirty="0">
                <a:solidFill>
                  <a:srgbClr val="FFFF99"/>
                </a:solidFill>
                <a:latin typeface="Century Gothic" charset="0"/>
                <a:ea typeface="Century Gothic" charset="0"/>
                <a:cs typeface="Century Gothic" charset="0"/>
              </a:rPr>
              <a:t> to ensure that your passwords are well-guarded, directories protected, and printouts do not </a:t>
            </a:r>
            <a:br>
              <a:rPr lang="en-US" altLang="zh-CN" sz="3200" dirty="0">
                <a:solidFill>
                  <a:srgbClr val="FFFF99"/>
                </a:solidFill>
                <a:latin typeface="Century Gothic" charset="0"/>
                <a:ea typeface="Century Gothic" charset="0"/>
                <a:cs typeface="Century Gothic" charset="0"/>
              </a:rPr>
            </a:br>
            <a:r>
              <a:rPr lang="en-US" altLang="zh-CN" sz="3200" dirty="0">
                <a:solidFill>
                  <a:srgbClr val="FFFF99"/>
                </a:solidFill>
                <a:latin typeface="Century Gothic" charset="0"/>
                <a:ea typeface="Century Gothic" charset="0"/>
                <a:cs typeface="Century Gothic" charset="0"/>
              </a:rPr>
              <a:t>fall into other hands.</a:t>
            </a:r>
            <a:endParaRPr lang="zh-CN" altLang="en-US" sz="3200" dirty="0">
              <a:solidFill>
                <a:srgbClr val="FFFF99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A33E8BD2-0ED7-D447-A03B-C702678BA0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Systems (IPADS), SJTU</a:t>
            </a:r>
          </a:p>
        </p:txBody>
      </p:sp>
    </p:spTree>
    <p:extLst>
      <p:ext uri="{BB962C8B-B14F-4D97-AF65-F5344CB8AC3E}">
        <p14:creationId xmlns:p14="http://schemas.microsoft.com/office/powerpoint/2010/main" val="2094182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2">
                    <a:satMod val="200000"/>
                  </a:schemeClr>
                </a:solidFill>
                <a:cs typeface="+mj-cs"/>
              </a:rPr>
              <a:t>WARNING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14341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E7D55B9-3E6F-424F-BA08-8CAE5189B77A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en-US" altLang="zh-CN"/>
          </a:p>
        </p:txBody>
      </p:sp>
      <p:sp>
        <p:nvSpPr>
          <p:cNvPr id="9" name="Rectangle 8"/>
          <p:cNvSpPr/>
          <p:nvPr/>
        </p:nvSpPr>
        <p:spPr>
          <a:xfrm>
            <a:off x="2137064" y="1447800"/>
            <a:ext cx="6629400" cy="1143000"/>
          </a:xfrm>
          <a:prstGeom prst="rect">
            <a:avLst/>
          </a:prstGeom>
          <a:solidFill>
            <a:srgbClr val="DFFECE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>
              <a:lnSpc>
                <a:spcPct val="120000"/>
              </a:lnSpc>
            </a:pPr>
            <a:r>
              <a:rPr lang="en-US" altLang="zh-CN" sz="2000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… </a:t>
            </a:r>
            <a:r>
              <a:rPr lang="zh-CN" altLang="en-US" sz="2000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不过我的本意并没有提供代码让他抄袭的啊。他有一个</a:t>
            </a:r>
            <a:r>
              <a:rPr lang="en-US" altLang="zh-CN" sz="2000" dirty="0" err="1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binfile</a:t>
            </a:r>
            <a:r>
              <a:rPr lang="en-US" altLang="zh-CN" sz="2000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 </a:t>
            </a:r>
            <a:r>
              <a:rPr lang="zh-CN" altLang="en-US" sz="2000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的函数怎么调试都不对，</a:t>
            </a:r>
            <a:r>
              <a:rPr lang="zh-CN" altLang="en-US" sz="2000" b="1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我确实把这段代码发给了他，但我教会了他怎么做的了</a:t>
            </a:r>
            <a:r>
              <a:rPr lang="zh-CN" altLang="en-US" sz="2000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。</a:t>
            </a:r>
            <a:r>
              <a:rPr lang="en-US" altLang="zh-CN" sz="2000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…</a:t>
            </a:r>
          </a:p>
        </p:txBody>
      </p:sp>
      <p:sp>
        <p:nvSpPr>
          <p:cNvPr id="10" name="Rectangle 9"/>
          <p:cNvSpPr/>
          <p:nvPr/>
        </p:nvSpPr>
        <p:spPr>
          <a:xfrm>
            <a:off x="762000" y="2467841"/>
            <a:ext cx="7620000" cy="1200150"/>
          </a:xfrm>
          <a:prstGeom prst="rect">
            <a:avLst/>
          </a:prstGeom>
          <a:solidFill>
            <a:srgbClr val="DFFECE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>
              <a:lnSpc>
                <a:spcPct val="120000"/>
              </a:lnSpc>
            </a:pPr>
            <a:r>
              <a:rPr lang="en-US" altLang="zh-CN" sz="2000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…, </a:t>
            </a:r>
            <a:r>
              <a:rPr lang="zh-CN" altLang="en-US" sz="2000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她请教我怎么优化，我跟她讲了优化方法然后她自己去改了，改过以后问我为什么效率没有提升， </a:t>
            </a:r>
            <a:r>
              <a:rPr lang="zh-CN" altLang="en-US" sz="2000" b="1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我就叫她让我看下她的代码，发现没有实质性的优化，我嫌讲不清就叫她参考我的代码</a:t>
            </a:r>
            <a:r>
              <a:rPr lang="en-US" altLang="zh-CN" sz="2000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,</a:t>
            </a:r>
            <a:r>
              <a:rPr lang="zh-CN" altLang="en-US" sz="2000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 </a:t>
            </a:r>
            <a:r>
              <a:rPr lang="en-US" altLang="zh-CN" sz="2000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… </a:t>
            </a:r>
          </a:p>
        </p:txBody>
      </p:sp>
      <p:sp>
        <p:nvSpPr>
          <p:cNvPr id="5" name="Rectangle 4"/>
          <p:cNvSpPr/>
          <p:nvPr/>
        </p:nvSpPr>
        <p:spPr>
          <a:xfrm>
            <a:off x="3813464" y="3619500"/>
            <a:ext cx="4953000" cy="800100"/>
          </a:xfrm>
          <a:prstGeom prst="rect">
            <a:avLst/>
          </a:prstGeom>
          <a:solidFill>
            <a:srgbClr val="DFFECE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>
              <a:lnSpc>
                <a:spcPct val="120000"/>
              </a:lnSpc>
            </a:pPr>
            <a:r>
              <a:rPr lang="en-US" altLang="zh-CN" sz="2000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… </a:t>
            </a:r>
            <a:r>
              <a:rPr lang="zh-CN" altLang="en-US" sz="2000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我们都是“好学生”，</a:t>
            </a:r>
            <a:r>
              <a:rPr lang="zh-CN" altLang="en-US" sz="2000" b="1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在同学之间会很难拒绝</a:t>
            </a:r>
            <a:r>
              <a:rPr lang="zh-CN" altLang="en-US" sz="2000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。这次之后就没有这种情况发生了。</a:t>
            </a:r>
            <a:r>
              <a:rPr lang="en-US" altLang="zh-CN" sz="2000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…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143000" y="5562600"/>
            <a:ext cx="7391400" cy="800100"/>
          </a:xfrm>
          <a:prstGeom prst="rect">
            <a:avLst/>
          </a:prstGeom>
          <a:solidFill>
            <a:srgbClr val="CCFFFF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>
              <a:lnSpc>
                <a:spcPct val="120000"/>
              </a:lnSpc>
            </a:pPr>
            <a:r>
              <a:rPr lang="en-US" altLang="zh-CN" sz="2000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… XXX</a:t>
            </a:r>
            <a:r>
              <a:rPr lang="zh-CN" altLang="en-US" sz="2000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没有错，</a:t>
            </a:r>
            <a:r>
              <a:rPr lang="zh-CN" altLang="en-US" sz="2000" b="1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有错的是将他的代码直接交上去的人</a:t>
            </a:r>
            <a:r>
              <a:rPr lang="zh-CN" altLang="en-US" sz="2000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，他们根本就没考虑一下这可能对</a:t>
            </a:r>
            <a:r>
              <a:rPr lang="en-US" altLang="zh-CN" sz="2000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XXX</a:t>
            </a:r>
            <a:r>
              <a:rPr lang="zh-CN" altLang="en-US" sz="2000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造成什么影响。</a:t>
            </a:r>
            <a:r>
              <a:rPr lang="en-US" altLang="zh-CN" sz="2000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… </a:t>
            </a:r>
            <a:r>
              <a:rPr lang="zh-CN" altLang="en-US" sz="2000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（</a:t>
            </a:r>
            <a:r>
              <a:rPr lang="en-US" altLang="zh-CN" sz="2000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From YY BBS</a:t>
            </a:r>
            <a:r>
              <a:rPr lang="zh-CN" altLang="en-US" sz="2000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）</a:t>
            </a:r>
            <a:endParaRPr lang="en-US" altLang="zh-CN" sz="2000" dirty="0">
              <a:solidFill>
                <a:schemeClr val="bg1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524000" y="4267200"/>
            <a:ext cx="5791200" cy="1160318"/>
          </a:xfrm>
          <a:prstGeom prst="rect">
            <a:avLst/>
          </a:prstGeom>
          <a:solidFill>
            <a:srgbClr val="DFFECE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>
              <a:lnSpc>
                <a:spcPct val="120000"/>
              </a:lnSpc>
            </a:pPr>
            <a:r>
              <a:rPr lang="en-US" altLang="zh-CN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…, </a:t>
            </a:r>
            <a:r>
              <a:rPr lang="zh-CN" altLang="en-US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知道了，</a:t>
            </a:r>
            <a:r>
              <a:rPr lang="zh-CN" altLang="en-US" b="1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只是实在不会写唉</a:t>
            </a:r>
            <a:r>
              <a:rPr lang="zh-CN" altLang="en-US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，没学</a:t>
            </a:r>
            <a:r>
              <a:rPr lang="en-US" altLang="zh-CN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c</a:t>
            </a:r>
            <a:r>
              <a:rPr lang="zh-CN" altLang="en-US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这个指针真的看不太懂额。这次错了，下次一定不会这么做了。不过能不能请老师不要把 </a:t>
            </a:r>
            <a:r>
              <a:rPr lang="en-US" altLang="zh-CN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XX</a:t>
            </a:r>
            <a:r>
              <a:rPr lang="zh-CN" altLang="en-US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判为</a:t>
            </a:r>
            <a:r>
              <a:rPr lang="en-US" altLang="zh-CN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0</a:t>
            </a:r>
            <a:r>
              <a:rPr lang="zh-CN" altLang="en-US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分 </a:t>
            </a:r>
            <a:r>
              <a:rPr lang="en-US" altLang="zh-CN" dirty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… </a:t>
            </a:r>
          </a:p>
        </p:txBody>
      </p:sp>
      <p:sp>
        <p:nvSpPr>
          <p:cNvPr id="12" name="Footer Placeholder 3">
            <a:extLst>
              <a:ext uri="{FF2B5EF4-FFF2-40B4-BE49-F238E27FC236}">
                <a16:creationId xmlns:a16="http://schemas.microsoft.com/office/drawing/2014/main" id="{72803591-CC3C-FF46-A60C-3344FC2A91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Systems (IPADS), SJTU</a:t>
            </a:r>
          </a:p>
        </p:txBody>
      </p:sp>
    </p:spTree>
    <p:extLst>
      <p:ext uri="{BB962C8B-B14F-4D97-AF65-F5344CB8AC3E}">
        <p14:creationId xmlns:p14="http://schemas.microsoft.com/office/powerpoint/2010/main" val="1521240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5" grpId="0" animBg="1"/>
      <p:bldP spid="11" grpId="0" animBg="1"/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1219200" y="1400175"/>
            <a:ext cx="4038600" cy="4238625"/>
          </a:xfrm>
        </p:spPr>
        <p:txBody>
          <a:bodyPr>
            <a:normAutofit/>
          </a:bodyPr>
          <a:lstStyle/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>
                <a:solidFill>
                  <a:schemeClr val="bg1">
                    <a:lumMod val="50000"/>
                    <a:lumOff val="50000"/>
                  </a:schemeClr>
                </a:solidFill>
              </a:rPr>
              <a:t>Pre-requisite</a:t>
            </a:r>
            <a:r>
              <a:rPr lang="en-US" altLang="zh-CN" sz="3200" dirty="0"/>
              <a:t>		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/>
              <a:t>Linux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>
                <a:solidFill>
                  <a:schemeClr val="bg1">
                    <a:lumMod val="50000"/>
                    <a:lumOff val="50000"/>
                  </a:schemeClr>
                </a:solidFill>
              </a:rPr>
              <a:t>Tools</a:t>
            </a:r>
            <a:endParaRPr lang="en-US" altLang="zh-CN" sz="3200" dirty="0">
              <a:solidFill>
                <a:schemeClr val="bg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3733800" y="1323975"/>
            <a:ext cx="4038600" cy="4314825"/>
          </a:xfrm>
        </p:spPr>
        <p:txBody>
          <a:bodyPr>
            <a:normAutofit/>
          </a:bodyPr>
          <a:lstStyle/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/>
              <a:t> </a:t>
            </a:r>
            <a:endParaRPr lang="en-US" altLang="zh-CN" dirty="0">
              <a:solidFill>
                <a:schemeClr val="bg1">
                  <a:lumMod val="50000"/>
                  <a:lumOff val="50000"/>
                </a:schemeClr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r>
              <a:rPr lang="en-US" altLang="zh-CN" dirty="0"/>
              <a:t>Introduction</a:t>
            </a:r>
            <a:endParaRPr lang="en-US" altLang="zh-CN" dirty="0">
              <a:solidFill>
                <a:schemeClr val="bg1">
                  <a:lumMod val="50000"/>
                  <a:lumOff val="50000"/>
                </a:schemeClr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>
                <a:solidFill>
                  <a:schemeClr val="bg1">
                    <a:lumMod val="50000"/>
                    <a:lumOff val="50000"/>
                  </a:schemeClr>
                </a:solidFill>
              </a:rPr>
              <a:t>     Installation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>
                <a:solidFill>
                  <a:schemeClr val="bg1">
                    <a:lumMod val="50000"/>
                    <a:lumOff val="50000"/>
                  </a:schemeClr>
                </a:solidFill>
              </a:rPr>
              <a:t>     Shell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/>
              <a:t>    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/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/>
          </a:p>
        </p:txBody>
      </p:sp>
      <p:sp>
        <p:nvSpPr>
          <p:cNvPr id="3379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2AC5549-492D-421C-A38C-05B1CFFADF19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en-US" altLang="zh-CN"/>
          </a:p>
        </p:txBody>
      </p:sp>
      <p:sp>
        <p:nvSpPr>
          <p:cNvPr id="8" name="Rectangle 7"/>
          <p:cNvSpPr/>
          <p:nvPr/>
        </p:nvSpPr>
        <p:spPr>
          <a:xfrm>
            <a:off x="1143000" y="2133600"/>
            <a:ext cx="2895600" cy="6096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" name="Rectangle 8"/>
          <p:cNvSpPr/>
          <p:nvPr/>
        </p:nvSpPr>
        <p:spPr>
          <a:xfrm>
            <a:off x="4038600" y="1600200"/>
            <a:ext cx="3657600" cy="18288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" name="Rectangle 9"/>
          <p:cNvSpPr/>
          <p:nvPr/>
        </p:nvSpPr>
        <p:spPr>
          <a:xfrm>
            <a:off x="3962400" y="2133600"/>
            <a:ext cx="304800" cy="609600"/>
          </a:xfrm>
          <a:prstGeom prst="rect">
            <a:avLst/>
          </a:prstGeom>
          <a:solidFill>
            <a:schemeClr val="bg1"/>
          </a:solidFill>
          <a:ln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1" name="Picture 1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21247339">
            <a:off x="4510087" y="1447800"/>
            <a:ext cx="671513" cy="71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2">
                    <a:satMod val="200000"/>
                  </a:schemeClr>
                </a:solidFill>
                <a:cs typeface="+mj-cs"/>
              </a:rPr>
              <a:t>BACKGROUND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6629400" cy="4572000"/>
          </a:xfrm>
        </p:spPr>
        <p:txBody>
          <a:bodyPr>
            <a:normAutofit/>
          </a:bodyPr>
          <a:lstStyle/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altLang="zh-CN" sz="3200" dirty="0"/>
              <a:t>The History of </a:t>
            </a:r>
            <a:r>
              <a:rPr lang="en-US" altLang="zh-CN" sz="3200" dirty="0">
                <a:solidFill>
                  <a:srgbClr val="FFC000"/>
                </a:solidFill>
              </a:rPr>
              <a:t>Linux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/>
              <a:t>Linus Torvalds, </a:t>
            </a:r>
            <a:r>
              <a:rPr lang="en-US" altLang="zh-CN" sz="2800" dirty="0">
                <a:latin typeface="+mj-lt"/>
              </a:rPr>
              <a:t>1991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/>
              <a:t>Unix</a:t>
            </a:r>
            <a:r>
              <a:rPr lang="en-US" altLang="zh-CN" sz="2800" dirty="0">
                <a:solidFill>
                  <a:schemeClr val="tx1">
                    <a:lumMod val="95000"/>
                  </a:schemeClr>
                </a:solidFill>
              </a:rPr>
              <a:t>-like</a:t>
            </a:r>
            <a:r>
              <a:rPr lang="en-US" altLang="zh-CN" sz="2800" dirty="0"/>
              <a:t> Operating Systems</a:t>
            </a:r>
          </a:p>
          <a:p>
            <a:pPr lvl="3" indent="-460375" eaLnBrk="1" fontAlgn="auto" hangingPunct="1">
              <a:spcAft>
                <a:spcPts val="0"/>
              </a:spcAft>
              <a:buClr>
                <a:schemeClr val="accent3"/>
              </a:buClr>
              <a:buFont typeface="Wingdings 3"/>
              <a:buNone/>
              <a:defRPr/>
            </a:pPr>
            <a:r>
              <a:rPr lang="en-US" altLang="zh-CN" dirty="0"/>
              <a:t>    </a:t>
            </a:r>
            <a:r>
              <a:rPr lang="en-US" altLang="zh-CN" sz="2400" dirty="0">
                <a:solidFill>
                  <a:srgbClr val="FFFF99"/>
                </a:solidFill>
              </a:rPr>
              <a:t>“ </a:t>
            </a:r>
            <a:r>
              <a:rPr lang="en-US" altLang="zh-CN" sz="2800" dirty="0">
                <a:solidFill>
                  <a:srgbClr val="FFFF99"/>
                </a:solidFill>
                <a:latin typeface="Pristina" pitchFamily="66" charset="0"/>
              </a:rPr>
              <a:t>Unix is not so much an operating system as an oral history </a:t>
            </a:r>
            <a:r>
              <a:rPr lang="en-US" altLang="zh-CN" sz="2400" dirty="0">
                <a:solidFill>
                  <a:srgbClr val="FFFF99"/>
                </a:solidFill>
              </a:rPr>
              <a:t>”</a:t>
            </a:r>
            <a:endParaRPr lang="en-US" altLang="zh-CN" dirty="0">
              <a:solidFill>
                <a:srgbClr val="FFFF99"/>
              </a:solidFill>
            </a:endParaRPr>
          </a:p>
          <a:p>
            <a:pPr marL="1261872" lvl="3" eaLnBrk="1" fontAlgn="auto" hangingPunct="1">
              <a:spcAft>
                <a:spcPts val="0"/>
              </a:spcAft>
              <a:buClr>
                <a:schemeClr val="accent3"/>
              </a:buClr>
              <a:buFont typeface="Wingdings 3"/>
              <a:buChar char=""/>
              <a:defRPr/>
            </a:pPr>
            <a:r>
              <a:rPr lang="en-US" altLang="zh-CN" sz="2400" dirty="0"/>
              <a:t>Heirs: </a:t>
            </a:r>
            <a:r>
              <a:rPr lang="en-US" altLang="zh-CN" sz="2400" b="1" dirty="0">
                <a:solidFill>
                  <a:srgbClr val="FFC000"/>
                </a:solidFill>
              </a:rPr>
              <a:t>Linux</a:t>
            </a:r>
            <a:r>
              <a:rPr lang="en-US" altLang="zh-CN" sz="2400" dirty="0"/>
              <a:t>, </a:t>
            </a:r>
            <a:r>
              <a:rPr lang="en-US" altLang="zh-CN" sz="2400" b="1" dirty="0">
                <a:solidFill>
                  <a:srgbClr val="FF0000"/>
                </a:solidFill>
              </a:rPr>
              <a:t>BSD</a:t>
            </a:r>
            <a:r>
              <a:rPr lang="en-US" altLang="zh-CN" sz="2400" dirty="0"/>
              <a:t>, </a:t>
            </a:r>
            <a:r>
              <a:rPr lang="en-US" altLang="zh-CN" sz="2400" b="1" dirty="0">
                <a:solidFill>
                  <a:schemeClr val="tx2">
                    <a:lumMod val="50000"/>
                  </a:schemeClr>
                </a:solidFill>
              </a:rPr>
              <a:t>Solaris</a:t>
            </a:r>
            <a:r>
              <a:rPr lang="en-US" altLang="zh-CN" sz="2400" dirty="0"/>
              <a:t>, </a:t>
            </a:r>
            <a:r>
              <a:rPr lang="en-US" altLang="zh-CN" sz="2400" b="1" dirty="0">
                <a:solidFill>
                  <a:srgbClr val="B07BD7"/>
                </a:solidFill>
              </a:rPr>
              <a:t>MacOS X</a:t>
            </a:r>
            <a:r>
              <a:rPr lang="en-US" altLang="zh-CN" sz="2400" dirty="0"/>
              <a:t>, …</a:t>
            </a:r>
          </a:p>
          <a:p>
            <a:pPr marL="1261872" lvl="3" eaLnBrk="1" fontAlgn="auto" hangingPunct="1">
              <a:spcAft>
                <a:spcPts val="0"/>
              </a:spcAft>
              <a:buClr>
                <a:schemeClr val="accent3"/>
              </a:buClr>
              <a:buFont typeface="Wingdings 3"/>
              <a:buChar char=""/>
              <a:defRPr/>
            </a:pPr>
            <a:r>
              <a:rPr lang="en-US" altLang="zh-CN" sz="2400" dirty="0"/>
              <a:t>Principle:  </a:t>
            </a:r>
            <a:r>
              <a:rPr lang="en-US" sz="3600" b="1" spc="150" dirty="0">
                <a:ln w="11430"/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Betsy Flanagan" pitchFamily="2" charset="0"/>
              </a:rPr>
              <a:t>KISS</a:t>
            </a:r>
            <a:endParaRPr lang="en-US" altLang="zh-CN" dirty="0">
              <a:solidFill>
                <a:schemeClr val="bg2">
                  <a:lumMod val="40000"/>
                  <a:lumOff val="60000"/>
                </a:schemeClr>
              </a:solidFill>
              <a:latin typeface="Betsy Flanagan" pitchFamily="2" charset="0"/>
            </a:endParaRPr>
          </a:p>
          <a:p>
            <a:pPr marL="1481328" lvl="4" indent="-210312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en-US" altLang="zh-CN" dirty="0"/>
              <a:t>          </a:t>
            </a:r>
            <a:endParaRPr lang="zh-CN" altLang="en-US" sz="2200" b="1" dirty="0"/>
          </a:p>
        </p:txBody>
      </p:sp>
      <p:sp>
        <p:nvSpPr>
          <p:cNvPr id="12295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63F1F16-A2B5-4C69-BEC9-0075A6BB5624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en-US" altLang="zh-CN"/>
          </a:p>
        </p:txBody>
      </p:sp>
      <p:pic>
        <p:nvPicPr>
          <p:cNvPr id="15" name="图片 4" descr="225px-Linus_Torvalds.jpg"/>
          <p:cNvPicPr>
            <a:picLocks noChangeAspect="1"/>
          </p:cNvPicPr>
          <p:nvPr/>
        </p:nvPicPr>
        <p:blipFill rotWithShape="1">
          <a:blip r:embed="rId4" cstate="print"/>
          <a:srcRect t="11111"/>
          <a:stretch/>
        </p:blipFill>
        <p:spPr>
          <a:xfrm>
            <a:off x="6907696" y="0"/>
            <a:ext cx="2236304" cy="304800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3429000" y="5257800"/>
            <a:ext cx="5029200" cy="64633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marL="1481138" lvl="4" indent="-1481138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en-US" altLang="zh-CN" sz="3600" b="1" u="sng" spc="150" dirty="0">
                <a:ln w="11430"/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K</a:t>
            </a:r>
            <a:r>
              <a:rPr lang="en-US" altLang="zh-CN" sz="3200" spc="150" dirty="0">
                <a:ln w="11430"/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eep </a:t>
            </a:r>
            <a:r>
              <a:rPr lang="en-US" altLang="zh-CN" sz="3600" b="1" u="sng" spc="150" dirty="0">
                <a:ln w="11430"/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I</a:t>
            </a:r>
            <a:r>
              <a:rPr lang="en-US" altLang="zh-CN" sz="3200" spc="150" dirty="0">
                <a:ln w="11430"/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t </a:t>
            </a:r>
            <a:r>
              <a:rPr lang="en-US" altLang="zh-CN" sz="3600" b="1" u="sng" spc="150" dirty="0">
                <a:ln w="11430"/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S</a:t>
            </a:r>
            <a:r>
              <a:rPr lang="en-US" altLang="zh-CN" sz="3200" spc="150" dirty="0">
                <a:ln w="11430"/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imple,</a:t>
            </a:r>
            <a:r>
              <a:rPr lang="en-US" altLang="zh-CN" sz="1100" spc="150" dirty="0">
                <a:ln w="11430"/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</a:t>
            </a:r>
            <a:r>
              <a:rPr lang="en-US" altLang="zh-CN" sz="3600" b="1" u="sng" spc="150" dirty="0">
                <a:ln w="11430"/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S</a:t>
            </a:r>
            <a:r>
              <a:rPr lang="en-US" altLang="zh-CN" sz="3200" spc="150" dirty="0">
                <a:ln w="11430"/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tupid !</a:t>
            </a:r>
            <a:endParaRPr lang="zh-CN" altLang="en-US" sz="3200" spc="150" dirty="0">
              <a:ln w="11430"/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10" name="Footer Placeholder 3">
            <a:extLst>
              <a:ext uri="{FF2B5EF4-FFF2-40B4-BE49-F238E27FC236}">
                <a16:creationId xmlns:a16="http://schemas.microsoft.com/office/drawing/2014/main" id="{F6D5F66B-DDC7-3F4C-A2EB-AE062E228B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Systems (IPADS), SJTU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2">
                    <a:satMod val="200000"/>
                  </a:schemeClr>
                </a:solidFill>
                <a:cs typeface="+mj-cs"/>
              </a:rPr>
              <a:t>COMPARISON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772400" cy="4572000"/>
          </a:xfrm>
        </p:spPr>
        <p:txBody>
          <a:bodyPr/>
          <a:lstStyle/>
          <a:p>
            <a:pPr eaLnBrk="1" hangingPunct="1"/>
            <a:r>
              <a:rPr lang="en-US" altLang="zh-CN" sz="3200" dirty="0"/>
              <a:t>Differences between Windows and Linux</a:t>
            </a:r>
          </a:p>
          <a:p>
            <a:pPr lvl="1" eaLnBrk="1" hangingPunct="1"/>
            <a:r>
              <a:rPr lang="en-US" altLang="zh-CN" sz="2800" dirty="0"/>
              <a:t>One Kernel and Multiple Distribution</a:t>
            </a:r>
          </a:p>
          <a:p>
            <a:pPr lvl="2" eaLnBrk="1" hangingPunct="1"/>
            <a:r>
              <a:rPr lang="en-US" altLang="zh-CN" sz="2000" dirty="0">
                <a:latin typeface="Verdana" pitchFamily="34" charset="0"/>
              </a:rPr>
              <a:t>4.19.</a:t>
            </a:r>
            <a:r>
              <a:rPr lang="en-US" altLang="zh-CN" dirty="0"/>
              <a:t>x  kernel  (newest: </a:t>
            </a:r>
            <a:r>
              <a:rPr lang="en-US" altLang="zh-CN" sz="2000" dirty="0">
                <a:latin typeface="Verdana" pitchFamily="34" charset="0"/>
              </a:rPr>
              <a:t>5.14 2021.8.30</a:t>
            </a:r>
            <a:r>
              <a:rPr lang="en-US" altLang="zh-CN" dirty="0"/>
              <a:t>)</a:t>
            </a:r>
          </a:p>
          <a:p>
            <a:pPr lvl="2" eaLnBrk="1" hangingPunct="1"/>
            <a:r>
              <a:rPr lang="en-US" altLang="zh-CN" dirty="0"/>
              <a:t>RedHat / Fedora, Debian</a:t>
            </a:r>
          </a:p>
          <a:p>
            <a:pPr lvl="2" eaLnBrk="1" hangingPunct="1"/>
            <a:r>
              <a:rPr lang="en-US" altLang="zh-CN" dirty="0"/>
              <a:t>Suse, Gentoo, Arch, Ubuntu</a:t>
            </a:r>
          </a:p>
          <a:p>
            <a:pPr lvl="2" eaLnBrk="1" hangingPunct="1"/>
            <a:r>
              <a:rPr lang="en-US" altLang="zh-CN" dirty="0"/>
              <a:t>Euler,</a:t>
            </a:r>
            <a:r>
              <a:rPr lang="zh-CN" altLang="en-US" dirty="0"/>
              <a:t> </a:t>
            </a:r>
            <a:r>
              <a:rPr lang="en-US" altLang="zh-CN" dirty="0"/>
              <a:t>Anolis</a:t>
            </a:r>
          </a:p>
          <a:p>
            <a:pPr lvl="1" eaLnBrk="1" hangingPunct="1"/>
            <a:r>
              <a:rPr lang="en-US" altLang="zh-CN" sz="2800" dirty="0"/>
              <a:t>Powerful Command Line Interface</a:t>
            </a:r>
          </a:p>
          <a:p>
            <a:pPr lvl="1" eaLnBrk="1" hangingPunct="1"/>
            <a:r>
              <a:rPr lang="en-US" altLang="zh-CN" sz="2800" dirty="0"/>
              <a:t>Directories Organization</a:t>
            </a:r>
          </a:p>
          <a:p>
            <a:pPr lvl="1" eaLnBrk="1" hangingPunct="1"/>
            <a:r>
              <a:rPr lang="en-US" altLang="zh-CN" sz="2800" dirty="0"/>
              <a:t>…</a:t>
            </a:r>
          </a:p>
        </p:txBody>
      </p:sp>
      <p:sp>
        <p:nvSpPr>
          <p:cNvPr id="14341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E7D55B9-3E6F-424F-BA08-8CAE5189B77A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en-US" altLang="zh-CN"/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853E2BE1-AA71-D34C-BA44-7C8DD2744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Systems (IPADS), SJTU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715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59068" y="2654299"/>
            <a:ext cx="1233488" cy="15128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7715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4606" y="682625"/>
            <a:ext cx="1512887" cy="15128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77157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33925" y="2827338"/>
            <a:ext cx="1423988" cy="14398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77158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459034" y="4637088"/>
            <a:ext cx="1439862" cy="13604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77159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77825" y="2827338"/>
            <a:ext cx="1800225" cy="13398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77160" name="Picture 8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87371" y="4752974"/>
            <a:ext cx="1295400" cy="12668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77161" name="Picture 9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894513" y="1068396"/>
            <a:ext cx="1944687" cy="11668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77162" name="Picture 10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138986" y="4579941"/>
            <a:ext cx="1584325" cy="14779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77163" name="Picture 11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153274" y="2768601"/>
            <a:ext cx="1512888" cy="14271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77164" name="Picture 12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557213" y="825500"/>
            <a:ext cx="1254125" cy="1295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77165" name="Picture 13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4662488" y="609600"/>
            <a:ext cx="1584325" cy="15668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77166" name="Picture 14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4678363" y="4665666"/>
            <a:ext cx="1655762" cy="13795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1219200" y="1400175"/>
            <a:ext cx="4038600" cy="4238625"/>
          </a:xfrm>
        </p:spPr>
        <p:txBody>
          <a:bodyPr>
            <a:normAutofit/>
          </a:bodyPr>
          <a:lstStyle/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>
                <a:solidFill>
                  <a:schemeClr val="bg1">
                    <a:lumMod val="50000"/>
                    <a:lumOff val="50000"/>
                  </a:schemeClr>
                </a:solidFill>
              </a:rPr>
              <a:t>Pre-requisite</a:t>
            </a:r>
            <a:r>
              <a:rPr lang="en-US" altLang="zh-CN" sz="3200" dirty="0"/>
              <a:t>		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/>
              <a:t>Linux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>
                <a:solidFill>
                  <a:schemeClr val="bg1">
                    <a:lumMod val="50000"/>
                    <a:lumOff val="50000"/>
                  </a:schemeClr>
                </a:solidFill>
              </a:rPr>
              <a:t>Tools</a:t>
            </a:r>
          </a:p>
          <a:p>
            <a:pPr marL="68580" indent="0" eaLnBrk="1" fontAlgn="auto" hangingPunct="1">
              <a:spcAft>
                <a:spcPts val="0"/>
              </a:spcAft>
              <a:buNone/>
              <a:defRPr/>
            </a:pPr>
            <a:endParaRPr lang="zh-CN" alt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3733800" y="1323975"/>
            <a:ext cx="4038600" cy="4314825"/>
          </a:xfrm>
        </p:spPr>
        <p:txBody>
          <a:bodyPr>
            <a:normAutofit/>
          </a:bodyPr>
          <a:lstStyle/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/>
              <a:t> </a:t>
            </a:r>
            <a:endParaRPr lang="en-US" altLang="zh-CN" dirty="0">
              <a:solidFill>
                <a:schemeClr val="bg1">
                  <a:lumMod val="50000"/>
                  <a:lumOff val="50000"/>
                </a:schemeClr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SzPct val="70000"/>
              <a:buNone/>
              <a:defRPr/>
            </a:pPr>
            <a:r>
              <a:rPr lang="en-US" altLang="zh-CN" dirty="0">
                <a:solidFill>
                  <a:schemeClr val="bg1">
                    <a:lumMod val="50000"/>
                    <a:lumOff val="50000"/>
                  </a:schemeClr>
                </a:solidFill>
              </a:rPr>
              <a:t>	Introduction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r>
              <a:rPr lang="en-US" altLang="zh-CN" dirty="0"/>
              <a:t>Installation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>
                <a:solidFill>
                  <a:schemeClr val="bg1">
                    <a:lumMod val="50000"/>
                    <a:lumOff val="50000"/>
                  </a:schemeClr>
                </a:solidFill>
              </a:rPr>
              <a:t>     Shell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/>
              <a:t>    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/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/>
          </a:p>
        </p:txBody>
      </p:sp>
      <p:sp>
        <p:nvSpPr>
          <p:cNvPr id="3379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2AC5549-492D-421C-A38C-05B1CFFADF19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</a:t>
            </a:fld>
            <a:endParaRPr lang="en-US" altLang="zh-CN"/>
          </a:p>
        </p:txBody>
      </p:sp>
      <p:sp>
        <p:nvSpPr>
          <p:cNvPr id="8" name="Rectangle 7"/>
          <p:cNvSpPr/>
          <p:nvPr/>
        </p:nvSpPr>
        <p:spPr>
          <a:xfrm>
            <a:off x="1143000" y="2133600"/>
            <a:ext cx="2895600" cy="6096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" name="Rectangle 8"/>
          <p:cNvSpPr/>
          <p:nvPr/>
        </p:nvSpPr>
        <p:spPr>
          <a:xfrm>
            <a:off x="4038600" y="1600200"/>
            <a:ext cx="3657600" cy="18288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" name="Rectangle 9"/>
          <p:cNvSpPr/>
          <p:nvPr/>
        </p:nvSpPr>
        <p:spPr>
          <a:xfrm>
            <a:off x="3962400" y="2133600"/>
            <a:ext cx="304800" cy="609600"/>
          </a:xfrm>
          <a:prstGeom prst="rect">
            <a:avLst/>
          </a:prstGeom>
          <a:solidFill>
            <a:schemeClr val="bg1"/>
          </a:solidFill>
          <a:ln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2">
                    <a:satMod val="200000"/>
                  </a:schemeClr>
                </a:solidFill>
              </a:rPr>
              <a:t>INSTALL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8077200" cy="4572000"/>
          </a:xfrm>
        </p:spPr>
        <p:txBody>
          <a:bodyPr>
            <a:normAutofit/>
          </a:bodyPr>
          <a:lstStyle/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altLang="zh-CN" sz="2800" dirty="0"/>
              <a:t>We provided 2 solutions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>
                <a:latin typeface="Verdana" pitchFamily="34" charset="0"/>
                <a:cs typeface="Arial" pitchFamily="34" charset="0"/>
              </a:rPr>
              <a:t>Sol-1: </a:t>
            </a:r>
            <a:r>
              <a:rPr lang="en-US" altLang="zh-CN" sz="2800" dirty="0"/>
              <a:t>Install from an iso image.</a:t>
            </a:r>
          </a:p>
          <a:p>
            <a:pPr marL="1261364" lvl="3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400" dirty="0"/>
              <a:t>Detail in following slides</a:t>
            </a:r>
          </a:p>
          <a:p>
            <a:pPr marL="1261364" lvl="3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endParaRPr lang="en-US" altLang="zh-CN" sz="2400" dirty="0"/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>
                <a:latin typeface="Verdana" pitchFamily="34" charset="0"/>
                <a:cs typeface="Arial" pitchFamily="34" charset="0"/>
              </a:rPr>
              <a:t>Sol-2: </a:t>
            </a:r>
            <a:r>
              <a:rPr lang="en-US" altLang="zh-CN" sz="2800" dirty="0"/>
              <a:t>Use Pre-installed VM image </a:t>
            </a:r>
          </a:p>
          <a:p>
            <a:pPr marL="1261364" lvl="3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400" dirty="0">
                <a:solidFill>
                  <a:srgbClr val="FFC000"/>
                </a:solidFill>
              </a:rPr>
              <a:t>Download link </a:t>
            </a:r>
            <a:r>
              <a:rPr lang="en-US" altLang="zh-CN" sz="2400" dirty="0"/>
              <a:t>on schedule page.</a:t>
            </a:r>
          </a:p>
          <a:p>
            <a:pPr marL="1261364" lvl="3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400" dirty="0">
                <a:solidFill>
                  <a:srgbClr val="FFC000"/>
                </a:solidFill>
              </a:rPr>
              <a:t>Unzip and open </a:t>
            </a:r>
            <a:r>
              <a:rPr lang="en-US" altLang="zh-CN" sz="2400" dirty="0"/>
              <a:t>with VMWare Workstation (Player)</a:t>
            </a:r>
          </a:p>
          <a:p>
            <a:pPr marL="1261364" lvl="3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400" dirty="0"/>
              <a:t>Check </a:t>
            </a:r>
            <a:r>
              <a:rPr lang="en-US" altLang="zh-CN" sz="2400" dirty="0" err="1">
                <a:solidFill>
                  <a:srgbClr val="FFC000"/>
                </a:solidFill>
              </a:rPr>
              <a:t>README.md</a:t>
            </a:r>
            <a:r>
              <a:rPr lang="en-US" altLang="zh-CN" sz="2400" dirty="0">
                <a:solidFill>
                  <a:srgbClr val="FFC000"/>
                </a:solidFill>
              </a:rPr>
              <a:t> </a:t>
            </a:r>
            <a:r>
              <a:rPr lang="en-US" altLang="zh-CN" sz="2400" dirty="0"/>
              <a:t>for password and etc.</a:t>
            </a:r>
          </a:p>
          <a:p>
            <a:pPr marL="767652" lvl="2" indent="0" eaLnBrk="1" fontAlgn="auto" hangingPunct="1">
              <a:spcAft>
                <a:spcPts val="0"/>
              </a:spcAft>
              <a:buNone/>
              <a:defRPr/>
            </a:pPr>
            <a:br>
              <a:rPr lang="en-US" altLang="zh-CN" sz="2600" dirty="0"/>
            </a:br>
            <a:endParaRPr lang="en-US" altLang="zh-CN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urier" pitchFamily="49" charset="0"/>
              <a:sym typeface="Wingdings" pitchFamily="2" charset="2"/>
              <a:hlinkClick r:id="rId3"/>
            </a:endParaRPr>
          </a:p>
        </p:txBody>
      </p:sp>
      <p:sp>
        <p:nvSpPr>
          <p:cNvPr id="16389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67EEA28-9489-4564-912F-710D4762EFB4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15</a:t>
            </a:fld>
            <a:endParaRPr lang="en-US" altLang="zh-CN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099EA95-4855-3342-A41C-46DF21EB086C}"/>
              </a:ext>
            </a:extLst>
          </p:cNvPr>
          <p:cNvSpPr/>
          <p:nvPr/>
        </p:nvSpPr>
        <p:spPr>
          <a:xfrm rot="21389440">
            <a:off x="6604141" y="3046407"/>
            <a:ext cx="2451827" cy="461665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r>
              <a:rPr lang="en-US" altLang="zh-CN" sz="2400" dirty="0">
                <a:ln w="18415" cmpd="sng">
                  <a:solidFill>
                    <a:srgbClr val="FF3F8D"/>
                  </a:solidFill>
                  <a:prstDash val="solid"/>
                </a:ln>
                <a:solidFill>
                  <a:srgbClr val="FF3F8D"/>
                </a:solidFill>
                <a:effectLst>
                  <a:glow rad="228600">
                    <a:srgbClr val="FF3F8D">
                      <a:alpha val="4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</a:rPr>
              <a:t>Out of the box </a:t>
            </a:r>
            <a:endParaRPr lang="en-US" sz="2400" dirty="0">
              <a:ln w="18415" cmpd="sng">
                <a:solidFill>
                  <a:srgbClr val="FF3F8D"/>
                </a:solidFill>
                <a:prstDash val="solid"/>
              </a:ln>
              <a:solidFill>
                <a:srgbClr val="FF3F8D"/>
              </a:solidFill>
              <a:effectLst>
                <a:glow rad="228600">
                  <a:srgbClr val="FF3F8D">
                    <a:alpha val="40000"/>
                  </a:srgb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Verdana" pitchFamily="34" charset="0"/>
            </a:endParaRPr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D2178C18-2893-0B42-B5CA-863152017B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Systems (IPADS), SJTU</a:t>
            </a:r>
          </a:p>
        </p:txBody>
      </p:sp>
    </p:spTree>
    <p:extLst>
      <p:ext uri="{BB962C8B-B14F-4D97-AF65-F5344CB8AC3E}">
        <p14:creationId xmlns:p14="http://schemas.microsoft.com/office/powerpoint/2010/main" val="2472123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2">
                    <a:satMod val="200000"/>
                  </a:schemeClr>
                </a:solidFill>
                <a:cs typeface="+mj-cs"/>
              </a:rPr>
              <a:t>Solution-2: </a:t>
            </a:r>
            <a:r>
              <a:rPr lang="zh-CN" altLang="en-US" dirty="0">
                <a:solidFill>
                  <a:schemeClr val="tx2">
                    <a:satMod val="200000"/>
                  </a:schemeClr>
                </a:solidFill>
                <a:cs typeface="+mj-cs"/>
              </a:rPr>
              <a:t>使用制作好的镜像</a:t>
            </a:r>
          </a:p>
        </p:txBody>
      </p:sp>
      <p:sp>
        <p:nvSpPr>
          <p:cNvPr id="16389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67EEA28-9489-4564-912F-710D4762EFB4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16</a:t>
            </a:fld>
            <a:endParaRPr lang="en-US" altLang="zh-CN"/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D2178C18-2893-0B42-B5CA-863152017B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Systems (IPADS), SJTU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59122D5D-1752-3C40-9642-8AEC1FE3F6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757" y="1676400"/>
            <a:ext cx="7759700" cy="3949700"/>
          </a:xfrm>
          <a:prstGeom prst="rect">
            <a:avLst/>
          </a:prstGeom>
        </p:spPr>
      </p:pic>
      <p:sp>
        <p:nvSpPr>
          <p:cNvPr id="10" name="圆角矩形 9">
            <a:extLst>
              <a:ext uri="{FF2B5EF4-FFF2-40B4-BE49-F238E27FC236}">
                <a16:creationId xmlns:a16="http://schemas.microsoft.com/office/drawing/2014/main" id="{10C19410-1012-3748-AC36-8A0DFD748C12}"/>
              </a:ext>
            </a:extLst>
          </p:cNvPr>
          <p:cNvSpPr/>
          <p:nvPr/>
        </p:nvSpPr>
        <p:spPr>
          <a:xfrm>
            <a:off x="533400" y="4191000"/>
            <a:ext cx="8458200" cy="1600200"/>
          </a:xfrm>
          <a:prstGeom prst="round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80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51BCBBB-6FF3-9640-A449-48BFEF9349EF}"/>
              </a:ext>
            </a:extLst>
          </p:cNvPr>
          <p:cNvSpPr/>
          <p:nvPr/>
        </p:nvSpPr>
        <p:spPr>
          <a:xfrm rot="21389440">
            <a:off x="6193997" y="1126082"/>
            <a:ext cx="2910729" cy="461665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r>
              <a:rPr lang="en-US" sz="2400" dirty="0" err="1">
                <a:ln w="18415" cmpd="sng">
                  <a:solidFill>
                    <a:srgbClr val="FF3F8D"/>
                  </a:solidFill>
                  <a:prstDash val="solid"/>
                </a:ln>
                <a:solidFill>
                  <a:srgbClr val="FF3F8D"/>
                </a:solidFill>
                <a:effectLst>
                  <a:glow rad="228600">
                    <a:srgbClr val="FF3F8D">
                      <a:alpha val="4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</a:rPr>
              <a:t>见课程主页scheule</a:t>
            </a:r>
            <a:endParaRPr lang="en-US" sz="2400" dirty="0">
              <a:ln w="18415" cmpd="sng">
                <a:solidFill>
                  <a:srgbClr val="FF3F8D"/>
                </a:solidFill>
                <a:prstDash val="solid"/>
              </a:ln>
              <a:solidFill>
                <a:srgbClr val="FF3F8D"/>
              </a:solidFill>
              <a:effectLst>
                <a:glow rad="228600">
                  <a:srgbClr val="FF3F8D">
                    <a:alpha val="40000"/>
                  </a:srgb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3122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2">
                    <a:satMod val="200000"/>
                  </a:schemeClr>
                </a:solidFill>
                <a:cs typeface="+mj-cs"/>
              </a:rPr>
              <a:t>Solution-2: </a:t>
            </a:r>
            <a:r>
              <a:rPr lang="zh-CN" altLang="en-US" dirty="0">
                <a:solidFill>
                  <a:schemeClr val="tx2">
                    <a:satMod val="200000"/>
                  </a:schemeClr>
                </a:solidFill>
                <a:cs typeface="+mj-cs"/>
              </a:rPr>
              <a:t>使用制作好的镜像</a:t>
            </a:r>
          </a:p>
        </p:txBody>
      </p:sp>
      <p:sp>
        <p:nvSpPr>
          <p:cNvPr id="16389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67EEA28-9489-4564-912F-710D4762EFB4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17</a:t>
            </a:fld>
            <a:endParaRPr lang="en-US" altLang="zh-CN"/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D2178C18-2893-0B42-B5CA-863152017B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Systems (IPADS), SJTU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5D06E0DA-3F64-4146-9AC6-979645E7FC03}"/>
              </a:ext>
            </a:extLst>
          </p:cNvPr>
          <p:cNvSpPr txBox="1"/>
          <p:nvPr/>
        </p:nvSpPr>
        <p:spPr>
          <a:xfrm>
            <a:off x="1066800" y="1600200"/>
            <a:ext cx="80010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zh-CN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步骤一：从主页链接下载</a:t>
            </a:r>
            <a:r>
              <a:rPr kumimoji="1" lang="en-US" altLang="zh-CN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VMware</a:t>
            </a:r>
            <a:r>
              <a:rPr kumimoji="1" lang="zh-CN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kumimoji="1" lang="en-US" altLang="zh-CN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Player</a:t>
            </a:r>
          </a:p>
          <a:p>
            <a:pPr>
              <a:lnSpc>
                <a:spcPct val="200000"/>
              </a:lnSpc>
            </a:pPr>
            <a:r>
              <a:rPr kumimoji="1" lang="zh-CN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步骤二：安装</a:t>
            </a:r>
            <a:r>
              <a:rPr kumimoji="1" lang="en-US" altLang="zh-CN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VMware</a:t>
            </a:r>
            <a:r>
              <a:rPr kumimoji="1" lang="zh-CN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kumimoji="1" lang="en-US" altLang="zh-CN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Player</a:t>
            </a:r>
          </a:p>
          <a:p>
            <a:pPr>
              <a:lnSpc>
                <a:spcPct val="200000"/>
              </a:lnSpc>
            </a:pPr>
            <a:r>
              <a:rPr kumimoji="1" lang="zh-CN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步骤三：从主页下载</a:t>
            </a:r>
            <a:r>
              <a:rPr kumimoji="1" lang="en-US" altLang="zh-CN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/</a:t>
            </a:r>
            <a:r>
              <a:rPr kumimoji="1" lang="zh-CN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解压虚拟机镜像（</a:t>
            </a:r>
            <a:r>
              <a:rPr kumimoji="1" lang="en-US" altLang="zh-CN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Pre-installed VM)</a:t>
            </a:r>
          </a:p>
          <a:p>
            <a:pPr>
              <a:lnSpc>
                <a:spcPct val="200000"/>
              </a:lnSpc>
            </a:pPr>
            <a:r>
              <a:rPr kumimoji="1" lang="zh-CN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步骤四：运行</a:t>
            </a:r>
            <a:r>
              <a:rPr kumimoji="1" lang="en-US" altLang="zh-CN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VMware</a:t>
            </a:r>
            <a:r>
              <a:rPr kumimoji="1" lang="zh-CN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kumimoji="1" lang="en-US" altLang="zh-CN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Player</a:t>
            </a:r>
            <a:r>
              <a:rPr kumimoji="1" lang="zh-CN" altLang="en-US" sz="2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，选择打开虚拟机</a:t>
            </a:r>
            <a:endParaRPr kumimoji="1" lang="en-US" altLang="zh-CN" sz="2400" dirty="0">
              <a:solidFill>
                <a:srgbClr val="FF0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kumimoji="1" lang="en-US" altLang="zh-CN" sz="2400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	-</a:t>
            </a:r>
            <a:r>
              <a:rPr kumimoji="1" lang="zh-CN" altLang="en-US" sz="2400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不是新建虚拟机</a:t>
            </a:r>
            <a:endParaRPr kumimoji="1" lang="en-US" altLang="zh-CN" sz="2400" dirty="0">
              <a:solidFill>
                <a:srgbClr val="FF0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kumimoji="1" lang="zh-CN" altLang="en-US" sz="2400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         </a:t>
            </a:r>
            <a:r>
              <a:rPr kumimoji="1" lang="en-US" altLang="zh-CN" sz="2400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-</a:t>
            </a:r>
            <a:r>
              <a:rPr kumimoji="1" lang="zh-CN" altLang="en-US" sz="2400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选择步骤三中的虚拟机镜像（解压后的）</a:t>
            </a:r>
          </a:p>
        </p:txBody>
      </p:sp>
    </p:spTree>
    <p:extLst>
      <p:ext uri="{BB962C8B-B14F-4D97-AF65-F5344CB8AC3E}">
        <p14:creationId xmlns:p14="http://schemas.microsoft.com/office/powerpoint/2010/main" val="35893703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7CC3E36-1E37-A941-BDB2-D92D7CA965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5286" y="3124200"/>
            <a:ext cx="7772400" cy="914400"/>
          </a:xfrm>
        </p:spPr>
        <p:txBody>
          <a:bodyPr/>
          <a:lstStyle/>
          <a:p>
            <a:r>
              <a:rPr kumimoji="1" lang="zh-CN" altLang="en-US" dirty="0"/>
              <a:t>虚拟机镜像是怎么来的呢？</a:t>
            </a:r>
            <a:br>
              <a:rPr kumimoji="1" lang="en-US" altLang="zh-CN" dirty="0"/>
            </a:br>
            <a:r>
              <a:rPr kumimoji="1" lang="en-US" altLang="zh-CN" dirty="0"/>
              <a:t>Solution-1</a:t>
            </a:r>
            <a:r>
              <a:rPr kumimoji="1" lang="zh-CN" altLang="en-US" dirty="0"/>
              <a:t> 从</a:t>
            </a:r>
            <a:r>
              <a:rPr kumimoji="1" lang="en-US" altLang="zh-CN" dirty="0"/>
              <a:t>iso</a:t>
            </a:r>
            <a:r>
              <a:rPr kumimoji="1" lang="zh-CN" altLang="en-US" dirty="0"/>
              <a:t>文件安装虚拟机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3EED5D4-EA27-0541-AC1D-CD4C1ADE80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B7E98C-4F39-48B3-B4F6-5C68F6826C0A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A06784E9-B25E-494F-B30C-D5D54956E9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Systems (IPADS), SJTU</a:t>
            </a:r>
          </a:p>
        </p:txBody>
      </p:sp>
    </p:spTree>
    <p:extLst>
      <p:ext uri="{BB962C8B-B14F-4D97-AF65-F5344CB8AC3E}">
        <p14:creationId xmlns:p14="http://schemas.microsoft.com/office/powerpoint/2010/main" val="30856939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2">
                    <a:satMod val="200000"/>
                  </a:schemeClr>
                </a:solidFill>
                <a:cs typeface="+mj-cs"/>
              </a:rPr>
              <a:t>Solution-1:</a:t>
            </a:r>
            <a:r>
              <a:rPr lang="zh-CN" altLang="en-US" dirty="0">
                <a:solidFill>
                  <a:schemeClr val="tx2">
                    <a:satMod val="200000"/>
                  </a:schemeClr>
                </a:solidFill>
                <a:cs typeface="+mj-cs"/>
              </a:rPr>
              <a:t> </a:t>
            </a:r>
            <a:r>
              <a:rPr kumimoji="1" lang="zh-CN" altLang="en-US" dirty="0"/>
              <a:t>从</a:t>
            </a:r>
            <a:r>
              <a:rPr kumimoji="1" lang="en-US" altLang="zh-CN" dirty="0"/>
              <a:t>iso</a:t>
            </a:r>
            <a:r>
              <a:rPr kumimoji="1" lang="zh-CN" altLang="en-US" dirty="0"/>
              <a:t>文件安装虚拟机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16389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67EEA28-9489-4564-912F-710D4762EFB4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19</a:t>
            </a:fld>
            <a:endParaRPr lang="en-US" altLang="zh-CN"/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D2178C18-2893-0B42-B5CA-863152017B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Systems (IPADS), SJTU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59122D5D-1752-3C40-9642-8AEC1FE3F6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757" y="1676400"/>
            <a:ext cx="7759700" cy="3949700"/>
          </a:xfrm>
          <a:prstGeom prst="rect">
            <a:avLst/>
          </a:prstGeom>
        </p:spPr>
      </p:pic>
      <p:sp>
        <p:nvSpPr>
          <p:cNvPr id="10" name="圆角矩形 9">
            <a:extLst>
              <a:ext uri="{FF2B5EF4-FFF2-40B4-BE49-F238E27FC236}">
                <a16:creationId xmlns:a16="http://schemas.microsoft.com/office/drawing/2014/main" id="{10C19410-1012-3748-AC36-8A0DFD748C12}"/>
              </a:ext>
            </a:extLst>
          </p:cNvPr>
          <p:cNvSpPr/>
          <p:nvPr/>
        </p:nvSpPr>
        <p:spPr>
          <a:xfrm>
            <a:off x="533400" y="2133600"/>
            <a:ext cx="8458200" cy="2066133"/>
          </a:xfrm>
          <a:prstGeom prst="round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80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51BCBBB-6FF3-9640-A449-48BFEF9349EF}"/>
              </a:ext>
            </a:extLst>
          </p:cNvPr>
          <p:cNvSpPr/>
          <p:nvPr/>
        </p:nvSpPr>
        <p:spPr>
          <a:xfrm rot="21389440">
            <a:off x="6193997" y="1126082"/>
            <a:ext cx="2910729" cy="461665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r>
              <a:rPr lang="en-US" sz="2400" dirty="0" err="1">
                <a:ln w="18415" cmpd="sng">
                  <a:solidFill>
                    <a:srgbClr val="FF3F8D"/>
                  </a:solidFill>
                  <a:prstDash val="solid"/>
                </a:ln>
                <a:solidFill>
                  <a:srgbClr val="FF3F8D"/>
                </a:solidFill>
                <a:effectLst>
                  <a:glow rad="228600">
                    <a:srgbClr val="FF3F8D">
                      <a:alpha val="4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</a:rPr>
              <a:t>见课程主页scheule</a:t>
            </a:r>
            <a:endParaRPr lang="en-US" sz="2400" dirty="0">
              <a:ln w="18415" cmpd="sng">
                <a:solidFill>
                  <a:srgbClr val="FF3F8D"/>
                </a:solidFill>
                <a:prstDash val="solid"/>
              </a:ln>
              <a:solidFill>
                <a:srgbClr val="FF3F8D"/>
              </a:solidFill>
              <a:effectLst>
                <a:glow rad="228600">
                  <a:srgbClr val="FF3F8D">
                    <a:alpha val="40000"/>
                  </a:srgb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Verdana" pitchFamily="34" charset="0"/>
            </a:endParaRPr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846FACB6-7DC5-6A47-8587-2EB8208AD82D}"/>
              </a:ext>
            </a:extLst>
          </p:cNvPr>
          <p:cNvSpPr/>
          <p:nvPr/>
        </p:nvSpPr>
        <p:spPr>
          <a:xfrm rot="21389440">
            <a:off x="2676579" y="5780121"/>
            <a:ext cx="4854702" cy="461665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r>
              <a:rPr lang="en-US" sz="2400" dirty="0" err="1">
                <a:ln w="18415" cmpd="sng">
                  <a:solidFill>
                    <a:srgbClr val="FF3F8D"/>
                  </a:solidFill>
                  <a:prstDash val="solid"/>
                </a:ln>
                <a:solidFill>
                  <a:srgbClr val="FF3F8D"/>
                </a:solidFill>
                <a:effectLst>
                  <a:glow rad="228600">
                    <a:srgbClr val="FF3F8D">
                      <a:alpha val="4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</a:rPr>
              <a:t>依然首先安装VMware</a:t>
            </a:r>
            <a:r>
              <a:rPr lang="zh-CN" altLang="en-US" sz="2400" dirty="0">
                <a:ln w="18415" cmpd="sng">
                  <a:solidFill>
                    <a:srgbClr val="FF3F8D"/>
                  </a:solidFill>
                  <a:prstDash val="solid"/>
                </a:ln>
                <a:solidFill>
                  <a:srgbClr val="FF3F8D"/>
                </a:solidFill>
                <a:effectLst>
                  <a:glow rad="228600">
                    <a:srgbClr val="FF3F8D">
                      <a:alpha val="4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</a:rPr>
              <a:t> </a:t>
            </a:r>
            <a:r>
              <a:rPr lang="en-US" altLang="zh-CN" sz="2400" dirty="0">
                <a:ln w="18415" cmpd="sng">
                  <a:solidFill>
                    <a:srgbClr val="FF3F8D"/>
                  </a:solidFill>
                  <a:prstDash val="solid"/>
                </a:ln>
                <a:solidFill>
                  <a:srgbClr val="FF3F8D"/>
                </a:solidFill>
                <a:effectLst>
                  <a:glow rad="228600">
                    <a:srgbClr val="FF3F8D">
                      <a:alpha val="4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</a:rPr>
              <a:t>Player</a:t>
            </a:r>
            <a:endParaRPr lang="en-US" sz="2400" dirty="0">
              <a:ln w="18415" cmpd="sng">
                <a:solidFill>
                  <a:srgbClr val="FF3F8D"/>
                </a:solidFill>
                <a:prstDash val="solid"/>
              </a:ln>
              <a:solidFill>
                <a:srgbClr val="FF3F8D"/>
              </a:solidFill>
              <a:effectLst>
                <a:glow rad="228600">
                  <a:srgbClr val="FF3F8D">
                    <a:alpha val="40000"/>
                  </a:srgb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2814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2">
                    <a:satMod val="200000"/>
                  </a:schemeClr>
                </a:solidFill>
                <a:cs typeface="+mj-cs"/>
              </a:rPr>
              <a:t>INSTALL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8077200" cy="4572000"/>
          </a:xfrm>
        </p:spPr>
        <p:txBody>
          <a:bodyPr>
            <a:normAutofit/>
          </a:bodyPr>
          <a:lstStyle/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altLang="zh-CN" sz="3200" dirty="0"/>
              <a:t>Step </a:t>
            </a:r>
            <a:r>
              <a:rPr lang="en-US" altLang="zh-CN" sz="2800" dirty="0">
                <a:latin typeface="Verdana" pitchFamily="34" charset="0"/>
                <a:cs typeface="Arial" pitchFamily="34" charset="0"/>
              </a:rPr>
              <a:t>0</a:t>
            </a:r>
            <a:r>
              <a:rPr lang="en-US" altLang="zh-CN" sz="3200" dirty="0"/>
              <a:t>: How to find it ?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/>
              <a:t>SJTU Depository  </a:t>
            </a:r>
            <a:br>
              <a:rPr lang="en-US" altLang="zh-CN" sz="2800" dirty="0"/>
            </a:br>
            <a:r>
              <a:rPr lang="en-US" altLang="zh-CN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  <a:hlinkClick r:id="rId3"/>
              </a:rPr>
              <a:t>ftp://ftp.sjtu.edu.cn/</a:t>
            </a:r>
            <a:r>
              <a:rPr lang="en-US" altLang="zh-CN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 </a:t>
            </a:r>
            <a:endParaRPr lang="en-US" altLang="zh-CN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urier New" pitchFamily="49" charset="0"/>
              <a:cs typeface="Courier New" pitchFamily="49" charset="0"/>
            </a:endParaRP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>
                <a:sym typeface="Wingdings" pitchFamily="2" charset="2"/>
              </a:rPr>
              <a:t>e.g.  </a:t>
            </a:r>
            <a:r>
              <a:rPr lang="en-US" altLang="zh-CN" sz="2400" dirty="0">
                <a:latin typeface="Verdana" pitchFamily="34" charset="0"/>
                <a:sym typeface="Wingdings" pitchFamily="2" charset="2"/>
              </a:rPr>
              <a:t>Debian-11.0.0 (the version may be staled)</a:t>
            </a:r>
            <a:br>
              <a:rPr lang="en-US" altLang="zh-CN" sz="2400" dirty="0">
                <a:latin typeface="Verdana" pitchFamily="34" charset="0"/>
                <a:sym typeface="Wingdings" pitchFamily="2" charset="2"/>
              </a:rPr>
            </a:br>
            <a:r>
              <a:rPr lang="en-US" altLang="zh-CN" sz="1800" b="1" dirty="0">
                <a:latin typeface="Courier New" pitchFamily="49" charset="0"/>
                <a:cs typeface="Courier New" pitchFamily="49" charset="0"/>
                <a:sym typeface="Wingdings" pitchFamily="2" charset="2"/>
                <a:hlinkClick r:id="rId4"/>
              </a:rPr>
              <a:t>/debian-cd/11.0.0/amd64/iso-dvd/</a:t>
            </a:r>
          </a:p>
          <a:p>
            <a:pPr marL="1261364" lvl="3">
              <a:buFont typeface="Wingdings"/>
              <a:buChar char=""/>
              <a:defRPr/>
            </a:pPr>
            <a:endParaRPr lang="en-US" altLang="zh-CN" dirty="0">
              <a:sym typeface="Wingdings" pitchFamily="2" charset="2"/>
              <a:hlinkClick r:id="rId4"/>
            </a:endParaRP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/>
              <a:t>Online: </a:t>
            </a:r>
            <a:r>
              <a:rPr lang="en-US" altLang="zh-CN" sz="2800" i="1" dirty="0"/>
              <a:t>get the official web-site by google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/>
              <a:t>e.g.  Debian  (</a:t>
            </a:r>
            <a:r>
              <a:rPr lang="en-US" sz="2400" dirty="0">
                <a:latin typeface="Courier New" pitchFamily="49" charset="0"/>
                <a:cs typeface="Courier New" pitchFamily="49" charset="0"/>
              </a:rPr>
              <a:t>/'</a:t>
            </a:r>
            <a:r>
              <a:rPr lang="en-US" sz="2400" dirty="0" err="1">
                <a:latin typeface="Courier New" pitchFamily="49" charset="0"/>
                <a:cs typeface="Courier New" pitchFamily="49" charset="0"/>
              </a:rPr>
              <a:t>dɛbiːjən</a:t>
            </a:r>
            <a:r>
              <a:rPr lang="en-US" sz="2400" dirty="0">
                <a:latin typeface="Courier New" pitchFamily="49" charset="0"/>
                <a:cs typeface="Courier New" pitchFamily="49" charset="0"/>
              </a:rPr>
              <a:t>/</a:t>
            </a:r>
            <a:r>
              <a:rPr lang="en-US" sz="2400" dirty="0">
                <a:cs typeface="Courier New" pitchFamily="49" charset="0"/>
              </a:rPr>
              <a:t>, </a:t>
            </a:r>
            <a:r>
              <a:rPr lang="en-US" sz="2400" i="1" dirty="0">
                <a:cs typeface="Courier New" pitchFamily="49" charset="0"/>
              </a:rPr>
              <a:t>Deb</a:t>
            </a:r>
            <a:r>
              <a:rPr lang="en-US" sz="2400" i="1" dirty="0">
                <a:solidFill>
                  <a:schemeClr val="tx1">
                    <a:lumMod val="50000"/>
                  </a:schemeClr>
                </a:solidFill>
                <a:cs typeface="Courier New" pitchFamily="49" charset="0"/>
              </a:rPr>
              <a:t>ra</a:t>
            </a:r>
            <a:r>
              <a:rPr lang="en-US" sz="2400" i="1" dirty="0">
                <a:cs typeface="Courier New" pitchFamily="49" charset="0"/>
              </a:rPr>
              <a:t> + Ian</a:t>
            </a:r>
            <a:r>
              <a:rPr lang="en-US" sz="2800" dirty="0"/>
              <a:t>)</a:t>
            </a:r>
            <a:br>
              <a:rPr lang="en-US" altLang="zh-CN" sz="2800" dirty="0"/>
            </a:br>
            <a:r>
              <a:rPr lang="en-US" altLang="zh-CN" sz="2800" dirty="0"/>
              <a:t> </a:t>
            </a:r>
            <a:r>
              <a:rPr lang="en-US" altLang="zh-CN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  <a:sym typeface="Wingdings" pitchFamily="2" charset="2"/>
                <a:hlinkClick r:id="rId4"/>
              </a:rPr>
              <a:t>http://www.debian.org/distrib/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endParaRPr lang="en-US" altLang="zh-CN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urier" pitchFamily="49" charset="0"/>
              <a:sym typeface="Wingdings" pitchFamily="2" charset="2"/>
              <a:hlinkClick r:id="rId4"/>
            </a:endParaRPr>
          </a:p>
        </p:txBody>
      </p:sp>
      <p:sp>
        <p:nvSpPr>
          <p:cNvPr id="16389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67EEA28-9489-4564-912F-710D4762EFB4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</a:t>
            </a:fld>
            <a:endParaRPr lang="en-US" altLang="zh-CN"/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54ED6E66-A6DA-4344-A156-65DAC1F4BA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Systems (IPADS), SJTU</a:t>
            </a:r>
          </a:p>
        </p:txBody>
      </p:sp>
    </p:spTree>
    <p:extLst>
      <p:ext uri="{BB962C8B-B14F-4D97-AF65-F5344CB8AC3E}">
        <p14:creationId xmlns:p14="http://schemas.microsoft.com/office/powerpoint/2010/main" val="3499756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2">
                    <a:satMod val="200000"/>
                  </a:schemeClr>
                </a:solidFill>
                <a:cs typeface="+mj-cs"/>
              </a:rPr>
              <a:t>INSTALL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924800" cy="4572000"/>
          </a:xfrm>
        </p:spPr>
        <p:txBody>
          <a:bodyPr>
            <a:normAutofit/>
          </a:bodyPr>
          <a:lstStyle/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altLang="zh-CN" sz="3200" dirty="0"/>
              <a:t>Step </a:t>
            </a:r>
            <a:r>
              <a:rPr lang="en-US" altLang="zh-CN" sz="2800" dirty="0">
                <a:latin typeface="Verdana" pitchFamily="34" charset="0"/>
                <a:cs typeface="Arial" pitchFamily="34" charset="0"/>
              </a:rPr>
              <a:t>1</a:t>
            </a:r>
            <a:r>
              <a:rPr lang="en-US" altLang="zh-CN" sz="3200" dirty="0"/>
              <a:t>: Where to install it ?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/>
              <a:t>Cygwin</a:t>
            </a:r>
          </a:p>
          <a:p>
            <a:pPr marL="996252" lvl="2" eaLnBrk="1" fontAlgn="auto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altLang="zh-CN" dirty="0"/>
              <a:t> Sorry, no technical support   </a:t>
            </a:r>
            <a:endParaRPr lang="en-US" altLang="zh-CN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urier" pitchFamily="49" charset="0"/>
            </a:endParaRP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endParaRPr lang="en-US" altLang="zh-CN" sz="1200" dirty="0"/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/>
              <a:t>on RAW machine</a:t>
            </a:r>
          </a:p>
          <a:p>
            <a:pPr marL="996252" lvl="2" eaLnBrk="1" fontAlgn="auto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altLang="zh-CN" dirty="0"/>
              <a:t> Cool !   </a:t>
            </a:r>
            <a:endParaRPr lang="en-US" altLang="zh-CN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urier" pitchFamily="49" charset="0"/>
            </a:endParaRP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endParaRPr lang="en-US" altLang="zh-CN" sz="1600" dirty="0">
              <a:sym typeface="Wingdings" pitchFamily="2" charset="2"/>
            </a:endParaRP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>
                <a:sym typeface="Wingdings" pitchFamily="2" charset="2"/>
              </a:rPr>
              <a:t>on VIRTUAL machine</a:t>
            </a:r>
          </a:p>
          <a:p>
            <a:pPr marL="996252" lvl="2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dirty="0">
                <a:sym typeface="Wingdings" pitchFamily="2" charset="2"/>
              </a:rPr>
              <a:t>Safety! </a:t>
            </a:r>
          </a:p>
        </p:txBody>
      </p:sp>
      <p:sp>
        <p:nvSpPr>
          <p:cNvPr id="16389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67EEA28-9489-4564-912F-710D4762EFB4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21</a:t>
            </a:fld>
            <a:endParaRPr lang="en-US" altLang="zh-CN"/>
          </a:p>
        </p:txBody>
      </p:sp>
      <p:sp>
        <p:nvSpPr>
          <p:cNvPr id="6" name="Rectangle 5"/>
          <p:cNvSpPr/>
          <p:nvPr/>
        </p:nvSpPr>
        <p:spPr>
          <a:xfrm rot="21150158">
            <a:off x="3149351" y="3640089"/>
            <a:ext cx="2101857" cy="523220"/>
          </a:xfrm>
          <a:prstGeom prst="rect">
            <a:avLst/>
          </a:prstGeom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txBody>
          <a:bodyPr wrap="none">
            <a:spAutoFit/>
          </a:bodyPr>
          <a:lstStyle/>
          <a:p>
            <a:r>
              <a:rPr lang="en-US" altLang="zh-CN" sz="2400" dirty="0">
                <a:ln w="18415" cmpd="sng">
                  <a:solidFill>
                    <a:srgbClr val="FFC000"/>
                  </a:solidFill>
                  <a:prstDash val="solid"/>
                </a:ln>
                <a:solidFill>
                  <a:srgbClr val="FFC00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</a:rPr>
              <a:t>Dangerous </a:t>
            </a:r>
            <a:r>
              <a:rPr lang="en-US" altLang="zh-CN" sz="2800" dirty="0">
                <a:ln w="18415" cmpd="sng">
                  <a:solidFill>
                    <a:srgbClr val="FFC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</a:rPr>
              <a:t>!</a:t>
            </a:r>
            <a:endParaRPr lang="en-US" sz="2400" dirty="0">
              <a:ln w="18415" cmpd="sng">
                <a:solidFill>
                  <a:srgbClr val="FFC000"/>
                </a:solidFill>
                <a:prstDash val="solid"/>
              </a:ln>
              <a:solidFill>
                <a:srgbClr val="FFC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Verdana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 rot="21389440">
            <a:off x="3213491" y="4895510"/>
            <a:ext cx="3117072" cy="523220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wrap="none">
            <a:spAutoFit/>
          </a:bodyPr>
          <a:lstStyle/>
          <a:p>
            <a:r>
              <a:rPr lang="en-US" altLang="zh-CN" sz="2400" dirty="0">
                <a:ln w="18415" cmpd="sng">
                  <a:solidFill>
                    <a:srgbClr val="FF3F8D"/>
                  </a:solidFill>
                  <a:prstDash val="solid"/>
                </a:ln>
                <a:solidFill>
                  <a:srgbClr val="FF3F8D"/>
                </a:solidFill>
                <a:effectLst>
                  <a:glow rad="228600">
                    <a:srgbClr val="FF3F8D">
                      <a:alpha val="4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</a:rPr>
              <a:t>Recommendation </a:t>
            </a:r>
            <a:r>
              <a:rPr lang="en-US" altLang="zh-CN" sz="2800" dirty="0">
                <a:ln w="18415" cmpd="sng">
                  <a:solidFill>
                    <a:srgbClr val="FF3F8D"/>
                  </a:solidFill>
                  <a:prstDash val="solid"/>
                </a:ln>
                <a:solidFill>
                  <a:srgbClr val="FF3F8D"/>
                </a:solidFill>
                <a:effectLst>
                  <a:glow rad="228600">
                    <a:srgbClr val="FF3F8D">
                      <a:alpha val="4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</a:rPr>
              <a:t>!</a:t>
            </a:r>
            <a:endParaRPr lang="en-US" sz="2400" dirty="0">
              <a:ln w="18415" cmpd="sng">
                <a:solidFill>
                  <a:srgbClr val="FF3F8D"/>
                </a:solidFill>
                <a:prstDash val="solid"/>
              </a:ln>
              <a:solidFill>
                <a:srgbClr val="FF3F8D"/>
              </a:solidFill>
              <a:effectLst>
                <a:glow rad="228600">
                  <a:srgbClr val="FF3F8D">
                    <a:alpha val="40000"/>
                  </a:srgb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Verdana" pitchFamily="34" charset="0"/>
            </a:endParaRPr>
          </a:p>
        </p:txBody>
      </p:sp>
      <p:sp>
        <p:nvSpPr>
          <p:cNvPr id="8" name="Rectangular Callout 7"/>
          <p:cNvSpPr/>
          <p:nvPr/>
        </p:nvSpPr>
        <p:spPr>
          <a:xfrm>
            <a:off x="6172200" y="0"/>
            <a:ext cx="2971800" cy="2286000"/>
          </a:xfrm>
          <a:prstGeom prst="wedgeRectCallout">
            <a:avLst>
              <a:gd name="adj1" fmla="val -28260"/>
              <a:gd name="adj2" fmla="val 59222"/>
            </a:avLst>
          </a:prstGeom>
          <a:solidFill>
            <a:srgbClr val="FFFFCD"/>
          </a:solidFill>
          <a:ln cap="sq">
            <a:solidFill>
              <a:srgbClr val="FFC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6172200" y="0"/>
            <a:ext cx="3124200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2000" dirty="0">
                <a:solidFill>
                  <a:schemeClr val="bg1"/>
                </a:solidFill>
                <a:latin typeface="Impact" pitchFamily="34" charset="0"/>
              </a:rPr>
              <a:t>Tips:  </a:t>
            </a:r>
            <a:r>
              <a:rPr lang="en-US" altLang="zh-CN" u="sng" dirty="0">
                <a:solidFill>
                  <a:schemeClr val="bg1"/>
                </a:solidFill>
                <a:latin typeface="Comic Sans MS" pitchFamily="66" charset="0"/>
              </a:rPr>
              <a:t>virtual machine</a:t>
            </a: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endParaRPr lang="en-US" altLang="zh-CN" sz="400" u="sng" dirty="0">
              <a:solidFill>
                <a:schemeClr val="bg1"/>
              </a:solidFill>
              <a:latin typeface="Comic Sans MS" pitchFamily="66" charset="0"/>
            </a:endParaRP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altLang="zh-CN" sz="1600" b="1" dirty="0">
                <a:solidFill>
                  <a:schemeClr val="bg1"/>
                </a:solidFill>
                <a:latin typeface="Verdana" pitchFamily="34" charset="0"/>
              </a:rPr>
              <a:t>Definition</a:t>
            </a: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1600" dirty="0">
                <a:solidFill>
                  <a:schemeClr val="bg1"/>
                </a:solidFill>
                <a:latin typeface="Comic Sans MS" pitchFamily="66" charset="0"/>
              </a:rPr>
              <a:t>    provides a complete system </a:t>
            </a:r>
            <a:br>
              <a:rPr lang="en-US" altLang="zh-CN" sz="1600" dirty="0">
                <a:solidFill>
                  <a:schemeClr val="bg1"/>
                </a:solidFill>
                <a:latin typeface="Comic Sans MS" pitchFamily="66" charset="0"/>
              </a:rPr>
            </a:br>
            <a:r>
              <a:rPr lang="en-US" altLang="zh-CN" sz="1600" dirty="0">
                <a:solidFill>
                  <a:schemeClr val="bg1"/>
                </a:solidFill>
                <a:latin typeface="Comic Sans MS" pitchFamily="66" charset="0"/>
              </a:rPr>
              <a:t>  platform which supports the </a:t>
            </a:r>
            <a:br>
              <a:rPr lang="en-US" altLang="zh-CN" sz="1600" dirty="0">
                <a:solidFill>
                  <a:schemeClr val="bg1"/>
                </a:solidFill>
                <a:latin typeface="Comic Sans MS" pitchFamily="66" charset="0"/>
              </a:rPr>
            </a:br>
            <a:r>
              <a:rPr lang="en-US" altLang="zh-CN" sz="1600" dirty="0">
                <a:solidFill>
                  <a:schemeClr val="bg1"/>
                </a:solidFill>
                <a:latin typeface="Comic Sans MS" pitchFamily="66" charset="0"/>
              </a:rPr>
              <a:t>  execution of a complete </a:t>
            </a:r>
            <a:br>
              <a:rPr lang="en-US" altLang="zh-CN" sz="1600" dirty="0">
                <a:solidFill>
                  <a:schemeClr val="bg1"/>
                </a:solidFill>
                <a:latin typeface="Comic Sans MS" pitchFamily="66" charset="0"/>
              </a:rPr>
            </a:br>
            <a:r>
              <a:rPr lang="en-US" altLang="zh-CN" sz="1600" dirty="0">
                <a:solidFill>
                  <a:schemeClr val="bg1"/>
                </a:solidFill>
                <a:latin typeface="Comic Sans MS" pitchFamily="66" charset="0"/>
              </a:rPr>
              <a:t>  operating system</a:t>
            </a: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endParaRPr lang="en-US" altLang="zh-CN" sz="1600" dirty="0">
              <a:solidFill>
                <a:schemeClr val="bg1"/>
              </a:solidFill>
              <a:latin typeface="Comic Sans MS" pitchFamily="66" charset="0"/>
            </a:endParaRP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1600" dirty="0">
                <a:solidFill>
                  <a:schemeClr val="bg1"/>
                </a:solidFill>
                <a:latin typeface="Comic Sans MS" pitchFamily="66" charset="0"/>
              </a:rPr>
              <a:t>  </a:t>
            </a:r>
            <a:r>
              <a:rPr lang="en-US" altLang="zh-CN" sz="1600" b="1" strike="sngStrike" dirty="0">
                <a:solidFill>
                  <a:schemeClr val="bg1"/>
                </a:solidFill>
                <a:latin typeface="Comic Sans MS" pitchFamily="66" charset="0"/>
              </a:rPr>
              <a:t>J</a:t>
            </a:r>
            <a:r>
              <a:rPr lang="en-US" altLang="zh-CN" sz="1600" strike="sngStrike" dirty="0">
                <a:solidFill>
                  <a:schemeClr val="bg1"/>
                </a:solidFill>
                <a:latin typeface="Comic Sans MS" pitchFamily="66" charset="0"/>
              </a:rPr>
              <a:t>ava </a:t>
            </a:r>
            <a:r>
              <a:rPr lang="en-US" altLang="zh-CN" sz="1600" b="1" strike="sngStrike" dirty="0">
                <a:solidFill>
                  <a:schemeClr val="bg1"/>
                </a:solidFill>
                <a:latin typeface="Comic Sans MS" pitchFamily="66" charset="0"/>
              </a:rPr>
              <a:t>R</a:t>
            </a:r>
            <a:r>
              <a:rPr lang="en-US" altLang="zh-CN" sz="1600" strike="sngStrike" dirty="0">
                <a:solidFill>
                  <a:schemeClr val="bg1"/>
                </a:solidFill>
                <a:latin typeface="Comic Sans MS" pitchFamily="66" charset="0"/>
              </a:rPr>
              <a:t>untime </a:t>
            </a:r>
            <a:r>
              <a:rPr lang="en-US" altLang="zh-CN" sz="1600" b="1" strike="sngStrike" dirty="0">
                <a:solidFill>
                  <a:schemeClr val="bg1"/>
                </a:solidFill>
                <a:latin typeface="Comic Sans MS" pitchFamily="66" charset="0"/>
              </a:rPr>
              <a:t>E</a:t>
            </a:r>
            <a:r>
              <a:rPr lang="en-US" altLang="zh-CN" sz="1600" strike="sngStrike" dirty="0">
                <a:solidFill>
                  <a:schemeClr val="bg1"/>
                </a:solidFill>
                <a:latin typeface="Comic Sans MS" pitchFamily="66" charset="0"/>
              </a:rPr>
              <a:t>nvironment</a:t>
            </a:r>
          </a:p>
        </p:txBody>
      </p:sp>
      <p:sp>
        <p:nvSpPr>
          <p:cNvPr id="11" name="Footer Placeholder 3">
            <a:extLst>
              <a:ext uri="{FF2B5EF4-FFF2-40B4-BE49-F238E27FC236}">
                <a16:creationId xmlns:a16="http://schemas.microsoft.com/office/drawing/2014/main" id="{09EEC078-9448-2645-8971-14CE93A2FF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Systems (IPADS), SJTU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 animBg="1"/>
      <p:bldP spid="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2">
                    <a:satMod val="200000"/>
                  </a:schemeClr>
                </a:solidFill>
                <a:cs typeface="+mj-cs"/>
              </a:rPr>
              <a:t>INSTALL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420866"/>
            <a:ext cx="8001000" cy="4800600"/>
          </a:xfrm>
        </p:spPr>
        <p:txBody>
          <a:bodyPr>
            <a:normAutofit/>
          </a:bodyPr>
          <a:lstStyle/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altLang="zh-CN" sz="3200" dirty="0"/>
              <a:t>Step </a:t>
            </a:r>
            <a:r>
              <a:rPr lang="en-US" altLang="zh-CN" sz="2800" dirty="0">
                <a:latin typeface="Verdana" pitchFamily="34" charset="0"/>
                <a:cs typeface="Arial" pitchFamily="34" charset="0"/>
              </a:rPr>
              <a:t>2</a:t>
            </a:r>
            <a:r>
              <a:rPr lang="en-US" altLang="zh-CN" sz="3200" dirty="0"/>
              <a:t>: Create VM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/>
              <a:t>Select a Guest Operating System (if no ISO)</a:t>
            </a:r>
          </a:p>
          <a:p>
            <a:pPr marL="996252" lvl="2" eaLnBrk="1" fontAlgn="auto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altLang="zh-CN" dirty="0">
                <a:solidFill>
                  <a:srgbClr val="FFC000"/>
                </a:solidFill>
              </a:rPr>
              <a:t>e.g., Debian </a:t>
            </a:r>
            <a:r>
              <a:rPr lang="en-US" altLang="zh-CN" sz="2000" dirty="0">
                <a:solidFill>
                  <a:srgbClr val="FFC000"/>
                </a:solidFill>
                <a:latin typeface="Verdana" pitchFamily="34" charset="0"/>
              </a:rPr>
              <a:t>9</a:t>
            </a:r>
            <a:endParaRPr lang="en-US" altLang="zh-CN" dirty="0">
              <a:solidFill>
                <a:srgbClr val="FFC000"/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/>
              <a:t>Set name and location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/>
              <a:t>Disk capacity</a:t>
            </a:r>
          </a:p>
          <a:p>
            <a:pPr marL="996252" lvl="2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000" dirty="0">
                <a:solidFill>
                  <a:srgbClr val="FFC000"/>
                </a:solidFill>
                <a:latin typeface="Verdana" pitchFamily="34" charset="0"/>
              </a:rPr>
              <a:t>20</a:t>
            </a:r>
            <a:r>
              <a:rPr lang="en-US" altLang="zh-CN" dirty="0"/>
              <a:t>G (engross on demand)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/>
              <a:t>Network connection (customized)</a:t>
            </a:r>
          </a:p>
          <a:p>
            <a:pPr marL="996252" lvl="2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dirty="0">
                <a:solidFill>
                  <a:srgbClr val="FFC000"/>
                </a:solidFill>
              </a:rPr>
              <a:t>Bridge</a:t>
            </a:r>
            <a:r>
              <a:rPr lang="en-US" altLang="zh-CN" dirty="0"/>
              <a:t> (separate IP) or </a:t>
            </a:r>
            <a:r>
              <a:rPr lang="en-US" altLang="zh-CN" dirty="0">
                <a:solidFill>
                  <a:srgbClr val="FFC000"/>
                </a:solidFill>
              </a:rPr>
              <a:t>NAT</a:t>
            </a:r>
            <a:r>
              <a:rPr lang="en-US" altLang="zh-CN" dirty="0"/>
              <a:t> (internal IP, </a:t>
            </a:r>
            <a:r>
              <a:rPr lang="en-US" altLang="zh-CN" dirty="0">
                <a:solidFill>
                  <a:srgbClr val="FF3F8D"/>
                </a:solidFill>
              </a:rPr>
              <a:t>default</a:t>
            </a:r>
            <a:r>
              <a:rPr lang="en-US" altLang="zh-CN" dirty="0"/>
              <a:t>)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endParaRPr lang="en-US" altLang="zh-CN" dirty="0"/>
          </a:p>
        </p:txBody>
      </p:sp>
      <p:sp>
        <p:nvSpPr>
          <p:cNvPr id="16389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67EEA28-9489-4564-912F-710D4762EFB4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22</a:t>
            </a:fld>
            <a:endParaRPr lang="en-US" altLang="zh-CN"/>
          </a:p>
        </p:txBody>
      </p:sp>
      <p:sp>
        <p:nvSpPr>
          <p:cNvPr id="8" name="Rectangular Callout 7"/>
          <p:cNvSpPr/>
          <p:nvPr/>
        </p:nvSpPr>
        <p:spPr>
          <a:xfrm>
            <a:off x="6096000" y="0"/>
            <a:ext cx="3048000" cy="1295400"/>
          </a:xfrm>
          <a:prstGeom prst="wedgeRectCallout">
            <a:avLst>
              <a:gd name="adj1" fmla="val -28260"/>
              <a:gd name="adj2" fmla="val 59222"/>
            </a:avLst>
          </a:prstGeom>
          <a:solidFill>
            <a:srgbClr val="FFFFCD"/>
          </a:solidFill>
          <a:ln cap="sq">
            <a:solidFill>
              <a:srgbClr val="FFC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6096000" y="0"/>
            <a:ext cx="3048000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2000" dirty="0">
                <a:solidFill>
                  <a:schemeClr val="bg1"/>
                </a:solidFill>
                <a:latin typeface="Impact" pitchFamily="34" charset="0"/>
              </a:rPr>
              <a:t>Tips:  </a:t>
            </a:r>
            <a:r>
              <a:rPr lang="en-US" altLang="zh-CN" u="sng" dirty="0">
                <a:solidFill>
                  <a:schemeClr val="bg1"/>
                </a:solidFill>
                <a:latin typeface="Comic Sans MS" pitchFamily="66" charset="0"/>
              </a:rPr>
              <a:t>VMware Workstation</a:t>
            </a: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endParaRPr lang="en-US" altLang="zh-CN" sz="400" u="sng" dirty="0">
              <a:solidFill>
                <a:schemeClr val="bg1"/>
              </a:solidFill>
              <a:latin typeface="Comic Sans MS" pitchFamily="66" charset="0"/>
            </a:endParaRP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altLang="zh-CN" sz="1600" b="1" dirty="0">
                <a:solidFill>
                  <a:schemeClr val="bg1"/>
                </a:solidFill>
                <a:latin typeface="Verdana" pitchFamily="34" charset="0"/>
              </a:rPr>
              <a:t>Benefit</a:t>
            </a: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1600" dirty="0">
                <a:solidFill>
                  <a:schemeClr val="bg1"/>
                </a:solidFill>
                <a:latin typeface="Comic Sans MS" pitchFamily="66" charset="0"/>
              </a:rPr>
              <a:t>    hosted, popular, graphic</a:t>
            </a:r>
            <a:endParaRPr lang="en-US" altLang="zh-CN" sz="900" dirty="0">
              <a:solidFill>
                <a:schemeClr val="bg1"/>
              </a:solidFill>
              <a:latin typeface="Comic Sans MS" pitchFamily="66" charset="0"/>
            </a:endParaRP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1600" dirty="0">
                <a:solidFill>
                  <a:schemeClr val="bg1"/>
                </a:solidFill>
                <a:latin typeface="Comic Sans MS" pitchFamily="66" charset="0"/>
              </a:rPr>
              <a:t>    easy, stable, checkpointed</a:t>
            </a:r>
          </a:p>
        </p:txBody>
      </p:sp>
      <p:sp>
        <p:nvSpPr>
          <p:cNvPr id="10" name="Rectangle 9"/>
          <p:cNvSpPr/>
          <p:nvPr/>
        </p:nvSpPr>
        <p:spPr>
          <a:xfrm rot="21300351">
            <a:off x="1752600" y="5562600"/>
            <a:ext cx="1409360" cy="584775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wrap="none">
            <a:spAutoFit/>
          </a:bodyPr>
          <a:lstStyle/>
          <a:p>
            <a:r>
              <a:rPr lang="en-US" altLang="zh-CN" sz="2800" dirty="0">
                <a:ln w="18415" cmpd="sng">
                  <a:solidFill>
                    <a:srgbClr val="FF3F8D"/>
                  </a:solidFill>
                  <a:prstDash val="solid"/>
                </a:ln>
                <a:solidFill>
                  <a:srgbClr val="FF3F8D"/>
                </a:solidFill>
                <a:effectLst>
                  <a:glow rad="228600">
                    <a:srgbClr val="FF3F8D">
                      <a:alpha val="4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</a:rPr>
              <a:t>Done </a:t>
            </a:r>
            <a:r>
              <a:rPr lang="en-US" altLang="zh-CN" sz="3200" dirty="0">
                <a:ln w="18415" cmpd="sng">
                  <a:solidFill>
                    <a:srgbClr val="FF3F8D"/>
                  </a:solidFill>
                  <a:prstDash val="solid"/>
                </a:ln>
                <a:solidFill>
                  <a:srgbClr val="FF3F8D"/>
                </a:solidFill>
                <a:effectLst>
                  <a:glow rad="228600">
                    <a:srgbClr val="FF3F8D">
                      <a:alpha val="4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</a:rPr>
              <a:t>!</a:t>
            </a:r>
            <a:endParaRPr lang="en-US" sz="2800" dirty="0">
              <a:ln w="18415" cmpd="sng">
                <a:solidFill>
                  <a:srgbClr val="FF3F8D"/>
                </a:solidFill>
                <a:prstDash val="solid"/>
              </a:ln>
              <a:solidFill>
                <a:srgbClr val="FF3F8D"/>
              </a:solidFill>
              <a:effectLst>
                <a:glow rad="228600">
                  <a:srgbClr val="FF3F8D">
                    <a:alpha val="40000"/>
                  </a:srgb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Verdana" pitchFamily="34" charset="0"/>
            </a:endParaRPr>
          </a:p>
        </p:txBody>
      </p:sp>
      <p:sp>
        <p:nvSpPr>
          <p:cNvPr id="12" name="Footer Placeholder 3">
            <a:extLst>
              <a:ext uri="{FF2B5EF4-FFF2-40B4-BE49-F238E27FC236}">
                <a16:creationId xmlns:a16="http://schemas.microsoft.com/office/drawing/2014/main" id="{27659C94-0439-244E-9041-6822E2F59C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Systems (IPADS), SJTU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1" animBg="1"/>
      <p:bldP spid="9" grpId="1"/>
      <p:bldP spid="1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2">
                    <a:satMod val="200000"/>
                  </a:schemeClr>
                </a:solidFill>
                <a:cs typeface="+mj-cs"/>
              </a:rPr>
              <a:t>INSTALL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924800" cy="4800600"/>
          </a:xfrm>
        </p:spPr>
        <p:txBody>
          <a:bodyPr>
            <a:normAutofit/>
          </a:bodyPr>
          <a:lstStyle/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altLang="zh-CN" sz="3200" dirty="0"/>
              <a:t>Step </a:t>
            </a:r>
            <a:r>
              <a:rPr lang="en-US" altLang="zh-CN" sz="2800" dirty="0">
                <a:latin typeface="Verdana" pitchFamily="34" charset="0"/>
                <a:cs typeface="Arial" pitchFamily="34" charset="0"/>
              </a:rPr>
              <a:t>3</a:t>
            </a:r>
            <a:r>
              <a:rPr lang="en-US" altLang="zh-CN" sz="3200" dirty="0"/>
              <a:t>: Configure VM</a:t>
            </a:r>
            <a:endParaRPr lang="en-US" altLang="zh-CN" sz="3200" dirty="0">
              <a:latin typeface="Verdana" pitchFamily="34" charset="0"/>
            </a:endParaRP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/>
              <a:t>Insert ISO image</a:t>
            </a:r>
          </a:p>
          <a:p>
            <a:pPr marL="996252" lvl="2" eaLnBrk="1" fontAlgn="auto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altLang="zh-CN" dirty="0">
                <a:solidFill>
                  <a:srgbClr val="FFC000"/>
                </a:solidFill>
              </a:rPr>
              <a:t>“VM -&gt; Settings -&gt; CD-ROM :  Use ISO Image”</a:t>
            </a:r>
          </a:p>
          <a:p>
            <a:pPr marL="767652" lvl="2" indent="0" eaLnBrk="1" fontAlgn="auto" hangingPunct="1">
              <a:spcAft>
                <a:spcPts val="0"/>
              </a:spcAft>
              <a:buNone/>
              <a:defRPr/>
            </a:pPr>
            <a:r>
              <a:rPr lang="en-US" altLang="zh-CN" dirty="0">
                <a:solidFill>
                  <a:srgbClr val="FFC000"/>
                </a:solidFill>
              </a:rPr>
              <a:t>	  </a:t>
            </a:r>
            <a:r>
              <a:rPr lang="en-US" altLang="zh-CN" dirty="0"/>
              <a:t>ISO Image</a:t>
            </a:r>
            <a:r>
              <a:rPr lang="en-US" altLang="zh-CN" dirty="0">
                <a:solidFill>
                  <a:srgbClr val="FFC000"/>
                </a:solidFill>
              </a:rPr>
              <a:t>: “debian-</a:t>
            </a:r>
            <a:r>
              <a:rPr lang="en-US" altLang="zh-CN" sz="2000" dirty="0">
                <a:solidFill>
                  <a:srgbClr val="FFC000"/>
                </a:solidFill>
                <a:latin typeface="Verdana" pitchFamily="34" charset="0"/>
              </a:rPr>
              <a:t>9.4.0</a:t>
            </a:r>
            <a:r>
              <a:rPr lang="en-US" altLang="zh-CN" dirty="0">
                <a:solidFill>
                  <a:srgbClr val="FFC000"/>
                </a:solidFill>
              </a:rPr>
              <a:t>-amd64-DVD</a:t>
            </a:r>
            <a:r>
              <a:rPr lang="en-US" altLang="zh-CN" sz="2000" dirty="0">
                <a:solidFill>
                  <a:srgbClr val="FFC000"/>
                </a:solidFill>
                <a:latin typeface="Verdana" pitchFamily="34" charset="0"/>
              </a:rPr>
              <a:t>-1</a:t>
            </a:r>
            <a:r>
              <a:rPr lang="en-US" altLang="zh-CN" dirty="0">
                <a:solidFill>
                  <a:srgbClr val="FFC000"/>
                </a:solidFill>
              </a:rPr>
              <a:t>.iso”</a:t>
            </a:r>
            <a:endParaRPr lang="en-US" altLang="zh-CN" dirty="0"/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/>
              <a:t>Configure Hardware (Customized)</a:t>
            </a:r>
          </a:p>
          <a:p>
            <a:pPr marL="996252" lvl="2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dirty="0"/>
              <a:t>Memory Size</a:t>
            </a:r>
          </a:p>
          <a:p>
            <a:pPr marL="996252" lvl="2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dirty="0"/>
              <a:t>#CPU / #Core</a:t>
            </a:r>
          </a:p>
          <a:p>
            <a:pPr marL="996252" lvl="2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dirty="0"/>
              <a:t>Ethnet Mode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/>
              <a:t>Power On</a:t>
            </a:r>
          </a:p>
        </p:txBody>
      </p:sp>
      <p:sp>
        <p:nvSpPr>
          <p:cNvPr id="16389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67EEA28-9489-4564-912F-710D4762EFB4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23</a:t>
            </a:fld>
            <a:endParaRPr lang="en-US" altLang="zh-CN"/>
          </a:p>
        </p:txBody>
      </p:sp>
      <p:sp>
        <p:nvSpPr>
          <p:cNvPr id="10" name="Rectangle 9"/>
          <p:cNvSpPr/>
          <p:nvPr/>
        </p:nvSpPr>
        <p:spPr>
          <a:xfrm>
            <a:off x="3548548" y="5358825"/>
            <a:ext cx="2090252" cy="584775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wrap="none">
            <a:spAutoFit/>
          </a:bodyPr>
          <a:lstStyle/>
          <a:p>
            <a:r>
              <a:rPr lang="en-US" altLang="zh-CN" sz="3200" dirty="0">
                <a:ln w="18415" cmpd="sng">
                  <a:solidFill>
                    <a:srgbClr val="FF3F8D"/>
                  </a:solidFill>
                  <a:prstDash val="solid"/>
                </a:ln>
                <a:solidFill>
                  <a:srgbClr val="FF3F8D"/>
                </a:solidFill>
                <a:effectLst>
                  <a:glow rad="228600">
                    <a:srgbClr val="FF3F8D">
                      <a:alpha val="4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</a:rPr>
              <a:t>Let’s go !</a:t>
            </a:r>
            <a:endParaRPr lang="en-US" sz="3200" dirty="0">
              <a:ln w="18415" cmpd="sng">
                <a:solidFill>
                  <a:srgbClr val="FF3F8D"/>
                </a:solidFill>
                <a:prstDash val="solid"/>
              </a:ln>
              <a:solidFill>
                <a:srgbClr val="FF3F8D"/>
              </a:solidFill>
              <a:effectLst>
                <a:glow rad="228600">
                  <a:srgbClr val="FF3F8D">
                    <a:alpha val="40000"/>
                  </a:srgb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Verdana" pitchFamily="34" charset="0"/>
            </a:endParaRPr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95E0F087-50D0-3249-B45E-7A6D4A30BF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Systems (IPADS), SJTU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36AC17-1261-40B5-8959-3BA1489913D2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2">
                    <a:satMod val="200000"/>
                  </a:schemeClr>
                </a:solidFill>
                <a:cs typeface="+mj-cs"/>
              </a:rPr>
              <a:t>INSTALL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924800" cy="4800600"/>
          </a:xfrm>
        </p:spPr>
        <p:txBody>
          <a:bodyPr>
            <a:normAutofit/>
          </a:bodyPr>
          <a:lstStyle/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altLang="zh-CN" sz="3200" dirty="0"/>
              <a:t>Step </a:t>
            </a:r>
            <a:r>
              <a:rPr lang="en-US" altLang="zh-CN" sz="2800" dirty="0">
                <a:latin typeface="Verdana" pitchFamily="34" charset="0"/>
                <a:cs typeface="Arial" pitchFamily="34" charset="0"/>
              </a:rPr>
              <a:t>4</a:t>
            </a:r>
            <a:r>
              <a:rPr lang="en-US" altLang="zh-CN" sz="3200" dirty="0"/>
              <a:t>: Install Debian</a:t>
            </a:r>
            <a:endParaRPr lang="en-US" altLang="zh-CN" sz="2800" dirty="0">
              <a:latin typeface="Verdana" pitchFamily="34" charset="0"/>
            </a:endParaRP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/>
              <a:t>Select a language and your location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/>
              <a:t>Select a keyboard layout</a:t>
            </a:r>
          </a:p>
          <a:p>
            <a:pPr marL="996252" lvl="2" eaLnBrk="1" fontAlgn="auto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altLang="zh-CN" dirty="0">
                <a:solidFill>
                  <a:srgbClr val="FFC000"/>
                </a:solidFill>
              </a:rPr>
              <a:t>U.S. English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/>
              <a:t>Configure the network</a:t>
            </a:r>
          </a:p>
          <a:p>
            <a:pPr marL="996252" lvl="2" eaLnBrk="1" fontAlgn="auto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altLang="zh-CN" dirty="0">
                <a:solidFill>
                  <a:srgbClr val="FFC000"/>
                </a:solidFill>
              </a:rPr>
              <a:t>Hostname </a:t>
            </a:r>
            <a:r>
              <a:rPr lang="en-US" altLang="zh-CN" dirty="0"/>
              <a:t>and </a:t>
            </a:r>
            <a:r>
              <a:rPr lang="en-US" altLang="zh-CN" dirty="0">
                <a:solidFill>
                  <a:srgbClr val="FFC000"/>
                </a:solidFill>
              </a:rPr>
              <a:t>Domain name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/>
              <a:t>Set root password and Create a User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/>
              <a:t>Configure the clock</a:t>
            </a:r>
          </a:p>
          <a:p>
            <a:pPr marL="996252" lvl="2" eaLnBrk="1" fontAlgn="auto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altLang="zh-CN" dirty="0">
                <a:solidFill>
                  <a:srgbClr val="FFC000"/>
                </a:solidFill>
              </a:rPr>
              <a:t>Time Zone</a:t>
            </a:r>
          </a:p>
        </p:txBody>
      </p:sp>
      <p:sp>
        <p:nvSpPr>
          <p:cNvPr id="16389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67EEA28-9489-4564-912F-710D4762EFB4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25</a:t>
            </a:fld>
            <a:endParaRPr lang="en-US" altLang="zh-CN"/>
          </a:p>
        </p:txBody>
      </p:sp>
      <p:sp>
        <p:nvSpPr>
          <p:cNvPr id="11" name="Rectangular Callout 10"/>
          <p:cNvSpPr/>
          <p:nvPr/>
        </p:nvSpPr>
        <p:spPr>
          <a:xfrm>
            <a:off x="6096000" y="0"/>
            <a:ext cx="3048000" cy="1066800"/>
          </a:xfrm>
          <a:prstGeom prst="wedgeRectCallout">
            <a:avLst>
              <a:gd name="adj1" fmla="val -28260"/>
              <a:gd name="adj2" fmla="val 59222"/>
            </a:avLst>
          </a:prstGeom>
          <a:solidFill>
            <a:srgbClr val="FFFFCD"/>
          </a:solidFill>
          <a:ln cap="sq">
            <a:solidFill>
              <a:srgbClr val="FFC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6096000" y="0"/>
            <a:ext cx="3048000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2000" dirty="0">
                <a:solidFill>
                  <a:schemeClr val="bg1"/>
                </a:solidFill>
                <a:latin typeface="Impact" pitchFamily="34" charset="0"/>
              </a:rPr>
              <a:t>Tips:  </a:t>
            </a:r>
            <a:r>
              <a:rPr lang="en-US" altLang="zh-CN" u="sng" dirty="0">
                <a:solidFill>
                  <a:schemeClr val="bg1"/>
                </a:solidFill>
                <a:latin typeface="Comic Sans MS" pitchFamily="66" charset="0"/>
              </a:rPr>
              <a:t>VMware Workstation</a:t>
            </a: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endParaRPr lang="en-US" altLang="zh-CN" sz="400" u="sng" dirty="0">
              <a:solidFill>
                <a:schemeClr val="bg1"/>
              </a:solidFill>
              <a:latin typeface="Comic Sans MS" pitchFamily="66" charset="0"/>
            </a:endParaRP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altLang="zh-CN" sz="1600" b="1" dirty="0">
                <a:solidFill>
                  <a:schemeClr val="bg1"/>
                </a:solidFill>
                <a:latin typeface="Verdana" pitchFamily="34" charset="0"/>
              </a:rPr>
              <a:t>Switch</a:t>
            </a: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1600" dirty="0">
                <a:solidFill>
                  <a:schemeClr val="bg1"/>
                </a:solidFill>
                <a:latin typeface="Comic Sans MS" pitchFamily="66" charset="0"/>
              </a:rPr>
              <a:t>    Ctrl + Alt</a:t>
            </a:r>
            <a:endParaRPr lang="en-US" altLang="zh-CN" sz="900" dirty="0">
              <a:solidFill>
                <a:schemeClr val="bg1"/>
              </a:solidFill>
              <a:latin typeface="Comic Sans MS" pitchFamily="66" charset="0"/>
            </a:endParaRP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1600" dirty="0">
                <a:solidFill>
                  <a:schemeClr val="bg1"/>
                </a:solidFill>
                <a:latin typeface="Comic Sans MS" pitchFamily="66" charset="0"/>
              </a:rPr>
              <a:t>    </a:t>
            </a:r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39C86A3D-686A-3F4A-BDD6-40A788426D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Systems (IPADS), SJTU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2">
                    <a:satMod val="200000"/>
                  </a:schemeClr>
                </a:solidFill>
                <a:cs typeface="+mj-cs"/>
              </a:rPr>
              <a:t>INSTALL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924800" cy="4800600"/>
          </a:xfrm>
        </p:spPr>
        <p:txBody>
          <a:bodyPr>
            <a:normAutofit/>
          </a:bodyPr>
          <a:lstStyle/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altLang="zh-CN" sz="3200" dirty="0"/>
              <a:t>Step </a:t>
            </a:r>
            <a:r>
              <a:rPr lang="en-US" altLang="zh-CN" sz="2800" dirty="0">
                <a:latin typeface="Verdana" pitchFamily="34" charset="0"/>
                <a:cs typeface="Arial" pitchFamily="34" charset="0"/>
              </a:rPr>
              <a:t>4</a:t>
            </a:r>
            <a:r>
              <a:rPr lang="en-US" altLang="zh-CN" sz="3200" dirty="0"/>
              <a:t>: Install Debian</a:t>
            </a:r>
            <a:endParaRPr lang="en-US" altLang="zh-CN" sz="2800" dirty="0">
              <a:latin typeface="Verdana" pitchFamily="34" charset="0"/>
            </a:endParaRP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/>
              <a:t>Partition disks</a:t>
            </a: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 pitchFamily="2" charset="2"/>
              <a:buChar char="§"/>
              <a:defRPr/>
            </a:pPr>
            <a:r>
              <a:rPr lang="en-US" altLang="zh-CN" dirty="0">
                <a:solidFill>
                  <a:srgbClr val="FFC000"/>
                </a:solidFill>
              </a:rPr>
              <a:t>Manual</a:t>
            </a:r>
            <a:endParaRPr lang="en-US" altLang="zh-CN" dirty="0">
              <a:solidFill>
                <a:schemeClr val="tx1">
                  <a:lumMod val="95000"/>
                </a:schemeClr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/>
              <a:t>Partitioning</a:t>
            </a:r>
          </a:p>
          <a:p>
            <a:pPr marL="996252" lvl="2" eaLnBrk="1" fontAlgn="auto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altLang="zh-CN" sz="2000" dirty="0">
                <a:solidFill>
                  <a:srgbClr val="FFC000"/>
                </a:solidFill>
                <a:latin typeface="Verdana" pitchFamily="34" charset="0"/>
              </a:rPr>
              <a:t>1</a:t>
            </a:r>
            <a:r>
              <a:rPr lang="en-US" altLang="zh-CN" dirty="0">
                <a:solidFill>
                  <a:srgbClr val="FFC000"/>
                </a:solidFill>
              </a:rPr>
              <a:t>. _    swap    512M (equal to memory size)          -  sda</a:t>
            </a:r>
            <a:r>
              <a:rPr lang="en-US" altLang="zh-CN" sz="2000" dirty="0">
                <a:solidFill>
                  <a:srgbClr val="FFC000"/>
                </a:solidFill>
                <a:latin typeface="Verdana" pitchFamily="34" charset="0"/>
              </a:rPr>
              <a:t>2</a:t>
            </a:r>
          </a:p>
          <a:p>
            <a:pPr marL="996252" lvl="2" eaLnBrk="1" fontAlgn="auto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altLang="zh-CN" sz="2000" dirty="0">
                <a:solidFill>
                  <a:srgbClr val="FFC000"/>
                </a:solidFill>
                <a:latin typeface="Verdana" pitchFamily="34" charset="0"/>
              </a:rPr>
              <a:t>2</a:t>
            </a:r>
            <a:r>
              <a:rPr lang="en-US" altLang="zh-CN" dirty="0">
                <a:solidFill>
                  <a:srgbClr val="FFC000"/>
                </a:solidFill>
              </a:rPr>
              <a:t>. /     ext3      fill to maximum allowable size       -  sda</a:t>
            </a:r>
            <a:r>
              <a:rPr lang="en-US" altLang="zh-CN" sz="2000" dirty="0">
                <a:solidFill>
                  <a:srgbClr val="FFC000"/>
                </a:solidFill>
                <a:latin typeface="Verdana" pitchFamily="34" charset="0"/>
              </a:rPr>
              <a:t>1</a:t>
            </a:r>
          </a:p>
        </p:txBody>
      </p:sp>
      <p:sp>
        <p:nvSpPr>
          <p:cNvPr id="16389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67EEA28-9489-4564-912F-710D4762EFB4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26</a:t>
            </a:fld>
            <a:endParaRPr lang="en-US" altLang="zh-CN"/>
          </a:p>
        </p:txBody>
      </p:sp>
      <p:sp>
        <p:nvSpPr>
          <p:cNvPr id="11" name="Rectangular Callout 10"/>
          <p:cNvSpPr/>
          <p:nvPr/>
        </p:nvSpPr>
        <p:spPr>
          <a:xfrm>
            <a:off x="5638800" y="0"/>
            <a:ext cx="3505200" cy="1905000"/>
          </a:xfrm>
          <a:prstGeom prst="wedgeRectCallout">
            <a:avLst>
              <a:gd name="adj1" fmla="val -28260"/>
              <a:gd name="adj2" fmla="val 59222"/>
            </a:avLst>
          </a:prstGeom>
          <a:solidFill>
            <a:srgbClr val="FFFFCD"/>
          </a:solidFill>
          <a:ln cap="sq">
            <a:solidFill>
              <a:srgbClr val="FFC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5715000" y="0"/>
            <a:ext cx="3429000" cy="17235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2000" dirty="0">
                <a:solidFill>
                  <a:schemeClr val="bg1"/>
                </a:solidFill>
                <a:latin typeface="Impact" pitchFamily="34" charset="0"/>
              </a:rPr>
              <a:t>Tips:  </a:t>
            </a:r>
            <a:r>
              <a:rPr lang="en-US" altLang="zh-CN" u="sng" dirty="0">
                <a:solidFill>
                  <a:schemeClr val="bg1"/>
                </a:solidFill>
                <a:latin typeface="Comic Sans MS" pitchFamily="66" charset="0"/>
              </a:rPr>
              <a:t>hard Disk in Linux</a:t>
            </a: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endParaRPr lang="en-US" altLang="zh-CN" sz="400" u="sng" dirty="0">
              <a:solidFill>
                <a:schemeClr val="bg1"/>
              </a:solidFill>
              <a:latin typeface="Comic Sans MS" pitchFamily="66" charset="0"/>
            </a:endParaRP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altLang="zh-CN" sz="1600" b="1" dirty="0">
                <a:solidFill>
                  <a:schemeClr val="bg1"/>
                </a:solidFill>
                <a:latin typeface="Verdana" pitchFamily="34" charset="0"/>
              </a:rPr>
              <a:t>Naming: </a:t>
            </a:r>
            <a:r>
              <a:rPr lang="en-US" altLang="zh-CN" sz="1600" b="1" dirty="0" err="1">
                <a:solidFill>
                  <a:schemeClr val="bg1"/>
                </a:solidFill>
                <a:latin typeface="Verdana" pitchFamily="34" charset="0"/>
              </a:rPr>
              <a:t>sd</a:t>
            </a:r>
            <a:r>
              <a:rPr lang="en-US" altLang="zh-CN" sz="1600" b="1" dirty="0">
                <a:solidFill>
                  <a:schemeClr val="bg1"/>
                </a:solidFill>
                <a:latin typeface="Verdana" pitchFamily="34" charset="0"/>
              </a:rPr>
              <a:t>[</a:t>
            </a:r>
            <a:r>
              <a:rPr lang="en-US" altLang="zh-CN" sz="1600" b="1" u="sng" dirty="0">
                <a:solidFill>
                  <a:schemeClr val="bg1"/>
                </a:solidFill>
                <a:latin typeface="Verdana" pitchFamily="34" charset="0"/>
              </a:rPr>
              <a:t>x</a:t>
            </a:r>
            <a:r>
              <a:rPr lang="en-US" altLang="zh-CN" sz="1600" b="1" dirty="0">
                <a:solidFill>
                  <a:schemeClr val="bg1"/>
                </a:solidFill>
                <a:latin typeface="Verdana" pitchFamily="34" charset="0"/>
              </a:rPr>
              <a:t>][</a:t>
            </a:r>
            <a:r>
              <a:rPr lang="en-US" altLang="zh-CN" sz="1600" b="1" u="sng" dirty="0">
                <a:solidFill>
                  <a:schemeClr val="bg1"/>
                </a:solidFill>
                <a:latin typeface="Verdana" pitchFamily="34" charset="0"/>
              </a:rPr>
              <a:t>y</a:t>
            </a:r>
            <a:r>
              <a:rPr lang="en-US" altLang="zh-CN" sz="1600" b="1" dirty="0">
                <a:solidFill>
                  <a:schemeClr val="bg1"/>
                </a:solidFill>
                <a:latin typeface="Verdana" pitchFamily="34" charset="0"/>
              </a:rPr>
              <a:t>]</a:t>
            </a: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1600" dirty="0">
                <a:solidFill>
                  <a:schemeClr val="bg1"/>
                </a:solidFill>
                <a:latin typeface="Comic Sans MS" pitchFamily="66" charset="0"/>
              </a:rPr>
              <a:t>   </a:t>
            </a:r>
            <a:r>
              <a:rPr lang="en-US" altLang="zh-CN" sz="1600" dirty="0" err="1">
                <a:solidFill>
                  <a:schemeClr val="bg1"/>
                </a:solidFill>
                <a:latin typeface="Comic Sans MS" pitchFamily="66" charset="0"/>
              </a:rPr>
              <a:t>sda</a:t>
            </a:r>
            <a:r>
              <a:rPr lang="en-US" altLang="zh-CN" sz="1200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altLang="zh-CN" sz="1600" dirty="0">
                <a:solidFill>
                  <a:schemeClr val="bg1"/>
                </a:solidFill>
                <a:latin typeface="Comic Sans MS" pitchFamily="66" charset="0"/>
              </a:rPr>
              <a:t>1 - the 1</a:t>
            </a:r>
            <a:r>
              <a:rPr lang="en-US" altLang="zh-CN" sz="1600" baseline="30000" dirty="0">
                <a:solidFill>
                  <a:schemeClr val="bg1"/>
                </a:solidFill>
                <a:latin typeface="Comic Sans MS" pitchFamily="66" charset="0"/>
              </a:rPr>
              <a:t>st</a:t>
            </a:r>
            <a:r>
              <a:rPr lang="en-US" altLang="zh-CN" sz="1600" dirty="0">
                <a:solidFill>
                  <a:schemeClr val="bg1"/>
                </a:solidFill>
                <a:latin typeface="Comic Sans MS" pitchFamily="66" charset="0"/>
              </a:rPr>
              <a:t> section of 1</a:t>
            </a:r>
            <a:r>
              <a:rPr lang="en-US" altLang="zh-CN" sz="1600" baseline="30000" dirty="0">
                <a:solidFill>
                  <a:schemeClr val="bg1"/>
                </a:solidFill>
                <a:latin typeface="Comic Sans MS" pitchFamily="66" charset="0"/>
              </a:rPr>
              <a:t>st</a:t>
            </a:r>
            <a:r>
              <a:rPr lang="en-US" altLang="zh-CN" sz="1600" dirty="0">
                <a:solidFill>
                  <a:schemeClr val="bg1"/>
                </a:solidFill>
                <a:latin typeface="Comic Sans MS" pitchFamily="66" charset="0"/>
              </a:rPr>
              <a:t> HD</a:t>
            </a:r>
            <a:endParaRPr lang="en-US" altLang="zh-CN" sz="900" dirty="0">
              <a:solidFill>
                <a:schemeClr val="bg1"/>
              </a:solidFill>
              <a:latin typeface="Comic Sans MS" pitchFamily="66" charset="0"/>
            </a:endParaRP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1600" dirty="0">
                <a:solidFill>
                  <a:schemeClr val="bg1"/>
                </a:solidFill>
                <a:latin typeface="Comic Sans MS" pitchFamily="66" charset="0"/>
              </a:rPr>
              <a:t>   sdb3 - the 2</a:t>
            </a:r>
            <a:r>
              <a:rPr lang="en-US" altLang="zh-CN" sz="1600" baseline="30000" dirty="0">
                <a:solidFill>
                  <a:schemeClr val="bg1"/>
                </a:solidFill>
                <a:latin typeface="Comic Sans MS" pitchFamily="66" charset="0"/>
              </a:rPr>
              <a:t>nd</a:t>
            </a:r>
            <a:r>
              <a:rPr lang="en-US" altLang="zh-CN" sz="1600" dirty="0">
                <a:solidFill>
                  <a:schemeClr val="bg1"/>
                </a:solidFill>
                <a:latin typeface="Comic Sans MS" pitchFamily="66" charset="0"/>
              </a:rPr>
              <a:t> section of 3</a:t>
            </a:r>
            <a:r>
              <a:rPr lang="en-US" altLang="zh-CN" sz="1600" baseline="30000" dirty="0">
                <a:solidFill>
                  <a:schemeClr val="bg1"/>
                </a:solidFill>
                <a:latin typeface="Comic Sans MS" pitchFamily="66" charset="0"/>
              </a:rPr>
              <a:t>rd</a:t>
            </a:r>
            <a:r>
              <a:rPr lang="en-US" altLang="zh-CN" sz="1600" dirty="0">
                <a:solidFill>
                  <a:schemeClr val="bg1"/>
                </a:solidFill>
                <a:latin typeface="Comic Sans MS" pitchFamily="66" charset="0"/>
              </a:rPr>
              <a:t> HD</a:t>
            </a: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endParaRPr lang="en-US" altLang="zh-CN" sz="1600" dirty="0">
              <a:solidFill>
                <a:schemeClr val="bg1"/>
              </a:solidFill>
              <a:latin typeface="Comic Sans MS" pitchFamily="66" charset="0"/>
            </a:endParaRP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1600" dirty="0">
                <a:solidFill>
                  <a:schemeClr val="bg1"/>
                </a:solidFill>
                <a:latin typeface="Comic Sans MS" pitchFamily="66" charset="0"/>
              </a:rPr>
              <a:t>      * </a:t>
            </a:r>
            <a:r>
              <a:rPr lang="en-US" altLang="zh-CN" sz="1600" dirty="0" err="1">
                <a:solidFill>
                  <a:schemeClr val="bg1"/>
                </a:solidFill>
                <a:latin typeface="Comic Sans MS" pitchFamily="66" charset="0"/>
              </a:rPr>
              <a:t>sd</a:t>
            </a:r>
            <a:r>
              <a:rPr lang="en-US" altLang="zh-CN" sz="1600" dirty="0">
                <a:solidFill>
                  <a:schemeClr val="bg1"/>
                </a:solidFill>
                <a:latin typeface="Comic Sans MS" pitchFamily="66" charset="0"/>
              </a:rPr>
              <a:t>: SCSI disk / </a:t>
            </a:r>
            <a:r>
              <a:rPr lang="en-US" altLang="zh-CN" sz="1600" dirty="0" err="1">
                <a:solidFill>
                  <a:schemeClr val="bg1"/>
                </a:solidFill>
                <a:latin typeface="Comic Sans MS" pitchFamily="66" charset="0"/>
              </a:rPr>
              <a:t>hd</a:t>
            </a:r>
            <a:r>
              <a:rPr lang="en-US" altLang="zh-CN" sz="1600" dirty="0">
                <a:solidFill>
                  <a:schemeClr val="bg1"/>
                </a:solidFill>
                <a:latin typeface="Comic Sans MS" pitchFamily="66" charset="0"/>
              </a:rPr>
              <a:t>: IDE disk</a:t>
            </a:r>
          </a:p>
        </p:txBody>
      </p:sp>
      <p:sp>
        <p:nvSpPr>
          <p:cNvPr id="9" name="Rectangle 8"/>
          <p:cNvSpPr/>
          <p:nvPr/>
        </p:nvSpPr>
        <p:spPr>
          <a:xfrm>
            <a:off x="365760" y="4876800"/>
            <a:ext cx="8778240" cy="196596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281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4944596"/>
            <a:ext cx="8702032" cy="1852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62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  <p:bldP spid="9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2">
                    <a:satMod val="200000"/>
                  </a:schemeClr>
                </a:solidFill>
                <a:cs typeface="+mj-cs"/>
              </a:rPr>
              <a:t>INSTALL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924800" cy="4800600"/>
          </a:xfrm>
        </p:spPr>
        <p:txBody>
          <a:bodyPr>
            <a:normAutofit/>
          </a:bodyPr>
          <a:lstStyle/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altLang="zh-CN" sz="3200" dirty="0"/>
              <a:t>Step </a:t>
            </a:r>
            <a:r>
              <a:rPr lang="en-US" altLang="zh-CN" sz="2800" dirty="0">
                <a:latin typeface="Verdana" pitchFamily="34" charset="0"/>
                <a:cs typeface="Arial" pitchFamily="34" charset="0"/>
              </a:rPr>
              <a:t>4</a:t>
            </a:r>
            <a:r>
              <a:rPr lang="en-US" altLang="zh-CN" sz="3200" dirty="0"/>
              <a:t>: Install Debian</a:t>
            </a:r>
            <a:endParaRPr lang="en-US" altLang="zh-CN" sz="2800" dirty="0">
              <a:latin typeface="Verdana" pitchFamily="34" charset="0"/>
            </a:endParaRP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/>
              <a:t>Configure package manager</a:t>
            </a:r>
          </a:p>
          <a:p>
            <a:pPr marL="996252" lvl="2" eaLnBrk="1" fontAlgn="auto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altLang="zh-CN" dirty="0"/>
              <a:t>Use a </a:t>
            </a:r>
            <a:r>
              <a:rPr lang="en-US" altLang="zh-CN" dirty="0">
                <a:solidFill>
                  <a:srgbClr val="FFC000"/>
                </a:solidFill>
              </a:rPr>
              <a:t>Network mirror</a:t>
            </a:r>
          </a:p>
          <a:p>
            <a:pPr marL="1261364" lvl="3" eaLnBrk="1" fontAlgn="auto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altLang="zh-CN" dirty="0"/>
              <a:t>Hostname</a:t>
            </a:r>
            <a:r>
              <a:rPr lang="en-US" altLang="zh-CN" dirty="0">
                <a:solidFill>
                  <a:srgbClr val="FFC000"/>
                </a:solidFill>
              </a:rPr>
              <a:t>: </a:t>
            </a:r>
            <a:r>
              <a:rPr lang="en-US" altLang="zh-CN" dirty="0">
                <a:solidFill>
                  <a:srgbClr val="FFC000"/>
                </a:solidFill>
                <a:hlinkClick r:id="rId3"/>
              </a:rPr>
              <a:t>ftp://ftp.sjtu.edu.cn</a:t>
            </a:r>
            <a:r>
              <a:rPr lang="en-US" altLang="zh-CN" dirty="0">
                <a:solidFill>
                  <a:srgbClr val="FFC000"/>
                </a:solidFill>
              </a:rPr>
              <a:t> </a:t>
            </a:r>
          </a:p>
          <a:p>
            <a:pPr marL="1261364" lvl="3" eaLnBrk="1" fontAlgn="auto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altLang="zh-CN" dirty="0"/>
              <a:t>Mirror directory: </a:t>
            </a:r>
            <a:r>
              <a:rPr lang="en-US" altLang="zh-CN" dirty="0">
                <a:solidFill>
                  <a:srgbClr val="FFC000"/>
                </a:solidFill>
              </a:rPr>
              <a:t>/</a:t>
            </a:r>
            <a:r>
              <a:rPr lang="en-US" altLang="zh-CN" dirty="0" err="1">
                <a:solidFill>
                  <a:srgbClr val="FFC000"/>
                </a:solidFill>
              </a:rPr>
              <a:t>debian</a:t>
            </a:r>
            <a:r>
              <a:rPr lang="en-US" altLang="zh-CN" dirty="0">
                <a:solidFill>
                  <a:srgbClr val="FFC000"/>
                </a:solidFill>
              </a:rPr>
              <a:t>/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/>
              <a:t>Software selection</a:t>
            </a:r>
          </a:p>
          <a:p>
            <a:pPr marL="996252" lvl="2" eaLnBrk="1" fontAlgn="auto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altLang="zh-CN" dirty="0">
                <a:solidFill>
                  <a:srgbClr val="FFC000"/>
                </a:solidFill>
              </a:rPr>
              <a:t>Graphical desktop environment</a:t>
            </a:r>
          </a:p>
          <a:p>
            <a:pPr marL="996252" lvl="2" eaLnBrk="1" fontAlgn="auto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altLang="zh-CN" dirty="0">
                <a:solidFill>
                  <a:srgbClr val="FFC000"/>
                </a:solidFill>
              </a:rPr>
              <a:t>Standard System Utilities</a:t>
            </a:r>
          </a:p>
          <a:p>
            <a:pPr marL="996252" lvl="2" eaLnBrk="1" fontAlgn="auto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altLang="zh-CN" dirty="0">
                <a:solidFill>
                  <a:srgbClr val="FFC000"/>
                </a:solidFill>
              </a:rPr>
              <a:t>…</a:t>
            </a:r>
          </a:p>
        </p:txBody>
      </p:sp>
      <p:sp>
        <p:nvSpPr>
          <p:cNvPr id="16389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67EEA28-9489-4564-912F-710D4762EFB4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27</a:t>
            </a:fld>
            <a:endParaRPr lang="en-US" altLang="zh-CN"/>
          </a:p>
        </p:txBody>
      </p:sp>
      <p:sp>
        <p:nvSpPr>
          <p:cNvPr id="11" name="Rectangular Callout 10"/>
          <p:cNvSpPr/>
          <p:nvPr/>
        </p:nvSpPr>
        <p:spPr>
          <a:xfrm>
            <a:off x="6096000" y="0"/>
            <a:ext cx="3048000" cy="1981200"/>
          </a:xfrm>
          <a:prstGeom prst="wedgeRectCallout">
            <a:avLst>
              <a:gd name="adj1" fmla="val -28260"/>
              <a:gd name="adj2" fmla="val 59222"/>
            </a:avLst>
          </a:prstGeom>
          <a:solidFill>
            <a:srgbClr val="FFFFCD"/>
          </a:solidFill>
          <a:ln cap="sq">
            <a:solidFill>
              <a:srgbClr val="FFC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6096000" y="0"/>
            <a:ext cx="3048000" cy="19851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2000" dirty="0">
                <a:solidFill>
                  <a:schemeClr val="bg1"/>
                </a:solidFill>
                <a:latin typeface="Impact" pitchFamily="34" charset="0"/>
              </a:rPr>
              <a:t>Tips:  </a:t>
            </a:r>
            <a:r>
              <a:rPr lang="en-US" altLang="zh-CN" u="sng" dirty="0">
                <a:solidFill>
                  <a:schemeClr val="bg1"/>
                </a:solidFill>
                <a:latin typeface="Comic Sans MS" pitchFamily="66" charset="0"/>
              </a:rPr>
              <a:t>Desktop Environment</a:t>
            </a: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endParaRPr lang="en-US" altLang="zh-CN" sz="400" u="sng" dirty="0">
              <a:solidFill>
                <a:schemeClr val="bg1"/>
              </a:solidFill>
              <a:latin typeface="Comic Sans MS" pitchFamily="66" charset="0"/>
            </a:endParaRPr>
          </a:p>
          <a:p>
            <a:pPr marL="0" lvl="1" fontAlgn="auto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dirty="0">
                <a:solidFill>
                  <a:schemeClr val="bg1"/>
                </a:solidFill>
                <a:latin typeface="Comic Sans MS" pitchFamily="66" charset="0"/>
              </a:rPr>
              <a:t>  </a:t>
            </a:r>
            <a:r>
              <a:rPr lang="en-US" altLang="zh-CN" sz="1600" b="1" dirty="0">
                <a:solidFill>
                  <a:schemeClr val="bg1"/>
                </a:solidFill>
                <a:latin typeface="Verdana" pitchFamily="34" charset="0"/>
              </a:rPr>
              <a:t>GNOME  </a:t>
            </a:r>
            <a:r>
              <a:rPr lang="en-US" sz="1600" b="1" dirty="0">
                <a:solidFill>
                  <a:schemeClr val="bg1"/>
                </a:solidFill>
                <a:latin typeface="Verdana" pitchFamily="34" charset="0"/>
              </a:rPr>
              <a:t>/</a:t>
            </a:r>
            <a:r>
              <a:rPr lang="en-US" sz="1600" b="1" dirty="0" err="1">
                <a:solidFill>
                  <a:schemeClr val="bg1"/>
                </a:solidFill>
                <a:latin typeface="Verdana" pitchFamily="34" charset="0"/>
              </a:rPr>
              <a:t>gə</a:t>
            </a:r>
            <a:r>
              <a:rPr lang="en-US" sz="1600" b="1" dirty="0" err="1">
                <a:solidFill>
                  <a:schemeClr val="bg1"/>
                </a:solidFill>
                <a:latin typeface="Verdana" pitchFamily="34" charset="0"/>
                <a:cs typeface="Courier New" pitchFamily="49" charset="0"/>
              </a:rPr>
              <a:t>'</a:t>
            </a:r>
            <a:r>
              <a:rPr lang="en-US" sz="1600" b="1" dirty="0" err="1">
                <a:solidFill>
                  <a:schemeClr val="bg1"/>
                </a:solidFill>
                <a:latin typeface="Verdana" pitchFamily="34" charset="0"/>
              </a:rPr>
              <a:t>noʊm</a:t>
            </a:r>
            <a:r>
              <a:rPr lang="en-US" sz="1600" b="1" dirty="0">
                <a:solidFill>
                  <a:schemeClr val="bg1"/>
                </a:solidFill>
                <a:latin typeface="Verdana" pitchFamily="34" charset="0"/>
              </a:rPr>
              <a:t>/</a:t>
            </a:r>
            <a:endParaRPr lang="en-US" altLang="zh-CN" sz="1600" b="1" dirty="0">
              <a:solidFill>
                <a:schemeClr val="bg1"/>
              </a:solidFill>
              <a:latin typeface="Verdana" pitchFamily="34" charset="0"/>
            </a:endParaRP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1600" dirty="0">
                <a:solidFill>
                  <a:schemeClr val="bg1"/>
                </a:solidFill>
                <a:latin typeface="Comic Sans MS" pitchFamily="66" charset="0"/>
              </a:rPr>
              <a:t>    from GNU Project</a:t>
            </a: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endParaRPr lang="en-US" altLang="zh-CN" sz="900" dirty="0">
              <a:solidFill>
                <a:schemeClr val="bg1"/>
              </a:solidFill>
              <a:latin typeface="Comic Sans MS" pitchFamily="66" charset="0"/>
            </a:endParaRPr>
          </a:p>
          <a:p>
            <a:pPr marL="0" lvl="1" fontAlgn="auto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1600" dirty="0">
                <a:solidFill>
                  <a:schemeClr val="bg1"/>
                </a:solidFill>
                <a:latin typeface="Comic Sans MS" pitchFamily="66" charset="0"/>
              </a:rPr>
              <a:t>  </a:t>
            </a:r>
            <a:r>
              <a:rPr lang="en-US" altLang="zh-CN" sz="1600" b="1" dirty="0">
                <a:solidFill>
                  <a:schemeClr val="bg1"/>
                </a:solidFill>
                <a:latin typeface="Verdana" pitchFamily="34" charset="0"/>
              </a:rPr>
              <a:t>KDE  /</a:t>
            </a:r>
            <a:r>
              <a:rPr lang="en-US" sz="1600" b="1" dirty="0">
                <a:solidFill>
                  <a:schemeClr val="bg1"/>
                </a:solidFill>
                <a:latin typeface="Verdana" pitchFamily="34" charset="0"/>
              </a:rPr>
              <a:t>'</a:t>
            </a:r>
            <a:r>
              <a:rPr lang="en-US" altLang="zh-CN" sz="1600" b="1" dirty="0" err="1">
                <a:solidFill>
                  <a:schemeClr val="bg1"/>
                </a:solidFill>
                <a:latin typeface="Verdana" pitchFamily="34" charset="0"/>
              </a:rPr>
              <a:t>keidiː</a:t>
            </a:r>
            <a:r>
              <a:rPr lang="en-US" sz="1600" b="1" dirty="0" err="1">
                <a:solidFill>
                  <a:schemeClr val="bg1"/>
                </a:solidFill>
                <a:latin typeface="Verdana" pitchFamily="34" charset="0"/>
              </a:rPr>
              <a:t>‘i</a:t>
            </a:r>
            <a:r>
              <a:rPr lang="en-US" altLang="zh-CN" sz="1600" b="1" dirty="0">
                <a:solidFill>
                  <a:schemeClr val="bg1"/>
                </a:solidFill>
                <a:latin typeface="Verdana" pitchFamily="34" charset="0"/>
              </a:rPr>
              <a:t>ː/</a:t>
            </a: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1600" dirty="0">
                <a:solidFill>
                  <a:schemeClr val="bg1"/>
                </a:solidFill>
                <a:latin typeface="Comic Sans MS" pitchFamily="66" charset="0"/>
              </a:rPr>
              <a:t>    from Qt Software</a:t>
            </a: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800" dirty="0">
                <a:solidFill>
                  <a:schemeClr val="bg1"/>
                </a:solidFill>
                <a:latin typeface="Comic Sans MS" pitchFamily="66" charset="0"/>
              </a:rPr>
              <a:t> </a:t>
            </a: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1600" dirty="0">
                <a:solidFill>
                  <a:schemeClr val="bg1"/>
                </a:solidFill>
                <a:latin typeface="Comic Sans MS" pitchFamily="66" charset="0"/>
              </a:rPr>
              <a:t>                               </a:t>
            </a:r>
            <a:r>
              <a:rPr lang="en-US" altLang="zh-CN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as you like</a:t>
            </a:r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A17DF155-C2FC-6145-9173-1954714CC1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Systems (IPADS), SJTU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2">
                    <a:satMod val="200000"/>
                  </a:schemeClr>
                </a:solidFill>
                <a:cs typeface="+mj-cs"/>
              </a:rPr>
              <a:t>INSTALL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924800" cy="4800600"/>
          </a:xfrm>
        </p:spPr>
        <p:txBody>
          <a:bodyPr>
            <a:normAutofit/>
          </a:bodyPr>
          <a:lstStyle/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altLang="zh-CN" sz="3200" dirty="0"/>
              <a:t>Step </a:t>
            </a:r>
            <a:r>
              <a:rPr lang="en-US" altLang="zh-CN" sz="2800" dirty="0">
                <a:latin typeface="Verdana" pitchFamily="34" charset="0"/>
                <a:cs typeface="Arial" pitchFamily="34" charset="0"/>
              </a:rPr>
              <a:t>4</a:t>
            </a:r>
            <a:r>
              <a:rPr lang="en-US" altLang="zh-CN" sz="3200" dirty="0"/>
              <a:t>: Install Debian</a:t>
            </a:r>
            <a:endParaRPr lang="en-US" altLang="zh-CN" sz="2800" dirty="0">
              <a:latin typeface="Verdana" pitchFamily="34" charset="0"/>
            </a:endParaRP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/>
              <a:t>Install GRUB boot loader</a:t>
            </a:r>
            <a:endParaRPr lang="en-US" altLang="zh-CN" sz="2800" dirty="0">
              <a:solidFill>
                <a:srgbClr val="FFC000"/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/>
              <a:t>Waiting …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/>
              <a:t>Reboot </a:t>
            </a:r>
            <a:r>
              <a:rPr lang="en-US" altLang="zh-CN" sz="2800" dirty="0">
                <a:solidFill>
                  <a:schemeClr val="accent6">
                    <a:lumMod val="75000"/>
                  </a:schemeClr>
                </a:solidFill>
              </a:rPr>
              <a:t>…</a:t>
            </a:r>
            <a:r>
              <a:rPr lang="en-US" altLang="zh-CN" sz="2800" dirty="0"/>
              <a:t> </a:t>
            </a:r>
            <a:r>
              <a:rPr lang="en-US" altLang="zh-CN" sz="2800" dirty="0">
                <a:solidFill>
                  <a:schemeClr val="accent6">
                    <a:lumMod val="50000"/>
                  </a:schemeClr>
                </a:solidFill>
              </a:rPr>
              <a:t>OK</a:t>
            </a:r>
            <a:r>
              <a:rPr lang="en-US" altLang="zh-CN" sz="2800" dirty="0"/>
              <a:t>  </a:t>
            </a:r>
            <a:r>
              <a:rPr lang="en-US" altLang="zh-CN" sz="2800" dirty="0">
                <a:sym typeface="Wingdings" pitchFamily="2" charset="2"/>
              </a:rPr>
              <a:t>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endParaRPr lang="en-US" altLang="zh-CN" sz="2800" dirty="0"/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endParaRPr lang="en-US" altLang="zh-CN" sz="2800" dirty="0"/>
          </a:p>
        </p:txBody>
      </p:sp>
      <p:sp>
        <p:nvSpPr>
          <p:cNvPr id="16389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67EEA28-9489-4564-912F-710D4762EFB4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28</a:t>
            </a:fld>
            <a:endParaRPr lang="en-US" altLang="zh-CN"/>
          </a:p>
        </p:txBody>
      </p:sp>
      <p:sp>
        <p:nvSpPr>
          <p:cNvPr id="8" name="Rectangle 7"/>
          <p:cNvSpPr/>
          <p:nvPr/>
        </p:nvSpPr>
        <p:spPr>
          <a:xfrm>
            <a:off x="2286000" y="4572000"/>
            <a:ext cx="4881016" cy="584775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wrap="none">
            <a:spAutoFit/>
          </a:bodyPr>
          <a:lstStyle/>
          <a:p>
            <a:r>
              <a:rPr lang="en-US" altLang="zh-CN" sz="3200" dirty="0">
                <a:ln w="18415" cmpd="sng">
                  <a:solidFill>
                    <a:srgbClr val="FF3F8D"/>
                  </a:solidFill>
                  <a:prstDash val="solid"/>
                </a:ln>
                <a:solidFill>
                  <a:srgbClr val="FF3F8D"/>
                </a:solidFill>
                <a:effectLst>
                  <a:glow rad="228600">
                    <a:srgbClr val="FF3F8D">
                      <a:alpha val="4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</a:rPr>
              <a:t>Welcome to </a:t>
            </a:r>
            <a:r>
              <a:rPr lang="en-US" altLang="zh-CN" sz="3200" dirty="0" err="1">
                <a:ln w="18415" cmpd="sng">
                  <a:solidFill>
                    <a:srgbClr val="FF3F8D"/>
                  </a:solidFill>
                  <a:prstDash val="solid"/>
                </a:ln>
                <a:solidFill>
                  <a:srgbClr val="FF3F8D"/>
                </a:solidFill>
                <a:effectLst>
                  <a:glow rad="228600">
                    <a:srgbClr val="FF3F8D">
                      <a:alpha val="4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</a:rPr>
              <a:t>Debian</a:t>
            </a:r>
            <a:r>
              <a:rPr lang="en-US" altLang="zh-CN" sz="3200" dirty="0">
                <a:ln w="18415" cmpd="sng">
                  <a:solidFill>
                    <a:srgbClr val="FF3F8D"/>
                  </a:solidFill>
                  <a:prstDash val="solid"/>
                </a:ln>
                <a:solidFill>
                  <a:srgbClr val="FF3F8D"/>
                </a:solidFill>
                <a:effectLst>
                  <a:glow rad="228600">
                    <a:srgbClr val="FF3F8D">
                      <a:alpha val="4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</a:rPr>
              <a:t> 9 !</a:t>
            </a:r>
            <a:endParaRPr lang="en-US" sz="3200" dirty="0">
              <a:ln w="18415" cmpd="sng">
                <a:solidFill>
                  <a:srgbClr val="FF3F8D"/>
                </a:solidFill>
                <a:prstDash val="solid"/>
              </a:ln>
              <a:solidFill>
                <a:srgbClr val="FF3F8D"/>
              </a:solidFill>
              <a:effectLst>
                <a:glow rad="228600">
                  <a:srgbClr val="FF3F8D">
                    <a:alpha val="40000"/>
                  </a:srgb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Verdana" pitchFamily="34" charset="0"/>
            </a:endParaRPr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EBB50AE5-1B33-F949-A83B-AF73475DE4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Systems (IPADS), SJTU</a:t>
            </a:r>
          </a:p>
        </p:txBody>
      </p:sp>
    </p:spTree>
    <p:extLst>
      <p:ext uri="{BB962C8B-B14F-4D97-AF65-F5344CB8AC3E}">
        <p14:creationId xmlns:p14="http://schemas.microsoft.com/office/powerpoint/2010/main" val="4230416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36AC17-1261-40B5-8959-3BA1489913D2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36AC17-1261-40B5-8959-3BA1489913D2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26107307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2">
                    <a:satMod val="200000"/>
                  </a:schemeClr>
                </a:solidFill>
              </a:rPr>
              <a:t>APPENDIX: System Virtualization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22531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772400" cy="4572000"/>
          </a:xfrm>
        </p:spPr>
        <p:txBody>
          <a:bodyPr/>
          <a:lstStyle/>
          <a:p>
            <a:pPr eaLnBrk="1" hangingPunct="1"/>
            <a:r>
              <a:rPr lang="en-US" altLang="zh-CN" sz="3200" dirty="0"/>
              <a:t>Architecture</a:t>
            </a:r>
            <a:endParaRPr lang="zh-CN" altLang="en-US" sz="3200" dirty="0"/>
          </a:p>
        </p:txBody>
      </p:sp>
      <p:sp>
        <p:nvSpPr>
          <p:cNvPr id="22533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0A29286-55BA-4892-8668-4F23DAD974E8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31</a:t>
            </a:fld>
            <a:endParaRPr lang="en-US" altLang="zh-CN"/>
          </a:p>
        </p:txBody>
      </p:sp>
      <p:sp>
        <p:nvSpPr>
          <p:cNvPr id="6" name="Rectangle 5"/>
          <p:cNvSpPr/>
          <p:nvPr/>
        </p:nvSpPr>
        <p:spPr>
          <a:xfrm>
            <a:off x="1219200" y="2362200"/>
            <a:ext cx="1752600" cy="18288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VM</a:t>
            </a:r>
            <a:endParaRPr lang="zh-CN" altLang="en-US" sz="1600" b="1" dirty="0">
              <a:solidFill>
                <a:schemeClr val="bg1">
                  <a:lumMod val="95000"/>
                  <a:lumOff val="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219200" y="4267200"/>
            <a:ext cx="3581400" cy="533400"/>
          </a:xfrm>
          <a:prstGeom prst="rect">
            <a:avLst/>
          </a:prstGeom>
          <a:solidFill>
            <a:srgbClr val="1B0F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dirty="0">
                <a:latin typeface="Arial" pitchFamily="34" charset="0"/>
                <a:cs typeface="Arial" pitchFamily="34" charset="0"/>
              </a:rPr>
              <a:t>Virtual Machine Monitor</a:t>
            </a:r>
            <a:endParaRPr lang="zh-CN" alt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219200" y="4876800"/>
            <a:ext cx="3581400" cy="685800"/>
          </a:xfrm>
          <a:prstGeom prst="rect">
            <a:avLst/>
          </a:prstGeom>
          <a:solidFill>
            <a:schemeClr val="tx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Hardware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</a:rPr>
              <a:t>(CPU, Memory, Disk, Ethernet)</a:t>
            </a:r>
            <a:endParaRPr lang="zh-CN" altLang="en-US" dirty="0">
              <a:solidFill>
                <a:schemeClr val="bg1">
                  <a:lumMod val="95000"/>
                  <a:lumOff val="5000"/>
                </a:schemeClr>
              </a:solidFill>
              <a:latin typeface="+mj-lt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295400" y="3505200"/>
            <a:ext cx="1600200" cy="6096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latin typeface="+mj-lt"/>
                <a:cs typeface="Arial" pitchFamily="34" charset="0"/>
              </a:rPr>
              <a:t>Operating System</a:t>
            </a:r>
            <a:endParaRPr lang="zh-CN" altLang="en-US" dirty="0">
              <a:latin typeface="+mj-lt"/>
              <a:cs typeface="Arial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295400" y="2667000"/>
            <a:ext cx="1600200" cy="762000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dirty="0">
                <a:latin typeface="+mj-lt"/>
                <a:cs typeface="Arial" pitchFamily="34" charset="0"/>
              </a:rPr>
              <a:t>Unmodified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dirty="0">
                <a:latin typeface="+mj-lt"/>
                <a:cs typeface="Arial" pitchFamily="34" charset="0"/>
              </a:rPr>
              <a:t>User Software</a:t>
            </a:r>
            <a:endParaRPr lang="zh-CN" altLang="en-US" sz="1600" dirty="0">
              <a:latin typeface="+mj-lt"/>
              <a:cs typeface="Arial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3048000" y="2362200"/>
            <a:ext cx="1752600" cy="18288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VM</a:t>
            </a:r>
            <a:endParaRPr lang="zh-CN" altLang="en-US" sz="1600" b="1" dirty="0">
              <a:solidFill>
                <a:schemeClr val="bg1">
                  <a:lumMod val="95000"/>
                  <a:lumOff val="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3124200" y="3505200"/>
            <a:ext cx="1600200" cy="6096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latin typeface="+mj-lt"/>
                <a:cs typeface="Arial" pitchFamily="34" charset="0"/>
              </a:rPr>
              <a:t>Operating System</a:t>
            </a:r>
            <a:endParaRPr lang="zh-CN" altLang="en-US" dirty="0">
              <a:latin typeface="+mj-lt"/>
              <a:cs typeface="Arial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3124200" y="2667000"/>
            <a:ext cx="1600200" cy="762000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dirty="0">
                <a:latin typeface="+mj-lt"/>
                <a:cs typeface="Arial" pitchFamily="34" charset="0"/>
              </a:rPr>
              <a:t>Unmodified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dirty="0">
                <a:latin typeface="+mj-lt"/>
                <a:cs typeface="Arial" pitchFamily="34" charset="0"/>
              </a:rPr>
              <a:t>User Software</a:t>
            </a:r>
            <a:endParaRPr lang="zh-CN" altLang="en-US" sz="1600" dirty="0">
              <a:latin typeface="+mj-lt"/>
              <a:cs typeface="Arial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5029200" y="1676400"/>
            <a:ext cx="1752600" cy="18288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VM</a:t>
            </a:r>
            <a:endParaRPr lang="zh-CN" altLang="en-US" sz="1600" b="1" dirty="0">
              <a:solidFill>
                <a:schemeClr val="bg1">
                  <a:lumMod val="95000"/>
                  <a:lumOff val="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5029200" y="3581400"/>
            <a:ext cx="3581400" cy="533400"/>
          </a:xfrm>
          <a:prstGeom prst="rect">
            <a:avLst/>
          </a:prstGeom>
          <a:solidFill>
            <a:srgbClr val="1B0F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dirty="0">
                <a:latin typeface="Arial" pitchFamily="34" charset="0"/>
                <a:cs typeface="Arial" pitchFamily="34" charset="0"/>
              </a:rPr>
              <a:t>Virtual Machine Monitor</a:t>
            </a:r>
            <a:endParaRPr lang="zh-CN" alt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5029200" y="4876800"/>
            <a:ext cx="3581400" cy="685800"/>
          </a:xfrm>
          <a:prstGeom prst="rect">
            <a:avLst/>
          </a:prstGeom>
          <a:solidFill>
            <a:schemeClr val="tx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Hardware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</a:rPr>
              <a:t>(CPU, Memory, Disk, Ethernet)</a:t>
            </a:r>
            <a:endParaRPr lang="zh-CN" altLang="en-US" dirty="0">
              <a:solidFill>
                <a:schemeClr val="bg1">
                  <a:lumMod val="95000"/>
                  <a:lumOff val="5000"/>
                </a:schemeClr>
              </a:solidFill>
              <a:latin typeface="+mj-lt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5105400" y="2819400"/>
            <a:ext cx="1600200" cy="6096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latin typeface="+mj-lt"/>
                <a:cs typeface="Arial" pitchFamily="34" charset="0"/>
              </a:rPr>
              <a:t>Operating System</a:t>
            </a:r>
            <a:endParaRPr lang="zh-CN" altLang="en-US" dirty="0">
              <a:latin typeface="+mj-lt"/>
              <a:cs typeface="Arial" pitchFamily="34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5105400" y="1981200"/>
            <a:ext cx="1600200" cy="762000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dirty="0">
                <a:latin typeface="+mj-lt"/>
                <a:cs typeface="Arial" pitchFamily="34" charset="0"/>
              </a:rPr>
              <a:t>Unmodified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dirty="0">
                <a:latin typeface="+mj-lt"/>
                <a:cs typeface="Arial" pitchFamily="34" charset="0"/>
              </a:rPr>
              <a:t>User Software</a:t>
            </a:r>
            <a:endParaRPr lang="zh-CN" altLang="en-US" sz="1600" dirty="0">
              <a:latin typeface="+mj-lt"/>
              <a:cs typeface="Arial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6858000" y="1676400"/>
            <a:ext cx="1752600" cy="18288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VM</a:t>
            </a:r>
            <a:endParaRPr lang="zh-CN" altLang="en-US" sz="1600" b="1" dirty="0">
              <a:solidFill>
                <a:schemeClr val="bg1">
                  <a:lumMod val="95000"/>
                  <a:lumOff val="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6934200" y="2819400"/>
            <a:ext cx="1600200" cy="6096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latin typeface="+mj-lt"/>
                <a:cs typeface="Arial" pitchFamily="34" charset="0"/>
              </a:rPr>
              <a:t>Operating System</a:t>
            </a:r>
            <a:endParaRPr lang="zh-CN" altLang="en-US" dirty="0">
              <a:latin typeface="+mj-lt"/>
              <a:cs typeface="Arial" pitchFamily="34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6934200" y="1981200"/>
            <a:ext cx="1600200" cy="762000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dirty="0">
                <a:latin typeface="+mj-lt"/>
                <a:cs typeface="Arial" pitchFamily="34" charset="0"/>
              </a:rPr>
              <a:t>Unmodified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dirty="0">
                <a:latin typeface="+mj-lt"/>
                <a:cs typeface="Arial" pitchFamily="34" charset="0"/>
              </a:rPr>
              <a:t>User Software</a:t>
            </a:r>
            <a:endParaRPr lang="zh-CN" altLang="en-US" sz="1600" dirty="0">
              <a:latin typeface="+mj-lt"/>
              <a:cs typeface="Arial" pitchFamily="34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5029200" y="4191000"/>
            <a:ext cx="3581400" cy="609600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dirty="0">
                <a:latin typeface="Arial" pitchFamily="34" charset="0"/>
                <a:cs typeface="Arial" pitchFamily="34" charset="0"/>
              </a:rPr>
              <a:t>Host Operating System</a:t>
            </a:r>
            <a:endParaRPr lang="zh-CN" alt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2551" name="TextBox 28"/>
          <p:cNvSpPr txBox="1">
            <a:spLocks noChangeArrowheads="1"/>
          </p:cNvSpPr>
          <p:nvPr/>
        </p:nvSpPr>
        <p:spPr bwMode="auto">
          <a:xfrm>
            <a:off x="1981200" y="5619750"/>
            <a:ext cx="22098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>
                <a:latin typeface="Corbel" pitchFamily="34" charset="0"/>
              </a:rPr>
              <a:t>Non-hosted </a:t>
            </a:r>
            <a:endParaRPr lang="zh-CN" altLang="en-US" sz="2400" b="1" dirty="0">
              <a:latin typeface="Corbel" pitchFamily="34" charset="0"/>
            </a:endParaRPr>
          </a:p>
        </p:txBody>
      </p:sp>
      <p:sp>
        <p:nvSpPr>
          <p:cNvPr id="22552" name="TextBox 29"/>
          <p:cNvSpPr txBox="1">
            <a:spLocks noChangeArrowheads="1"/>
          </p:cNvSpPr>
          <p:nvPr/>
        </p:nvSpPr>
        <p:spPr bwMode="auto">
          <a:xfrm>
            <a:off x="6096000" y="5619750"/>
            <a:ext cx="18288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>
                <a:latin typeface="Corbel" pitchFamily="34" charset="0"/>
              </a:rPr>
              <a:t>Hosted </a:t>
            </a:r>
            <a:endParaRPr lang="zh-CN" altLang="en-US" sz="2400" b="1" dirty="0">
              <a:latin typeface="Corbel" pitchFamily="34" charset="0"/>
            </a:endParaRPr>
          </a:p>
        </p:txBody>
      </p:sp>
      <p:sp>
        <p:nvSpPr>
          <p:cNvPr id="30" name="Footer Placeholder 3">
            <a:extLst>
              <a:ext uri="{FF2B5EF4-FFF2-40B4-BE49-F238E27FC236}">
                <a16:creationId xmlns:a16="http://schemas.microsoft.com/office/drawing/2014/main" id="{43348EE6-7756-5E41-B680-6D4F8A0EAF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Systems (IPADS), SJTU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8" descr="C:\DOCUME~1\ADMINI~1\LOCALS~1\Temp\msohtmlclip1\01\clip_image00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67200" y="2057400"/>
            <a:ext cx="2438400" cy="81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2">
                    <a:satMod val="200000"/>
                  </a:schemeClr>
                </a:solidFill>
              </a:rPr>
              <a:t>APPENDIX: System Virtualization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772400" cy="4572000"/>
          </a:xfrm>
        </p:spPr>
        <p:txBody>
          <a:bodyPr/>
          <a:lstStyle/>
          <a:p>
            <a:pPr eaLnBrk="1" hangingPunct="1"/>
            <a:r>
              <a:rPr lang="en-US" altLang="zh-CN" sz="3200" dirty="0"/>
              <a:t>Virtual Machine Monitor</a:t>
            </a:r>
          </a:p>
          <a:p>
            <a:pPr lvl="1" eaLnBrk="1" hangingPunct="1"/>
            <a:r>
              <a:rPr lang="en-US" altLang="zh-CN" sz="2800" dirty="0"/>
              <a:t>VMware (EMC)</a:t>
            </a:r>
          </a:p>
          <a:p>
            <a:pPr lvl="2" eaLnBrk="1" hangingPunct="1"/>
            <a:r>
              <a:rPr lang="en-US" altLang="zh-CN" dirty="0"/>
              <a:t>Player, Workstation, …</a:t>
            </a:r>
          </a:p>
          <a:p>
            <a:pPr lvl="2" eaLnBrk="1" hangingPunct="1"/>
            <a:r>
              <a:rPr lang="en-US" altLang="zh-CN" dirty="0"/>
              <a:t>Fusion, VMware Server, ESX Server, …</a:t>
            </a:r>
          </a:p>
          <a:p>
            <a:pPr lvl="5"/>
            <a:endParaRPr lang="en-US" altLang="zh-CN" sz="600" dirty="0"/>
          </a:p>
          <a:p>
            <a:pPr lvl="3" eaLnBrk="1" hangingPunct="1"/>
            <a:endParaRPr lang="en-US" altLang="zh-CN" sz="800" dirty="0"/>
          </a:p>
          <a:p>
            <a:pPr lvl="1" eaLnBrk="1" hangingPunct="1">
              <a:defRPr/>
            </a:pPr>
            <a:r>
              <a:rPr lang="en-US" altLang="zh-CN" sz="2800" dirty="0"/>
              <a:t>Others</a:t>
            </a:r>
          </a:p>
          <a:p>
            <a:pPr marL="996252" lvl="2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dirty="0"/>
              <a:t>Hyper-V (Virtual PC)</a:t>
            </a:r>
          </a:p>
          <a:p>
            <a:pPr marL="996252" lvl="2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dirty="0"/>
              <a:t>xVM (VirtualBox)</a:t>
            </a:r>
          </a:p>
          <a:p>
            <a:pPr marL="996252" lvl="2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dirty="0"/>
              <a:t>KVM, Xen</a:t>
            </a:r>
          </a:p>
          <a:p>
            <a:pPr marL="996252" lvl="2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dirty="0"/>
              <a:t>…</a:t>
            </a:r>
          </a:p>
          <a:p>
            <a:pPr eaLnBrk="1" hangingPunct="1"/>
            <a:endParaRPr lang="en-US" altLang="zh-CN" dirty="0"/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32</a:t>
            </a:fld>
            <a:endParaRPr lang="en-US" altLang="zh-CN"/>
          </a:p>
        </p:txBody>
      </p:sp>
      <p:pic>
        <p:nvPicPr>
          <p:cNvPr id="163842" name="Picture 2" descr="D:\Work\TA\ICS\ICS-SS08\ppt\pic\HyperV_logo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781800" y="1936967"/>
            <a:ext cx="2209800" cy="1034833"/>
          </a:xfrm>
          <a:prstGeom prst="rect">
            <a:avLst/>
          </a:prstGeom>
          <a:noFill/>
        </p:spPr>
      </p:pic>
      <p:pic>
        <p:nvPicPr>
          <p:cNvPr id="163843" name="Picture 3" descr="D:\Work\TA\ICS\ICS-SS08\ppt\pic\xVM_logo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670800" y="4876800"/>
            <a:ext cx="1473200" cy="1524000"/>
          </a:xfrm>
          <a:prstGeom prst="rect">
            <a:avLst/>
          </a:prstGeom>
          <a:noFill/>
        </p:spPr>
      </p:pic>
      <p:pic>
        <p:nvPicPr>
          <p:cNvPr id="163844" name="Picture 4" descr="D:\Work\TA\ICS\ICS-SS08\ppt\pic\Xen_Logo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696200" y="3390900"/>
            <a:ext cx="1260719" cy="1104900"/>
          </a:xfrm>
          <a:prstGeom prst="rect">
            <a:avLst/>
          </a:prstGeom>
          <a:noFill/>
        </p:spPr>
      </p:pic>
      <p:pic>
        <p:nvPicPr>
          <p:cNvPr id="163846" name="Picture 6" descr="D:\Work\TA\ICS\ICS-SS08\ppt\pic\VMware_Workstation_logo.pn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924800" y="533400"/>
            <a:ext cx="990600" cy="990600"/>
          </a:xfrm>
          <a:prstGeom prst="rect">
            <a:avLst/>
          </a:prstGeom>
          <a:noFill/>
        </p:spPr>
      </p:pic>
      <p:sp>
        <p:nvSpPr>
          <p:cNvPr id="12" name="Footer Placeholder 3">
            <a:extLst>
              <a:ext uri="{FF2B5EF4-FFF2-40B4-BE49-F238E27FC236}">
                <a16:creationId xmlns:a16="http://schemas.microsoft.com/office/drawing/2014/main" id="{2A1B075D-9438-4243-96B1-A906BA8CE6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Systems (IPADS), SJTU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3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63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638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38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2">
                    <a:satMod val="200000"/>
                  </a:schemeClr>
                </a:solidFill>
              </a:rPr>
              <a:t>APPENDIX: VMware Workstation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772400" cy="4572000"/>
          </a:xfrm>
        </p:spPr>
        <p:txBody>
          <a:bodyPr/>
          <a:lstStyle/>
          <a:p>
            <a:pPr eaLnBrk="1" hangingPunct="1"/>
            <a:r>
              <a:rPr lang="en-US" altLang="zh-CN" sz="3200" dirty="0"/>
              <a:t>Snapshot </a:t>
            </a:r>
            <a:r>
              <a:rPr lang="en-US" altLang="zh-CN" sz="2400" i="1" dirty="0"/>
              <a:t>(unsupported in VMware Player)</a:t>
            </a:r>
            <a:endParaRPr lang="en-US" altLang="zh-CN" sz="2800" i="1" dirty="0"/>
          </a:p>
          <a:p>
            <a:pPr lvl="1" eaLnBrk="1" hangingPunct="1"/>
            <a:r>
              <a:rPr lang="en-US" altLang="zh-CN" sz="2800" dirty="0"/>
              <a:t>Backup the whole computer</a:t>
            </a:r>
          </a:p>
          <a:p>
            <a:pPr lvl="2" eaLnBrk="1" hangingPunct="1"/>
            <a:r>
              <a:rPr lang="en-US" altLang="zh-CN" dirty="0"/>
              <a:t>Don’t worry about system crash</a:t>
            </a:r>
          </a:p>
          <a:p>
            <a:pPr lvl="1" eaLnBrk="1" hangingPunct="1"/>
            <a:r>
              <a:rPr lang="en-US" altLang="zh-CN" sz="2800" dirty="0"/>
              <a:t>Trade of between storage and computers</a:t>
            </a:r>
          </a:p>
          <a:p>
            <a:pPr lvl="3" eaLnBrk="1" hangingPunct="1"/>
            <a:endParaRPr lang="en-US" altLang="zh-CN" dirty="0"/>
          </a:p>
          <a:p>
            <a:pPr eaLnBrk="1" hangingPunct="1"/>
            <a:r>
              <a:rPr lang="en-US" altLang="zh-CN" sz="3200" dirty="0">
                <a:solidFill>
                  <a:prstClr val="white"/>
                </a:solidFill>
              </a:rPr>
              <a:t>Files in VMware Workstation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400" dirty="0"/>
              <a:t>Configuration (</a:t>
            </a:r>
            <a:r>
              <a:rPr lang="en-US" altLang="zh-CN" sz="2000" dirty="0">
                <a:latin typeface="Verdana" pitchFamily="34" charset="0"/>
                <a:cs typeface="Courier New" pitchFamily="49" charset="0"/>
              </a:rPr>
              <a:t>.vmx</a:t>
            </a:r>
            <a:r>
              <a:rPr lang="en-US" altLang="zh-CN" sz="2400" dirty="0"/>
              <a:t>)    BIOS  (</a:t>
            </a:r>
            <a:r>
              <a:rPr lang="en-US" altLang="zh-CN" sz="2000" dirty="0">
                <a:latin typeface="Verdana" pitchFamily="34" charset="0"/>
                <a:cs typeface="Courier New" pitchFamily="49" charset="0"/>
              </a:rPr>
              <a:t>.nvram</a:t>
            </a:r>
            <a:r>
              <a:rPr lang="en-US" altLang="zh-CN" sz="2400" dirty="0"/>
              <a:t>) </a:t>
            </a:r>
            <a:br>
              <a:rPr lang="en-US" altLang="zh-CN" sz="2400" dirty="0"/>
            </a:br>
            <a:r>
              <a:rPr lang="en-US" altLang="zh-CN" sz="2400" dirty="0"/>
              <a:t>Paging file (</a:t>
            </a:r>
            <a:r>
              <a:rPr lang="en-US" altLang="zh-CN" sz="2000" dirty="0">
                <a:latin typeface="Verdana" pitchFamily="34" charset="0"/>
                <a:cs typeface="Courier New" pitchFamily="49" charset="0"/>
              </a:rPr>
              <a:t>.vmem</a:t>
            </a:r>
            <a:r>
              <a:rPr lang="en-US" altLang="zh-CN" sz="2400" dirty="0"/>
              <a:t>)    Disk (</a:t>
            </a:r>
            <a:r>
              <a:rPr lang="en-US" altLang="zh-CN" sz="2000" dirty="0">
                <a:latin typeface="Verdana" pitchFamily="34" charset="0"/>
                <a:cs typeface="Courier New" pitchFamily="49" charset="0"/>
              </a:rPr>
              <a:t>.vmdk</a:t>
            </a:r>
            <a:r>
              <a:rPr lang="en-US" altLang="zh-CN" sz="2400" dirty="0"/>
              <a:t>)  </a:t>
            </a:r>
            <a:br>
              <a:rPr lang="en-US" altLang="zh-CN" sz="2400" dirty="0"/>
            </a:br>
            <a:r>
              <a:rPr lang="en-US" altLang="zh-CN" sz="2400" dirty="0"/>
              <a:t>Snapshot (</a:t>
            </a:r>
            <a:r>
              <a:rPr lang="en-US" altLang="zh-CN" sz="2000" dirty="0">
                <a:latin typeface="Verdana" pitchFamily="34" charset="0"/>
                <a:cs typeface="Courier New" pitchFamily="49" charset="0"/>
              </a:rPr>
              <a:t>.vmsn</a:t>
            </a:r>
            <a:r>
              <a:rPr lang="en-US" altLang="zh-CN" sz="2400" dirty="0">
                <a:solidFill>
                  <a:prstClr val="white"/>
                </a:solidFill>
              </a:rPr>
              <a:t> )     …</a:t>
            </a:r>
            <a:endParaRPr lang="en-US" altLang="zh-CN" dirty="0"/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33</a:t>
            </a:fld>
            <a:endParaRPr lang="en-US" altLang="zh-CN"/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A2BFD125-D675-394C-981C-DED3976C84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Systems (IPADS), SJTU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2">
                    <a:satMod val="200000"/>
                  </a:schemeClr>
                </a:solidFill>
              </a:rPr>
              <a:t>APPENDIX: VMware Workstation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772400" cy="5181600"/>
          </a:xfrm>
        </p:spPr>
        <p:txBody>
          <a:bodyPr>
            <a:normAutofit/>
          </a:bodyPr>
          <a:lstStyle/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altLang="zh-CN" sz="3200" dirty="0"/>
              <a:t>Configuration</a:t>
            </a: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>
                <a:solidFill>
                  <a:prstClr val="white"/>
                </a:solidFill>
              </a:rPr>
              <a:t>Network</a:t>
            </a: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000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&gt;setup</a:t>
            </a: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None/>
              <a:defRPr/>
            </a:pPr>
            <a:r>
              <a:rPr lang="en-US" altLang="zh-CN" sz="2000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	  select ‘network configuration’</a:t>
            </a: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000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&gt;ping </a:t>
            </a:r>
            <a:r>
              <a:rPr lang="en-US" altLang="zh-CN" sz="2000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  <a:hlinkClick r:id="rId3"/>
              </a:rPr>
              <a:t>ftp.sjtu.edu.cn</a:t>
            </a:r>
            <a:endParaRPr lang="en-US" altLang="zh-CN" sz="2000" dirty="0">
              <a:solidFill>
                <a:srgbClr val="FFC000"/>
              </a:solidFill>
              <a:latin typeface="Courier New" pitchFamily="49" charset="0"/>
              <a:cs typeface="Courier New" pitchFamily="49" charset="0"/>
            </a:endParaRPr>
          </a:p>
          <a:p>
            <a:pPr marL="767652" lvl="2" indent="0" eaLnBrk="1" fontAlgn="auto" hangingPunct="1">
              <a:spcAft>
                <a:spcPts val="0"/>
              </a:spcAft>
              <a:buClr>
                <a:srgbClr val="009DD9"/>
              </a:buClr>
              <a:buNone/>
              <a:defRPr/>
            </a:pPr>
            <a:endParaRPr lang="en-US" altLang="zh-CN" sz="800" dirty="0">
              <a:solidFill>
                <a:srgbClr val="FFC000"/>
              </a:solidFill>
              <a:latin typeface="Courier New" pitchFamily="49" charset="0"/>
              <a:cs typeface="Courier New" pitchFamily="49" charset="0"/>
            </a:endParaRP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/>
              <a:t>Install VMware Tools</a:t>
            </a:r>
          </a:p>
        </p:txBody>
      </p:sp>
      <p:sp>
        <p:nvSpPr>
          <p:cNvPr id="1843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A5AF61A-C0DA-4D3E-8396-5DA3AC619FA9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34</a:t>
            </a:fld>
            <a:endParaRPr lang="en-US" altLang="zh-CN"/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1EEA9391-3577-B54A-99A9-045ACE20B1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Systems (IPADS), SJTU</a:t>
            </a:r>
          </a:p>
        </p:txBody>
      </p:sp>
    </p:spTree>
    <p:extLst>
      <p:ext uri="{BB962C8B-B14F-4D97-AF65-F5344CB8AC3E}">
        <p14:creationId xmlns:p14="http://schemas.microsoft.com/office/powerpoint/2010/main" val="445893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1219200" y="1400175"/>
            <a:ext cx="4038600" cy="4238625"/>
          </a:xfrm>
        </p:spPr>
        <p:txBody>
          <a:bodyPr>
            <a:normAutofit/>
          </a:bodyPr>
          <a:lstStyle/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>
                <a:solidFill>
                  <a:schemeClr val="bg1">
                    <a:lumMod val="50000"/>
                    <a:lumOff val="50000"/>
                  </a:schemeClr>
                </a:solidFill>
              </a:rPr>
              <a:t>Pre-requisite</a:t>
            </a:r>
            <a:r>
              <a:rPr lang="en-US" altLang="zh-CN" sz="3200" dirty="0"/>
              <a:t>		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/>
              <a:t>Linux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>
                <a:solidFill>
                  <a:schemeClr val="bg1">
                    <a:lumMod val="50000"/>
                    <a:lumOff val="50000"/>
                  </a:schemeClr>
                </a:solidFill>
              </a:rPr>
              <a:t>Tools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3733800" y="1323975"/>
            <a:ext cx="4038600" cy="4314825"/>
          </a:xfrm>
        </p:spPr>
        <p:txBody>
          <a:bodyPr>
            <a:normAutofit/>
          </a:bodyPr>
          <a:lstStyle/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/>
              <a:t> </a:t>
            </a:r>
            <a:endParaRPr lang="en-US" altLang="zh-CN" dirty="0">
              <a:solidFill>
                <a:schemeClr val="bg1">
                  <a:lumMod val="50000"/>
                  <a:lumOff val="50000"/>
                </a:schemeClr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SzPct val="70000"/>
              <a:buNone/>
              <a:defRPr/>
            </a:pPr>
            <a:r>
              <a:rPr lang="en-US" altLang="zh-CN" dirty="0">
                <a:solidFill>
                  <a:schemeClr val="bg1">
                    <a:lumMod val="50000"/>
                    <a:lumOff val="50000"/>
                  </a:schemeClr>
                </a:solidFill>
              </a:rPr>
              <a:t>	Introduction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None/>
              <a:defRPr/>
            </a:pPr>
            <a:r>
              <a:rPr lang="en-US" altLang="zh-CN" dirty="0">
                <a:solidFill>
                  <a:schemeClr val="bg1">
                    <a:lumMod val="50000"/>
                    <a:lumOff val="50000"/>
                  </a:schemeClr>
                </a:solidFill>
              </a:rPr>
              <a:t>	Installation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r>
              <a:rPr lang="en-US" altLang="zh-CN" dirty="0"/>
              <a:t>Shell</a:t>
            </a:r>
            <a:endParaRPr lang="en-US" altLang="zh-CN" dirty="0">
              <a:solidFill>
                <a:schemeClr val="bg1">
                  <a:lumMod val="50000"/>
                  <a:lumOff val="50000"/>
                </a:schemeClr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/>
              <a:t>    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/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/>
          </a:p>
        </p:txBody>
      </p:sp>
      <p:sp>
        <p:nvSpPr>
          <p:cNvPr id="3379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2AC5549-492D-421C-A38C-05B1CFFADF19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35</a:t>
            </a:fld>
            <a:endParaRPr lang="en-US" altLang="zh-CN"/>
          </a:p>
        </p:txBody>
      </p:sp>
      <p:sp>
        <p:nvSpPr>
          <p:cNvPr id="8" name="Rectangle 7"/>
          <p:cNvSpPr/>
          <p:nvPr/>
        </p:nvSpPr>
        <p:spPr>
          <a:xfrm>
            <a:off x="1143000" y="2133600"/>
            <a:ext cx="2895600" cy="6096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" name="Rectangle 8"/>
          <p:cNvSpPr/>
          <p:nvPr/>
        </p:nvSpPr>
        <p:spPr>
          <a:xfrm>
            <a:off x="4038600" y="1600200"/>
            <a:ext cx="3657600" cy="18288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" name="Rectangle 9"/>
          <p:cNvSpPr/>
          <p:nvPr/>
        </p:nvSpPr>
        <p:spPr>
          <a:xfrm>
            <a:off x="3962400" y="2133600"/>
            <a:ext cx="304800" cy="609600"/>
          </a:xfrm>
          <a:prstGeom prst="rect">
            <a:avLst/>
          </a:prstGeom>
          <a:solidFill>
            <a:schemeClr val="bg1"/>
          </a:solidFill>
          <a:ln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2" name="Footer Placeholder 3">
            <a:extLst>
              <a:ext uri="{FF2B5EF4-FFF2-40B4-BE49-F238E27FC236}">
                <a16:creationId xmlns:a16="http://schemas.microsoft.com/office/drawing/2014/main" id="{732AAD06-6E80-3646-9DDE-78D8BEDF01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Systems (IPADS), SJTU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2">
                    <a:satMod val="200000"/>
                  </a:schemeClr>
                </a:solidFill>
              </a:rPr>
              <a:t>SHELL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772400" cy="4572000"/>
          </a:xfrm>
        </p:spPr>
        <p:txBody>
          <a:bodyPr/>
          <a:lstStyle/>
          <a:p>
            <a:pPr eaLnBrk="1" hangingPunct="1"/>
            <a:r>
              <a:rPr lang="en-US" altLang="zh-CN" sz="3200" dirty="0"/>
              <a:t>Operating System Shell</a:t>
            </a:r>
          </a:p>
          <a:p>
            <a:pPr lvl="1" eaLnBrk="1" hangingPunct="1"/>
            <a:r>
              <a:rPr lang="en-US" altLang="zh-CN" sz="2800" dirty="0"/>
              <a:t>Provide access to the services of a kernel</a:t>
            </a:r>
          </a:p>
          <a:p>
            <a:pPr lvl="1" eaLnBrk="1" hangingPunct="1"/>
            <a:r>
              <a:rPr lang="en-US" altLang="zh-CN" sz="2800" dirty="0"/>
              <a:t>Command-Line Interface (CLI)</a:t>
            </a:r>
          </a:p>
          <a:p>
            <a:pPr lvl="2" eaLnBrk="1" hangingPunct="1"/>
            <a:r>
              <a:rPr lang="en-US" altLang="zh-CN" dirty="0"/>
              <a:t>Unix Shell</a:t>
            </a:r>
          </a:p>
          <a:p>
            <a:pPr lvl="3" eaLnBrk="1" hangingPunct="1"/>
            <a:r>
              <a:rPr lang="en-US" altLang="zh-CN" dirty="0"/>
              <a:t>e.g. Bounce-Again Shell,  </a:t>
            </a:r>
            <a:r>
              <a:rPr lang="en-US" altLang="zh-CN" dirty="0">
                <a:solidFill>
                  <a:srgbClr val="FFC000"/>
                </a:solidFill>
                <a:latin typeface="Verdana" pitchFamily="34" charset="0"/>
              </a:rPr>
              <a:t>bash</a:t>
            </a:r>
            <a:endParaRPr lang="en-US" altLang="zh-CN" dirty="0">
              <a:latin typeface="Verdana" pitchFamily="34" charset="0"/>
            </a:endParaRPr>
          </a:p>
          <a:p>
            <a:pPr lvl="2" eaLnBrk="1" hangingPunct="1"/>
            <a:r>
              <a:rPr lang="en-US" altLang="zh-CN" dirty="0"/>
              <a:t>Non-Unix Shell</a:t>
            </a:r>
          </a:p>
          <a:p>
            <a:pPr lvl="3" eaLnBrk="1" hangingPunct="1"/>
            <a:r>
              <a:rPr lang="en-US" altLang="zh-CN" dirty="0"/>
              <a:t>e.g. DOS</a:t>
            </a:r>
          </a:p>
          <a:p>
            <a:pPr lvl="1" eaLnBrk="1" hangingPunct="1"/>
            <a:r>
              <a:rPr lang="en-US" altLang="zh-CN" sz="2800" dirty="0"/>
              <a:t>Graphical User Interface (GUI)</a:t>
            </a:r>
          </a:p>
          <a:p>
            <a:pPr lvl="2" eaLnBrk="1" hangingPunct="1"/>
            <a:r>
              <a:rPr lang="en-US" altLang="zh-CN" dirty="0"/>
              <a:t>Windows, X Window (KDE, GNOME, Xfce), Mac OS</a:t>
            </a: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36</a:t>
            </a:fld>
            <a:endParaRPr lang="en-US" altLang="zh-CN"/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542902F5-12E6-BE4D-B699-35D4FD6385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Systems (IPADS), SJTU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36AC17-1261-40B5-8959-3BA1489913D2}" type="slidenum">
              <a:rPr lang="en-US" smtClean="0"/>
              <a:pPr>
                <a:defRPr/>
              </a:pPr>
              <a:t>37</a:t>
            </a:fld>
            <a:endParaRPr lang="en-US" dirty="0"/>
          </a:p>
        </p:txBody>
      </p:sp>
      <p:pic>
        <p:nvPicPr>
          <p:cNvPr id="16589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698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2">
                    <a:satMod val="200000"/>
                  </a:schemeClr>
                </a:solidFill>
              </a:rPr>
              <a:t>Commands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8229600" cy="4572000"/>
          </a:xfrm>
        </p:spPr>
        <p:txBody>
          <a:bodyPr/>
          <a:lstStyle/>
          <a:p>
            <a:pPr eaLnBrk="1" hangingPunct="1"/>
            <a:r>
              <a:rPr lang="en-US" altLang="zh-CN" sz="3200" dirty="0"/>
              <a:t>MOST IMPORTANT</a:t>
            </a:r>
          </a:p>
          <a:p>
            <a:pPr lvl="1" eaLnBrk="1" hangingPunct="1"/>
            <a:r>
              <a:rPr lang="en-US" altLang="zh-CN" sz="2800" dirty="0"/>
              <a:t>Search Path: </a:t>
            </a:r>
            <a:r>
              <a:rPr lang="en-US" altLang="zh-CN" sz="24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/bin, /</a:t>
            </a:r>
            <a:r>
              <a:rPr lang="en-US" altLang="zh-CN" sz="2400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usr</a:t>
            </a:r>
            <a:r>
              <a:rPr lang="en-US" altLang="zh-CN" sz="24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/bin, ...</a:t>
            </a:r>
          </a:p>
          <a:p>
            <a:pPr lvl="1" eaLnBrk="1" hangingPunct="1"/>
            <a:r>
              <a:rPr lang="en-US" altLang="zh-CN" sz="2800" dirty="0">
                <a:cs typeface="Courier New" pitchFamily="49" charset="0"/>
              </a:rPr>
              <a:t>Command is case sensitive</a:t>
            </a:r>
          </a:p>
          <a:p>
            <a:pPr lvl="1" eaLnBrk="1" hangingPunct="1"/>
            <a:endParaRPr lang="en-US" altLang="zh-CN" sz="1200" dirty="0"/>
          </a:p>
          <a:p>
            <a:pPr lvl="1" eaLnBrk="1" hangingPunct="1"/>
            <a:r>
              <a:rPr lang="en-US" altLang="zh-CN" sz="2000" b="1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man </a:t>
            </a:r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– display the on-line manual pages</a:t>
            </a:r>
            <a:br>
              <a:rPr lang="en-US" altLang="zh-CN" sz="2000" dirty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&gt;man </a:t>
            </a:r>
            <a:r>
              <a:rPr lang="en-US" altLang="zh-CN" sz="2000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man</a:t>
            </a:r>
            <a:endParaRPr lang="en-US" altLang="zh-CN" sz="2000" dirty="0">
              <a:solidFill>
                <a:schemeClr val="accent2">
                  <a:lumMod val="20000"/>
                  <a:lumOff val="80000"/>
                </a:schemeClr>
              </a:solidFill>
              <a:latin typeface="Courier New" pitchFamily="49" charset="0"/>
              <a:cs typeface="Courier New" pitchFamily="49" charset="0"/>
            </a:endParaRPr>
          </a:p>
          <a:p>
            <a:pPr lvl="1" eaLnBrk="1" hangingPunct="1"/>
            <a:r>
              <a:rPr lang="en-US" altLang="zh-CN" sz="2000" b="1" dirty="0" err="1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whatis</a:t>
            </a:r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 – search the whatis database for </a:t>
            </a:r>
            <a:br>
              <a:rPr lang="en-US" altLang="zh-CN" sz="2000" dirty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         complete words</a:t>
            </a:r>
            <a:br>
              <a:rPr lang="en-US" altLang="zh-CN" sz="2000" dirty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</a:t>
            </a:r>
            <a:r>
              <a:rPr lang="en-US" altLang="zh-CN" sz="2000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whatis</a:t>
            </a:r>
            <a:r>
              <a:rPr lang="en-US" altLang="zh-CN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CN" sz="2000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passwd</a:t>
            </a:r>
            <a:endParaRPr lang="en-US" altLang="zh-CN" sz="2400" b="1" dirty="0">
              <a:solidFill>
                <a:schemeClr val="accent2">
                  <a:lumMod val="20000"/>
                  <a:lumOff val="80000"/>
                </a:schemeClr>
              </a:solidFill>
              <a:latin typeface="Courier New" pitchFamily="49" charset="0"/>
              <a:cs typeface="Courier New" pitchFamily="49" charset="0"/>
            </a:endParaRPr>
          </a:p>
          <a:p>
            <a:pPr lvl="1" eaLnBrk="1" hangingPunct="1"/>
            <a:endParaRPr lang="en-US" altLang="zh-CN" sz="2000" dirty="0">
              <a:solidFill>
                <a:srgbClr val="FF0066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38</a:t>
            </a:fld>
            <a:endParaRPr lang="en-US" altLang="zh-CN"/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C8287D71-272D-1849-AB0F-BABEE5F220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Systems (IPADS), SJTU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2">
                    <a:satMod val="200000"/>
                  </a:schemeClr>
                </a:solidFill>
              </a:rPr>
              <a:t>Commands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8229600" cy="4572000"/>
          </a:xfrm>
        </p:spPr>
        <p:txBody>
          <a:bodyPr/>
          <a:lstStyle/>
          <a:p>
            <a:pPr eaLnBrk="1" hangingPunct="1"/>
            <a:r>
              <a:rPr lang="en-US" altLang="zh-CN" sz="3200" dirty="0"/>
              <a:t>File and Directory</a:t>
            </a:r>
          </a:p>
          <a:p>
            <a:pPr lvl="1" eaLnBrk="1" hangingPunct="1"/>
            <a:r>
              <a:rPr lang="en-US" altLang="zh-CN" sz="2000" b="1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ls</a:t>
            </a:r>
            <a:r>
              <a:rPr lang="en-US" altLang="zh-CN" sz="2000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- list files/dirs	</a:t>
            </a:r>
            <a:r>
              <a:rPr lang="en-US" altLang="zh-CN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&gt;ls -l</a:t>
            </a:r>
          </a:p>
          <a:p>
            <a:pPr lvl="1" eaLnBrk="1" hangingPunct="1"/>
            <a:r>
              <a:rPr lang="en-US" altLang="zh-CN" sz="2000" b="1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mkdir</a:t>
            </a:r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 – create a dir	</a:t>
            </a:r>
            <a:r>
              <a:rPr lang="en-US" altLang="zh-CN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&gt;mkdir test</a:t>
            </a:r>
          </a:p>
          <a:p>
            <a:pPr lvl="1" eaLnBrk="1" hangingPunct="1"/>
            <a:r>
              <a:rPr lang="en-US" altLang="zh-CN" sz="2000" b="1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cd</a:t>
            </a:r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 - change dir 		</a:t>
            </a:r>
            <a:r>
              <a:rPr lang="en-US" altLang="zh-CN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&gt;cd test</a:t>
            </a:r>
          </a:p>
          <a:p>
            <a:pPr lvl="1" eaLnBrk="1" hangingPunct="1"/>
            <a:r>
              <a:rPr lang="en-US" altLang="zh-CN" sz="2000" b="1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rm</a:t>
            </a:r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 - remove files/dirs 	</a:t>
            </a:r>
            <a:r>
              <a:rPr lang="en-US" altLang="zh-CN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&gt;rm -f a.txt</a:t>
            </a:r>
          </a:p>
          <a:p>
            <a:pPr lvl="1" eaLnBrk="1" hangingPunct="1"/>
            <a:r>
              <a:rPr lang="en-US" altLang="zh-CN" sz="2000" b="1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cp</a:t>
            </a:r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 - copy files/dirs	</a:t>
            </a:r>
            <a:r>
              <a:rPr lang="en-US" altLang="zh-CN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&gt;cp a.txt b.txt</a:t>
            </a:r>
          </a:p>
          <a:p>
            <a:pPr lvl="1" eaLnBrk="1" hangingPunct="1"/>
            <a:r>
              <a:rPr lang="en-US" altLang="zh-CN" sz="2000" b="1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mv</a:t>
            </a:r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 – move files/dir	s	</a:t>
            </a:r>
            <a:r>
              <a:rPr lang="en-US" altLang="zh-CN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&gt;mv a.txt c.txt</a:t>
            </a:r>
          </a:p>
          <a:p>
            <a:pPr lvl="1" eaLnBrk="1" hangingPunct="1"/>
            <a:r>
              <a:rPr lang="en-US" altLang="zh-CN" sz="2000" b="1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pwd</a:t>
            </a:r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 – show current path	</a:t>
            </a:r>
            <a:r>
              <a:rPr lang="en-US" altLang="zh-CN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&gt;pwd</a:t>
            </a:r>
          </a:p>
          <a:p>
            <a:pPr lvl="1" eaLnBrk="1" hangingPunct="1"/>
            <a:r>
              <a:rPr lang="en-US" altLang="zh-CN" sz="2000" b="1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du </a:t>
            </a:r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– estimate files/dirs space usage	</a:t>
            </a:r>
            <a:br>
              <a:rPr lang="en-US" altLang="zh-CN" sz="2000" dirty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&gt;du -c -h test</a:t>
            </a:r>
          </a:p>
          <a:p>
            <a:pPr lvl="1" eaLnBrk="1" hangingPunct="1"/>
            <a:r>
              <a:rPr lang="en-US" altLang="zh-CN" sz="2000" b="1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df</a:t>
            </a:r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 – report free disk space</a:t>
            </a:r>
            <a:br>
              <a:rPr lang="en-US" altLang="zh-CN" sz="2000" dirty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&gt;df</a:t>
            </a: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39</a:t>
            </a:fld>
            <a:endParaRPr lang="en-US" altLang="zh-CN"/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AA5793CF-771B-D447-9B62-DF4C89FA42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Systems (IPADS), SJTU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2">
                    <a:satMod val="200000"/>
                  </a:schemeClr>
                </a:solidFill>
              </a:rPr>
              <a:t>Commands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8229600" cy="2590800"/>
          </a:xfrm>
        </p:spPr>
        <p:txBody>
          <a:bodyPr/>
          <a:lstStyle/>
          <a:p>
            <a:pPr eaLnBrk="1" hangingPunct="1"/>
            <a:r>
              <a:rPr lang="en-US" altLang="zh-CN" sz="3200" dirty="0"/>
              <a:t>File and Directory</a:t>
            </a:r>
          </a:p>
          <a:p>
            <a:pPr lvl="1" eaLnBrk="1" hangingPunct="1"/>
            <a:r>
              <a:rPr lang="en-US" altLang="zh-CN" sz="2000" b="1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chmod</a:t>
            </a:r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 – change mode of file/dir</a:t>
            </a:r>
            <a:br>
              <a:rPr lang="en-US" altLang="zh-CN" sz="2000" dirty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&gt;chmod 777 test</a:t>
            </a:r>
          </a:p>
          <a:p>
            <a:pPr lvl="1" eaLnBrk="1" hangingPunct="1"/>
            <a:r>
              <a:rPr lang="en-US" altLang="zh-CN" sz="2000" b="1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chown</a:t>
            </a:r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 – change owner of file/dir</a:t>
            </a:r>
            <a:br>
              <a:rPr lang="en-US" altLang="zh-CN" sz="2000" dirty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&gt;chown rong edit</a:t>
            </a:r>
          </a:p>
          <a:p>
            <a:pPr lvl="1" eaLnBrk="1" hangingPunct="1"/>
            <a:r>
              <a:rPr lang="en-US" altLang="zh-CN" sz="2000" b="1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chgrp</a:t>
            </a:r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 – change group of file/dir</a:t>
            </a:r>
            <a:br>
              <a:rPr lang="en-US" altLang="zh-CN" sz="2000" dirty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&gt;chgrp guest draft -R</a:t>
            </a:r>
          </a:p>
          <a:p>
            <a:pPr lvl="1" eaLnBrk="1" hangingPunct="1"/>
            <a:endParaRPr lang="en-US" altLang="zh-CN" sz="20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40</a:t>
            </a:fld>
            <a:endParaRPr lang="en-US" altLang="zh-CN"/>
          </a:p>
        </p:txBody>
      </p:sp>
      <p:grpSp>
        <p:nvGrpSpPr>
          <p:cNvPr id="21" name="Group 20"/>
          <p:cNvGrpSpPr/>
          <p:nvPr/>
        </p:nvGrpSpPr>
        <p:grpSpPr>
          <a:xfrm>
            <a:off x="365760" y="4343400"/>
            <a:ext cx="8778240" cy="2095619"/>
            <a:chOff x="365760" y="4343400"/>
            <a:chExt cx="8778240" cy="2095619"/>
          </a:xfrm>
        </p:grpSpPr>
        <p:grpSp>
          <p:nvGrpSpPr>
            <p:cNvPr id="17" name="Group 16"/>
            <p:cNvGrpSpPr/>
            <p:nvPr/>
          </p:nvGrpSpPr>
          <p:grpSpPr>
            <a:xfrm>
              <a:off x="365760" y="4343400"/>
              <a:ext cx="8778240" cy="2095619"/>
              <a:chOff x="365760" y="4343400"/>
              <a:chExt cx="8778240" cy="2095619"/>
            </a:xfrm>
          </p:grpSpPr>
          <p:sp>
            <p:nvSpPr>
              <p:cNvPr id="6" name="Rectangle 5"/>
              <p:cNvSpPr/>
              <p:nvPr/>
            </p:nvSpPr>
            <p:spPr>
              <a:xfrm>
                <a:off x="365760" y="4343400"/>
                <a:ext cx="8778240" cy="1323439"/>
              </a:xfrm>
              <a:prstGeom prst="rect">
                <a:avLst/>
              </a:prstGeom>
              <a:solidFill>
                <a:srgbClr val="FFFFCD"/>
              </a:solidFill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lvl="1" indent="-739775" eaLnBrk="1" hangingPunct="1">
                  <a:buNone/>
                </a:pPr>
                <a:r>
                  <a:rPr lang="en-US" sz="2000" b="1" dirty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 $ ls -l </a:t>
                </a:r>
              </a:p>
              <a:p>
                <a:pPr lvl="1" indent="-739775" eaLnBrk="1" hangingPunct="1">
                  <a:buNone/>
                </a:pPr>
                <a:r>
                  <a:rPr lang="en-US" sz="2000" dirty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 </a:t>
                </a:r>
                <a:r>
                  <a:rPr lang="en-US" sz="2000" dirty="0" err="1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drwxr</a:t>
                </a:r>
                <a:r>
                  <a:rPr lang="en-US" sz="2000" dirty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--r-- 1 peter admin 4096  Mar 1 2007 drafts </a:t>
                </a:r>
              </a:p>
              <a:p>
                <a:pPr lvl="1" indent="-739775" eaLnBrk="1" hangingPunct="1">
                  <a:buNone/>
                </a:pPr>
                <a:r>
                  <a:rPr lang="en-US" sz="2000" dirty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 -rw-r--r-- 1 peter admin 30405 Mar 1 2007 edition-32 </a:t>
                </a:r>
              </a:p>
              <a:p>
                <a:pPr lvl="1" indent="-739775" eaLnBrk="1" hangingPunct="1">
                  <a:buNone/>
                </a:pPr>
                <a:r>
                  <a:rPr lang="en-US" sz="2000" dirty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 -r-</a:t>
                </a:r>
                <a:r>
                  <a:rPr lang="en-US" sz="2000" dirty="0" err="1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xr</a:t>
                </a:r>
                <a:r>
                  <a:rPr lang="en-US" sz="2000" dirty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-</a:t>
                </a:r>
                <a:r>
                  <a:rPr lang="en-US" sz="2000" dirty="0" err="1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xr</a:t>
                </a:r>
                <a:r>
                  <a:rPr lang="en-US" sz="2000" dirty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-x 1 terry admin 8460  Mar 1 2007 edit </a:t>
                </a:r>
                <a:endParaRPr lang="en-US" altLang="zh-CN" sz="2000" dirty="0">
                  <a:solidFill>
                    <a:schemeClr val="bg1"/>
                  </a:solidFill>
                  <a:latin typeface="Courier New" pitchFamily="49" charset="0"/>
                  <a:cs typeface="Courier New" pitchFamily="49" charset="0"/>
                </a:endParaRPr>
              </a:p>
            </p:txBody>
          </p:sp>
          <p:sp>
            <p:nvSpPr>
              <p:cNvPr id="7" name="Rectangle 6"/>
              <p:cNvSpPr/>
              <p:nvPr/>
            </p:nvSpPr>
            <p:spPr>
              <a:xfrm>
                <a:off x="365760" y="5638800"/>
                <a:ext cx="8778240" cy="800219"/>
              </a:xfrm>
              <a:prstGeom prst="rect">
                <a:avLst/>
              </a:prstGeom>
              <a:solidFill>
                <a:srgbClr val="FFFFCD"/>
              </a:solidFill>
            </p:spPr>
            <p:txBody>
              <a:bodyPr wrap="square">
                <a:spAutoFit/>
              </a:bodyPr>
              <a:lstStyle/>
              <a:p>
                <a:r>
                  <a:rPr lang="en-US" sz="2000" b="1" dirty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 </a:t>
                </a:r>
                <a:r>
                  <a:rPr lang="en-US" sz="2000" b="1" dirty="0" err="1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duuugggooo</a:t>
                </a:r>
                <a:r>
                  <a:rPr lang="en-US" sz="2000" b="1" dirty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C owner group size  date       name</a:t>
                </a:r>
              </a:p>
              <a:p>
                <a:endParaRPr lang="en-US" sz="800" b="1" dirty="0">
                  <a:solidFill>
                    <a:schemeClr val="bg1"/>
                  </a:solidFill>
                  <a:latin typeface="Courier New" pitchFamily="49" charset="0"/>
                  <a:cs typeface="Courier New" pitchFamily="49" charset="0"/>
                </a:endParaRPr>
              </a:p>
              <a:p>
                <a:r>
                  <a:rPr lang="en-US" dirty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 C:(hard link count)</a:t>
                </a:r>
              </a:p>
            </p:txBody>
          </p:sp>
        </p:grpSp>
        <p:cxnSp>
          <p:nvCxnSpPr>
            <p:cNvPr id="9" name="Straight Connector 8"/>
            <p:cNvCxnSpPr/>
            <p:nvPr/>
          </p:nvCxnSpPr>
          <p:spPr>
            <a:xfrm>
              <a:off x="609600" y="5638800"/>
              <a:ext cx="8153400" cy="1588"/>
            </a:xfrm>
            <a:prstGeom prst="line">
              <a:avLst/>
            </a:prstGeom>
            <a:ln>
              <a:solidFill>
                <a:schemeClr val="bg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11"/>
            <p:cNvSpPr/>
            <p:nvPr/>
          </p:nvSpPr>
          <p:spPr>
            <a:xfrm>
              <a:off x="533400" y="4388068"/>
              <a:ext cx="8382000" cy="1981200"/>
            </a:xfrm>
            <a:prstGeom prst="rect">
              <a:avLst/>
            </a:prstGeom>
            <a:noFill/>
            <a:ln>
              <a:solidFill>
                <a:schemeClr val="bg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Rectangle 13"/>
          <p:cNvSpPr/>
          <p:nvPr/>
        </p:nvSpPr>
        <p:spPr>
          <a:xfrm>
            <a:off x="2667000" y="4724400"/>
            <a:ext cx="914400" cy="1295400"/>
          </a:xfrm>
          <a:prstGeom prst="rect">
            <a:avLst/>
          </a:prstGeom>
          <a:noFill/>
          <a:ln w="28575">
            <a:solidFill>
              <a:srgbClr val="FF3F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3581400" y="4724400"/>
            <a:ext cx="914400" cy="1295400"/>
          </a:xfrm>
          <a:prstGeom prst="rect">
            <a:avLst/>
          </a:prstGeom>
          <a:noFill/>
          <a:ln w="28575">
            <a:solidFill>
              <a:srgbClr val="FF3F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685800" y="4724400"/>
            <a:ext cx="228600" cy="1295400"/>
          </a:xfrm>
          <a:prstGeom prst="rect">
            <a:avLst/>
          </a:prstGeom>
          <a:noFill/>
          <a:ln w="28575">
            <a:solidFill>
              <a:srgbClr val="FF3F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914400" y="4724400"/>
            <a:ext cx="457200" cy="1295400"/>
          </a:xfrm>
          <a:prstGeom prst="rect">
            <a:avLst/>
          </a:prstGeom>
          <a:noFill/>
          <a:ln w="28575">
            <a:solidFill>
              <a:srgbClr val="FF3F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1371600" y="4724400"/>
            <a:ext cx="457200" cy="1295400"/>
          </a:xfrm>
          <a:prstGeom prst="rect">
            <a:avLst/>
          </a:prstGeom>
          <a:noFill/>
          <a:ln w="28575">
            <a:solidFill>
              <a:srgbClr val="FF3F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1828800" y="4724400"/>
            <a:ext cx="533400" cy="1295400"/>
          </a:xfrm>
          <a:prstGeom prst="rect">
            <a:avLst/>
          </a:prstGeom>
          <a:noFill/>
          <a:ln w="28575">
            <a:solidFill>
              <a:srgbClr val="FF3F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ooter Placeholder 3">
            <a:extLst>
              <a:ext uri="{FF2B5EF4-FFF2-40B4-BE49-F238E27FC236}">
                <a16:creationId xmlns:a16="http://schemas.microsoft.com/office/drawing/2014/main" id="{6537EAC7-F992-524F-AE46-8D4CE1168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914400" y="6477000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Systems (IPADS), SJTU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8" grpId="0" animBg="1"/>
      <p:bldP spid="19" grpId="0" animBg="1"/>
      <p:bldP spid="20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2">
                    <a:satMod val="200000"/>
                  </a:schemeClr>
                </a:solidFill>
              </a:rPr>
              <a:t>Commands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8229600" cy="4572000"/>
          </a:xfrm>
        </p:spPr>
        <p:txBody>
          <a:bodyPr/>
          <a:lstStyle/>
          <a:p>
            <a:pPr eaLnBrk="1" hangingPunct="1"/>
            <a:r>
              <a:rPr lang="en-US" altLang="zh-CN" sz="3200" dirty="0"/>
              <a:t>Search</a:t>
            </a:r>
          </a:p>
          <a:p>
            <a:pPr lvl="1" eaLnBrk="1" hangingPunct="1"/>
            <a:r>
              <a:rPr lang="en-US" altLang="zh-CN" sz="2000" b="1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whereis</a:t>
            </a:r>
            <a:r>
              <a:rPr lang="en-US" altLang="zh-CN" sz="2000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- locate special files for a command </a:t>
            </a:r>
            <a:br>
              <a:rPr lang="en-US" altLang="zh-CN" sz="2000" dirty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          (binary, src and manual file)</a:t>
            </a:r>
            <a:br>
              <a:rPr lang="en-US" altLang="zh-CN" sz="2000" dirty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&gt;whereis cp</a:t>
            </a:r>
          </a:p>
          <a:p>
            <a:pPr lvl="1" eaLnBrk="1" hangingPunct="1"/>
            <a:r>
              <a:rPr lang="en-US" altLang="zh-CN" sz="2000" b="1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find</a:t>
            </a:r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 – search for files/dirs in a dir hierarchy</a:t>
            </a:r>
            <a:br>
              <a:rPr lang="en-US" altLang="zh-CN" sz="2000" dirty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&gt;find . –name “c.txt”</a:t>
            </a:r>
          </a:p>
          <a:p>
            <a:pPr lvl="1" eaLnBrk="1" hangingPunct="1"/>
            <a:r>
              <a:rPr lang="en-US" altLang="zh-CN" sz="2000" b="1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locate</a:t>
            </a:r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 – locate files/dirs by name in system</a:t>
            </a:r>
            <a:br>
              <a:rPr lang="en-US" altLang="zh-CN" sz="2000" dirty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         based on a database</a:t>
            </a:r>
            <a:br>
              <a:rPr lang="en-US" altLang="zh-CN" sz="2000" dirty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&gt;locate test</a:t>
            </a:r>
          </a:p>
          <a:p>
            <a:pPr lvl="1" eaLnBrk="1" hangingPunct="1"/>
            <a:r>
              <a:rPr lang="en-US" altLang="zh-CN" sz="2000" b="1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grep</a:t>
            </a:r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 – text search utility</a:t>
            </a:r>
            <a:br>
              <a:rPr lang="en-US" altLang="zh-CN" sz="2000" dirty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&gt;grep “</a:t>
            </a:r>
            <a:r>
              <a:rPr lang="en-US" altLang="zh-CN" sz="2000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abc</a:t>
            </a:r>
            <a:r>
              <a:rPr lang="en-US" altLang="zh-CN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” . -R</a:t>
            </a: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41</a:t>
            </a:fld>
            <a:endParaRPr lang="en-US" altLang="zh-CN"/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7E59E65B-8B98-5E43-B2E4-EEFA890677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Systems (IPADS), SJTU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2">
                    <a:satMod val="200000"/>
                  </a:schemeClr>
                </a:solidFill>
              </a:rPr>
              <a:t>Commands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8229600" cy="4572000"/>
          </a:xfrm>
        </p:spPr>
        <p:txBody>
          <a:bodyPr/>
          <a:lstStyle/>
          <a:p>
            <a:pPr eaLnBrk="1" hangingPunct="1"/>
            <a:r>
              <a:rPr lang="en-US" altLang="zh-CN" sz="3200" dirty="0"/>
              <a:t>User Account</a:t>
            </a:r>
          </a:p>
          <a:p>
            <a:pPr lvl="1" eaLnBrk="1" hangingPunct="1"/>
            <a:r>
              <a:rPr lang="en-US" altLang="zh-CN" sz="2000" b="1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useradd</a:t>
            </a:r>
            <a:r>
              <a:rPr lang="en-US" altLang="zh-CN" sz="2000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– create a new user </a:t>
            </a:r>
            <a:br>
              <a:rPr lang="en-US" altLang="zh-CN" sz="2000" dirty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&gt;useradd rong</a:t>
            </a:r>
          </a:p>
          <a:p>
            <a:pPr lvl="1" eaLnBrk="1" hangingPunct="1"/>
            <a:r>
              <a:rPr lang="en-US" altLang="zh-CN" sz="2000" b="1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userdel</a:t>
            </a:r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 – delete a user account</a:t>
            </a:r>
            <a:br>
              <a:rPr lang="en-US" altLang="zh-CN" sz="2000" dirty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&gt;userdel rong</a:t>
            </a:r>
          </a:p>
          <a:p>
            <a:pPr lvl="1" eaLnBrk="1" hangingPunct="1"/>
            <a:r>
              <a:rPr lang="en-US" altLang="zh-CN" sz="2000" b="1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passwd</a:t>
            </a:r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 – set password for a user account</a:t>
            </a:r>
            <a:br>
              <a:rPr lang="en-US" altLang="zh-CN" sz="2000" dirty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         based on a database</a:t>
            </a:r>
            <a:br>
              <a:rPr lang="en-US" altLang="zh-CN" sz="2000" dirty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&gt;passwd rong</a:t>
            </a:r>
          </a:p>
          <a:p>
            <a:pPr lvl="1" eaLnBrk="1" hangingPunct="1"/>
            <a:r>
              <a:rPr lang="en-US" altLang="zh-CN" sz="2000" b="1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users</a:t>
            </a:r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 – print name of user currently logged</a:t>
            </a:r>
            <a:br>
              <a:rPr lang="en-US" altLang="zh-CN" sz="2000" dirty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&gt;users</a:t>
            </a: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42</a:t>
            </a:fld>
            <a:endParaRPr lang="en-US" altLang="zh-CN"/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F0D53993-91C3-C147-AAF9-D7BE5F03D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Systems (IPADS), SJTU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2">
                    <a:satMod val="200000"/>
                  </a:schemeClr>
                </a:solidFill>
              </a:rPr>
              <a:t>Commands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8229600" cy="4572000"/>
          </a:xfrm>
        </p:spPr>
        <p:txBody>
          <a:bodyPr/>
          <a:lstStyle/>
          <a:p>
            <a:pPr eaLnBrk="1" hangingPunct="1"/>
            <a:r>
              <a:rPr lang="en-US" altLang="zh-CN" sz="3200" dirty="0"/>
              <a:t>Text</a:t>
            </a:r>
          </a:p>
          <a:p>
            <a:pPr lvl="1" eaLnBrk="1" hangingPunct="1"/>
            <a:r>
              <a:rPr lang="en-US" altLang="zh-CN" sz="2000" b="1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cat</a:t>
            </a:r>
            <a:r>
              <a:rPr lang="en-US" altLang="zh-CN" sz="2000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– concatenate and print files </a:t>
            </a:r>
            <a:br>
              <a:rPr lang="en-US" altLang="zh-CN" sz="2000" dirty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&gt;cat b.txt</a:t>
            </a:r>
          </a:p>
          <a:p>
            <a:pPr lvl="1" eaLnBrk="1" hangingPunct="1"/>
            <a:r>
              <a:rPr lang="en-US" altLang="zh-CN" sz="2000" b="1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head</a:t>
            </a:r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 – output the first part of files</a:t>
            </a:r>
            <a:br>
              <a:rPr lang="en-US" altLang="zh-CN" sz="2000" dirty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&gt;head –n 4 b.txt</a:t>
            </a:r>
          </a:p>
          <a:p>
            <a:pPr lvl="1" eaLnBrk="1" hangingPunct="1"/>
            <a:r>
              <a:rPr lang="en-US" altLang="zh-CN" sz="2000" b="1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tail</a:t>
            </a:r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 – output the last part of files</a:t>
            </a:r>
            <a:br>
              <a:rPr lang="en-US" altLang="zh-CN" sz="2000" dirty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&gt;tail –c 50 b.txt</a:t>
            </a:r>
          </a:p>
          <a:p>
            <a:pPr lvl="1" eaLnBrk="1" hangingPunct="1"/>
            <a:r>
              <a:rPr lang="en-US" altLang="zh-CN" sz="2000" b="1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wc</a:t>
            </a:r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 – print the number of newlines, words, </a:t>
            </a:r>
            <a:br>
              <a:rPr lang="en-US" altLang="zh-CN" sz="2000" dirty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     and bytes in files</a:t>
            </a:r>
            <a:br>
              <a:rPr lang="en-US" altLang="zh-CN" sz="2000" dirty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&gt;wc b.txt</a:t>
            </a:r>
          </a:p>
          <a:p>
            <a:pPr lvl="1" eaLnBrk="1" hangingPunct="1"/>
            <a:r>
              <a:rPr lang="en-US" altLang="zh-CN" sz="2000" b="1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cut</a:t>
            </a:r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 – remove sections from each line of files</a:t>
            </a:r>
            <a:br>
              <a:rPr lang="en-US" altLang="zh-CN" sz="2000" dirty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&gt;cut –c 4-10 b.txt</a:t>
            </a: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43</a:t>
            </a:fld>
            <a:endParaRPr lang="en-US" altLang="zh-CN"/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5BC0E7DE-DE89-1A4F-A75A-BEE8687D07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Systems (IPADS), SJTU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2">
                    <a:satMod val="200000"/>
                  </a:schemeClr>
                </a:solidFill>
              </a:rPr>
              <a:t>Commands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8229600" cy="4572000"/>
          </a:xfrm>
        </p:spPr>
        <p:txBody>
          <a:bodyPr/>
          <a:lstStyle/>
          <a:p>
            <a:pPr eaLnBrk="1" hangingPunct="1"/>
            <a:r>
              <a:rPr lang="en-US" altLang="zh-CN" sz="3200" dirty="0"/>
              <a:t>Misc</a:t>
            </a:r>
          </a:p>
          <a:p>
            <a:pPr lvl="1" eaLnBrk="1" hangingPunct="1"/>
            <a:r>
              <a:rPr lang="en-US" altLang="zh-CN" sz="2000" b="1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echo</a:t>
            </a:r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 – display a line of text</a:t>
            </a:r>
            <a:br>
              <a:rPr lang="en-US" altLang="zh-CN" sz="2000" dirty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&gt;echo $PATH</a:t>
            </a:r>
          </a:p>
          <a:p>
            <a:pPr lvl="1" eaLnBrk="1" hangingPunct="1"/>
            <a:r>
              <a:rPr lang="en-US" altLang="zh-CN" sz="2000" b="1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mount </a:t>
            </a:r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– mount a file system </a:t>
            </a:r>
            <a:br>
              <a:rPr lang="en-US" altLang="zh-CN" sz="2000" dirty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&gt;mount /dev/sda3 /mnt</a:t>
            </a:r>
          </a:p>
          <a:p>
            <a:pPr lvl="1" eaLnBrk="1" hangingPunct="1"/>
            <a:r>
              <a:rPr lang="en-US" altLang="zh-CN" sz="2000" b="1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umount</a:t>
            </a:r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 – unmount a file system</a:t>
            </a:r>
            <a:br>
              <a:rPr lang="en-US" altLang="zh-CN" sz="2000" dirty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&gt;umount /mnt</a:t>
            </a:r>
          </a:p>
          <a:p>
            <a:pPr lvl="1" eaLnBrk="1" hangingPunct="1"/>
            <a:r>
              <a:rPr lang="en-US" altLang="zh-CN" sz="2000" b="1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ping</a:t>
            </a:r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 – send ICMP ECHO_REQUEST to network hosts</a:t>
            </a:r>
            <a:br>
              <a:rPr lang="en-US" altLang="zh-CN" sz="2000" dirty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&gt;ping 10.132.143.100</a:t>
            </a:r>
          </a:p>
          <a:p>
            <a:pPr lvl="1" eaLnBrk="1" hangingPunct="1"/>
            <a:r>
              <a:rPr lang="en-US" altLang="zh-CN" sz="2000" b="1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date</a:t>
            </a:r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 – print or set the system date and time</a:t>
            </a:r>
            <a:br>
              <a:rPr lang="en-US" altLang="zh-CN" sz="2000" dirty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&gt;date "+%m/%d/%y“</a:t>
            </a:r>
          </a:p>
          <a:p>
            <a:pPr lvl="1" eaLnBrk="1" hangingPunct="1"/>
            <a:r>
              <a:rPr lang="en-US" altLang="zh-CN" sz="2000" b="1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time</a:t>
            </a:r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 – time a simple command</a:t>
            </a:r>
            <a:br>
              <a:rPr lang="en-US" altLang="zh-CN" sz="2000" dirty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&gt;time locate mapreduce</a:t>
            </a: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44</a:t>
            </a:fld>
            <a:endParaRPr lang="en-US" altLang="zh-CN"/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AE2699CD-9664-A54F-A7AA-9F0BC05F82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Systems (IPADS), SJTU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2">
                    <a:satMod val="200000"/>
                  </a:schemeClr>
                </a:solidFill>
              </a:rPr>
              <a:t>Commands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8229600" cy="4572000"/>
          </a:xfrm>
        </p:spPr>
        <p:txBody>
          <a:bodyPr/>
          <a:lstStyle/>
          <a:p>
            <a:pPr eaLnBrk="1" hangingPunct="1"/>
            <a:r>
              <a:rPr lang="en-US" altLang="zh-CN" sz="3200" dirty="0"/>
              <a:t>Misc</a:t>
            </a:r>
          </a:p>
          <a:p>
            <a:pPr lvl="1" eaLnBrk="1" hangingPunct="1"/>
            <a:r>
              <a:rPr lang="en-US" altLang="zh-CN" sz="2000" b="1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;</a:t>
            </a:r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 – join two command in one line</a:t>
            </a:r>
            <a:br>
              <a:rPr lang="en-US" altLang="zh-CN" sz="2000" dirty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&gt;echo $PATH; whereis echo</a:t>
            </a:r>
          </a:p>
          <a:p>
            <a:pPr lvl="1" eaLnBrk="1" hangingPunct="1"/>
            <a:r>
              <a:rPr lang="en-US" altLang="zh-CN" sz="2000" b="1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&lt; &gt; &gt;&gt; </a:t>
            </a:r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– redirect input and output </a:t>
            </a:r>
            <a:br>
              <a:rPr lang="en-US" altLang="zh-CN" sz="2000" dirty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&gt;cat b.txt &gt;&gt; c.txt</a:t>
            </a:r>
          </a:p>
          <a:p>
            <a:pPr lvl="1" eaLnBrk="1" hangingPunct="1"/>
            <a:r>
              <a:rPr lang="en-US" altLang="zh-CN" sz="2000" b="1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|</a:t>
            </a:r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 – pipe the former output as the later input</a:t>
            </a:r>
            <a:br>
              <a:rPr lang="en-US" altLang="zh-CN" sz="2000" dirty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&gt;cat b.txt | grep “</a:t>
            </a:r>
            <a:r>
              <a:rPr lang="en-US" altLang="zh-CN" sz="2000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abc</a:t>
            </a:r>
            <a:r>
              <a:rPr lang="en-US" altLang="zh-CN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”</a:t>
            </a:r>
          </a:p>
          <a:p>
            <a:pPr lvl="1" eaLnBrk="1" hangingPunct="1"/>
            <a:r>
              <a:rPr lang="en-US" altLang="zh-CN" sz="2000" b="1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&amp;</a:t>
            </a:r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 – do command in new process</a:t>
            </a:r>
            <a:br>
              <a:rPr lang="en-US" altLang="zh-CN" sz="2000" dirty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&gt;cat b.txt &amp;</a:t>
            </a: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45</a:t>
            </a:fld>
            <a:endParaRPr lang="en-US" altLang="zh-CN"/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07CA709A-CBE6-6044-A454-EF97529229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Systems (IPADS), SJTU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1219200" y="1400175"/>
            <a:ext cx="4038600" cy="4238625"/>
          </a:xfrm>
        </p:spPr>
        <p:txBody>
          <a:bodyPr>
            <a:normAutofit/>
          </a:bodyPr>
          <a:lstStyle/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>
                <a:solidFill>
                  <a:schemeClr val="bg1">
                    <a:lumMod val="50000"/>
                    <a:lumOff val="50000"/>
                  </a:schemeClr>
                </a:solidFill>
              </a:rPr>
              <a:t>Pre-requisite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>
                <a:solidFill>
                  <a:schemeClr val="bg1">
                    <a:lumMod val="50000"/>
                    <a:lumOff val="50000"/>
                  </a:schemeClr>
                </a:solidFill>
              </a:rPr>
              <a:t>Linux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/>
              <a:t>Tools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3733800" y="1476375"/>
            <a:ext cx="4038600" cy="4314825"/>
          </a:xfrm>
        </p:spPr>
        <p:txBody>
          <a:bodyPr>
            <a:normAutofit/>
          </a:bodyPr>
          <a:lstStyle/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/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/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r>
              <a:rPr lang="en-US" altLang="zh-CN" dirty="0"/>
              <a:t>Software Installer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/>
              <a:t>     </a:t>
            </a:r>
            <a:r>
              <a:rPr lang="en-US" altLang="zh-CN" dirty="0">
                <a:solidFill>
                  <a:schemeClr val="bg1">
                    <a:lumMod val="50000"/>
                    <a:lumOff val="50000"/>
                  </a:schemeClr>
                </a:solidFill>
              </a:rPr>
              <a:t>Compressing and Archiving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/>
              <a:t>     </a:t>
            </a:r>
            <a:r>
              <a:rPr lang="en-US" altLang="zh-CN" dirty="0">
                <a:solidFill>
                  <a:schemeClr val="bg1">
                    <a:lumMod val="50000"/>
                    <a:lumOff val="50000"/>
                  </a:schemeClr>
                </a:solidFill>
              </a:rPr>
              <a:t>Remote Login</a:t>
            </a:r>
            <a:r>
              <a:rPr lang="en-US" altLang="zh-CN" dirty="0"/>
              <a:t> 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>
                <a:solidFill>
                  <a:schemeClr val="bg1">
                    <a:lumMod val="50000"/>
                    <a:lumOff val="50000"/>
                  </a:schemeClr>
                </a:solidFill>
              </a:rPr>
              <a:t>     Text Editor</a:t>
            </a:r>
            <a:r>
              <a:rPr lang="en-US" altLang="zh-CN" dirty="0"/>
              <a:t>   </a:t>
            </a:r>
            <a:endParaRPr lang="en-US" altLang="zh-CN" dirty="0">
              <a:solidFill>
                <a:schemeClr val="bg1">
                  <a:lumMod val="50000"/>
                  <a:lumOff val="50000"/>
                </a:schemeClr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/>
              <a:t>     </a:t>
            </a:r>
            <a:endParaRPr lang="en-US" altLang="zh-CN" dirty="0">
              <a:solidFill>
                <a:schemeClr val="bg1">
                  <a:lumMod val="50000"/>
                  <a:lumOff val="50000"/>
                </a:schemeClr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/>
              <a:t>     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/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/>
          </a:p>
        </p:txBody>
      </p:sp>
      <p:sp>
        <p:nvSpPr>
          <p:cNvPr id="56325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12A7689-6936-4967-A1ED-754370EBCA4F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46</a:t>
            </a:fld>
            <a:endParaRPr lang="en-US" altLang="zh-CN"/>
          </a:p>
        </p:txBody>
      </p:sp>
      <p:sp>
        <p:nvSpPr>
          <p:cNvPr id="8" name="Rectangle 7"/>
          <p:cNvSpPr/>
          <p:nvPr/>
        </p:nvSpPr>
        <p:spPr>
          <a:xfrm>
            <a:off x="1143000" y="2743200"/>
            <a:ext cx="2895600" cy="6096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" name="Rectangle 8"/>
          <p:cNvSpPr/>
          <p:nvPr/>
        </p:nvSpPr>
        <p:spPr>
          <a:xfrm>
            <a:off x="4038600" y="2133600"/>
            <a:ext cx="3657600" cy="27432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" name="Rectangle 9"/>
          <p:cNvSpPr/>
          <p:nvPr/>
        </p:nvSpPr>
        <p:spPr>
          <a:xfrm>
            <a:off x="3962400" y="2743200"/>
            <a:ext cx="304800" cy="609600"/>
          </a:xfrm>
          <a:prstGeom prst="rect">
            <a:avLst/>
          </a:prstGeom>
          <a:solidFill>
            <a:schemeClr val="bg1"/>
          </a:solidFill>
          <a:ln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2">
                    <a:satMod val="200000"/>
                  </a:schemeClr>
                </a:solidFill>
              </a:rPr>
              <a:t>VERSION CONTROL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924800" cy="2286000"/>
          </a:xfrm>
        </p:spPr>
        <p:txBody>
          <a:bodyPr/>
          <a:lstStyle/>
          <a:p>
            <a:pPr eaLnBrk="1" hangingPunct="1"/>
            <a:r>
              <a:rPr lang="en-US" altLang="zh-CN" sz="3200" dirty="0">
                <a:solidFill>
                  <a:srgbClr val="FF9966"/>
                </a:solidFill>
              </a:rPr>
              <a:t>APT</a:t>
            </a:r>
            <a:r>
              <a:rPr lang="en-US" altLang="zh-CN" sz="3200" dirty="0"/>
              <a:t> </a:t>
            </a:r>
            <a:r>
              <a:rPr lang="en-US" altLang="zh-CN" sz="2800" dirty="0"/>
              <a:t>(</a:t>
            </a:r>
            <a:r>
              <a:rPr lang="en-US" altLang="zh-CN" sz="2800" dirty="0">
                <a:solidFill>
                  <a:srgbClr val="FF9966"/>
                </a:solidFill>
              </a:rPr>
              <a:t>A</a:t>
            </a:r>
            <a:r>
              <a:rPr lang="en-US" altLang="zh-CN" sz="2800" dirty="0"/>
              <a:t>dvanced </a:t>
            </a:r>
            <a:r>
              <a:rPr lang="en-US" altLang="zh-CN" sz="2800" dirty="0">
                <a:solidFill>
                  <a:srgbClr val="FF9966"/>
                </a:solidFill>
              </a:rPr>
              <a:t>P</a:t>
            </a:r>
            <a:r>
              <a:rPr lang="en-US" altLang="zh-CN" sz="2800" dirty="0"/>
              <a:t>ackage </a:t>
            </a:r>
            <a:r>
              <a:rPr lang="en-US" altLang="zh-CN" sz="2800" dirty="0">
                <a:solidFill>
                  <a:srgbClr val="FF9966"/>
                </a:solidFill>
              </a:rPr>
              <a:t>T</a:t>
            </a:r>
            <a:r>
              <a:rPr lang="en-US" altLang="zh-CN" sz="2800" dirty="0"/>
              <a:t>ools)</a:t>
            </a:r>
            <a:endParaRPr lang="en-US" altLang="zh-CN" sz="3200" dirty="0"/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>
                <a:solidFill>
                  <a:prstClr val="white"/>
                </a:solidFill>
              </a:rPr>
              <a:t>A management system for software packages</a:t>
            </a: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>
                <a:solidFill>
                  <a:prstClr val="white"/>
                </a:solidFill>
              </a:rPr>
              <a:t>Package resource list for APT:  </a:t>
            </a: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000" b="1" dirty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/</a:t>
            </a:r>
            <a:r>
              <a:rPr lang="en-US" altLang="zh-CN" sz="2000" b="1" dirty="0" err="1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etc</a:t>
            </a:r>
            <a:r>
              <a:rPr lang="en-US" altLang="zh-CN" sz="2000" b="1" dirty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/apt/</a:t>
            </a:r>
            <a:r>
              <a:rPr lang="en-US" altLang="zh-CN" sz="2000" b="1" dirty="0" err="1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sources.list</a:t>
            </a:r>
            <a:endParaRPr lang="en-US" altLang="zh-CN" sz="2000" b="1" dirty="0">
              <a:solidFill>
                <a:srgbClr val="FF0066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47</a:t>
            </a:fld>
            <a:endParaRPr lang="en-US" altLang="zh-CN"/>
          </a:p>
        </p:txBody>
      </p:sp>
      <p:grpSp>
        <p:nvGrpSpPr>
          <p:cNvPr id="48" name="Group 47"/>
          <p:cNvGrpSpPr/>
          <p:nvPr/>
        </p:nvGrpSpPr>
        <p:grpSpPr>
          <a:xfrm>
            <a:off x="365760" y="4343400"/>
            <a:ext cx="8778240" cy="2095619"/>
            <a:chOff x="365760" y="4343400"/>
            <a:chExt cx="8778240" cy="2095619"/>
          </a:xfrm>
        </p:grpSpPr>
        <p:grpSp>
          <p:nvGrpSpPr>
            <p:cNvPr id="49" name="Group 48"/>
            <p:cNvGrpSpPr/>
            <p:nvPr/>
          </p:nvGrpSpPr>
          <p:grpSpPr>
            <a:xfrm>
              <a:off x="365760" y="4343400"/>
              <a:ext cx="8778240" cy="2095619"/>
              <a:chOff x="365760" y="4343400"/>
              <a:chExt cx="8778240" cy="2095619"/>
            </a:xfrm>
          </p:grpSpPr>
          <p:sp>
            <p:nvSpPr>
              <p:cNvPr id="52" name="Rectangle 51"/>
              <p:cNvSpPr/>
              <p:nvPr/>
            </p:nvSpPr>
            <p:spPr>
              <a:xfrm>
                <a:off x="365760" y="4343400"/>
                <a:ext cx="8778240" cy="1323439"/>
              </a:xfrm>
              <a:prstGeom prst="rect">
                <a:avLst/>
              </a:prstGeom>
              <a:solidFill>
                <a:srgbClr val="FFFFCD"/>
              </a:solidFill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lvl="1" indent="-739775" eaLnBrk="1" hangingPunct="1">
                  <a:buNone/>
                </a:pPr>
                <a:r>
                  <a:rPr lang="en-US" sz="2000" b="1" dirty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 $ cat /</a:t>
                </a:r>
                <a:r>
                  <a:rPr lang="en-US" sz="2000" b="1" dirty="0" err="1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etc</a:t>
                </a:r>
                <a:r>
                  <a:rPr lang="en-US" sz="2000" b="1" dirty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/apt/</a:t>
                </a:r>
                <a:r>
                  <a:rPr lang="en-US" sz="2000" b="1" dirty="0" err="1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source.list</a:t>
                </a:r>
                <a:r>
                  <a:rPr lang="en-US" sz="2000" b="1" dirty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</a:t>
                </a:r>
              </a:p>
              <a:p>
                <a:pPr lvl="1" indent="-739775" eaLnBrk="1" hangingPunct="1">
                  <a:buNone/>
                </a:pPr>
                <a:r>
                  <a:rPr lang="en-US" sz="2000" dirty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 ... </a:t>
                </a:r>
              </a:p>
              <a:p>
                <a:pPr lvl="1" indent="-739775" eaLnBrk="1" hangingPunct="1">
                  <a:buNone/>
                </a:pPr>
                <a:r>
                  <a:rPr lang="en-US" sz="2000" dirty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 deb     http://ftp.sjtu.edu.cn/debian/ squeeze main </a:t>
                </a:r>
              </a:p>
              <a:p>
                <a:pPr lvl="1" indent="-739775" eaLnBrk="1" hangingPunct="1">
                  <a:buNone/>
                </a:pPr>
                <a:r>
                  <a:rPr lang="en-US" sz="2000" dirty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 </a:t>
                </a:r>
                <a:r>
                  <a:rPr lang="en-US" sz="2000" dirty="0" err="1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dbe-src</a:t>
                </a:r>
                <a:r>
                  <a:rPr lang="en-US" sz="2000" dirty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http://ftp.sjtu.edu.cn/debian/ squeeze main </a:t>
                </a:r>
                <a:endParaRPr lang="en-US" altLang="zh-CN" sz="2000" dirty="0">
                  <a:solidFill>
                    <a:schemeClr val="bg1"/>
                  </a:solidFill>
                  <a:latin typeface="Courier New" pitchFamily="49" charset="0"/>
                  <a:cs typeface="Courier New" pitchFamily="49" charset="0"/>
                </a:endParaRPr>
              </a:p>
            </p:txBody>
          </p:sp>
          <p:sp>
            <p:nvSpPr>
              <p:cNvPr id="53" name="Rectangle 52"/>
              <p:cNvSpPr/>
              <p:nvPr/>
            </p:nvSpPr>
            <p:spPr>
              <a:xfrm>
                <a:off x="365760" y="5638800"/>
                <a:ext cx="8778240" cy="800219"/>
              </a:xfrm>
              <a:prstGeom prst="rect">
                <a:avLst/>
              </a:prstGeom>
              <a:solidFill>
                <a:srgbClr val="FFFFCD"/>
              </a:solidFill>
            </p:spPr>
            <p:txBody>
              <a:bodyPr wrap="square">
                <a:spAutoFit/>
              </a:bodyPr>
              <a:lstStyle/>
              <a:p>
                <a:r>
                  <a:rPr lang="en-US" sz="2000" b="1" dirty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 type    URI of source                  </a:t>
                </a:r>
                <a:r>
                  <a:rPr lang="en-US" sz="2000" b="1" dirty="0" err="1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dist</a:t>
                </a:r>
                <a:r>
                  <a:rPr lang="en-US" sz="2000" b="1" dirty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   comp</a:t>
                </a:r>
              </a:p>
              <a:p>
                <a:endParaRPr lang="en-US" sz="800" b="1" dirty="0">
                  <a:solidFill>
                    <a:schemeClr val="bg1"/>
                  </a:solidFill>
                  <a:latin typeface="Courier New" pitchFamily="49" charset="0"/>
                  <a:cs typeface="Courier New" pitchFamily="49" charset="0"/>
                </a:endParaRPr>
              </a:p>
              <a:p>
                <a:r>
                  <a:rPr lang="en-US" dirty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 URI type: http, ftp, </a:t>
                </a:r>
                <a:r>
                  <a:rPr lang="en-US" dirty="0" err="1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cdrom</a:t>
                </a:r>
                <a:r>
                  <a:rPr lang="en-US" dirty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, file, </a:t>
                </a:r>
                <a:r>
                  <a:rPr lang="en-US" dirty="0" err="1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ssh</a:t>
                </a:r>
                <a:r>
                  <a:rPr lang="en-US" dirty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...</a:t>
                </a:r>
              </a:p>
            </p:txBody>
          </p:sp>
        </p:grpSp>
        <p:cxnSp>
          <p:nvCxnSpPr>
            <p:cNvPr id="50" name="Straight Connector 49"/>
            <p:cNvCxnSpPr/>
            <p:nvPr/>
          </p:nvCxnSpPr>
          <p:spPr>
            <a:xfrm>
              <a:off x="609600" y="5638800"/>
              <a:ext cx="8153400" cy="1588"/>
            </a:xfrm>
            <a:prstGeom prst="line">
              <a:avLst/>
            </a:prstGeom>
            <a:ln>
              <a:solidFill>
                <a:schemeClr val="bg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Rectangle 50"/>
            <p:cNvSpPr/>
            <p:nvPr/>
          </p:nvSpPr>
          <p:spPr>
            <a:xfrm>
              <a:off x="533400" y="4388068"/>
              <a:ext cx="8382000" cy="1981200"/>
            </a:xfrm>
            <a:prstGeom prst="rect">
              <a:avLst/>
            </a:prstGeom>
            <a:noFill/>
            <a:ln>
              <a:solidFill>
                <a:schemeClr val="bg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4" name="Rectangle 53"/>
          <p:cNvSpPr/>
          <p:nvPr/>
        </p:nvSpPr>
        <p:spPr>
          <a:xfrm>
            <a:off x="6629400" y="5005118"/>
            <a:ext cx="1219200" cy="1014681"/>
          </a:xfrm>
          <a:prstGeom prst="rect">
            <a:avLst/>
          </a:prstGeom>
          <a:noFill/>
          <a:ln w="28575">
            <a:solidFill>
              <a:srgbClr val="FF3F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54"/>
          <p:cNvSpPr/>
          <p:nvPr/>
        </p:nvSpPr>
        <p:spPr>
          <a:xfrm>
            <a:off x="7848600" y="5005118"/>
            <a:ext cx="762000" cy="1014682"/>
          </a:xfrm>
          <a:prstGeom prst="rect">
            <a:avLst/>
          </a:prstGeom>
          <a:noFill/>
          <a:ln w="28575">
            <a:solidFill>
              <a:srgbClr val="FF3F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ectangle 55"/>
          <p:cNvSpPr/>
          <p:nvPr/>
        </p:nvSpPr>
        <p:spPr>
          <a:xfrm>
            <a:off x="685800" y="5005118"/>
            <a:ext cx="1219200" cy="1014682"/>
          </a:xfrm>
          <a:prstGeom prst="rect">
            <a:avLst/>
          </a:prstGeom>
          <a:noFill/>
          <a:ln w="28575">
            <a:solidFill>
              <a:srgbClr val="FF3F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ectangle 58"/>
          <p:cNvSpPr/>
          <p:nvPr/>
        </p:nvSpPr>
        <p:spPr>
          <a:xfrm>
            <a:off x="1905000" y="5005118"/>
            <a:ext cx="4724400" cy="1014682"/>
          </a:xfrm>
          <a:prstGeom prst="rect">
            <a:avLst/>
          </a:prstGeom>
          <a:noFill/>
          <a:ln w="28575">
            <a:solidFill>
              <a:srgbClr val="FF3F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ooter Placeholder 3">
            <a:extLst>
              <a:ext uri="{FF2B5EF4-FFF2-40B4-BE49-F238E27FC236}">
                <a16:creationId xmlns:a16="http://schemas.microsoft.com/office/drawing/2014/main" id="{24326C5F-2F96-634E-A5FA-FBDD0C4ECC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Systems (IPADS), SJTU</a:t>
            </a:r>
          </a:p>
        </p:txBody>
      </p:sp>
    </p:spTree>
    <p:extLst>
      <p:ext uri="{BB962C8B-B14F-4D97-AF65-F5344CB8AC3E}">
        <p14:creationId xmlns:p14="http://schemas.microsoft.com/office/powerpoint/2010/main" val="4000681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  <p:bldP spid="55" grpId="0" animBg="1"/>
      <p:bldP spid="56" grpId="0" animBg="1"/>
      <p:bldP spid="59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2">
                    <a:satMod val="200000"/>
                  </a:schemeClr>
                </a:solidFill>
              </a:rPr>
              <a:t>VERSION CONTROL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924800" cy="4724400"/>
          </a:xfrm>
        </p:spPr>
        <p:txBody>
          <a:bodyPr/>
          <a:lstStyle/>
          <a:p>
            <a:pPr lvl="0" eaLnBrk="1" hangingPunct="1">
              <a:buClr>
                <a:srgbClr val="DBF5F9"/>
              </a:buClr>
            </a:pPr>
            <a:r>
              <a:rPr lang="en-US" altLang="zh-CN" sz="3200" dirty="0">
                <a:solidFill>
                  <a:srgbClr val="FF9966"/>
                </a:solidFill>
              </a:rPr>
              <a:t>APT</a:t>
            </a:r>
            <a:r>
              <a:rPr lang="en-US" altLang="zh-CN" sz="3200" dirty="0">
                <a:solidFill>
                  <a:prstClr val="white"/>
                </a:solidFill>
              </a:rPr>
              <a:t> </a:t>
            </a:r>
            <a:r>
              <a:rPr lang="en-US" altLang="zh-CN" sz="2800" dirty="0">
                <a:solidFill>
                  <a:prstClr val="white"/>
                </a:solidFill>
              </a:rPr>
              <a:t>(</a:t>
            </a:r>
            <a:r>
              <a:rPr lang="en-US" altLang="zh-CN" sz="2800" dirty="0">
                <a:solidFill>
                  <a:srgbClr val="FF9966"/>
                </a:solidFill>
              </a:rPr>
              <a:t>A</a:t>
            </a:r>
            <a:r>
              <a:rPr lang="en-US" altLang="zh-CN" sz="2800" dirty="0">
                <a:solidFill>
                  <a:prstClr val="white"/>
                </a:solidFill>
              </a:rPr>
              <a:t>dvanced </a:t>
            </a:r>
            <a:r>
              <a:rPr lang="en-US" altLang="zh-CN" sz="2800" dirty="0">
                <a:solidFill>
                  <a:srgbClr val="FF9966"/>
                </a:solidFill>
              </a:rPr>
              <a:t>P</a:t>
            </a:r>
            <a:r>
              <a:rPr lang="en-US" altLang="zh-CN" sz="2800" dirty="0">
                <a:solidFill>
                  <a:prstClr val="white"/>
                </a:solidFill>
              </a:rPr>
              <a:t>ackage </a:t>
            </a:r>
            <a:r>
              <a:rPr lang="en-US" altLang="zh-CN" sz="2800" dirty="0">
                <a:solidFill>
                  <a:srgbClr val="FF9966"/>
                </a:solidFill>
              </a:rPr>
              <a:t>T</a:t>
            </a:r>
            <a:r>
              <a:rPr lang="en-US" altLang="zh-CN" sz="2800" dirty="0">
                <a:solidFill>
                  <a:prstClr val="white"/>
                </a:solidFill>
              </a:rPr>
              <a:t>ools)</a:t>
            </a:r>
            <a:endParaRPr lang="en-US" altLang="zh-CN" sz="3200" dirty="0">
              <a:solidFill>
                <a:prstClr val="white"/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>
                <a:solidFill>
                  <a:prstClr val="white"/>
                </a:solidFill>
              </a:rPr>
              <a:t>apt-get: </a:t>
            </a:r>
            <a:r>
              <a:rPr lang="en-US" altLang="zh-CN" sz="2800" i="1" dirty="0">
                <a:solidFill>
                  <a:prstClr val="white"/>
                </a:solidFill>
              </a:rPr>
              <a:t>command-line tool</a:t>
            </a: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update	</a:t>
            </a:r>
            <a:r>
              <a:rPr lang="en-US" altLang="zh-CN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&gt;apt-get update</a:t>
            </a:r>
            <a:endParaRPr lang="en-US" altLang="zh-CN" b="1" dirty="0">
              <a:solidFill>
                <a:schemeClr val="accent2">
                  <a:lumMod val="20000"/>
                  <a:lumOff val="80000"/>
                </a:schemeClr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install	</a:t>
            </a:r>
            <a:r>
              <a:rPr lang="en-US" altLang="zh-CN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&gt;apt-get install </a:t>
            </a:r>
            <a:r>
              <a:rPr lang="en-US" altLang="zh-CN" sz="2000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htop</a:t>
            </a:r>
            <a:endParaRPr lang="en-US" altLang="zh-CN" sz="2000" dirty="0">
              <a:solidFill>
                <a:schemeClr val="accent2">
                  <a:lumMod val="20000"/>
                  <a:lumOff val="80000"/>
                </a:schemeClr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remove	</a:t>
            </a:r>
            <a:r>
              <a:rPr lang="en-US" altLang="zh-CN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&gt;apt-get remove </a:t>
            </a:r>
            <a:r>
              <a:rPr lang="en-US" altLang="zh-CN" sz="2000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htop</a:t>
            </a:r>
            <a:endParaRPr lang="en-US" altLang="zh-CN" sz="2000" dirty="0">
              <a:solidFill>
                <a:schemeClr val="accent2">
                  <a:lumMod val="20000"/>
                  <a:lumOff val="80000"/>
                </a:schemeClr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upgrade	</a:t>
            </a:r>
            <a:r>
              <a:rPr lang="en-US" altLang="zh-CN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&gt;apt-get upgrade </a:t>
            </a:r>
            <a:r>
              <a:rPr lang="en-US" altLang="zh-CN" sz="2000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htop</a:t>
            </a:r>
            <a:endParaRPr lang="en-US" altLang="zh-CN" sz="2000" dirty="0">
              <a:solidFill>
                <a:schemeClr val="accent2">
                  <a:lumMod val="20000"/>
                  <a:lumOff val="80000"/>
                </a:schemeClr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endParaRPr lang="en-US" altLang="zh-CN" sz="800" dirty="0">
              <a:solidFill>
                <a:srgbClr val="FF0066"/>
              </a:solidFill>
              <a:latin typeface="Courier New" pitchFamily="49" charset="0"/>
              <a:cs typeface="Courier New" pitchFamily="49" charset="0"/>
            </a:endParaRP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>
                <a:solidFill>
                  <a:prstClr val="white"/>
                </a:solidFill>
                <a:cs typeface="Courier New" pitchFamily="49" charset="0"/>
              </a:rPr>
              <a:t>apt-cache: </a:t>
            </a:r>
            <a:r>
              <a:rPr lang="en-US" altLang="zh-CN" sz="2800" i="1" dirty="0">
                <a:solidFill>
                  <a:prstClr val="white"/>
                </a:solidFill>
                <a:cs typeface="Courier New" pitchFamily="49" charset="0"/>
              </a:rPr>
              <a:t>cache manipulator</a:t>
            </a:r>
            <a:endParaRPr lang="en-US" altLang="zh-CN" sz="2800" i="1" dirty="0">
              <a:solidFill>
                <a:prstClr val="white"/>
              </a:solidFill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search	</a:t>
            </a:r>
            <a:r>
              <a:rPr lang="en-US" altLang="zh-CN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&gt;apt-cache search </a:t>
            </a:r>
            <a:r>
              <a:rPr lang="en-US" altLang="zh-CN" sz="2000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htop</a:t>
            </a:r>
            <a:endParaRPr lang="en-US" altLang="zh-CN" sz="2000" dirty="0">
              <a:solidFill>
                <a:schemeClr val="accent2">
                  <a:lumMod val="20000"/>
                  <a:lumOff val="80000"/>
                </a:schemeClr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 err="1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showpkg</a:t>
            </a:r>
            <a:r>
              <a:rPr lang="en-US" altLang="zh-CN" b="1" dirty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	</a:t>
            </a:r>
            <a:r>
              <a:rPr lang="en-US" altLang="zh-CN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&gt;apt-cache </a:t>
            </a:r>
            <a:r>
              <a:rPr lang="en-US" altLang="zh-CN" sz="2000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showpkg</a:t>
            </a:r>
            <a:r>
              <a:rPr lang="en-US" altLang="zh-CN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CN" sz="2000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htop</a:t>
            </a:r>
            <a:endParaRPr lang="en-US" altLang="zh-CN" sz="2000" dirty="0">
              <a:solidFill>
                <a:schemeClr val="accent2">
                  <a:lumMod val="20000"/>
                  <a:lumOff val="80000"/>
                </a:schemeClr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48</a:t>
            </a:fld>
            <a:endParaRPr lang="en-US" altLang="zh-CN"/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08E03C88-5A9F-2241-907D-90AE63B922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Systems (IPADS), SJTU</a:t>
            </a:r>
          </a:p>
        </p:txBody>
      </p:sp>
    </p:spTree>
    <p:extLst>
      <p:ext uri="{BB962C8B-B14F-4D97-AF65-F5344CB8AC3E}">
        <p14:creationId xmlns:p14="http://schemas.microsoft.com/office/powerpoint/2010/main" val="1629419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2">
                    <a:satMod val="200000"/>
                  </a:schemeClr>
                </a:solidFill>
              </a:rPr>
              <a:t>VERSION CONTROL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924800" cy="4724400"/>
          </a:xfrm>
        </p:spPr>
        <p:txBody>
          <a:bodyPr/>
          <a:lstStyle/>
          <a:p>
            <a:pPr lvl="0" eaLnBrk="1" hangingPunct="1">
              <a:buClr>
                <a:srgbClr val="DBF5F9"/>
              </a:buClr>
            </a:pPr>
            <a:r>
              <a:rPr lang="en-US" altLang="zh-CN" sz="3200" dirty="0">
                <a:solidFill>
                  <a:srgbClr val="FF9966"/>
                </a:solidFill>
              </a:rPr>
              <a:t>APT</a:t>
            </a:r>
            <a:r>
              <a:rPr lang="en-US" altLang="zh-CN" sz="3200" dirty="0">
                <a:solidFill>
                  <a:prstClr val="white"/>
                </a:solidFill>
              </a:rPr>
              <a:t> </a:t>
            </a:r>
            <a:r>
              <a:rPr lang="en-US" altLang="zh-CN" sz="2800" dirty="0">
                <a:solidFill>
                  <a:prstClr val="white"/>
                </a:solidFill>
              </a:rPr>
              <a:t>(</a:t>
            </a:r>
            <a:r>
              <a:rPr lang="en-US" altLang="zh-CN" sz="2800" dirty="0">
                <a:solidFill>
                  <a:srgbClr val="FF9966"/>
                </a:solidFill>
              </a:rPr>
              <a:t>A</a:t>
            </a:r>
            <a:r>
              <a:rPr lang="en-US" altLang="zh-CN" sz="2800" dirty="0">
                <a:solidFill>
                  <a:prstClr val="white"/>
                </a:solidFill>
              </a:rPr>
              <a:t>dvanced </a:t>
            </a:r>
            <a:r>
              <a:rPr lang="en-US" altLang="zh-CN" sz="2800" dirty="0">
                <a:solidFill>
                  <a:srgbClr val="FF9966"/>
                </a:solidFill>
              </a:rPr>
              <a:t>P</a:t>
            </a:r>
            <a:r>
              <a:rPr lang="en-US" altLang="zh-CN" sz="2800" dirty="0">
                <a:solidFill>
                  <a:prstClr val="white"/>
                </a:solidFill>
              </a:rPr>
              <a:t>ackage </a:t>
            </a:r>
            <a:r>
              <a:rPr lang="en-US" altLang="zh-CN" sz="2800" dirty="0">
                <a:solidFill>
                  <a:srgbClr val="FF9966"/>
                </a:solidFill>
              </a:rPr>
              <a:t>T</a:t>
            </a:r>
            <a:r>
              <a:rPr lang="en-US" altLang="zh-CN" sz="2800" dirty="0">
                <a:solidFill>
                  <a:prstClr val="white"/>
                </a:solidFill>
              </a:rPr>
              <a:t>ools)</a:t>
            </a:r>
            <a:endParaRPr lang="en-US" altLang="zh-CN" sz="3200" dirty="0">
              <a:solidFill>
                <a:prstClr val="white"/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>
                <a:solidFill>
                  <a:prstClr val="white"/>
                </a:solidFill>
              </a:rPr>
              <a:t>example: </a:t>
            </a:r>
            <a:r>
              <a:rPr lang="en-US" altLang="zh-CN" sz="2800" i="1" dirty="0">
                <a:solidFill>
                  <a:prstClr val="white"/>
                </a:solidFill>
              </a:rPr>
              <a:t>install vim</a:t>
            </a: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&gt;</a:t>
            </a:r>
            <a:r>
              <a:rPr lang="en-US" altLang="zh-CN" sz="2000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su</a:t>
            </a:r>
            <a:r>
              <a:rPr lang="en-US" altLang="zh-CN" sz="2000" dirty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			</a:t>
            </a:r>
            <a:r>
              <a:rPr lang="en-US" altLang="zh-CN" b="1" dirty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	root user</a:t>
            </a: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&gt;apt-get update</a:t>
            </a:r>
            <a:r>
              <a:rPr lang="en-US" altLang="zh-CN" sz="2000" dirty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		</a:t>
            </a:r>
            <a:r>
              <a:rPr lang="en-US" altLang="zh-CN" b="1" dirty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update apt list</a:t>
            </a:r>
            <a:endParaRPr lang="en-US" altLang="zh-CN" dirty="0">
              <a:solidFill>
                <a:srgbClr val="FF0066"/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&gt;apt-cache search vim</a:t>
            </a:r>
            <a:r>
              <a:rPr lang="en-US" altLang="zh-CN" sz="2000" dirty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	</a:t>
            </a:r>
            <a:r>
              <a:rPr lang="en-US" altLang="zh-CN" b="1" dirty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search in cache	</a:t>
            </a:r>
            <a:endParaRPr lang="en-US" altLang="zh-CN" sz="2000" dirty="0">
              <a:solidFill>
                <a:srgbClr val="FF0066"/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&gt;apt-get install vim</a:t>
            </a:r>
            <a:r>
              <a:rPr lang="en-US" altLang="zh-CN" sz="2000" dirty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	</a:t>
            </a:r>
            <a:r>
              <a:rPr lang="en-US" altLang="zh-CN" b="1" dirty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install vim</a:t>
            </a:r>
            <a:endParaRPr lang="en-US" altLang="zh-CN" sz="2000" dirty="0">
              <a:solidFill>
                <a:srgbClr val="FF0066"/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&gt;man vim</a:t>
            </a:r>
            <a:r>
              <a:rPr lang="en-US" altLang="zh-CN" sz="2000" dirty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			</a:t>
            </a:r>
            <a:r>
              <a:rPr lang="en-US" altLang="zh-CN" b="1" dirty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manual of vim	</a:t>
            </a:r>
            <a:endParaRPr lang="en-US" altLang="zh-CN" sz="2000" dirty="0">
              <a:solidFill>
                <a:srgbClr val="FF0066"/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endParaRPr lang="en-US" altLang="zh-CN" sz="800" dirty="0">
              <a:solidFill>
                <a:srgbClr val="FF0066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49</a:t>
            </a:fld>
            <a:endParaRPr lang="en-US" altLang="zh-CN"/>
          </a:p>
        </p:txBody>
      </p:sp>
      <p:sp>
        <p:nvSpPr>
          <p:cNvPr id="10" name="Rectangle 9"/>
          <p:cNvSpPr/>
          <p:nvPr/>
        </p:nvSpPr>
        <p:spPr>
          <a:xfrm>
            <a:off x="365760" y="4800600"/>
            <a:ext cx="8778240" cy="1692771"/>
          </a:xfrm>
          <a:prstGeom prst="rect">
            <a:avLst/>
          </a:prstGeom>
          <a:solidFill>
            <a:srgbClr val="FFFFCD"/>
          </a:solidFill>
          <a:ln>
            <a:noFill/>
          </a:ln>
        </p:spPr>
        <p:txBody>
          <a:bodyPr wrap="square">
            <a:spAutoFit/>
          </a:bodyPr>
          <a:lstStyle/>
          <a:p>
            <a:pPr lvl="1" indent="-739775" eaLnBrk="1" hangingPunct="1">
              <a:buNone/>
            </a:pPr>
            <a:r>
              <a:rPr lang="en-US" sz="2000" b="1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$ apt-cache search vim </a:t>
            </a:r>
          </a:p>
          <a:p>
            <a:pPr lvl="1" indent="-739775" eaLnBrk="1" hangingPunct="1">
              <a:buNone/>
            </a:pPr>
            <a:r>
              <a:rPr lang="en-US" sz="200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... </a:t>
            </a:r>
          </a:p>
          <a:p>
            <a:pPr lvl="1" indent="-739775" eaLnBrk="1" hangingPunct="1">
              <a:buNone/>
            </a:pPr>
            <a:r>
              <a:rPr lang="en-US" sz="200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vim  – Vi </a:t>
            </a:r>
            <a:r>
              <a:rPr lang="en-US" sz="2000" dirty="0" err="1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IMproved</a:t>
            </a:r>
            <a:r>
              <a:rPr lang="en-US" sz="200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– enhanced vi editor </a:t>
            </a:r>
          </a:p>
          <a:p>
            <a:pPr lvl="1" indent="-739775" eaLnBrk="1" hangingPunct="1">
              <a:buNone/>
            </a:pPr>
            <a:r>
              <a:rPr lang="en-US" sz="200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vim-doc  - Vi </a:t>
            </a:r>
            <a:r>
              <a:rPr lang="en-US" sz="2000" dirty="0" err="1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IMproved</a:t>
            </a:r>
            <a:r>
              <a:rPr lang="en-US" sz="200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– HTML documentation</a:t>
            </a:r>
          </a:p>
          <a:p>
            <a:pPr lvl="1" indent="-739775" eaLnBrk="1" hangingPunct="1">
              <a:buNone/>
            </a:pPr>
            <a:r>
              <a:rPr lang="en-US" altLang="zh-CN" sz="200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...</a:t>
            </a:r>
          </a:p>
          <a:p>
            <a:pPr lvl="1" indent="-739775" eaLnBrk="1" hangingPunct="1">
              <a:buNone/>
            </a:pPr>
            <a:endParaRPr lang="en-US" altLang="zh-CN" sz="400" dirty="0">
              <a:solidFill>
                <a:schemeClr val="bg1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33400" y="4845268"/>
            <a:ext cx="8382000" cy="1555532"/>
          </a:xfrm>
          <a:prstGeom prst="rect">
            <a:avLst/>
          </a:prstGeom>
          <a:noFill/>
          <a:ln>
            <a:solidFill>
              <a:schemeClr val="bg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ooter Placeholder 3">
            <a:extLst>
              <a:ext uri="{FF2B5EF4-FFF2-40B4-BE49-F238E27FC236}">
                <a16:creationId xmlns:a16="http://schemas.microsoft.com/office/drawing/2014/main" id="{8E546D06-6C05-8E4E-A0DD-F2F5C31195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Systems (IPADS), SJTU</a:t>
            </a:r>
          </a:p>
        </p:txBody>
      </p:sp>
    </p:spTree>
    <p:extLst>
      <p:ext uri="{BB962C8B-B14F-4D97-AF65-F5344CB8AC3E}">
        <p14:creationId xmlns:p14="http://schemas.microsoft.com/office/powerpoint/2010/main" val="1850525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9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1219200" y="1400175"/>
            <a:ext cx="4038600" cy="4238625"/>
          </a:xfrm>
        </p:spPr>
        <p:txBody>
          <a:bodyPr>
            <a:normAutofit/>
          </a:bodyPr>
          <a:lstStyle/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>
                <a:solidFill>
                  <a:schemeClr val="bg1">
                    <a:lumMod val="50000"/>
                    <a:lumOff val="50000"/>
                  </a:schemeClr>
                </a:solidFill>
              </a:rPr>
              <a:t>Pre-requisite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>
                <a:solidFill>
                  <a:schemeClr val="bg1">
                    <a:lumMod val="50000"/>
                    <a:lumOff val="50000"/>
                  </a:schemeClr>
                </a:solidFill>
              </a:rPr>
              <a:t>Linux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/>
              <a:t>Tools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>
                <a:solidFill>
                  <a:schemeClr val="bg1">
                    <a:lumMod val="50000"/>
                    <a:lumOff val="50000"/>
                  </a:schemeClr>
                </a:solidFill>
              </a:rPr>
              <a:t>C Language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>
                <a:solidFill>
                  <a:schemeClr val="bg1">
                    <a:lumMod val="50000"/>
                    <a:lumOff val="50000"/>
                  </a:schemeClr>
                </a:solidFill>
              </a:rPr>
              <a:t>Lab</a:t>
            </a:r>
          </a:p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endParaRPr lang="zh-CN" alt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3733800" y="1476375"/>
            <a:ext cx="4038600" cy="4314825"/>
          </a:xfrm>
        </p:spPr>
        <p:txBody>
          <a:bodyPr>
            <a:normAutofit/>
          </a:bodyPr>
          <a:lstStyle/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/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/>
          </a:p>
          <a:p>
            <a:pPr marL="740664" lvl="1" eaLnBrk="1" fontAlgn="auto" hangingPunct="1">
              <a:spcAft>
                <a:spcPts val="0"/>
              </a:spcAft>
              <a:buSzPct val="70000"/>
              <a:buNone/>
              <a:defRPr/>
            </a:pPr>
            <a:r>
              <a:rPr lang="en-US" altLang="zh-CN" dirty="0"/>
              <a:t>	</a:t>
            </a:r>
            <a:r>
              <a:rPr lang="en-US" altLang="zh-CN" dirty="0">
                <a:solidFill>
                  <a:schemeClr val="bg1">
                    <a:lumMod val="50000"/>
                    <a:lumOff val="50000"/>
                  </a:schemeClr>
                </a:solidFill>
              </a:rPr>
              <a:t>Software Installer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r>
              <a:rPr lang="en-US" altLang="zh-CN" dirty="0"/>
              <a:t>Compressing and Archiving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/>
              <a:t>     </a:t>
            </a:r>
            <a:r>
              <a:rPr lang="en-US" altLang="zh-CN" dirty="0">
                <a:solidFill>
                  <a:schemeClr val="bg1">
                    <a:lumMod val="50000"/>
                    <a:lumOff val="50000"/>
                  </a:schemeClr>
                </a:solidFill>
              </a:rPr>
              <a:t>Remote Login</a:t>
            </a:r>
            <a:r>
              <a:rPr lang="en-US" altLang="zh-CN" dirty="0"/>
              <a:t> 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>
                <a:solidFill>
                  <a:schemeClr val="bg1">
                    <a:lumMod val="50000"/>
                    <a:lumOff val="50000"/>
                  </a:schemeClr>
                </a:solidFill>
              </a:rPr>
              <a:t>     Text Editor</a:t>
            </a:r>
            <a:r>
              <a:rPr lang="en-US" altLang="zh-CN" dirty="0"/>
              <a:t>   </a:t>
            </a:r>
            <a:endParaRPr lang="en-US" altLang="zh-CN" dirty="0">
              <a:solidFill>
                <a:schemeClr val="bg1">
                  <a:lumMod val="50000"/>
                  <a:lumOff val="50000"/>
                </a:schemeClr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/>
              <a:t>     </a:t>
            </a:r>
            <a:endParaRPr lang="en-US" altLang="zh-CN" dirty="0">
              <a:solidFill>
                <a:schemeClr val="bg1">
                  <a:lumMod val="50000"/>
                  <a:lumOff val="50000"/>
                </a:schemeClr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/>
              <a:t>     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/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/>
          </a:p>
        </p:txBody>
      </p:sp>
      <p:sp>
        <p:nvSpPr>
          <p:cNvPr id="56325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12A7689-6936-4967-A1ED-754370EBCA4F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50</a:t>
            </a:fld>
            <a:endParaRPr lang="en-US" altLang="zh-CN"/>
          </a:p>
        </p:txBody>
      </p:sp>
      <p:sp>
        <p:nvSpPr>
          <p:cNvPr id="8" name="Rectangle 7"/>
          <p:cNvSpPr/>
          <p:nvPr/>
        </p:nvSpPr>
        <p:spPr>
          <a:xfrm>
            <a:off x="1143000" y="2743200"/>
            <a:ext cx="2895600" cy="6096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" name="Rectangle 8"/>
          <p:cNvSpPr/>
          <p:nvPr/>
        </p:nvSpPr>
        <p:spPr>
          <a:xfrm>
            <a:off x="4038600" y="2133600"/>
            <a:ext cx="3657600" cy="27432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" name="Rectangle 9"/>
          <p:cNvSpPr/>
          <p:nvPr/>
        </p:nvSpPr>
        <p:spPr>
          <a:xfrm>
            <a:off x="3962400" y="2743200"/>
            <a:ext cx="304800" cy="609600"/>
          </a:xfrm>
          <a:prstGeom prst="rect">
            <a:avLst/>
          </a:prstGeom>
          <a:solidFill>
            <a:schemeClr val="bg1"/>
          </a:solidFill>
          <a:ln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2">
                    <a:satMod val="200000"/>
                  </a:schemeClr>
                </a:solidFill>
                <a:cs typeface="+mj-cs"/>
              </a:rPr>
              <a:t>COMPRESSING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924800" cy="4724400"/>
          </a:xfrm>
        </p:spPr>
        <p:txBody>
          <a:bodyPr/>
          <a:lstStyle/>
          <a:p>
            <a:pPr eaLnBrk="1" hangingPunct="1"/>
            <a:r>
              <a:rPr lang="en-US" altLang="zh-CN" sz="3200" dirty="0">
                <a:solidFill>
                  <a:srgbClr val="E2A7FF"/>
                </a:solidFill>
              </a:rPr>
              <a:t>GZIP</a:t>
            </a:r>
            <a:r>
              <a:rPr lang="en-US" altLang="zh-CN" sz="3200" dirty="0"/>
              <a:t> </a:t>
            </a:r>
            <a:r>
              <a:rPr lang="en-US" altLang="zh-CN" sz="2800" dirty="0"/>
              <a:t>(</a:t>
            </a:r>
            <a:r>
              <a:rPr lang="en-US" altLang="zh-CN" sz="2800" dirty="0">
                <a:solidFill>
                  <a:srgbClr val="E2A7FF"/>
                </a:solidFill>
              </a:rPr>
              <a:t>G</a:t>
            </a:r>
            <a:r>
              <a:rPr lang="en-US" altLang="zh-CN" sz="2800" dirty="0"/>
              <a:t>nu </a:t>
            </a:r>
            <a:r>
              <a:rPr lang="en-US" altLang="zh-CN" sz="2800" dirty="0">
                <a:solidFill>
                  <a:srgbClr val="E2A7FF"/>
                </a:solidFill>
              </a:rPr>
              <a:t>ZIP</a:t>
            </a:r>
            <a:r>
              <a:rPr lang="en-US" altLang="zh-CN" sz="2800" dirty="0"/>
              <a:t>)</a:t>
            </a:r>
            <a:endParaRPr lang="en-US" altLang="zh-CN" sz="3200" dirty="0"/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b="1" dirty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gzip</a:t>
            </a:r>
            <a:r>
              <a:rPr lang="en-US" altLang="zh-CN" sz="2800" dirty="0">
                <a:solidFill>
                  <a:prstClr val="white"/>
                </a:solidFill>
              </a:rPr>
              <a:t> file format</a:t>
            </a: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>
                <a:solidFill>
                  <a:prstClr val="white"/>
                </a:solidFill>
              </a:rPr>
              <a:t>Compress just single file</a:t>
            </a: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>
                <a:solidFill>
                  <a:prstClr val="white"/>
                </a:solidFill>
              </a:rPr>
              <a:t>Replace the original file with .</a:t>
            </a:r>
            <a:r>
              <a:rPr lang="en-US" altLang="zh-CN" sz="2800" dirty="0" err="1">
                <a:solidFill>
                  <a:prstClr val="white"/>
                </a:solidFill>
              </a:rPr>
              <a:t>gz</a:t>
            </a:r>
            <a:r>
              <a:rPr lang="en-US" altLang="zh-CN" sz="2800" dirty="0">
                <a:solidFill>
                  <a:prstClr val="white"/>
                </a:solidFill>
              </a:rPr>
              <a:t> file</a:t>
            </a:r>
            <a:endParaRPr lang="en-US" altLang="zh-CN" dirty="0">
              <a:solidFill>
                <a:prstClr val="white"/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None/>
              <a:defRPr/>
            </a:pPr>
            <a:r>
              <a:rPr lang="en-US" altLang="zh-CN" b="1" dirty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	</a:t>
            </a:r>
            <a:r>
              <a:rPr lang="en-US" altLang="zh-CN" sz="22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&gt;gzip test.txt</a:t>
            </a: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None/>
              <a:defRPr/>
            </a:pPr>
            <a:r>
              <a:rPr lang="en-US" altLang="zh-CN" sz="22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	     </a:t>
            </a:r>
            <a:r>
              <a:rPr lang="en-US" altLang="zh-CN" sz="22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&gt;</a:t>
            </a:r>
            <a:r>
              <a:rPr lang="en-US" altLang="zh-CN" sz="2200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gunzio</a:t>
            </a:r>
            <a:r>
              <a:rPr lang="en-US" altLang="zh-CN" sz="22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CN" sz="2200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test.txt.gz</a:t>
            </a:r>
            <a:endParaRPr lang="en-US" altLang="zh-CN" dirty="0">
              <a:solidFill>
                <a:schemeClr val="accent2">
                  <a:lumMod val="20000"/>
                  <a:lumOff val="80000"/>
                </a:schemeClr>
              </a:solidFill>
              <a:latin typeface="Courier New" pitchFamily="49" charset="0"/>
              <a:cs typeface="Courier New" pitchFamily="49" charset="0"/>
            </a:endParaRP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endParaRPr lang="en-US" altLang="zh-CN" sz="2800" dirty="0">
              <a:solidFill>
                <a:prstClr val="white"/>
              </a:solidFill>
            </a:endParaRP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51</a:t>
            </a:fld>
            <a:endParaRPr lang="en-US" altLang="zh-CN"/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356E4A9C-19AE-A348-B381-9128D23BEC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Systems (IPADS), SJTU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2">
                    <a:satMod val="200000"/>
                  </a:schemeClr>
                </a:solidFill>
                <a:cs typeface="+mj-cs"/>
              </a:rPr>
              <a:t>ARCHIVING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8229600" cy="4724400"/>
          </a:xfrm>
        </p:spPr>
        <p:txBody>
          <a:bodyPr/>
          <a:lstStyle/>
          <a:p>
            <a:pPr eaLnBrk="1" hangingPunct="1"/>
            <a:r>
              <a:rPr lang="en-US" altLang="zh-CN" sz="32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TAR</a:t>
            </a:r>
            <a:r>
              <a:rPr lang="en-US" altLang="zh-CN" sz="3200" dirty="0"/>
              <a:t> </a:t>
            </a:r>
            <a:r>
              <a:rPr lang="en-US" altLang="zh-CN" sz="2800" dirty="0"/>
              <a:t>(</a:t>
            </a:r>
            <a:r>
              <a:rPr lang="en-US" altLang="zh-CN" sz="28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T</a:t>
            </a:r>
            <a:r>
              <a:rPr lang="en-US" altLang="zh-CN" sz="2800" dirty="0"/>
              <a:t>ape </a:t>
            </a:r>
            <a:r>
              <a:rPr lang="en-US" altLang="zh-CN" sz="2800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AR</a:t>
            </a:r>
            <a:r>
              <a:rPr lang="en-US" altLang="zh-CN" sz="2800" dirty="0" err="1"/>
              <a:t>chive</a:t>
            </a:r>
            <a:r>
              <a:rPr lang="en-US" altLang="zh-CN" sz="2800" dirty="0"/>
              <a:t>)</a:t>
            </a:r>
            <a:endParaRPr lang="en-US" altLang="zh-CN" sz="3200" dirty="0"/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b="1" dirty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tar</a:t>
            </a:r>
            <a:r>
              <a:rPr lang="en-US" altLang="zh-CN" sz="2800" dirty="0">
                <a:solidFill>
                  <a:prstClr val="white"/>
                </a:solidFill>
              </a:rPr>
              <a:t> file format</a:t>
            </a:r>
            <a:endParaRPr lang="en-US" altLang="zh-CN" dirty="0">
              <a:solidFill>
                <a:prstClr val="white"/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>
                <a:solidFill>
                  <a:prstClr val="white"/>
                </a:solidFill>
              </a:rPr>
              <a:t>Suffix:  </a:t>
            </a: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.tar  		</a:t>
            </a:r>
            <a:r>
              <a:rPr lang="en-US" altLang="zh-CN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&gt;tar -</a:t>
            </a:r>
            <a:r>
              <a:rPr lang="en-US" altLang="zh-CN" sz="2000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cf</a:t>
            </a:r>
            <a:r>
              <a:rPr lang="en-US" altLang="zh-CN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 src.tar src/</a:t>
            </a:r>
            <a:endParaRPr lang="en-US" altLang="zh-CN" b="1" dirty="0">
              <a:solidFill>
                <a:schemeClr val="accent2">
                  <a:lumMod val="20000"/>
                  <a:lumOff val="80000"/>
                </a:schemeClr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.</a:t>
            </a:r>
            <a:r>
              <a:rPr lang="en-US" altLang="zh-CN" b="1" dirty="0" err="1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tgz</a:t>
            </a:r>
            <a:r>
              <a:rPr lang="en-US" altLang="zh-CN" b="1" dirty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/.</a:t>
            </a:r>
            <a:r>
              <a:rPr lang="en-US" altLang="zh-CN" b="1" dirty="0" err="1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tar.gz</a:t>
            </a:r>
            <a:r>
              <a:rPr lang="en-US" altLang="zh-CN" b="1" dirty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	</a:t>
            </a:r>
            <a:r>
              <a:rPr lang="en-US" altLang="zh-CN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&gt;tar -</a:t>
            </a:r>
            <a:r>
              <a:rPr lang="en-US" altLang="zh-CN" sz="2000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zxf</a:t>
            </a:r>
            <a:r>
              <a:rPr lang="en-US" altLang="zh-CN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CN" sz="2000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src.tar.gz</a:t>
            </a:r>
            <a:endParaRPr lang="en-US" altLang="zh-CN" b="1" dirty="0">
              <a:solidFill>
                <a:schemeClr val="accent2">
                  <a:lumMod val="20000"/>
                  <a:lumOff val="80000"/>
                </a:schemeClr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.</a:t>
            </a:r>
            <a:r>
              <a:rPr lang="en-US" altLang="zh-CN" b="1" dirty="0" err="1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tbz</a:t>
            </a:r>
            <a:r>
              <a:rPr lang="en-US" altLang="zh-CN" b="1" dirty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/.tar.bz2	</a:t>
            </a:r>
            <a:r>
              <a:rPr lang="en-US" altLang="zh-CN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&gt;tar -</a:t>
            </a:r>
            <a:r>
              <a:rPr lang="en-US" altLang="zh-CN" sz="2000" dirty="0" err="1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jcf</a:t>
            </a:r>
            <a:r>
              <a:rPr lang="en-US" altLang="zh-CN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 src.tbz src/</a:t>
            </a:r>
            <a:endParaRPr lang="en-US" altLang="zh-CN" b="1" dirty="0">
              <a:solidFill>
                <a:schemeClr val="accent2">
                  <a:lumMod val="20000"/>
                  <a:lumOff val="80000"/>
                </a:schemeClr>
              </a:solidFill>
              <a:latin typeface="Courier New" pitchFamily="49" charset="0"/>
              <a:cs typeface="Courier New" pitchFamily="49" charset="0"/>
            </a:endParaRP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endParaRPr lang="en-US" altLang="zh-CN" sz="2800" dirty="0">
              <a:solidFill>
                <a:prstClr val="white"/>
              </a:solidFill>
            </a:endParaRP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52</a:t>
            </a:fld>
            <a:endParaRPr lang="en-US" altLang="zh-CN"/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570DB158-7FBE-464A-867F-38950A3CA0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Systems (IPADS), SJTU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1219200" y="1400175"/>
            <a:ext cx="4038600" cy="4238625"/>
          </a:xfrm>
        </p:spPr>
        <p:txBody>
          <a:bodyPr>
            <a:normAutofit/>
          </a:bodyPr>
          <a:lstStyle/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>
                <a:solidFill>
                  <a:schemeClr val="bg1">
                    <a:lumMod val="50000"/>
                    <a:lumOff val="50000"/>
                  </a:schemeClr>
                </a:solidFill>
              </a:rPr>
              <a:t>Pre-requisite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>
                <a:solidFill>
                  <a:schemeClr val="bg1">
                    <a:lumMod val="50000"/>
                    <a:lumOff val="50000"/>
                  </a:schemeClr>
                </a:solidFill>
              </a:rPr>
              <a:t>Linux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/>
              <a:t>Tools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>
                <a:solidFill>
                  <a:schemeClr val="bg1">
                    <a:lumMod val="50000"/>
                    <a:lumOff val="50000"/>
                  </a:schemeClr>
                </a:solidFill>
              </a:rPr>
              <a:t>C Language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>
                <a:solidFill>
                  <a:schemeClr val="bg1">
                    <a:lumMod val="50000"/>
                    <a:lumOff val="50000"/>
                  </a:schemeClr>
                </a:solidFill>
              </a:rPr>
              <a:t>Lab</a:t>
            </a:r>
          </a:p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endParaRPr lang="zh-CN" alt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3733800" y="1476375"/>
            <a:ext cx="4038600" cy="4314825"/>
          </a:xfrm>
        </p:spPr>
        <p:txBody>
          <a:bodyPr>
            <a:normAutofit/>
          </a:bodyPr>
          <a:lstStyle/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/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/>
          </a:p>
          <a:p>
            <a:pPr marL="740664" lvl="1" eaLnBrk="1" fontAlgn="auto" hangingPunct="1">
              <a:spcAft>
                <a:spcPts val="0"/>
              </a:spcAft>
              <a:buSzPct val="70000"/>
              <a:buNone/>
              <a:defRPr/>
            </a:pPr>
            <a:r>
              <a:rPr lang="en-US" altLang="zh-CN" dirty="0"/>
              <a:t>	</a:t>
            </a:r>
            <a:r>
              <a:rPr lang="en-US" altLang="zh-CN" dirty="0">
                <a:solidFill>
                  <a:schemeClr val="bg1">
                    <a:lumMod val="50000"/>
                    <a:lumOff val="50000"/>
                  </a:schemeClr>
                </a:solidFill>
              </a:rPr>
              <a:t>Software Installer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None/>
              <a:defRPr/>
            </a:pPr>
            <a:r>
              <a:rPr lang="en-US" altLang="zh-CN" dirty="0">
                <a:solidFill>
                  <a:schemeClr val="bg1">
                    <a:lumMod val="50000"/>
                    <a:lumOff val="50000"/>
                  </a:schemeClr>
                </a:solidFill>
              </a:rPr>
              <a:t>	Compressing and Archiving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r>
              <a:rPr lang="en-US" altLang="zh-CN" dirty="0"/>
              <a:t>Remote Login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>
                <a:solidFill>
                  <a:schemeClr val="bg1">
                    <a:lumMod val="50000"/>
                    <a:lumOff val="50000"/>
                  </a:schemeClr>
                </a:solidFill>
              </a:rPr>
              <a:t>     Text Editor</a:t>
            </a:r>
            <a:r>
              <a:rPr lang="en-US" altLang="zh-CN" dirty="0"/>
              <a:t>   </a:t>
            </a:r>
            <a:endParaRPr lang="en-US" altLang="zh-CN" dirty="0">
              <a:solidFill>
                <a:schemeClr val="bg1">
                  <a:lumMod val="50000"/>
                  <a:lumOff val="50000"/>
                </a:schemeClr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/>
              <a:t>     </a:t>
            </a:r>
            <a:endParaRPr lang="en-US" altLang="zh-CN" dirty="0">
              <a:solidFill>
                <a:schemeClr val="bg1">
                  <a:lumMod val="50000"/>
                  <a:lumOff val="50000"/>
                </a:schemeClr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/>
              <a:t>     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/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/>
          </a:p>
        </p:txBody>
      </p:sp>
      <p:sp>
        <p:nvSpPr>
          <p:cNvPr id="8" name="Rectangle 7"/>
          <p:cNvSpPr/>
          <p:nvPr/>
        </p:nvSpPr>
        <p:spPr>
          <a:xfrm>
            <a:off x="1143000" y="2743200"/>
            <a:ext cx="2895600" cy="6096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" name="Rectangle 8"/>
          <p:cNvSpPr/>
          <p:nvPr/>
        </p:nvSpPr>
        <p:spPr>
          <a:xfrm>
            <a:off x="4038600" y="2133600"/>
            <a:ext cx="3657600" cy="27432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" name="Rectangle 9"/>
          <p:cNvSpPr/>
          <p:nvPr/>
        </p:nvSpPr>
        <p:spPr>
          <a:xfrm>
            <a:off x="3962400" y="2743200"/>
            <a:ext cx="304800" cy="609600"/>
          </a:xfrm>
          <a:prstGeom prst="rect">
            <a:avLst/>
          </a:prstGeom>
          <a:solidFill>
            <a:schemeClr val="bg1"/>
          </a:solidFill>
          <a:ln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2">
                    <a:satMod val="200000"/>
                  </a:schemeClr>
                </a:solidFill>
                <a:cs typeface="+mj-cs"/>
              </a:rPr>
              <a:t>REMOTE LOGIN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8229600" cy="4724400"/>
          </a:xfrm>
        </p:spPr>
        <p:txBody>
          <a:bodyPr/>
          <a:lstStyle/>
          <a:p>
            <a:pPr eaLnBrk="1" hangingPunct="1"/>
            <a:r>
              <a:rPr lang="en-US" altLang="zh-CN" sz="3200" dirty="0">
                <a:solidFill>
                  <a:srgbClr val="FFC000"/>
                </a:solidFill>
              </a:rPr>
              <a:t>SSH</a:t>
            </a:r>
            <a:r>
              <a:rPr lang="en-US" altLang="zh-CN" sz="3200" dirty="0"/>
              <a:t>  </a:t>
            </a:r>
            <a:r>
              <a:rPr lang="en-US" altLang="zh-CN" sz="2800" dirty="0"/>
              <a:t>(</a:t>
            </a:r>
            <a:r>
              <a:rPr lang="en-US" altLang="zh-CN" sz="2800" dirty="0">
                <a:solidFill>
                  <a:srgbClr val="FFC000"/>
                </a:solidFill>
              </a:rPr>
              <a:t>S</a:t>
            </a:r>
            <a:r>
              <a:rPr lang="en-US" altLang="zh-CN" sz="2800" dirty="0"/>
              <a:t>ecure </a:t>
            </a:r>
            <a:r>
              <a:rPr lang="en-US" altLang="zh-CN" sz="2800" dirty="0" err="1">
                <a:solidFill>
                  <a:srgbClr val="FFC000"/>
                </a:solidFill>
              </a:rPr>
              <a:t>SH</a:t>
            </a:r>
            <a:r>
              <a:rPr lang="en-US" altLang="zh-CN" sz="2800" dirty="0" err="1"/>
              <a:t>ell</a:t>
            </a:r>
            <a:r>
              <a:rPr lang="en-US" altLang="zh-CN" sz="2800" dirty="0"/>
              <a:t>)</a:t>
            </a:r>
            <a:endParaRPr lang="en-US" altLang="zh-CN" sz="3200" dirty="0"/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>
                <a:solidFill>
                  <a:prstClr val="white"/>
                </a:solidFill>
              </a:rPr>
              <a:t>A Replacement for Telnet</a:t>
            </a: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 pitchFamily="2" charset="2"/>
              <a:buChar char="§"/>
              <a:defRPr/>
            </a:pPr>
            <a:r>
              <a:rPr lang="en-US" altLang="zh-CN" dirty="0">
                <a:solidFill>
                  <a:prstClr val="white"/>
                </a:solidFill>
              </a:rPr>
              <a:t>Communication through a </a:t>
            </a:r>
            <a:r>
              <a:rPr lang="en-US" altLang="zh-CN" b="1" dirty="0">
                <a:solidFill>
                  <a:prstClr val="white"/>
                </a:solidFill>
              </a:rPr>
              <a:t>secure </a:t>
            </a:r>
            <a:r>
              <a:rPr lang="en-US" altLang="zh-CN" dirty="0">
                <a:solidFill>
                  <a:prstClr val="white"/>
                </a:solidFill>
              </a:rPr>
              <a:t>channel</a:t>
            </a: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400" dirty="0">
                <a:solidFill>
                  <a:prstClr val="white"/>
                </a:solidFill>
              </a:rPr>
              <a:t>Tatu Ylönen</a:t>
            </a:r>
            <a:r>
              <a:rPr lang="en-US" altLang="zh-CN" dirty="0">
                <a:solidFill>
                  <a:prstClr val="white"/>
                </a:solidFill>
              </a:rPr>
              <a:t>, </a:t>
            </a:r>
            <a:r>
              <a:rPr lang="en-US" altLang="zh-CN" sz="2000" dirty="0">
                <a:solidFill>
                  <a:prstClr val="white"/>
                </a:solidFill>
                <a:latin typeface="Verdana" pitchFamily="34" charset="0"/>
              </a:rPr>
              <a:t>1995</a:t>
            </a:r>
            <a:endParaRPr lang="en-US" altLang="zh-CN" dirty="0">
              <a:solidFill>
                <a:prstClr val="white"/>
              </a:solidFill>
              <a:latin typeface="Verdana" pitchFamily="34" charset="0"/>
            </a:endParaRP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dirty="0">
                <a:solidFill>
                  <a:prstClr val="white"/>
                </a:solidFill>
              </a:rPr>
              <a:t>OpenSSH </a:t>
            </a:r>
            <a:r>
              <a:rPr lang="en-US" altLang="zh-CN" sz="2400" dirty="0">
                <a:solidFill>
                  <a:prstClr val="white"/>
                </a:solidFill>
              </a:rPr>
              <a:t>(OpenBSD Secure Shell), </a:t>
            </a:r>
            <a:r>
              <a:rPr lang="en-US" altLang="zh-CN" sz="2000" dirty="0">
                <a:solidFill>
                  <a:prstClr val="white"/>
                </a:solidFill>
                <a:latin typeface="Verdana" pitchFamily="34" charset="0"/>
              </a:rPr>
              <a:t>1999</a:t>
            </a:r>
            <a:endParaRPr lang="en-US" altLang="zh-CN" dirty="0">
              <a:solidFill>
                <a:prstClr val="white"/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endParaRPr lang="en-US" altLang="zh-CN" sz="800" dirty="0">
              <a:solidFill>
                <a:prstClr val="white"/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&gt;ssh -l root 10.132.143.112</a:t>
            </a:r>
            <a:endParaRPr lang="en-US" altLang="zh-CN" sz="2000" b="1" dirty="0">
              <a:solidFill>
                <a:schemeClr val="accent2">
                  <a:lumMod val="20000"/>
                  <a:lumOff val="80000"/>
                </a:schemeClr>
              </a:solidFill>
              <a:latin typeface="Courier New" pitchFamily="49" charset="0"/>
              <a:cs typeface="Courier New" pitchFamily="49" charset="0"/>
            </a:endParaRPr>
          </a:p>
          <a:p>
            <a:pPr lvl="1" eaLnBrk="1" hangingPunct="1"/>
            <a:endParaRPr lang="en-US" altLang="zh-CN" sz="1600" dirty="0">
              <a:solidFill>
                <a:prstClr val="white"/>
              </a:solidFill>
            </a:endParaRPr>
          </a:p>
          <a:p>
            <a:pPr lvl="1" eaLnBrk="1" hangingPunct="1"/>
            <a:r>
              <a:rPr lang="en-US" altLang="zh-CN" sz="2800" dirty="0">
                <a:solidFill>
                  <a:prstClr val="white"/>
                </a:solidFill>
              </a:rPr>
              <a:t>SCP, A Replacement for FTP</a:t>
            </a:r>
          </a:p>
          <a:p>
            <a:pPr lvl="2" eaLnBrk="1" hangingPunct="1"/>
            <a:r>
              <a:rPr lang="en-US" altLang="zh-CN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e.g. &gt;scp b.txt root@10.132.143.112:~/test/ </a:t>
            </a:r>
            <a:br>
              <a:rPr lang="en-US" altLang="zh-CN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</a:br>
            <a:r>
              <a:rPr lang="en-US" altLang="zh-CN" sz="20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     </a:t>
            </a:r>
            <a:r>
              <a:rPr lang="en-US" altLang="zh-CN" sz="2000" dirty="0">
                <a:solidFill>
                  <a:schemeClr val="accent2">
                    <a:lumMod val="20000"/>
                    <a:lumOff val="80000"/>
                  </a:schemeClr>
                </a:solidFill>
                <a:latin typeface="Courier New" pitchFamily="49" charset="0"/>
                <a:cs typeface="Courier New" pitchFamily="49" charset="0"/>
              </a:rPr>
              <a:t>&gt;scp root@10.132.143.112:~/test/b.txt ./</a:t>
            </a:r>
            <a:endParaRPr lang="en-US" altLang="zh-CN" sz="2000" b="1" dirty="0">
              <a:solidFill>
                <a:schemeClr val="accent2">
                  <a:lumMod val="20000"/>
                  <a:lumOff val="80000"/>
                </a:schemeClr>
              </a:solidFill>
              <a:latin typeface="Courier New" pitchFamily="49" charset="0"/>
              <a:cs typeface="Courier New" pitchFamily="49" charset="0"/>
            </a:endParaRPr>
          </a:p>
          <a:p>
            <a:pPr lvl="2" eaLnBrk="1" hangingPunct="1"/>
            <a:endParaRPr lang="en-US" altLang="zh-CN" dirty="0">
              <a:solidFill>
                <a:prstClr val="white"/>
              </a:solidFill>
            </a:endParaRP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54</a:t>
            </a:fld>
            <a:endParaRPr lang="en-US" altLang="zh-CN"/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413CD33E-2DB2-754A-A0AA-8AE9EB3373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Systems (IPADS), SJTU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2">
                    <a:satMod val="200000"/>
                  </a:schemeClr>
                </a:solidFill>
                <a:cs typeface="+mj-cs"/>
              </a:rPr>
              <a:t>REMOTE LOGIN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924800" cy="4724400"/>
          </a:xfrm>
        </p:spPr>
        <p:txBody>
          <a:bodyPr/>
          <a:lstStyle/>
          <a:p>
            <a:pPr eaLnBrk="1" hangingPunct="1"/>
            <a:r>
              <a:rPr lang="en-US" altLang="zh-CN" sz="3200" dirty="0"/>
              <a:t>Remote Login from Windows</a:t>
            </a: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>
                <a:solidFill>
                  <a:prstClr val="white"/>
                </a:solidFill>
              </a:rPr>
              <a:t>Command-Line Interface</a:t>
            </a: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 pitchFamily="2" charset="2"/>
              <a:buChar char="§"/>
              <a:defRPr/>
            </a:pPr>
            <a:r>
              <a:rPr lang="en-US" altLang="zh-CN" b="1" dirty="0">
                <a:solidFill>
                  <a:srgbClr val="00B0F0"/>
                </a:solidFill>
              </a:rPr>
              <a:t>PuTTY</a:t>
            </a:r>
            <a:endParaRPr lang="en-US" altLang="zh-CN" dirty="0">
              <a:solidFill>
                <a:prstClr val="white"/>
              </a:solidFill>
            </a:endParaRPr>
          </a:p>
          <a:p>
            <a:pPr marL="1261364" lvl="3" eaLnBrk="1" fontAlgn="auto" hangingPunct="1">
              <a:spcAft>
                <a:spcPts val="0"/>
              </a:spcAft>
              <a:buClr>
                <a:srgbClr val="009DD9"/>
              </a:buClr>
              <a:buFont typeface="Wingdings" pitchFamily="2" charset="2"/>
              <a:buChar char="§"/>
              <a:defRPr/>
            </a:pPr>
            <a:r>
              <a:rPr lang="en-US" altLang="zh-CN" dirty="0">
                <a:solidFill>
                  <a:prstClr val="white"/>
                </a:solidFill>
              </a:rPr>
              <a:t>act as a client for SSH and Telnet</a:t>
            </a:r>
          </a:p>
          <a:p>
            <a:pPr marL="1261364" lvl="3" eaLnBrk="1" fontAlgn="auto" hangingPunct="1">
              <a:spcAft>
                <a:spcPts val="0"/>
              </a:spcAft>
              <a:buClr>
                <a:srgbClr val="009DD9"/>
              </a:buClr>
              <a:buFont typeface="Wingdings" pitchFamily="2" charset="2"/>
              <a:buChar char="§"/>
              <a:defRPr/>
            </a:pPr>
            <a:r>
              <a:rPr lang="en-US" altLang="zh-CN" dirty="0">
                <a:solidFill>
                  <a:prstClr val="white"/>
                </a:solidFill>
              </a:rPr>
              <a:t>Developed by Microsoft</a:t>
            </a: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 pitchFamily="2" charset="2"/>
              <a:buChar char="§"/>
              <a:defRPr/>
            </a:pPr>
            <a:endParaRPr lang="en-US" altLang="zh-CN" dirty="0">
              <a:solidFill>
                <a:prstClr val="white"/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>
                <a:solidFill>
                  <a:prstClr val="white"/>
                </a:solidFill>
              </a:rPr>
              <a:t>Graphical User Interface</a:t>
            </a: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 pitchFamily="2" charset="2"/>
              <a:buChar char="§"/>
              <a:defRPr/>
            </a:pPr>
            <a:r>
              <a:rPr lang="en-US" altLang="zh-CN" b="1" dirty="0">
                <a:solidFill>
                  <a:srgbClr val="FF3F8D"/>
                </a:solidFill>
              </a:rPr>
              <a:t>VNC</a:t>
            </a:r>
            <a:r>
              <a:rPr lang="en-US" altLang="zh-CN" dirty="0">
                <a:solidFill>
                  <a:prstClr val="white"/>
                </a:solidFill>
              </a:rPr>
              <a:t> (</a:t>
            </a:r>
            <a:r>
              <a:rPr lang="en-US" altLang="zh-CN" dirty="0">
                <a:solidFill>
                  <a:srgbClr val="FF3F8D"/>
                </a:solidFill>
              </a:rPr>
              <a:t>V</a:t>
            </a:r>
            <a:r>
              <a:rPr lang="en-US" altLang="zh-CN" dirty="0">
                <a:solidFill>
                  <a:prstClr val="white"/>
                </a:solidFill>
              </a:rPr>
              <a:t>irtual </a:t>
            </a:r>
            <a:r>
              <a:rPr lang="en-US" altLang="zh-CN" dirty="0">
                <a:solidFill>
                  <a:srgbClr val="FF3F8D"/>
                </a:solidFill>
              </a:rPr>
              <a:t>N</a:t>
            </a:r>
            <a:r>
              <a:rPr lang="en-US" altLang="zh-CN" dirty="0">
                <a:solidFill>
                  <a:prstClr val="white"/>
                </a:solidFill>
              </a:rPr>
              <a:t>etwork </a:t>
            </a:r>
            <a:r>
              <a:rPr lang="en-US" altLang="zh-CN" dirty="0">
                <a:solidFill>
                  <a:srgbClr val="FF3F8D"/>
                </a:solidFill>
              </a:rPr>
              <a:t>C</a:t>
            </a:r>
            <a:r>
              <a:rPr lang="en-US" altLang="zh-CN" dirty="0">
                <a:solidFill>
                  <a:prstClr val="white"/>
                </a:solidFill>
              </a:rPr>
              <a:t>lient)</a:t>
            </a:r>
          </a:p>
          <a:p>
            <a:pPr marL="1261364" lvl="3" eaLnBrk="1" fontAlgn="auto" hangingPunct="1">
              <a:spcAft>
                <a:spcPts val="0"/>
              </a:spcAft>
              <a:buClr>
                <a:srgbClr val="009DD9"/>
              </a:buClr>
              <a:buFont typeface="Wingdings" pitchFamily="2" charset="2"/>
              <a:buChar char="§"/>
              <a:defRPr/>
            </a:pPr>
            <a:r>
              <a:rPr lang="en-US" altLang="zh-CN" dirty="0">
                <a:solidFill>
                  <a:prstClr val="white"/>
                </a:solidFill>
              </a:rPr>
              <a:t>Platform Independent</a:t>
            </a:r>
          </a:p>
          <a:p>
            <a:pPr marL="1261364" lvl="3" eaLnBrk="1" fontAlgn="auto" hangingPunct="1">
              <a:spcAft>
                <a:spcPts val="0"/>
              </a:spcAft>
              <a:buClr>
                <a:srgbClr val="009DD9"/>
              </a:buClr>
              <a:buFont typeface="Wingdings" pitchFamily="2" charset="2"/>
              <a:buChar char="§"/>
              <a:defRPr/>
            </a:pPr>
            <a:r>
              <a:rPr lang="en-US" altLang="zh-CN" dirty="0">
                <a:solidFill>
                  <a:prstClr val="white"/>
                </a:solidFill>
              </a:rPr>
              <a:t>Client-Sever Model</a:t>
            </a: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55</a:t>
            </a:fld>
            <a:endParaRPr lang="en-US" altLang="zh-CN"/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09E67C0E-499A-C947-B896-58D0EF560A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Systems (IPADS), SJTU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1219200" y="1400175"/>
            <a:ext cx="4038600" cy="4238625"/>
          </a:xfrm>
        </p:spPr>
        <p:txBody>
          <a:bodyPr>
            <a:normAutofit/>
          </a:bodyPr>
          <a:lstStyle/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>
                <a:solidFill>
                  <a:schemeClr val="bg1">
                    <a:lumMod val="50000"/>
                    <a:lumOff val="50000"/>
                  </a:schemeClr>
                </a:solidFill>
              </a:rPr>
              <a:t>Pre-requisite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>
                <a:solidFill>
                  <a:schemeClr val="bg1">
                    <a:lumMod val="50000"/>
                    <a:lumOff val="50000"/>
                  </a:schemeClr>
                </a:solidFill>
              </a:rPr>
              <a:t>Linux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/>
              <a:t>Tools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>
                <a:solidFill>
                  <a:schemeClr val="bg1">
                    <a:lumMod val="50000"/>
                    <a:lumOff val="50000"/>
                  </a:schemeClr>
                </a:solidFill>
              </a:rPr>
              <a:t>C Language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>
                <a:solidFill>
                  <a:schemeClr val="bg1">
                    <a:lumMod val="50000"/>
                    <a:lumOff val="50000"/>
                  </a:schemeClr>
                </a:solidFill>
              </a:rPr>
              <a:t>Lab</a:t>
            </a:r>
          </a:p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endParaRPr lang="zh-CN" alt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3733800" y="1476375"/>
            <a:ext cx="4038600" cy="4314825"/>
          </a:xfrm>
        </p:spPr>
        <p:txBody>
          <a:bodyPr>
            <a:normAutofit/>
          </a:bodyPr>
          <a:lstStyle/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/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/>
          </a:p>
          <a:p>
            <a:pPr marL="740664" lvl="1" eaLnBrk="1" fontAlgn="auto" hangingPunct="1">
              <a:spcAft>
                <a:spcPts val="0"/>
              </a:spcAft>
              <a:buSzPct val="70000"/>
              <a:buNone/>
              <a:defRPr/>
            </a:pPr>
            <a:r>
              <a:rPr lang="en-US" altLang="zh-CN" dirty="0"/>
              <a:t>	</a:t>
            </a:r>
            <a:r>
              <a:rPr lang="en-US" altLang="zh-CN" dirty="0">
                <a:solidFill>
                  <a:schemeClr val="bg1">
                    <a:lumMod val="50000"/>
                    <a:lumOff val="50000"/>
                  </a:schemeClr>
                </a:solidFill>
              </a:rPr>
              <a:t>Software Installer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None/>
              <a:defRPr/>
            </a:pPr>
            <a:r>
              <a:rPr lang="en-US" altLang="zh-CN" dirty="0">
                <a:solidFill>
                  <a:schemeClr val="bg1">
                    <a:lumMod val="50000"/>
                    <a:lumOff val="50000"/>
                  </a:schemeClr>
                </a:solidFill>
              </a:rPr>
              <a:t>	Compressing and Archiving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None/>
              <a:defRPr/>
            </a:pPr>
            <a:r>
              <a:rPr lang="en-US" altLang="zh-CN" dirty="0">
                <a:solidFill>
                  <a:schemeClr val="bg1">
                    <a:lumMod val="50000"/>
                    <a:lumOff val="50000"/>
                  </a:schemeClr>
                </a:solidFill>
              </a:rPr>
              <a:t>	Remote Login 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r>
              <a:rPr lang="en-US" altLang="zh-CN" dirty="0"/>
              <a:t>Text Editor 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/>
              <a:t>     </a:t>
            </a:r>
            <a:endParaRPr lang="en-US" altLang="zh-CN" dirty="0">
              <a:solidFill>
                <a:schemeClr val="bg1">
                  <a:lumMod val="50000"/>
                  <a:lumOff val="50000"/>
                </a:schemeClr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/>
              <a:t>     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/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/>
          </a:p>
        </p:txBody>
      </p:sp>
      <p:sp>
        <p:nvSpPr>
          <p:cNvPr id="56325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12A7689-6936-4967-A1ED-754370EBCA4F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56</a:t>
            </a:fld>
            <a:endParaRPr lang="en-US" altLang="zh-CN"/>
          </a:p>
        </p:txBody>
      </p:sp>
      <p:sp>
        <p:nvSpPr>
          <p:cNvPr id="8" name="Rectangle 7"/>
          <p:cNvSpPr/>
          <p:nvPr/>
        </p:nvSpPr>
        <p:spPr>
          <a:xfrm>
            <a:off x="1143000" y="2743200"/>
            <a:ext cx="2895600" cy="6096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" name="Rectangle 8"/>
          <p:cNvSpPr/>
          <p:nvPr/>
        </p:nvSpPr>
        <p:spPr>
          <a:xfrm>
            <a:off x="4038600" y="2133600"/>
            <a:ext cx="3657600" cy="27432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" name="Rectangle 9"/>
          <p:cNvSpPr/>
          <p:nvPr/>
        </p:nvSpPr>
        <p:spPr>
          <a:xfrm>
            <a:off x="3962400" y="2743200"/>
            <a:ext cx="304800" cy="609600"/>
          </a:xfrm>
          <a:prstGeom prst="rect">
            <a:avLst/>
          </a:prstGeom>
          <a:solidFill>
            <a:schemeClr val="bg1"/>
          </a:solidFill>
          <a:ln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2">
                    <a:satMod val="200000"/>
                  </a:schemeClr>
                </a:solidFill>
                <a:cs typeface="+mj-cs"/>
              </a:rPr>
              <a:t>TEXT EDITOR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8229600" cy="4876800"/>
          </a:xfrm>
        </p:spPr>
        <p:txBody>
          <a:bodyPr/>
          <a:lstStyle/>
          <a:p>
            <a:pPr eaLnBrk="1" hangingPunct="1"/>
            <a:r>
              <a:rPr lang="en-US" altLang="zh-CN" sz="3200" dirty="0">
                <a:solidFill>
                  <a:srgbClr val="FF3F8D"/>
                </a:solidFill>
              </a:rPr>
              <a:t>vi </a:t>
            </a:r>
            <a:r>
              <a:rPr lang="en-US" altLang="zh-CN" sz="3200" dirty="0"/>
              <a:t> </a:t>
            </a:r>
            <a:r>
              <a:rPr lang="en-US" altLang="zh-CN" sz="2800" dirty="0"/>
              <a:t>(</a:t>
            </a:r>
            <a:r>
              <a:rPr lang="en-US" altLang="zh-CN" sz="2800" dirty="0">
                <a:solidFill>
                  <a:srgbClr val="FF3F8D"/>
                </a:solidFill>
              </a:rPr>
              <a:t>Vi</a:t>
            </a:r>
            <a:r>
              <a:rPr lang="en-US" altLang="zh-CN" sz="2800" dirty="0"/>
              <a:t>sual Editor)</a:t>
            </a:r>
            <a:endParaRPr lang="en-US" altLang="zh-CN" sz="3200" dirty="0"/>
          </a:p>
          <a:p>
            <a:pPr lvl="1" eaLnBrk="1" hangingPunct="1"/>
            <a:r>
              <a:rPr lang="en-US" altLang="zh-CN" sz="2800" dirty="0">
                <a:solidFill>
                  <a:srgbClr val="FF3F8D"/>
                </a:solidFill>
              </a:rPr>
              <a:t>/</a:t>
            </a:r>
            <a:r>
              <a:rPr lang="en-US" sz="2800" dirty="0">
                <a:solidFill>
                  <a:srgbClr val="FF3F8D"/>
                </a:solidFill>
                <a:latin typeface="Courier New" pitchFamily="49" charset="0"/>
                <a:cs typeface="Courier New" pitchFamily="49" charset="0"/>
              </a:rPr>
              <a:t>'</a:t>
            </a:r>
            <a:r>
              <a:rPr lang="en-US" altLang="zh-CN" sz="2800" dirty="0" err="1">
                <a:solidFill>
                  <a:srgbClr val="FF3F8D"/>
                </a:solidFill>
              </a:rPr>
              <a:t>viː</a:t>
            </a:r>
            <a:r>
              <a:rPr lang="en-US" sz="2800" dirty="0" err="1">
                <a:solidFill>
                  <a:srgbClr val="FF3F8D"/>
                </a:solidFill>
                <a:latin typeface="Courier New" pitchFamily="49" charset="0"/>
                <a:cs typeface="Courier New" pitchFamily="49" charset="0"/>
              </a:rPr>
              <a:t>'</a:t>
            </a:r>
            <a:r>
              <a:rPr lang="en-US" altLang="zh-CN" sz="2800" dirty="0" err="1">
                <a:solidFill>
                  <a:srgbClr val="FF3F8D"/>
                </a:solidFill>
              </a:rPr>
              <a:t>ai</a:t>
            </a:r>
            <a:r>
              <a:rPr lang="en-US" altLang="zh-CN" sz="2800" dirty="0">
                <a:solidFill>
                  <a:srgbClr val="FF3F8D"/>
                </a:solidFill>
              </a:rPr>
              <a:t>/, </a:t>
            </a:r>
            <a:r>
              <a:rPr lang="en-US" altLang="zh-CN" sz="2800" dirty="0"/>
              <a:t>not /</a:t>
            </a:r>
            <a:r>
              <a:rPr lang="en-US" sz="2800" dirty="0">
                <a:latin typeface="Courier New" pitchFamily="49" charset="0"/>
                <a:cs typeface="Courier New" pitchFamily="49" charset="0"/>
              </a:rPr>
              <a:t>'</a:t>
            </a:r>
            <a:r>
              <a:rPr lang="en-US" altLang="zh-CN" sz="2800" dirty="0"/>
              <a:t>siks/ </a:t>
            </a:r>
            <a:r>
              <a:rPr lang="en-US" altLang="zh-CN" sz="2800" dirty="0">
                <a:sym typeface="Wingdings" pitchFamily="2" charset="2"/>
              </a:rPr>
              <a:t></a:t>
            </a:r>
          </a:p>
          <a:p>
            <a:pPr lvl="1" eaLnBrk="1" hangingPunct="1"/>
            <a:r>
              <a:rPr lang="en-US" altLang="zh-CN" sz="2800" dirty="0"/>
              <a:t>Extension: </a:t>
            </a:r>
            <a:r>
              <a:rPr lang="en-US" altLang="zh-CN" sz="2800" b="1" dirty="0">
                <a:solidFill>
                  <a:srgbClr val="FF0000"/>
                </a:solidFill>
              </a:rPr>
              <a:t>vim</a:t>
            </a:r>
            <a:r>
              <a:rPr lang="en-US" altLang="zh-CN" sz="2800" dirty="0"/>
              <a:t>, vile, xvi, … </a:t>
            </a:r>
          </a:p>
          <a:p>
            <a:pPr lvl="1" eaLnBrk="1" hangingPunct="1"/>
            <a:r>
              <a:rPr lang="en-US" altLang="zh-CN" sz="2800" dirty="0"/>
              <a:t>Simple and Convenient</a:t>
            </a:r>
          </a:p>
          <a:p>
            <a:pPr lvl="1" eaLnBrk="1" hangingPunct="1"/>
            <a:r>
              <a:rPr lang="en-US" altLang="zh-CN" sz="2800" dirty="0"/>
              <a:t>BOOK:</a:t>
            </a:r>
            <a:r>
              <a:rPr lang="en-US" altLang="zh-CN" sz="2800" dirty="0">
                <a:solidFill>
                  <a:srgbClr val="FFC000"/>
                </a:solidFill>
                <a:latin typeface="Comic Sans MS" pitchFamily="66" charset="0"/>
              </a:rPr>
              <a:t> </a:t>
            </a:r>
            <a:r>
              <a:rPr lang="en-US" altLang="zh-CN" sz="2400" dirty="0">
                <a:solidFill>
                  <a:srgbClr val="FF3F8D"/>
                </a:solidFill>
                <a:latin typeface="Comic Sans MS" pitchFamily="66" charset="0"/>
              </a:rPr>
              <a:t>“learning the vi editor”</a:t>
            </a:r>
          </a:p>
          <a:p>
            <a:pPr lvl="2" eaLnBrk="1" hangingPunct="1">
              <a:buNone/>
            </a:pPr>
            <a:r>
              <a:rPr lang="en-US" altLang="zh-CN" sz="2000" dirty="0">
                <a:hlinkClick r:id="rId3"/>
              </a:rPr>
              <a:t>http://www.china-pub.com/computers/common/info.asp?id=9208</a:t>
            </a:r>
            <a:r>
              <a:rPr lang="en-US" altLang="zh-CN" sz="2000" dirty="0"/>
              <a:t> </a:t>
            </a:r>
          </a:p>
          <a:p>
            <a:pPr lvl="1" eaLnBrk="1" hangingPunct="1"/>
            <a:r>
              <a:rPr lang="en-US" altLang="zh-CN" sz="2800" dirty="0"/>
              <a:t>Cheat Sheet </a:t>
            </a:r>
            <a:r>
              <a:rPr lang="en-US" altLang="zh-CN" sz="2400" i="1" dirty="0"/>
              <a:t>(Chinese version)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US" altLang="zh-CN" sz="2000" dirty="0"/>
              <a:t>       </a:t>
            </a:r>
            <a:r>
              <a:rPr lang="en-US" altLang="zh-CN" sz="2000" dirty="0">
                <a:hlinkClick r:id="rId4"/>
              </a:rPr>
              <a:t>http://jserv.sayya.org/misc/vi-vim-cheat-sheet.png</a:t>
            </a:r>
            <a:r>
              <a:rPr lang="en-US" altLang="zh-CN" sz="2000" dirty="0"/>
              <a:t> </a:t>
            </a:r>
          </a:p>
          <a:p>
            <a:pPr lvl="1" eaLnBrk="1" hangingPunct="1">
              <a:buFont typeface="Wingdings" pitchFamily="2" charset="2"/>
              <a:buNone/>
            </a:pPr>
            <a:endParaRPr lang="en-US" altLang="zh-CN" sz="1000" dirty="0"/>
          </a:p>
          <a:p>
            <a:pPr lvl="1" eaLnBrk="1" hangingPunct="1"/>
            <a:r>
              <a:rPr lang="en-US" altLang="zh-CN" sz="2800" dirty="0"/>
              <a:t>“&gt;vimtutor” to get a simple tutorial</a:t>
            </a:r>
            <a:endParaRPr lang="zh-CN" altLang="en-US" sz="2800" dirty="0"/>
          </a:p>
        </p:txBody>
      </p:sp>
      <p:sp>
        <p:nvSpPr>
          <p:cNvPr id="67589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8CC13B1-39BC-49FB-985D-83AD0FAB26B5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57</a:t>
            </a:fld>
            <a:endParaRPr lang="en-US" altLang="zh-CN"/>
          </a:p>
        </p:txBody>
      </p:sp>
      <p:pic>
        <p:nvPicPr>
          <p:cNvPr id="108547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705601" y="0"/>
            <a:ext cx="2438400" cy="3204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A9F68573-E1E7-B84B-AD72-28F8FDCEB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Systems (IPADS), SJTU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2">
                    <a:satMod val="200000"/>
                  </a:schemeClr>
                </a:solidFill>
                <a:cs typeface="+mj-cs"/>
              </a:rPr>
              <a:t>TEXT EDITOR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8229600" cy="4572000"/>
          </a:xfrm>
        </p:spPr>
        <p:txBody>
          <a:bodyPr/>
          <a:lstStyle/>
          <a:p>
            <a:pPr eaLnBrk="1" hangingPunct="1"/>
            <a:r>
              <a:rPr lang="en-US" altLang="zh-CN" sz="3200" dirty="0">
                <a:solidFill>
                  <a:srgbClr val="FFC000"/>
                </a:solidFill>
              </a:rPr>
              <a:t>Emacs</a:t>
            </a:r>
            <a:r>
              <a:rPr lang="en-US" altLang="zh-CN" sz="3200" dirty="0"/>
              <a:t>  </a:t>
            </a:r>
            <a:r>
              <a:rPr lang="en-US" altLang="zh-CN" sz="2800" dirty="0"/>
              <a:t>(</a:t>
            </a:r>
            <a:r>
              <a:rPr lang="en-US" altLang="zh-CN" sz="2800" dirty="0">
                <a:solidFill>
                  <a:srgbClr val="FFC000"/>
                </a:solidFill>
              </a:rPr>
              <a:t>E</a:t>
            </a:r>
            <a:r>
              <a:rPr lang="en-US" altLang="zh-CN" sz="2800" dirty="0"/>
              <a:t>diting </a:t>
            </a:r>
            <a:r>
              <a:rPr lang="en-US" altLang="zh-CN" sz="2800" dirty="0" err="1">
                <a:solidFill>
                  <a:srgbClr val="FFC000"/>
                </a:solidFill>
              </a:rPr>
              <a:t>MAC</a:t>
            </a:r>
            <a:r>
              <a:rPr lang="en-US" altLang="zh-CN" sz="2800" dirty="0" err="1"/>
              <a:t>ro</a:t>
            </a:r>
            <a:r>
              <a:rPr lang="en-US" altLang="zh-CN" sz="2800" dirty="0" err="1">
                <a:solidFill>
                  <a:srgbClr val="FFC000"/>
                </a:solidFill>
              </a:rPr>
              <a:t>S</a:t>
            </a:r>
            <a:r>
              <a:rPr lang="en-US" altLang="zh-CN" sz="2800" dirty="0"/>
              <a:t>)</a:t>
            </a:r>
            <a:endParaRPr lang="en-US" altLang="zh-CN" sz="3200" dirty="0"/>
          </a:p>
          <a:p>
            <a:pPr lvl="1" eaLnBrk="1" hangingPunct="1"/>
            <a:r>
              <a:rPr lang="en-US" altLang="zh-CN" sz="2800" dirty="0">
                <a:solidFill>
                  <a:srgbClr val="FFC000"/>
                </a:solidFill>
              </a:rPr>
              <a:t>/</a:t>
            </a:r>
            <a:r>
              <a:rPr lang="en-US" sz="2800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'</a:t>
            </a:r>
            <a:r>
              <a:rPr lang="en-US" altLang="zh-CN" sz="2800" dirty="0" err="1">
                <a:solidFill>
                  <a:srgbClr val="FFC000"/>
                </a:solidFill>
              </a:rPr>
              <a:t>imæks</a:t>
            </a:r>
            <a:r>
              <a:rPr lang="en-US" altLang="zh-CN" sz="2800" dirty="0">
                <a:solidFill>
                  <a:srgbClr val="FFC000"/>
                </a:solidFill>
              </a:rPr>
              <a:t>/ </a:t>
            </a:r>
          </a:p>
          <a:p>
            <a:pPr lvl="1" eaLnBrk="1" hangingPunct="1"/>
            <a:r>
              <a:rPr lang="en-US" altLang="zh-CN" sz="2800" dirty="0"/>
              <a:t>More powerful than IDE !</a:t>
            </a:r>
          </a:p>
          <a:p>
            <a:pPr lvl="2" eaLnBrk="1" hangingPunct="1"/>
            <a:r>
              <a:rPr lang="en-US" altLang="zh-CN" dirty="0"/>
              <a:t>Emacs List</a:t>
            </a:r>
          </a:p>
          <a:p>
            <a:pPr lvl="1" eaLnBrk="1" hangingPunct="1"/>
            <a:r>
              <a:rPr lang="en-US" altLang="zh-CN" sz="2800" dirty="0">
                <a:solidFill>
                  <a:prstClr val="white"/>
                </a:solidFill>
              </a:rPr>
              <a:t>BOOK: </a:t>
            </a:r>
            <a:r>
              <a:rPr lang="en-US" altLang="zh-CN" sz="2400" dirty="0">
                <a:solidFill>
                  <a:srgbClr val="FFC000"/>
                </a:solidFill>
                <a:latin typeface="Comic Sans MS" pitchFamily="66" charset="0"/>
              </a:rPr>
              <a:t>“Learning GNU Emacs”</a:t>
            </a:r>
            <a:endParaRPr lang="en-US" altLang="zh-CN" sz="2200" dirty="0"/>
          </a:p>
          <a:p>
            <a:pPr lvl="1" eaLnBrk="1" hangingPunct="1">
              <a:lnSpc>
                <a:spcPts val="2600"/>
              </a:lnSpc>
              <a:buFont typeface="Wingdings" pitchFamily="2" charset="2"/>
              <a:buNone/>
            </a:pPr>
            <a:r>
              <a:rPr lang="en-US" altLang="zh-CN" dirty="0"/>
              <a:t>     </a:t>
            </a:r>
            <a:r>
              <a:rPr lang="en-US" altLang="zh-CN" sz="2000" dirty="0">
                <a:hlinkClick r:id="rId3"/>
              </a:rPr>
              <a:t>http://www.china-pub.com/computers/common/info.asp?id=13395</a:t>
            </a:r>
            <a:r>
              <a:rPr lang="en-US" altLang="zh-CN" sz="2000" dirty="0"/>
              <a:t> </a:t>
            </a:r>
          </a:p>
        </p:txBody>
      </p:sp>
      <p:sp>
        <p:nvSpPr>
          <p:cNvPr id="6963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927D156-B3EF-48BB-BC8C-A5C6A3544994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58</a:t>
            </a:fld>
            <a:endParaRPr lang="en-US" altLang="zh-CN"/>
          </a:p>
        </p:txBody>
      </p:sp>
      <p:pic>
        <p:nvPicPr>
          <p:cNvPr id="109570" name="Picture 2" descr="C:\DOCUME~1\ADMINI~1\LOCALS~1\Temp\msohtmlclip1\01\clip_image001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705601" y="0"/>
            <a:ext cx="2438400" cy="3275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A77E933E-2E45-8A4C-BE38-E6E74CFF62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Systems (IPADS), SJTU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2">
                    <a:satMod val="200000"/>
                  </a:schemeClr>
                </a:solidFill>
                <a:cs typeface="+mj-cs"/>
              </a:rPr>
              <a:t>Tutorial-1</a:t>
            </a:r>
            <a:endParaRPr lang="zh-CN" altLang="en-US" sz="3600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848600" cy="4572000"/>
          </a:xfrm>
        </p:spPr>
        <p:txBody>
          <a:bodyPr/>
          <a:lstStyle/>
          <a:p>
            <a:pPr eaLnBrk="1" hangingPunct="1"/>
            <a:r>
              <a:rPr lang="en-US" altLang="zh-CN" sz="3200" dirty="0"/>
              <a:t>Tasks</a:t>
            </a:r>
          </a:p>
          <a:p>
            <a:pPr lvl="1" eaLnBrk="1" hangingPunct="1"/>
            <a:r>
              <a:rPr lang="zh-CN" altLang="en-US" dirty="0"/>
              <a:t>安装</a:t>
            </a:r>
            <a:r>
              <a:rPr lang="en-US" altLang="zh-CN" dirty="0"/>
              <a:t>Linux</a:t>
            </a:r>
            <a:r>
              <a:rPr lang="zh-CN" altLang="en-US" dirty="0"/>
              <a:t>虚拟机</a:t>
            </a:r>
            <a:endParaRPr lang="en-US" altLang="zh-CN" dirty="0"/>
          </a:p>
          <a:p>
            <a:pPr lvl="1" eaLnBrk="1" hangingPunct="1"/>
            <a:r>
              <a:rPr lang="zh-CN" altLang="en-US" dirty="0"/>
              <a:t>在虚拟机命令行中完成</a:t>
            </a:r>
            <a:r>
              <a:rPr lang="en-US" altLang="zh-CN" dirty="0"/>
              <a:t>Shell</a:t>
            </a:r>
            <a:r>
              <a:rPr lang="zh-CN" altLang="en-US" dirty="0"/>
              <a:t>作业</a:t>
            </a:r>
            <a:r>
              <a:rPr lang="en-US" altLang="zh-CN" dirty="0"/>
              <a:t> </a:t>
            </a:r>
            <a:r>
              <a:rPr lang="en-US" altLang="zh-CN" sz="2000" dirty="0">
                <a:hlinkClick r:id="rId3"/>
              </a:rPr>
              <a:t>http://ipads.se.sjtu.edu.cn/courses/ics/tutorials/shell.html</a:t>
            </a:r>
            <a:r>
              <a:rPr lang="en-US" altLang="zh-CN" sz="2000" dirty="0"/>
              <a:t>  </a:t>
            </a:r>
          </a:p>
          <a:p>
            <a:pPr lvl="1" eaLnBrk="1" hangingPunct="1"/>
            <a:endParaRPr lang="en-US" altLang="zh-CN" sz="2000" dirty="0"/>
          </a:p>
          <a:p>
            <a:pPr eaLnBrk="1" hangingPunct="1"/>
            <a:r>
              <a:rPr lang="en-US" altLang="zh-CN" sz="3200" dirty="0"/>
              <a:t>Room</a:t>
            </a:r>
          </a:p>
          <a:p>
            <a:pPr lvl="1" eaLnBrk="1" hangingPunct="1"/>
            <a:r>
              <a:rPr lang="is-I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Room-1: if your student ID is odd </a:t>
            </a:r>
          </a:p>
          <a:p>
            <a:pPr lvl="1" eaLnBrk="1" hangingPunct="1"/>
            <a:r>
              <a:rPr lang="is-I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Room-2: if your student ID is even</a:t>
            </a:r>
          </a:p>
        </p:txBody>
      </p:sp>
      <p:sp>
        <p:nvSpPr>
          <p:cNvPr id="6963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927D156-B3EF-48BB-BC8C-A5C6A3544994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59</a:t>
            </a:fld>
            <a:endParaRPr lang="en-US" altLang="zh-CN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D1FB27A3-A98E-CB41-93B7-EC842B7613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Systems (IPADS), SJTU</a:t>
            </a:r>
          </a:p>
        </p:txBody>
      </p:sp>
    </p:spTree>
    <p:extLst>
      <p:ext uri="{BB962C8B-B14F-4D97-AF65-F5344CB8AC3E}">
        <p14:creationId xmlns:p14="http://schemas.microsoft.com/office/powerpoint/2010/main" val="132173070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Rong.Chen.Presentation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Rong.Chen.Presentation">
      <a:majorFont>
        <a:latin typeface="Calibri"/>
        <a:ea typeface="华文楷体"/>
        <a:cs typeface=""/>
      </a:majorFont>
      <a:minorFont>
        <a:latin typeface="Corbel"/>
        <a:ea typeface="宋体"/>
        <a:cs typeface="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26726</TotalTime>
  <Words>3452</Words>
  <Application>Microsoft Macintosh PowerPoint</Application>
  <PresentationFormat>全屏显示(4:3)</PresentationFormat>
  <Paragraphs>655</Paragraphs>
  <Slides>59</Slides>
  <Notes>58</Notes>
  <HiddenSlides>8</HiddenSlides>
  <MMClips>0</MMClips>
  <ScaleCrop>false</ScaleCrop>
  <HeadingPairs>
    <vt:vector size="6" baseType="variant">
      <vt:variant>
        <vt:lpstr>已用的字体</vt:lpstr>
      </vt:variant>
      <vt:variant>
        <vt:i4>19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59</vt:i4>
      </vt:variant>
    </vt:vector>
  </HeadingPairs>
  <TitlesOfParts>
    <vt:vector size="79" baseType="lpstr">
      <vt:lpstr>楷体</vt:lpstr>
      <vt:lpstr>Microsoft YaHei</vt:lpstr>
      <vt:lpstr>Betsy Flanagan</vt:lpstr>
      <vt:lpstr>Arial</vt:lpstr>
      <vt:lpstr>Calibri</vt:lpstr>
      <vt:lpstr>Century Gothic</vt:lpstr>
      <vt:lpstr>Comic Sans MS</vt:lpstr>
      <vt:lpstr>Consolas</vt:lpstr>
      <vt:lpstr>Corbel</vt:lpstr>
      <vt:lpstr>Courier</vt:lpstr>
      <vt:lpstr>Courier New</vt:lpstr>
      <vt:lpstr>Impact</vt:lpstr>
      <vt:lpstr>Pristina</vt:lpstr>
      <vt:lpstr>Tempus Sans ITC</vt:lpstr>
      <vt:lpstr>Times</vt:lpstr>
      <vt:lpstr>Verdana</vt:lpstr>
      <vt:lpstr>Wingdings</vt:lpstr>
      <vt:lpstr>Wingdings 2</vt:lpstr>
      <vt:lpstr>Wingdings 3</vt:lpstr>
      <vt:lpstr>Rong.Chen.Presentation</vt:lpstr>
      <vt:lpstr>TUTORIAL LESSON Linux &amp; Tools</vt:lpstr>
      <vt:lpstr>BIRTH of TUTORIAL LESSON</vt:lpstr>
      <vt:lpstr>OUTLINE</vt:lpstr>
      <vt:lpstr>PowerPoint 演示文稿</vt:lpstr>
      <vt:lpstr>REGISTRATION</vt:lpstr>
      <vt:lpstr>TASKS </vt:lpstr>
      <vt:lpstr>HARD RULES</vt:lpstr>
      <vt:lpstr>PowerPoint 演示文稿</vt:lpstr>
      <vt:lpstr>WARNING</vt:lpstr>
      <vt:lpstr>PowerPoint 演示文稿</vt:lpstr>
      <vt:lpstr>BACKGROUND</vt:lpstr>
      <vt:lpstr>COMPARISON</vt:lpstr>
      <vt:lpstr>PowerPoint 演示文稿</vt:lpstr>
      <vt:lpstr>PowerPoint 演示文稿</vt:lpstr>
      <vt:lpstr>INSTALL</vt:lpstr>
      <vt:lpstr>Solution-2: 使用制作好的镜像</vt:lpstr>
      <vt:lpstr>Solution-2: 使用制作好的镜像</vt:lpstr>
      <vt:lpstr>虚拟机镜像是怎么来的呢？ Solution-1 从iso文件安装虚拟机</vt:lpstr>
      <vt:lpstr>Solution-1: 从iso文件安装虚拟机</vt:lpstr>
      <vt:lpstr>INSTALL</vt:lpstr>
      <vt:lpstr>INSTALL</vt:lpstr>
      <vt:lpstr>INSTALL</vt:lpstr>
      <vt:lpstr>INSTALL</vt:lpstr>
      <vt:lpstr>PowerPoint 演示文稿</vt:lpstr>
      <vt:lpstr>INSTALL</vt:lpstr>
      <vt:lpstr>INSTALL</vt:lpstr>
      <vt:lpstr>INSTALL</vt:lpstr>
      <vt:lpstr>INSTALL</vt:lpstr>
      <vt:lpstr>PowerPoint 演示文稿</vt:lpstr>
      <vt:lpstr>PowerPoint 演示文稿</vt:lpstr>
      <vt:lpstr>APPENDIX: System Virtualization</vt:lpstr>
      <vt:lpstr>APPENDIX: System Virtualization</vt:lpstr>
      <vt:lpstr>APPENDIX: VMware Workstation</vt:lpstr>
      <vt:lpstr>APPENDIX: VMware Workstation</vt:lpstr>
      <vt:lpstr>PowerPoint 演示文稿</vt:lpstr>
      <vt:lpstr>SHELL</vt:lpstr>
      <vt:lpstr>PowerPoint 演示文稿</vt:lpstr>
      <vt:lpstr>Commands</vt:lpstr>
      <vt:lpstr>Commands</vt:lpstr>
      <vt:lpstr>Commands</vt:lpstr>
      <vt:lpstr>Commands</vt:lpstr>
      <vt:lpstr>Commands</vt:lpstr>
      <vt:lpstr>Commands</vt:lpstr>
      <vt:lpstr>Commands</vt:lpstr>
      <vt:lpstr>Commands</vt:lpstr>
      <vt:lpstr>PowerPoint 演示文稿</vt:lpstr>
      <vt:lpstr>VERSION CONTROL</vt:lpstr>
      <vt:lpstr>VERSION CONTROL</vt:lpstr>
      <vt:lpstr>VERSION CONTROL</vt:lpstr>
      <vt:lpstr>PowerPoint 演示文稿</vt:lpstr>
      <vt:lpstr>COMPRESSING</vt:lpstr>
      <vt:lpstr>ARCHIVING</vt:lpstr>
      <vt:lpstr>PowerPoint 演示文稿</vt:lpstr>
      <vt:lpstr>REMOTE LOGIN</vt:lpstr>
      <vt:lpstr>REMOTE LOGIN</vt:lpstr>
      <vt:lpstr>PowerPoint 演示文稿</vt:lpstr>
      <vt:lpstr>TEXT EDITOR</vt:lpstr>
      <vt:lpstr>TEXT EDITOR</vt:lpstr>
      <vt:lpstr>Tutorial-1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/>
  <cp:lastModifiedBy>Microsoft Office User</cp:lastModifiedBy>
  <cp:revision>426</cp:revision>
  <dcterms:created xsi:type="dcterms:W3CDTF">2006-08-16T00:00:00Z</dcterms:created>
  <dcterms:modified xsi:type="dcterms:W3CDTF">2021-09-22T16:34:53Z</dcterms:modified>
</cp:coreProperties>
</file>