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8"/>
  </p:notesMasterIdLst>
  <p:handoutMasterIdLst>
    <p:handoutMasterId r:id="rId49"/>
  </p:handoutMasterIdLst>
  <p:sldIdLst>
    <p:sldId id="1263" r:id="rId2"/>
    <p:sldId id="1283" r:id="rId3"/>
    <p:sldId id="1264" r:id="rId4"/>
    <p:sldId id="1265" r:id="rId5"/>
    <p:sldId id="1266" r:id="rId6"/>
    <p:sldId id="1267" r:id="rId7"/>
    <p:sldId id="1268" r:id="rId8"/>
    <p:sldId id="1269" r:id="rId9"/>
    <p:sldId id="1270" r:id="rId10"/>
    <p:sldId id="1271" r:id="rId11"/>
    <p:sldId id="1274" r:id="rId12"/>
    <p:sldId id="1275" r:id="rId13"/>
    <p:sldId id="1276" r:id="rId14"/>
    <p:sldId id="1277" r:id="rId15"/>
    <p:sldId id="1278" r:id="rId16"/>
    <p:sldId id="1279" r:id="rId17"/>
    <p:sldId id="1280" r:id="rId18"/>
    <p:sldId id="1281" r:id="rId19"/>
    <p:sldId id="1282" r:id="rId20"/>
    <p:sldId id="1219" r:id="rId21"/>
    <p:sldId id="1220" r:id="rId22"/>
    <p:sldId id="1221" r:id="rId23"/>
    <p:sldId id="1222" r:id="rId24"/>
    <p:sldId id="1223" r:id="rId25"/>
    <p:sldId id="1224" r:id="rId26"/>
    <p:sldId id="1225" r:id="rId27"/>
    <p:sldId id="1226" r:id="rId28"/>
    <p:sldId id="1227" r:id="rId29"/>
    <p:sldId id="1228" r:id="rId30"/>
    <p:sldId id="1229" r:id="rId31"/>
    <p:sldId id="1230" r:id="rId32"/>
    <p:sldId id="1231" r:id="rId33"/>
    <p:sldId id="1232" r:id="rId34"/>
    <p:sldId id="1233" r:id="rId35"/>
    <p:sldId id="1234" r:id="rId36"/>
    <p:sldId id="1235" r:id="rId37"/>
    <p:sldId id="1284" r:id="rId38"/>
    <p:sldId id="1254" r:id="rId39"/>
    <p:sldId id="1256" r:id="rId40"/>
    <p:sldId id="1255" r:id="rId41"/>
    <p:sldId id="1257" r:id="rId42"/>
    <p:sldId id="1259" r:id="rId43"/>
    <p:sldId id="1258" r:id="rId44"/>
    <p:sldId id="1260" r:id="rId45"/>
    <p:sldId id="1261" r:id="rId46"/>
    <p:sldId id="1262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b="1" kern="1200">
        <a:solidFill>
          <a:srgbClr val="0000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9" autoAdjust="0"/>
    <p:restoredTop sz="88385" autoAdjust="0"/>
  </p:normalViewPr>
  <p:slideViewPr>
    <p:cSldViewPr>
      <p:cViewPr varScale="1">
        <p:scale>
          <a:sx n="115" d="100"/>
          <a:sy n="115" d="100"/>
        </p:scale>
        <p:origin x="18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BC11DE-10E4-4E0C-70CC-5D083C2AD4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B399C5-7C7D-7211-6D86-725500B677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fld id="{320A10D6-82D8-DC40-9A65-1D14AF8C4A74}" type="datetimeFigureOut">
              <a:rPr lang="en-US"/>
              <a:pPr>
                <a:defRPr/>
              </a:pPr>
              <a:t>11/23/24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FA0CA-B970-0D3D-E470-1DC9AB2159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宋体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706AFC-3A85-76A8-4751-1E672CDE98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F4EC28-8821-9549-8AA0-31F39AC6B45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65E9E51-BEFA-982B-A6FD-456D93CF50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kumimoji="0" sz="1200" b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A9B54D-B073-0CDE-1A9D-6DD8364236D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kumimoji="0" sz="1200" b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B68C2C3-9012-80EE-FACB-C873087A7F9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447724D-8485-40FC-56EF-22E3BCCA8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FE74EC13-B099-1375-AF7B-40445BAF27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kumimoji="0" sz="1200" b="0">
                <a:solidFill>
                  <a:schemeClr val="tx1"/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09DE87B4-166B-C93B-5F30-05184D6B03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solidFill>
                  <a:schemeClr val="tx1"/>
                </a:solidFill>
              </a:defRPr>
            </a:lvl1pPr>
          </a:lstStyle>
          <a:p>
            <a:fld id="{3250BF86-8735-4843-BB40-24763440E0B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067F32E-835F-DEAB-ED1B-AC14FCECBB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F23EE674-3C43-DB4A-BD66-D2D2D9D11AD4}" type="slidenum">
              <a:rPr kumimoji="0" lang="zh-CN" altLang="en-US" sz="1200" b="0">
                <a:solidFill>
                  <a:schemeClr val="tx1"/>
                </a:solidFill>
              </a:rPr>
              <a:pPr/>
              <a:t>1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8E57ADC-1C2F-C660-2545-91AF7D264E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2E72101-45E3-D955-2101-6C814937E4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EFF6E0A8-CFBC-E956-F55C-D10ECA0DF9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BA9BA5C-AF76-4341-A0E2-BCC7BC2055D9}" type="slidenum">
              <a:rPr kumimoji="0" lang="zh-CN" altLang="en-US" sz="1200" b="0">
                <a:solidFill>
                  <a:schemeClr val="tx1"/>
                </a:solidFill>
              </a:rPr>
              <a:pPr/>
              <a:t>2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5714C90-1059-8F4E-57A6-9820011071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75A9A92-7BBD-E6F9-7321-F4A9111B1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9128D7ED-68C7-D596-F537-FDE25E131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1F042B4-3812-C84C-8832-1DD675C13803}" type="slidenum">
              <a:rPr kumimoji="0" lang="zh-CN" altLang="en-US" sz="1200" b="0">
                <a:solidFill>
                  <a:schemeClr val="tx1"/>
                </a:solidFill>
              </a:rPr>
              <a:pPr/>
              <a:t>3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5D8BCF09-899E-15AB-F5FA-7AACCE054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510A0DB-AC90-01E9-33F9-AA0423FC3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3067E950-5C27-2D9D-EE6B-500784C3CD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08CBBFD-EDD4-6D4D-B985-370C103EB7C4}" type="slidenum">
              <a:rPr kumimoji="0" lang="zh-CN" altLang="en-US" sz="1200" b="0">
                <a:solidFill>
                  <a:schemeClr val="tx1"/>
                </a:solidFill>
              </a:rPr>
              <a:pPr/>
              <a:t>4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06DCE96D-E2EF-FB2D-2466-E48BAEF671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BB6CB90B-0602-2654-6DEB-C6A70C42F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E93D0AB-8A92-35E0-86D1-E3C13627E7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7565E2D-0388-4B49-A4F9-01FFE8416A0B}" type="slidenum">
              <a:rPr kumimoji="0" lang="zh-CN" altLang="en-US" sz="1200" b="0">
                <a:solidFill>
                  <a:schemeClr val="tx1"/>
                </a:solidFill>
              </a:rPr>
              <a:pPr/>
              <a:t>5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F4EF918-AA3B-7763-6615-79BC2CAB9C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9A6E5160-87A7-0526-C92F-BA7256FCA8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887822C7-84CA-6D6C-1CC8-402155F5B4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1FEC0C9-B5DE-5A41-83F1-069187674232}" type="slidenum">
              <a:rPr kumimoji="0" lang="zh-CN" altLang="en-US" sz="1200" b="0">
                <a:solidFill>
                  <a:schemeClr val="tx1"/>
                </a:solidFill>
              </a:rPr>
              <a:pPr/>
              <a:t>6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1A93FB7-F45B-FB69-20DA-C94BF3EA36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B921F17-059B-5E3B-CAA4-A7E0D729A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63B6DF21-9B42-CB95-220C-66B67F7415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C3F2F3A6-0FC8-E442-9215-1E238061EF96}" type="slidenum">
              <a:rPr kumimoji="0" lang="zh-CN" altLang="en-US" sz="1200" b="0">
                <a:solidFill>
                  <a:schemeClr val="tx1"/>
                </a:solidFill>
              </a:rPr>
              <a:pPr/>
              <a:t>7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9A505EE5-7765-2E30-770B-E8B1F7EFBD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110E61ED-8E79-9A07-480B-1E6F56B61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55AB9245-A767-A065-FD35-52C084F7E6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97ABAB0-4FE3-9948-BAA8-E95E251D2219}" type="slidenum">
              <a:rPr kumimoji="0" lang="zh-CN" altLang="en-US" sz="1200" b="0">
                <a:solidFill>
                  <a:schemeClr val="tx1"/>
                </a:solidFill>
              </a:rPr>
              <a:pPr/>
              <a:t>8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20C7EA2-9E92-39B6-78E1-1FEA7A11BC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9A2FEF02-4D0A-D74E-01CE-F7E472B30C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E0B8C321-99CF-6D9D-4804-478D9A2CE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E7139AC-57C6-8E46-8850-D14AB58CCFEC}" type="slidenum">
              <a:rPr kumimoji="0" lang="zh-CN" altLang="en-US" sz="1200" b="0">
                <a:solidFill>
                  <a:schemeClr val="tx1"/>
                </a:solidFill>
              </a:rPr>
              <a:pPr/>
              <a:t>9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CD45956D-A74B-ADF2-561A-2A8CB55484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16DD96A-0781-EDAC-EC9E-757F40CAF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Old</a:t>
            </a:r>
            <a:r>
              <a:rPr lang="zh-CN" altLang="en-US" dirty="0"/>
              <a:t> </a:t>
            </a:r>
            <a:r>
              <a:rPr lang="en-US" altLang="zh-CN" dirty="0"/>
              <a:t>Linux</a:t>
            </a:r>
            <a:r>
              <a:rPr lang="zh-CN" altLang="en-US" dirty="0"/>
              <a:t> </a:t>
            </a:r>
            <a:r>
              <a:rPr lang="en-US" altLang="zh-CN" dirty="0"/>
              <a:t>always</a:t>
            </a:r>
            <a:r>
              <a:rPr lang="zh-CN" altLang="en-US" dirty="0"/>
              <a:t> </a:t>
            </a:r>
            <a:r>
              <a:rPr lang="en-US" altLang="zh-CN" dirty="0"/>
              <a:t>used</a:t>
            </a:r>
            <a:r>
              <a:rPr lang="zh-CN" altLang="en-US" dirty="0"/>
              <a:t> </a:t>
            </a:r>
            <a:r>
              <a:rPr lang="en-US" altLang="zh-CN" dirty="0"/>
              <a:t>fixed</a:t>
            </a:r>
            <a:r>
              <a:rPr lang="zh-CN" altLang="en-US" dirty="0"/>
              <a:t> </a:t>
            </a:r>
            <a:r>
              <a:rPr lang="en-US" altLang="zh-CN" dirty="0"/>
              <a:t>stack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r>
              <a:rPr lang="zh-CN" altLang="en-US" dirty="0"/>
              <a:t> </a:t>
            </a:r>
            <a:r>
              <a:rPr lang="en-US" altLang="zh-CN" dirty="0"/>
              <a:t>across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machines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1F9F6CCC-AFB8-FBEE-7A67-CF5FECBE93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C10F54F-C204-F241-9BBA-4A99C207B2CC}" type="slidenum">
              <a:rPr kumimoji="0" lang="zh-CN" altLang="en-US" sz="1200" b="0">
                <a:solidFill>
                  <a:schemeClr val="tx1"/>
                </a:solidFill>
              </a:rPr>
              <a:pPr/>
              <a:t>10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8177ED27-8BFA-0D43-AE99-A552C27CF7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325DA388-CF59-1FFD-D0FF-DFA685BF1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F5809C9-18F8-C3C3-50AA-462525B01E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A4C9CA0-DDED-734F-95A8-7743235B825A}" type="slidenum">
              <a:rPr kumimoji="0" lang="zh-CN" altLang="en-US" sz="1200" b="0">
                <a:solidFill>
                  <a:schemeClr val="tx1"/>
                </a:solidFill>
              </a:rPr>
              <a:pPr/>
              <a:t>11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5E7DD566-E6F4-EE49-00A6-FD31F3532D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B5524D34-1DB1-A220-4F2A-EF2EA2CCFA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800w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67A1FCA-C636-476D-B53F-73E8444027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138B96A-F538-C049-91DE-8323C3DE7FA6}" type="slidenum">
              <a:rPr kumimoji="0" lang="zh-CN" altLang="en-US" sz="1200" b="0">
                <a:solidFill>
                  <a:schemeClr val="tx1"/>
                </a:solidFill>
              </a:rPr>
              <a:pPr/>
              <a:t>12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ED70F4E-6949-FC39-6EA0-E4513F1CDC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65A52DF-AAFA-AF09-D4FB-5AAE69255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10</a:t>
            </a:r>
            <a:r>
              <a:rPr lang="zh-CN" altLang="en-US" dirty="0"/>
              <a:t>亿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A3C6D25-B435-74FC-A0B2-C3875D943C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3C8E593-95EF-A94B-A5EB-DDD5E6541142}" type="slidenum">
              <a:rPr kumimoji="0" lang="zh-CN" altLang="en-US" sz="1200" b="0">
                <a:solidFill>
                  <a:schemeClr val="tx1"/>
                </a:solidFill>
              </a:rPr>
              <a:pPr/>
              <a:t>13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1D32E47-34D3-7A3C-D415-6D77542421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CFA9449E-4882-8D6C-B148-EAC96B5EA0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32bit:</a:t>
            </a:r>
            <a:r>
              <a:rPr lang="zh-CN" altLang="en-US" dirty="0"/>
              <a:t> </a:t>
            </a:r>
            <a:r>
              <a:rPr lang="en-US" altLang="zh-CN" dirty="0"/>
              <a:t>3w</a:t>
            </a:r>
            <a:r>
              <a:rPr lang="zh-CN" altLang="en-US" dirty="0"/>
              <a:t>次</a:t>
            </a:r>
            <a:endParaRPr lang="en-US" altLang="zh-CN" dirty="0"/>
          </a:p>
          <a:p>
            <a:pPr eaLnBrk="1" hangingPunct="1"/>
            <a:r>
              <a:rPr lang="en-US" altLang="zh-CN" dirty="0"/>
              <a:t>64bit:</a:t>
            </a:r>
            <a:r>
              <a:rPr lang="zh-CN" altLang="en-US" dirty="0"/>
              <a:t> </a:t>
            </a:r>
            <a:r>
              <a:rPr lang="en-US" altLang="zh-CN" dirty="0"/>
              <a:t>1000w</a:t>
            </a:r>
            <a:r>
              <a:rPr lang="zh-CN" altLang="en-US" dirty="0"/>
              <a:t>次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64392A3-DC1A-D31C-7328-517E564BDB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F926E749-62BC-A845-B079-222E52044A13}" type="slidenum">
              <a:rPr kumimoji="0" lang="zh-CN" altLang="en-US" sz="1200" b="0">
                <a:solidFill>
                  <a:schemeClr val="tx1"/>
                </a:solidFill>
              </a:rPr>
              <a:pPr/>
              <a:t>14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0B713395-1B9B-2692-2940-8CD394D34E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FB2EEDE-BB0A-5313-8FCF-F1382DBD5A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EAECE13D-5488-A075-AF84-C099417581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3209A6DB-E33C-D149-B51C-EE1F0927C84B}" type="slidenum">
              <a:rPr kumimoji="0" lang="zh-CN" altLang="en-US" sz="1200" b="0">
                <a:solidFill>
                  <a:schemeClr val="tx1"/>
                </a:solidFill>
              </a:rPr>
              <a:pPr/>
              <a:t>15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857620F-EF68-330F-053A-1EF28FE7F4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707E3EB7-EDFE-38F2-5EA4-F4E3AD793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E7BF86F9-2F4B-FB69-0D4D-570D81099B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1408264-65A9-8A40-93AD-8721652507E4}" type="slidenum">
              <a:rPr kumimoji="0" lang="zh-CN" altLang="en-US" sz="1200" b="0">
                <a:solidFill>
                  <a:schemeClr val="tx1"/>
                </a:solidFill>
              </a:rPr>
              <a:pPr/>
              <a:t>16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298536F7-A144-65BA-38B7-4003366E84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FD629EA-1F6F-8E23-3C36-561CAA193D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C8D3A02-F562-1C66-6168-C475912CA5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E5F87A2-C22D-8541-B319-90A21A76E9BF}" type="slidenum">
              <a:rPr kumimoji="0" lang="zh-CN" altLang="en-US" sz="1200" b="0">
                <a:solidFill>
                  <a:schemeClr val="tx1"/>
                </a:solidFill>
              </a:rPr>
              <a:pPr/>
              <a:t>17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F4367F5-5062-4BA3-D83E-CADBE52C3E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BE0F6261-3B94-896E-87C3-B0A89652A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E46B246-2590-2C37-497D-2F2FED67A0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D2958AC-3983-5C41-943E-B1C1A7792007}" type="slidenum">
              <a:rPr kumimoji="0" lang="zh-CN" altLang="en-US" sz="1200" b="0">
                <a:solidFill>
                  <a:schemeClr val="tx1"/>
                </a:solidFill>
              </a:rPr>
              <a:pPr/>
              <a:t>20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85EFD3F-BC30-3104-3ED4-A0C7241A27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D09E91D-67C7-490B-9716-04F1B428B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双刃剑：功能强大（访问任意内存）、但容易出错、导致问题</a:t>
            </a:r>
            <a:endParaRPr lang="en-US" altLang="zh-CN" dirty="0"/>
          </a:p>
          <a:p>
            <a:pPr eaLnBrk="1" hangingPunct="1"/>
            <a:r>
              <a:rPr lang="en-US" altLang="zh-CN" dirty="0"/>
              <a:t>JAVA/PYTHON</a:t>
            </a:r>
            <a:r>
              <a:rPr lang="zh-CN" altLang="en-US" dirty="0"/>
              <a:t> 没有</a:t>
            </a:r>
            <a:r>
              <a:rPr lang="en-US" altLang="zh-CN" dirty="0"/>
              <a:t>pointer</a:t>
            </a:r>
            <a:r>
              <a:rPr lang="zh-CN" altLang="en-US" dirty="0"/>
              <a:t>、</a:t>
            </a:r>
            <a:r>
              <a:rPr lang="en-US" altLang="zh-CN" dirty="0"/>
              <a:t>C++</a:t>
            </a:r>
            <a:r>
              <a:rPr lang="zh-CN" altLang="en-US" dirty="0"/>
              <a:t>有一些限制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ABB917F8-E179-035F-1F64-99E80B31FB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86D9BF2-85D1-9A4F-99FC-3FFB7587017E}" type="slidenum">
              <a:rPr kumimoji="0" lang="zh-CN" altLang="en-US" sz="1200" b="0">
                <a:solidFill>
                  <a:schemeClr val="tx1"/>
                </a:solidFill>
              </a:rPr>
              <a:pPr/>
              <a:t>21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3D9DAF74-8EC4-54E5-7251-4436824DAA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46296F7-7CEA-A629-594D-EC47F155A8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000043A-24E1-5AB8-B7E1-FDCCE7E7D2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CD6E1591-DF27-C249-9C23-DBFFBBC6F1FC}" type="slidenum">
              <a:rPr kumimoji="0" lang="zh-CN" altLang="en-US" sz="1200" b="0">
                <a:solidFill>
                  <a:schemeClr val="tx1"/>
                </a:solidFill>
              </a:rPr>
              <a:pPr/>
              <a:t>22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E4F45A30-EA84-7B2D-3416-7E19764AFF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262ADB54-1EA3-9139-A864-545D5BC84D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地址和</a:t>
            </a:r>
            <a:r>
              <a:rPr lang="en-US" altLang="zh-CN" dirty="0"/>
              <a:t>value</a:t>
            </a:r>
            <a:br>
              <a:rPr lang="en-US" altLang="zh-CN" dirty="0"/>
            </a:br>
            <a:r>
              <a:rPr lang="en-US" altLang="zh-CN" dirty="0"/>
              <a:t>pointer</a:t>
            </a:r>
            <a:r>
              <a:rPr lang="zh-CN" altLang="en-US" dirty="0"/>
              <a:t>本身也是个</a:t>
            </a:r>
            <a:r>
              <a:rPr lang="en-US" altLang="zh-CN" dirty="0"/>
              <a:t>value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C</a:t>
            </a:r>
            <a:r>
              <a:rPr lang="zh-CN" altLang="en-US" dirty="0"/>
              <a:t>有类型，</a:t>
            </a:r>
            <a:r>
              <a:rPr lang="en-US" altLang="zh-CN" dirty="0"/>
              <a:t>pointer</a:t>
            </a:r>
            <a:r>
              <a:rPr lang="zh-CN" altLang="en-US" dirty="0"/>
              <a:t>也有类型</a:t>
            </a:r>
            <a:endParaRPr lang="en-US" altLang="zh-CN" dirty="0"/>
          </a:p>
          <a:p>
            <a:pPr eaLnBrk="1" hangingPunct="1"/>
            <a:r>
              <a:rPr lang="zh-CN" altLang="en-US" dirty="0"/>
              <a:t>汇编里面没有类型、也不存在</a:t>
            </a:r>
            <a:r>
              <a:rPr lang="en-US" altLang="zh-CN" dirty="0"/>
              <a:t>pointer</a:t>
            </a:r>
            <a:r>
              <a:rPr lang="zh-CN" altLang="en-US" dirty="0"/>
              <a:t>（地址）</a:t>
            </a:r>
            <a:endParaRPr lang="en-US" altLang="zh-CN" dirty="0"/>
          </a:p>
          <a:p>
            <a:pPr eaLnBrk="1" hangingPunct="1"/>
            <a:r>
              <a:rPr lang="en-US" altLang="zh-CN" dirty="0"/>
              <a:t>Pointer</a:t>
            </a:r>
            <a:r>
              <a:rPr lang="zh-CN" altLang="en-US" dirty="0"/>
              <a:t>类型指导汇编指令生成：长度（</a:t>
            </a:r>
            <a:r>
              <a:rPr lang="en-US" altLang="zh-CN" dirty="0" err="1"/>
              <a:t>movb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 err="1"/>
              <a:t>movl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 err="1"/>
              <a:t>movq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542226DC-60EF-C3BC-0E8C-DFF8A1A6F2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60664784-F6AD-2C43-9B26-CC7AE2036410}" type="slidenum">
              <a:rPr kumimoji="0" lang="zh-CN" altLang="en-US" sz="1200" b="0">
                <a:solidFill>
                  <a:schemeClr val="tx1"/>
                </a:solidFill>
              </a:rPr>
              <a:pPr/>
              <a:t>23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FB1ECECA-631A-193E-E932-7A3266960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F65501EB-DA24-4C11-DBE2-B16F8CD301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D7013AF-9AD6-2C4A-E59E-C69099E22B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0EDCAB0-58FF-F244-816B-03F26C5D3DC1}" type="slidenum">
              <a:rPr kumimoji="0" lang="zh-CN" altLang="en-US" sz="1200" b="0">
                <a:solidFill>
                  <a:schemeClr val="tx1"/>
                </a:solidFill>
              </a:rPr>
              <a:pPr/>
              <a:t>24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F31EC9E-1DEF-E940-2434-74C059EEB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0CA24EE7-C99B-5B2B-9766-22536DBFE0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P+-I</a:t>
            </a:r>
            <a:r>
              <a:rPr lang="zh-CN" altLang="en-US" dirty="0"/>
              <a:t> 移动多少个指针（地址变化）</a:t>
            </a:r>
            <a:br>
              <a:rPr lang="en-US" altLang="zh-CN" dirty="0"/>
            </a:br>
            <a:r>
              <a:rPr lang="zh-CN" altLang="en-US" dirty="0"/>
              <a:t>板书一个例子</a:t>
            </a:r>
            <a:br>
              <a:rPr lang="en-US" altLang="zh-CN" dirty="0"/>
            </a:br>
            <a:r>
              <a:rPr lang="zh-CN" altLang="en-US" dirty="0"/>
              <a:t>两个指针之间的操作：加法没意义，减法有意义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DBB038C5-6F25-521F-F5E3-B3C349F125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418B85D-8911-2742-9DB7-E36E3B254DE7}" type="slidenum">
              <a:rPr kumimoji="0" lang="zh-CN" altLang="en-US" sz="1200" b="0">
                <a:solidFill>
                  <a:schemeClr val="tx1"/>
                </a:solidFill>
              </a:rPr>
              <a:pPr/>
              <a:t>25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98962B49-F3EF-4943-B8E9-128448FAD6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2B7D8A4-3100-0F89-88A0-102AC6232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 err="1"/>
              <a:t>day_of_year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3.5</a:t>
            </a:r>
            <a:r>
              <a:rPr lang="zh-CN" altLang="en-US" dirty="0"/>
              <a:t> 是今年的第几天</a:t>
            </a: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35ACFBF9-703C-4242-3688-311F854D3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563DC78E-73EB-2B4B-AF8D-855E5AAC1BFD}" type="slidenum">
              <a:rPr kumimoji="0" lang="zh-CN" altLang="en-US" sz="1200" b="0">
                <a:solidFill>
                  <a:schemeClr val="tx1"/>
                </a:solidFill>
              </a:rPr>
              <a:pPr/>
              <a:t>26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FC9CF35F-139C-8A86-4A74-3F27E48C17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30986242-3A6C-A469-A910-96ADC11664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返回值：</a:t>
            </a:r>
            <a:r>
              <a:rPr lang="en-US" altLang="zh-CN" dirty="0"/>
              <a:t>return</a:t>
            </a:r>
            <a:r>
              <a:rPr lang="zh-CN" altLang="en-US" dirty="0"/>
              <a:t> 只有</a:t>
            </a:r>
            <a:r>
              <a:rPr lang="en-US" altLang="zh-CN" dirty="0"/>
              <a:t>%</a:t>
            </a:r>
            <a:r>
              <a:rPr lang="en-US" altLang="zh-CN" dirty="0" err="1"/>
              <a:t>rax</a:t>
            </a:r>
            <a:r>
              <a:rPr lang="zh-CN" altLang="en-US" dirty="0"/>
              <a:t>；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返回更多信息：修改全局变量（不能返回局部变量）；指针的作用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89DE5DAD-A446-892E-D995-69BB3C0DB4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C2DCC30F-6488-4F42-A021-5F2F9A630B5E}" type="slidenum">
              <a:rPr kumimoji="0" lang="zh-CN" altLang="en-US" sz="1200" b="0">
                <a:solidFill>
                  <a:schemeClr val="tx1"/>
                </a:solidFill>
              </a:rPr>
              <a:pPr/>
              <a:t>27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D9862EDB-2BC2-6C63-21C3-11B2320641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FACC9E7-3C2A-F640-C322-C0F3C7CBE2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char</a:t>
            </a:r>
            <a:r>
              <a:rPr lang="zh-CN" altLang="en-US" dirty="0"/>
              <a:t> *</a:t>
            </a:r>
            <a:r>
              <a:rPr lang="en-US" altLang="zh-CN" dirty="0"/>
              <a:t>name</a:t>
            </a:r>
            <a:r>
              <a:rPr lang="zh-CN" altLang="en-US" dirty="0"/>
              <a:t>指针数组</a:t>
            </a:r>
            <a:br>
              <a:rPr lang="en-US" altLang="zh-CN" dirty="0"/>
            </a:br>
            <a:r>
              <a:rPr lang="zh-CN" altLang="en-US" dirty="0"/>
              <a:t>内存上的排布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2AAA9018-9CF7-833E-273F-86807AACF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3FEC8700-2DDC-0C4F-A35D-B45EF649810E}" type="slidenum">
              <a:rPr kumimoji="0" lang="zh-CN" altLang="en-US" sz="1200" b="0">
                <a:solidFill>
                  <a:schemeClr val="tx1"/>
                </a:solidFill>
              </a:rPr>
              <a:pPr/>
              <a:t>28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804CF9A-0C2B-6F74-128B-007856D20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1988589-D639-D108-47BC-C9D9C81FBB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B8ACBC9-26CA-08A1-6B46-1705EEA73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C5707BDE-8C08-5444-981F-8908DFC3D1F8}" type="slidenum">
              <a:rPr kumimoji="0" lang="zh-CN" altLang="en-US" sz="1200" b="0">
                <a:solidFill>
                  <a:schemeClr val="tx1"/>
                </a:solidFill>
              </a:rPr>
              <a:pPr/>
              <a:t>29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408A211-C862-FBA1-BF0F-C19794CB2E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A51DD190-7FA9-FDE0-06B3-CA62C59C5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B16FDD74-2D07-AF96-D860-731546B55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F519B71-18BE-3843-B672-045C9646FC4C}" type="slidenum">
              <a:rPr kumimoji="0" lang="zh-CN" altLang="en-US" sz="1200" b="0">
                <a:solidFill>
                  <a:schemeClr val="tx1"/>
                </a:solidFill>
              </a:rPr>
              <a:pPr/>
              <a:t>30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9C636DD0-0FB2-BACE-0D07-05D5935514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E5710F62-8A61-D3D8-0E20-B9C920C03B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F233B692-011B-7700-1DDB-A164A3D5CD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E12A7B8-B396-6140-8502-C797177C1112}" type="slidenum">
              <a:rPr kumimoji="0" lang="zh-CN" altLang="en-US" sz="1200" b="0">
                <a:solidFill>
                  <a:schemeClr val="tx1"/>
                </a:solidFill>
              </a:rPr>
              <a:pPr/>
              <a:t>31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C510EE46-24B2-A283-D391-D342BB4B25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D9066C69-9E16-1C3B-B9D5-DFB882218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函数类型：返回值</a:t>
            </a:r>
            <a:r>
              <a:rPr lang="en-US" altLang="zh-CN" dirty="0"/>
              <a:t>+</a:t>
            </a:r>
            <a:r>
              <a:rPr lang="zh-CN" altLang="en-US" dirty="0"/>
              <a:t>参数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14D376A5-0754-16A8-A56A-4088838F6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0B27FA49-DDCC-714C-9BFB-75CC6E070088}" type="slidenum">
              <a:rPr kumimoji="0" lang="zh-CN" altLang="en-US" sz="1200" b="0">
                <a:solidFill>
                  <a:schemeClr val="tx1"/>
                </a:solidFill>
              </a:rPr>
              <a:pPr/>
              <a:t>32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D4FAE3B3-1BE3-DEDE-4B0A-44F7084F4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3F2BADC4-16B8-46A7-BBCB-F771975EB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 err="1"/>
              <a:t>cmp</a:t>
            </a:r>
            <a:r>
              <a:rPr lang="zh-CN" altLang="en-US" dirty="0"/>
              <a:t>是个指针，把*去掉，表示类型的指针</a:t>
            </a: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zh-CN" altLang="en-US" dirty="0"/>
              <a:t>函数名表示函数地址，函数类型</a:t>
            </a:r>
            <a:r>
              <a:rPr lang="en-US" altLang="zh-CN" dirty="0"/>
              <a:t>casting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C04DCF8E-0B31-FE02-7C0A-EE0F74BE41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A07F2BFF-ED18-CC42-A99F-D682378F0DFD}" type="slidenum">
              <a:rPr kumimoji="0" lang="zh-CN" altLang="en-US" sz="1200" b="0">
                <a:solidFill>
                  <a:schemeClr val="tx1"/>
                </a:solidFill>
              </a:rPr>
              <a:pPr/>
              <a:t>33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9B93A170-E2F5-6CAE-EDA6-9FE81F1F3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549D2BE2-25AB-F081-72AB-5C56E6DC2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最近的符号</a:t>
            </a: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(</a:t>
            </a:r>
            <a:r>
              <a:rPr lang="zh-CN" altLang="en-US" dirty="0"/>
              <a:t>*</a:t>
            </a:r>
            <a:r>
              <a:rPr lang="en-US" altLang="zh-CN" dirty="0"/>
              <a:t>f)</a:t>
            </a:r>
            <a:r>
              <a:rPr lang="zh-CN" altLang="en-US" dirty="0"/>
              <a:t> 指针 把*</a:t>
            </a:r>
            <a:r>
              <a:rPr lang="en-US" altLang="zh-CN" dirty="0"/>
              <a:t>f</a:t>
            </a:r>
            <a:r>
              <a:rPr lang="zh-CN" altLang="en-US" dirty="0"/>
              <a:t>删掉，就是指针类型</a:t>
            </a:r>
            <a:br>
              <a:rPr lang="en-US" altLang="zh-CN" dirty="0"/>
            </a:br>
            <a:r>
              <a:rPr lang="en-US" altLang="zh-CN" dirty="0"/>
              <a:t>f(</a:t>
            </a:r>
            <a:r>
              <a:rPr lang="zh-CN" altLang="en-US" dirty="0"/>
              <a:t> 函数</a:t>
            </a:r>
            <a:br>
              <a:rPr lang="en-US" altLang="zh-CN" dirty="0"/>
            </a:br>
            <a:r>
              <a:rPr lang="en-US" altLang="zh-CN" dirty="0"/>
              <a:t>f[</a:t>
            </a:r>
            <a:r>
              <a:rPr lang="zh-CN" altLang="en-US" dirty="0"/>
              <a:t> 数组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0F7ECA5C-DFF0-EA4A-6B14-6766025316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D6B225B-AB3F-3E4B-A0BB-6ABE7EF58E36}" type="slidenum">
              <a:rPr kumimoji="0" lang="zh-CN" altLang="en-US" sz="1200" b="0">
                <a:solidFill>
                  <a:schemeClr val="tx1"/>
                </a:solidFill>
              </a:rPr>
              <a:pPr/>
              <a:t>34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9BB213EE-5EA0-88B4-834D-1C38C8E3E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9E3D7C87-6670-3571-D9F5-1A90F11A9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dirty="0"/>
              <a:t>1.</a:t>
            </a:r>
            <a:r>
              <a:rPr lang="zh-CN" altLang="en-US" dirty="0"/>
              <a:t>指针</a:t>
            </a:r>
            <a:br>
              <a:rPr lang="en-US" altLang="zh-CN" dirty="0"/>
            </a:br>
            <a:r>
              <a:rPr lang="en-US" altLang="zh-CN" dirty="0"/>
              <a:t>2.</a:t>
            </a:r>
            <a:r>
              <a:rPr lang="zh-CN" altLang="en-US" dirty="0"/>
              <a:t>数组指针</a:t>
            </a:r>
            <a:br>
              <a:rPr lang="en-US" altLang="zh-CN" dirty="0"/>
            </a:br>
            <a:r>
              <a:rPr lang="en-US" altLang="zh-CN" dirty="0"/>
              <a:t>3.</a:t>
            </a:r>
            <a:r>
              <a:rPr lang="zh-CN" altLang="en-US" dirty="0"/>
              <a:t>函数指针</a:t>
            </a:r>
            <a:br>
              <a:rPr lang="en-US" altLang="zh-CN" dirty="0"/>
            </a:br>
            <a:r>
              <a:rPr lang="en-US" altLang="zh-CN" dirty="0"/>
              <a:t>4.</a:t>
            </a:r>
            <a:r>
              <a:rPr lang="zh-CN" altLang="en-US" dirty="0"/>
              <a:t>函数</a:t>
            </a:r>
            <a:r>
              <a:rPr lang="en-US" altLang="zh-CN" dirty="0"/>
              <a:t>:</a:t>
            </a:r>
            <a:r>
              <a:rPr lang="zh-CN" altLang="en-US" dirty="0"/>
              <a:t> 剩下的都是返回值，返回一个复杂的指针</a:t>
            </a:r>
            <a:endParaRPr lang="en-US" altLang="zh-CN" dirty="0"/>
          </a:p>
          <a:p>
            <a:pPr eaLnBrk="1" hangingPunct="1"/>
            <a:r>
              <a:rPr lang="en-US" altLang="zh-CN" dirty="0"/>
              <a:t>5.</a:t>
            </a:r>
            <a:r>
              <a:rPr lang="zh-CN" altLang="en-US" dirty="0"/>
              <a:t>数组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593F6555-260F-E7E2-29AA-E4364E1724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35677265-0C60-4E4C-840F-8B734C6B4882}" type="slidenum">
              <a:rPr kumimoji="0" lang="zh-CN" altLang="en-US" sz="1200" b="0">
                <a:solidFill>
                  <a:schemeClr val="tx1"/>
                </a:solidFill>
              </a:rPr>
              <a:pPr/>
              <a:t>35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42B2021F-F35C-306D-8448-73DD75598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7B79E4AC-4DE0-300A-FF10-08072FFE6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结合率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B48B740-F0AF-0F1E-B353-46B507F31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76F27B28-27CD-9442-B15C-44B3ABE12DBA}" type="slidenum">
              <a:rPr kumimoji="0" lang="zh-CN" altLang="en-US" sz="1200" b="0">
                <a:solidFill>
                  <a:schemeClr val="tx1"/>
                </a:solidFill>
              </a:rPr>
              <a:pPr/>
              <a:t>36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F729F6A2-CC9D-20CD-31E8-7D52CC7CAC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62D6A312-CAF2-C15F-E9E2-4FD62E5460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E46B246-2590-2C37-497D-2F2FED67A0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D2958AC-3983-5C41-943E-B1C1A7792007}" type="slidenum">
              <a:rPr kumimoji="0" lang="zh-CN" altLang="en-US" sz="1200" b="0">
                <a:solidFill>
                  <a:schemeClr val="tx1"/>
                </a:solidFill>
              </a:rPr>
              <a:pPr/>
              <a:t>37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85EFD3F-BC30-3104-3ED4-A0C7241A27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D09E91D-67C7-490B-9716-04F1B428B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699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F07BF529-25E5-A044-3157-8090577A5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C3CF8F6F-E16A-254B-A053-509200A5DACF}" type="slidenum">
              <a:rPr kumimoji="0" lang="zh-CN" altLang="en-US" sz="1200" b="0">
                <a:solidFill>
                  <a:schemeClr val="tx1"/>
                </a:solidFill>
              </a:rPr>
              <a:pPr/>
              <a:t>38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BF7A7935-C457-311B-6557-2AC5ACE887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B724F753-BD27-A462-468D-2B32F6148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/>
              <a:t>之前见过的函数，如何访问栈上的局部变量？</a:t>
            </a:r>
            <a:r>
              <a:rPr lang="en-US" altLang="zh-CN" dirty="0"/>
              <a:t>%</a:t>
            </a:r>
            <a:r>
              <a:rPr lang="en-US" altLang="zh-CN" dirty="0" err="1"/>
              <a:t>rsp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offset</a:t>
            </a:r>
          </a:p>
          <a:p>
            <a:pPr eaLnBrk="1" hangingPunct="1"/>
            <a:r>
              <a:rPr lang="en-US" altLang="zh-CN" dirty="0" err="1"/>
              <a:t>rsp</a:t>
            </a:r>
            <a:r>
              <a:rPr lang="zh-CN" altLang="en-US" dirty="0"/>
              <a:t>指向栈顶（低地址）</a:t>
            </a:r>
            <a:endParaRPr lang="en-US" altLang="zh-CN" dirty="0"/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zh-CN" altLang="en-US" dirty="0"/>
              <a:t>变长</a:t>
            </a:r>
            <a:r>
              <a:rPr lang="en-US" altLang="zh-CN" dirty="0"/>
              <a:t>+</a:t>
            </a:r>
            <a:r>
              <a:rPr lang="zh-CN" altLang="en-US" dirty="0"/>
              <a:t>对齐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C571B592-324C-41C5-960F-D07690F5D6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55B8567-8E2D-FE4D-9E84-A7B5F384D688}" type="slidenum">
              <a:rPr kumimoji="0" lang="zh-CN" altLang="en-US" sz="1200" b="0">
                <a:solidFill>
                  <a:schemeClr val="tx1"/>
                </a:solidFill>
              </a:rPr>
              <a:pPr/>
              <a:t>39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1BF1BA8-902D-8BA1-F9B7-DCB38CB31F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E7C3E4EE-5034-A97C-2B9B-5E6F992494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2DED5CD8-DA5A-F5B1-3115-C11777594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ECB3B72A-313F-F444-B672-B80941B565AC}" type="slidenum">
              <a:rPr kumimoji="0" lang="zh-CN" altLang="en-US" sz="1200" b="0">
                <a:solidFill>
                  <a:schemeClr val="tx1"/>
                </a:solidFill>
              </a:rPr>
              <a:pPr/>
              <a:t>40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2D54B163-8024-686A-FAA5-67DC30E1D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6C8D9FE1-F2EC-00BF-FE2F-15550A335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63812AB6-AD9F-9924-703B-726C761D3A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F72A28ED-9701-3346-97D7-B0E3C13419A1}" type="slidenum">
              <a:rPr kumimoji="0" lang="zh-CN" altLang="en-US" sz="1200" b="0">
                <a:solidFill>
                  <a:schemeClr val="tx1"/>
                </a:solidFill>
              </a:rPr>
              <a:pPr/>
              <a:t>41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9102D49A-7D4B-23B8-C63E-64429A961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52322BEF-0A67-F9A3-5DB2-67E8762EC7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68A152D8-6B0E-047F-031B-EDD2FD05D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D68E26BC-8272-D34D-A84F-8DE6517C32A0}" type="slidenum">
              <a:rPr kumimoji="0" lang="zh-CN" altLang="en-US" sz="1200" b="0">
                <a:solidFill>
                  <a:schemeClr val="tx1"/>
                </a:solidFill>
              </a:rPr>
              <a:pPr/>
              <a:t>42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0F693109-9A0C-1A42-1D78-8EC0C7C69D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D2E1F0A1-407B-58D7-9938-94D20B2669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215AA4E6-6C57-6E57-906A-D05D4A5E05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4CE4DB83-D839-AA4D-9A3A-21B421890B93}" type="slidenum">
              <a:rPr kumimoji="0" lang="zh-CN" altLang="en-US" sz="1200" b="0">
                <a:solidFill>
                  <a:schemeClr val="tx1"/>
                </a:solidFill>
              </a:rPr>
              <a:pPr/>
              <a:t>43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A1EB09B6-F356-1047-CC16-3382A6EE02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2C320A8E-E11D-39DA-3D94-777B23B14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C1D8E532-6CD2-E5FA-1D84-6025EE6CBD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28E1EAF5-DFA4-D146-BFDB-C49B29BDB59B}" type="slidenum">
              <a:rPr kumimoji="0" lang="zh-CN" altLang="en-US" sz="1200" b="0">
                <a:solidFill>
                  <a:schemeClr val="tx1"/>
                </a:solidFill>
              </a:rPr>
              <a:pPr/>
              <a:t>44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A17F40CB-0DD3-D1F3-FEA7-C4E19753C4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C1A52D3E-928E-8556-17FF-CBBEFFA1A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082E3156-D749-A0E7-BA7F-0ED65F30EB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8ADC4F05-F7D8-DB4C-9EFA-95BD0746D49D}" type="slidenum">
              <a:rPr kumimoji="0" lang="zh-CN" altLang="en-US" sz="1200" b="0">
                <a:solidFill>
                  <a:schemeClr val="tx1"/>
                </a:solidFill>
              </a:rPr>
              <a:pPr/>
              <a:t>45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D1098C20-1A8A-A69C-7B2C-AA14529503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FD9EE95C-A347-2503-794A-87D4EEE7E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844FDC39-64FC-78FB-9E8E-D92562C17D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1B43AC10-5834-4644-BB36-44A1A7D1597F}" type="slidenum">
              <a:rPr kumimoji="0" lang="zh-CN" altLang="en-US" sz="1200" b="0">
                <a:solidFill>
                  <a:schemeClr val="tx1"/>
                </a:solidFill>
              </a:rPr>
              <a:pPr/>
              <a:t>46</a:t>
            </a:fld>
            <a:endParaRPr kumimoji="0" lang="en-US" altLang="zh-CN" sz="1200" b="0">
              <a:solidFill>
                <a:schemeClr val="tx1"/>
              </a:solidFill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5572A5EC-C0DB-5F75-9B84-7F22B17402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54BBC294-F2C0-3CE6-8AFC-D83D12E65E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2" name="Rectangle 1028">
            <a:extLst>
              <a:ext uri="{FF2B5EF4-FFF2-40B4-BE49-F238E27FC236}">
                <a16:creationId xmlns:a16="http://schemas.microsoft.com/office/drawing/2014/main" id="{EE9A86FC-65C6-FFD3-AFA4-379EE3C646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9C008-510C-5F48-BCD6-5B2A31D3EE68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5DA61B52-7678-E990-CCC3-A8048971D9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248400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0F887D86-DA8B-A0D3-FFFE-FE304A616A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AE1B5FE-7412-4E4D-B80C-BE803EA2B77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4178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807E86-65E1-73AB-9AEC-E4296518BD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87690-7E70-FC49-BCE1-3CEF45DCB1F4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3C3527-ADB0-3BF4-65DA-84774BDF27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694704-E7DD-25A1-683C-58717CF4A1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5D7DBE-C162-EF43-A819-22782A55FBD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248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A5BF4D-61DA-F53F-637D-CB68A0A781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DD1F4-6587-A840-889B-049D51B62769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DC77AB-C496-2258-E633-FAAE0FEE5A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346B1E-3A1D-D8D0-F0B6-15E24CA24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EC7F47-E6AF-6143-9492-25F3B82F04D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2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93E609-3340-9EDC-E152-9E86007982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937DE-E909-5844-B3DF-57E83E61F1BF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2C7C3-6317-6AA9-EEC6-57E8F58E12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79D5A-D7A8-1725-3826-DA7A9EE5B3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B885AF-C099-D046-A281-0C0650FBBEE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3197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B71DBD7-8DA5-0D0C-82C9-99E2E6ADFC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EEBBD-4BFE-464D-8CB7-7C2FACA46AAA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046C864-F18F-0457-267D-0BB4E00218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04555A-2592-83EA-3308-3A01513083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2CEFD2-8A40-2E4C-9436-61B7D09FC9A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4777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2081DAB-4497-4327-9A95-12C7A7CA22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F7A2F-0445-7442-A509-C6E123E4CC83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F019E15-ADAF-EFF0-6874-F2A00CEC49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AE991B-34FA-550E-D756-D483EC45BC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FE905A-805F-494C-948D-D160153CFFE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688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8E321B5-E879-69E8-09C2-61A74885D4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088E5-8A38-C94C-8632-0AACF12F273D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8A3B6C-C837-213A-97D7-7529BE746E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ECA3E09-3A72-55B0-AA5C-81356D46A5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DABFF1-7805-6149-B65D-656D0B96691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1846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E37A85-F093-0C34-5319-C2D76D0149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115F4-01D0-9747-B1AE-68840594954A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BB6875-16B6-D76E-0E9A-B18A4BFD89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5027E2-71C9-D025-69F4-86EC9362F4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C3C0D0-0F19-DA43-9AD5-7F6D6F0415E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793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80FD7C-F766-BE9B-C78F-8953951BB6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FC78D-4974-B84B-8A78-A2FF11F7B1E4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3DF20D-A8D6-C502-4CB5-7EB7B6A80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596C3A-7B28-302A-0DEF-39A0F2C8CF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96A19B-4755-1E41-BD4D-DABB1DDDEFC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23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27797E-D2CE-7BA8-1551-A7975884E3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356D7-40F6-714D-982B-B03E2BBEA7E5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B4474E-CB51-BC70-8EEF-18CE269B10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DB7BF3-2147-F733-27CF-D4457E92AE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3FA6E7-AA3A-B342-8AFC-BA974B1F6FF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4120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457200"/>
            <a:ext cx="2076450" cy="55626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76950" cy="55626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AC4DF4-65FA-CEE4-1C37-D06FEA4436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24CD3-F30C-3F4E-86A6-DCA66839B2EC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10C59A-EF68-B89B-5670-98C512FD76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6E2CEC-CF9F-8A88-2D4E-C51D8349F2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3DB2E-36DA-8B42-965B-F03688F6827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6990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305800" cy="44196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77814B-72F6-BC88-49FE-FBD3FEA55F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C09B9-D091-E544-ADAC-3773A8433AA1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EEA094-B8B7-764C-4B3F-35EFA8E74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38999-E1A0-A9B8-A085-881E1500F6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F736B3-B6E1-DD46-AC29-A5FE5B31D33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4528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14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76700" cy="4419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076700" cy="44196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012C54-E2FC-A4DF-9FB1-DB4D39E7E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DBC9A-5C6D-2C4A-AF2C-710A93A14A4F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870047-7D42-1C6B-39F6-9C38B47A97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674973-DDA6-C8FD-2FC5-75BBB101DA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0E16F7-58E1-5047-ACC4-41C850F210F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832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4F27281-C791-8239-5CAD-E2CDCB93D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A7E33D-87FF-F16E-8AA7-24C2BCE94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05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B018B58-9AD1-C02B-6F21-804D1421C2F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172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kumimoji="0" sz="1400" b="0">
                <a:solidFill>
                  <a:schemeClr val="tx1"/>
                </a:solidFill>
                <a:latin typeface="Times New Roman" panose="02020603050405020304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E58AD7C1-ED6D-514C-8233-757694A43AFE}" type="datetime1">
              <a:rPr lang="zh-CN" altLang="en-US"/>
              <a:pPr>
                <a:defRPr/>
              </a:pPr>
              <a:t>2024/11/23</a:t>
            </a:fld>
            <a:endParaRPr lang="en-US" altLang="zh-C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4214956-C266-E5FE-C317-15D54A3B99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172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2F38802-21D2-4046-D15E-A6181A7C1C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72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b="0">
                <a:solidFill>
                  <a:schemeClr val="tx1"/>
                </a:solidFill>
              </a:defRPr>
            </a:lvl1pPr>
          </a:lstStyle>
          <a:p>
            <a:fld id="{DE435353-D3A4-AF41-8201-6E75466A3E7D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712CDEA6-E8ED-DAD1-A306-51DD9CEBD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371600"/>
            <a:ext cx="807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30">
            <a:extLst>
              <a:ext uri="{FF2B5EF4-FFF2-40B4-BE49-F238E27FC236}">
                <a16:creationId xmlns:a16="http://schemas.microsoft.com/office/drawing/2014/main" id="{1242A5CB-5ED7-A10F-F0C6-1CF02797C9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BDFEC9-F23F-1E45-8659-2216FE123C45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5E282D6-7FF6-4821-8BB9-F74435F0632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828800"/>
          </a:xfrm>
        </p:spPr>
        <p:txBody>
          <a:bodyPr/>
          <a:lstStyle/>
          <a:p>
            <a:r>
              <a:rPr lang="en-US" altLang="zh-CN" sz="3600">
                <a:ea typeface="方正姚体" pitchFamily="2" charset="-122"/>
              </a:rPr>
              <a:t>Buffer Overflow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5">
            <a:extLst>
              <a:ext uri="{FF2B5EF4-FFF2-40B4-BE49-F238E27FC236}">
                <a16:creationId xmlns:a16="http://schemas.microsoft.com/office/drawing/2014/main" id="{6F3D0A6B-674F-B8B6-E109-00792C1A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1D3C9D-E34A-2249-8978-BE406F9C5B03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A464AE3-01D1-DE23-48B0-BA831CC61C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Outline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BC865A76-B8AB-3C05-3043-36CD4E637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>
                <a:ea typeface="宋体" panose="02010600030101010101" pitchFamily="2" charset="-122"/>
              </a:rPr>
              <a:t>Buffer Overflow</a:t>
            </a:r>
          </a:p>
          <a:p>
            <a:pPr>
              <a:lnSpc>
                <a:spcPct val="120000"/>
              </a:lnSpc>
            </a:pPr>
            <a:r>
              <a:rPr lang="en-US" altLang="zh-CN">
                <a:ea typeface="宋体" panose="02010600030101010101" pitchFamily="2" charset="-122"/>
              </a:rPr>
              <a:t>Suggested reading</a:t>
            </a:r>
          </a:p>
          <a:p>
            <a:pPr lvl="1">
              <a:lnSpc>
                <a:spcPct val="120000"/>
              </a:lnSpc>
            </a:pPr>
            <a:r>
              <a:rPr lang="en-US" altLang="zh-CN">
                <a:ea typeface="宋体" panose="02010600030101010101" pitchFamily="2" charset="-122"/>
              </a:rPr>
              <a:t>Chap 3.10.4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>
            <a:extLst>
              <a:ext uri="{FF2B5EF4-FFF2-40B4-BE49-F238E27FC236}">
                <a16:creationId xmlns:a16="http://schemas.microsoft.com/office/drawing/2014/main" id="{316228EF-1DB3-4F6E-1580-F44242CE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239BAE-294D-014A-BDC3-C3EE8D9632B5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A0EE5CF2-148B-7BCF-A4C1-07A32A84D3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Out-of-Bounds Memory References </a:t>
            </a: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E5925766-743A-D79A-89EA-4791490473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8006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  </a:t>
            </a:r>
            <a:r>
              <a:rPr kumimoji="1" lang="zh-CN" altLang="en-US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/*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Implementation of library function gets()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2 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char *gets(char *s)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3 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4 	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int c;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5 	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char *dest = 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6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7 	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while ((c = getchar()) != ’\n’ &amp;&amp; c != EOF)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8 			</a:t>
            </a:r>
            <a:r>
              <a:rPr kumimoji="1" lang="en-US" altLang="zh-CN" sz="2000" b="1">
                <a:solidFill>
                  <a:srgbClr val="FF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*dest++ = c;   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/* No bounds checking */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9	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if (c == EOF &amp;&amp; dest ==s)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10 	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return NULL;    /* No characters read */</a:t>
            </a:r>
            <a:endParaRPr kumimoji="1" lang="en-US" altLang="zh-CN" sz="2000" b="1">
              <a:solidFill>
                <a:srgbClr val="0000FF"/>
              </a:solidFill>
              <a:latin typeface="Courier" pitchFamily="2" charset="0"/>
              <a:ea typeface="Courier" pitchFamily="2" charset="0"/>
              <a:cs typeface="Courier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11	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*dest++ = ’\0’; 	   /* Terminate String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12 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return s;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13 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}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>
            <a:extLst>
              <a:ext uri="{FF2B5EF4-FFF2-40B4-BE49-F238E27FC236}">
                <a16:creationId xmlns:a16="http://schemas.microsoft.com/office/drawing/2014/main" id="{88D55AE3-C613-9587-F554-D13FDF691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03AC9F-52B4-704D-9267-41007A774BE5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A6210AE8-11AF-5A6A-F5CD-B2D764044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Out-of-Bounds Memory References </a:t>
            </a:r>
          </a:p>
        </p:txBody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F613CA1-8D42-47C1-EE5C-C7A9CBF9EB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14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/* Read input line and write it back */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15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void echo()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16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{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17 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char buf[8]; 	/* Way too small ! */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18 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gets(buf);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19 	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puts(buf);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kumimoji="1" lang="en-US" altLang="zh-CN" sz="2000" b="1">
                <a:solidFill>
                  <a:srgbClr val="0000FF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20 </a:t>
            </a:r>
            <a:r>
              <a:rPr kumimoji="1" lang="en-US" altLang="zh-CN" sz="2000" b="1">
                <a:solidFill>
                  <a:srgbClr val="000000"/>
                </a:solidFill>
                <a:latin typeface="Courier" pitchFamily="2" charset="0"/>
                <a:ea typeface="Courier" pitchFamily="2" charset="0"/>
                <a:cs typeface="Courier" pitchFamily="2" charset="0"/>
              </a:rPr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5">
            <a:extLst>
              <a:ext uri="{FF2B5EF4-FFF2-40B4-BE49-F238E27FC236}">
                <a16:creationId xmlns:a16="http://schemas.microsoft.com/office/drawing/2014/main" id="{398906ED-0E62-6C62-71A2-D2C1F5E2F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331DE9-B958-1F4C-A77F-44863DF0770C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98EA4CF-1C88-02EA-390E-07C55C7380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Out-of-Bounds Memory References </a:t>
            </a:r>
          </a:p>
        </p:txBody>
      </p:sp>
      <p:graphicFrame>
        <p:nvGraphicFramePr>
          <p:cNvPr id="1458179" name="Group 3">
            <a:extLst>
              <a:ext uri="{FF2B5EF4-FFF2-40B4-BE49-F238E27FC236}">
                <a16:creationId xmlns:a16="http://schemas.microsoft.com/office/drawing/2014/main" id="{F9EAD908-D442-9E34-8C8F-51A1DC8D1837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1524000"/>
          <a:ext cx="3352800" cy="4540252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473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95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Return address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439272"/>
                  </a:ext>
                </a:extLst>
              </a:tr>
              <a:tr h="938844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[7]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[6]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[5]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[4]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[3]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[0]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709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41" name="Line 25">
            <a:extLst>
              <a:ext uri="{FF2B5EF4-FFF2-40B4-BE49-F238E27FC236}">
                <a16:creationId xmlns:a16="http://schemas.microsoft.com/office/drawing/2014/main" id="{E76B0EC7-90B7-3994-6994-D14D139E64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8475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42" name="Text Box 26">
            <a:extLst>
              <a:ext uri="{FF2B5EF4-FFF2-40B4-BE49-F238E27FC236}">
                <a16:creationId xmlns:a16="http://schemas.microsoft.com/office/drawing/2014/main" id="{A2639FBC-77BE-C207-6EC6-2566E4F8E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800600"/>
            <a:ext cx="595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>
                <a:latin typeface="Times New Roman" panose="02020603050405020304" pitchFamily="18" charset="0"/>
              </a:rPr>
              <a:t>buf</a:t>
            </a:r>
          </a:p>
        </p:txBody>
      </p:sp>
      <p:sp>
        <p:nvSpPr>
          <p:cNvPr id="13343" name="左大括号 8">
            <a:extLst>
              <a:ext uri="{FF2B5EF4-FFF2-40B4-BE49-F238E27FC236}">
                <a16:creationId xmlns:a16="http://schemas.microsoft.com/office/drawing/2014/main" id="{32E31B68-F3D4-E75C-4F47-FFE74F551C83}"/>
              </a:ext>
            </a:extLst>
          </p:cNvPr>
          <p:cNvSpPr>
            <a:spLocks/>
          </p:cNvSpPr>
          <p:nvPr/>
        </p:nvSpPr>
        <p:spPr bwMode="auto">
          <a:xfrm>
            <a:off x="1905000" y="1600200"/>
            <a:ext cx="307975" cy="1371600"/>
          </a:xfrm>
          <a:prstGeom prst="leftBrace">
            <a:avLst>
              <a:gd name="adj1" fmla="val 83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44" name="矩形 9">
            <a:extLst>
              <a:ext uri="{FF2B5EF4-FFF2-40B4-BE49-F238E27FC236}">
                <a16:creationId xmlns:a16="http://schemas.microsoft.com/office/drawing/2014/main" id="{45F03F77-ABCB-C346-B66D-200DEC0BA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854200"/>
            <a:ext cx="1676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for caller</a:t>
            </a:r>
          </a:p>
        </p:txBody>
      </p:sp>
      <p:sp>
        <p:nvSpPr>
          <p:cNvPr id="13345" name="左大括号 10">
            <a:extLst>
              <a:ext uri="{FF2B5EF4-FFF2-40B4-BE49-F238E27FC236}">
                <a16:creationId xmlns:a16="http://schemas.microsoft.com/office/drawing/2014/main" id="{E65E6187-69EA-1986-7B6A-1D1FCD81CC74}"/>
              </a:ext>
            </a:extLst>
          </p:cNvPr>
          <p:cNvSpPr>
            <a:spLocks/>
          </p:cNvSpPr>
          <p:nvPr/>
        </p:nvSpPr>
        <p:spPr bwMode="auto">
          <a:xfrm>
            <a:off x="2057400" y="3124200"/>
            <a:ext cx="307975" cy="2895600"/>
          </a:xfrm>
          <a:prstGeom prst="leftBrace">
            <a:avLst>
              <a:gd name="adj1" fmla="val 831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46" name="矩形 11">
            <a:extLst>
              <a:ext uri="{FF2B5EF4-FFF2-40B4-BE49-F238E27FC236}">
                <a16:creationId xmlns:a16="http://schemas.microsoft.com/office/drawing/2014/main" id="{E3C3A946-0713-3CAD-EF1F-2C5747DDA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1828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for echo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5">
            <a:extLst>
              <a:ext uri="{FF2B5EF4-FFF2-40B4-BE49-F238E27FC236}">
                <a16:creationId xmlns:a16="http://schemas.microsoft.com/office/drawing/2014/main" id="{BE54AC58-E1CC-ED43-7610-877D4867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26C844-B96D-424E-9CEF-59F368EEC4FD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CA1C15E-D833-CFFE-454E-4E5C8E79B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Out-of-Bounds Memory References </a:t>
            </a:r>
          </a:p>
        </p:txBody>
      </p:sp>
      <p:graphicFrame>
        <p:nvGraphicFramePr>
          <p:cNvPr id="1458179" name="Group 3">
            <a:extLst>
              <a:ext uri="{FF2B5EF4-FFF2-40B4-BE49-F238E27FC236}">
                <a16:creationId xmlns:a16="http://schemas.microsoft.com/office/drawing/2014/main" id="{1FD314F2-04D5-F8C0-E931-845422420A24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1524000"/>
          <a:ext cx="3352800" cy="4540252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473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95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Return address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95842"/>
                  </a:ext>
                </a:extLst>
              </a:tr>
              <a:tr h="469422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[11]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[10]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[9]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[8]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[7]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[6]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[5]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[4]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9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[3]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[0]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6709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94" name="Line 25">
            <a:extLst>
              <a:ext uri="{FF2B5EF4-FFF2-40B4-BE49-F238E27FC236}">
                <a16:creationId xmlns:a16="http://schemas.microsoft.com/office/drawing/2014/main" id="{E29527A3-8F4F-8C02-6A8E-2C97D229B9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8475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5" name="Text Box 26">
            <a:extLst>
              <a:ext uri="{FF2B5EF4-FFF2-40B4-BE49-F238E27FC236}">
                <a16:creationId xmlns:a16="http://schemas.microsoft.com/office/drawing/2014/main" id="{0735FBD0-AB81-41A5-E1F7-2EF49D4F3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800600"/>
            <a:ext cx="595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>
                <a:latin typeface="Times New Roman" panose="02020603050405020304" pitchFamily="18" charset="0"/>
              </a:rPr>
              <a:t>buf</a:t>
            </a:r>
          </a:p>
        </p:txBody>
      </p:sp>
      <p:sp>
        <p:nvSpPr>
          <p:cNvPr id="15396" name="左大括号 8">
            <a:extLst>
              <a:ext uri="{FF2B5EF4-FFF2-40B4-BE49-F238E27FC236}">
                <a16:creationId xmlns:a16="http://schemas.microsoft.com/office/drawing/2014/main" id="{356AA115-A362-97CB-0E8B-19115F9F8B6E}"/>
              </a:ext>
            </a:extLst>
          </p:cNvPr>
          <p:cNvSpPr>
            <a:spLocks/>
          </p:cNvSpPr>
          <p:nvPr/>
        </p:nvSpPr>
        <p:spPr bwMode="auto">
          <a:xfrm>
            <a:off x="1905000" y="1600200"/>
            <a:ext cx="307975" cy="1371600"/>
          </a:xfrm>
          <a:prstGeom prst="leftBrace">
            <a:avLst>
              <a:gd name="adj1" fmla="val 83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97" name="矩形 9">
            <a:extLst>
              <a:ext uri="{FF2B5EF4-FFF2-40B4-BE49-F238E27FC236}">
                <a16:creationId xmlns:a16="http://schemas.microsoft.com/office/drawing/2014/main" id="{7D357E19-A911-4791-CB37-C1AA8A4B0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854200"/>
            <a:ext cx="1676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for caller</a:t>
            </a:r>
          </a:p>
        </p:txBody>
      </p:sp>
      <p:sp>
        <p:nvSpPr>
          <p:cNvPr id="15398" name="左大括号 10">
            <a:extLst>
              <a:ext uri="{FF2B5EF4-FFF2-40B4-BE49-F238E27FC236}">
                <a16:creationId xmlns:a16="http://schemas.microsoft.com/office/drawing/2014/main" id="{8269A825-93CC-6D8B-9C9C-ECBF90DC2AD8}"/>
              </a:ext>
            </a:extLst>
          </p:cNvPr>
          <p:cNvSpPr>
            <a:spLocks/>
          </p:cNvSpPr>
          <p:nvPr/>
        </p:nvSpPr>
        <p:spPr bwMode="auto">
          <a:xfrm>
            <a:off x="2057400" y="3124200"/>
            <a:ext cx="307975" cy="2895600"/>
          </a:xfrm>
          <a:prstGeom prst="leftBrace">
            <a:avLst>
              <a:gd name="adj1" fmla="val 831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99" name="矩形 11">
            <a:extLst>
              <a:ext uri="{FF2B5EF4-FFF2-40B4-BE49-F238E27FC236}">
                <a16:creationId xmlns:a16="http://schemas.microsoft.com/office/drawing/2014/main" id="{F35AC429-7C7C-D59F-007E-6A8166610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1828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for echo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5">
            <a:extLst>
              <a:ext uri="{FF2B5EF4-FFF2-40B4-BE49-F238E27FC236}">
                <a16:creationId xmlns:a16="http://schemas.microsoft.com/office/drawing/2014/main" id="{88E220CE-D090-06F9-287B-EEA45BAB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34949B-2F0B-1247-BE39-1BB009ED3DA3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1A460A4-326F-5C55-6B88-4265B4DB3A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Out-of-Bounds Memory References </a:t>
            </a:r>
          </a:p>
        </p:txBody>
      </p:sp>
      <p:graphicFrame>
        <p:nvGraphicFramePr>
          <p:cNvPr id="1458179" name="Group 3">
            <a:extLst>
              <a:ext uri="{FF2B5EF4-FFF2-40B4-BE49-F238E27FC236}">
                <a16:creationId xmlns:a16="http://schemas.microsoft.com/office/drawing/2014/main" id="{D757F8B2-4854-DC18-5F6A-DDB9D1AB8A9D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1524000"/>
          <a:ext cx="3352800" cy="4540252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473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95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Return address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909193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[15]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1[4]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[13]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[12]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[11]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[10]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[9]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[8]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[7]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[6]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[5]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[4]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9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[3]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[0]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6709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445" name="Line 25">
            <a:extLst>
              <a:ext uri="{FF2B5EF4-FFF2-40B4-BE49-F238E27FC236}">
                <a16:creationId xmlns:a16="http://schemas.microsoft.com/office/drawing/2014/main" id="{05561C4D-CBC1-D117-DEBC-E102576DF0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8475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46" name="Text Box 26">
            <a:extLst>
              <a:ext uri="{FF2B5EF4-FFF2-40B4-BE49-F238E27FC236}">
                <a16:creationId xmlns:a16="http://schemas.microsoft.com/office/drawing/2014/main" id="{57203F34-CE4F-6B51-0E31-D06D0B191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800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>
                <a:latin typeface="Times New Roman" panose="02020603050405020304" pitchFamily="18" charset="0"/>
              </a:rPr>
              <a:t>buf</a:t>
            </a:r>
          </a:p>
        </p:txBody>
      </p:sp>
      <p:sp>
        <p:nvSpPr>
          <p:cNvPr id="17447" name="左大括号 8">
            <a:extLst>
              <a:ext uri="{FF2B5EF4-FFF2-40B4-BE49-F238E27FC236}">
                <a16:creationId xmlns:a16="http://schemas.microsoft.com/office/drawing/2014/main" id="{52859B31-023E-8F75-DE91-7E1B63BF88C4}"/>
              </a:ext>
            </a:extLst>
          </p:cNvPr>
          <p:cNvSpPr>
            <a:spLocks/>
          </p:cNvSpPr>
          <p:nvPr/>
        </p:nvSpPr>
        <p:spPr bwMode="auto">
          <a:xfrm>
            <a:off x="1905000" y="1600200"/>
            <a:ext cx="307975" cy="1371600"/>
          </a:xfrm>
          <a:prstGeom prst="leftBrace">
            <a:avLst>
              <a:gd name="adj1" fmla="val 83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48" name="矩形 9">
            <a:extLst>
              <a:ext uri="{FF2B5EF4-FFF2-40B4-BE49-F238E27FC236}">
                <a16:creationId xmlns:a16="http://schemas.microsoft.com/office/drawing/2014/main" id="{C8E14C69-F0B8-4BBE-5CD2-881C090B7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854200"/>
            <a:ext cx="1676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for caller</a:t>
            </a:r>
          </a:p>
        </p:txBody>
      </p:sp>
      <p:sp>
        <p:nvSpPr>
          <p:cNvPr id="17449" name="左大括号 10">
            <a:extLst>
              <a:ext uri="{FF2B5EF4-FFF2-40B4-BE49-F238E27FC236}">
                <a16:creationId xmlns:a16="http://schemas.microsoft.com/office/drawing/2014/main" id="{E9EF807D-486F-D911-D13F-7A290F41148C}"/>
              </a:ext>
            </a:extLst>
          </p:cNvPr>
          <p:cNvSpPr>
            <a:spLocks/>
          </p:cNvSpPr>
          <p:nvPr/>
        </p:nvSpPr>
        <p:spPr bwMode="auto">
          <a:xfrm>
            <a:off x="2057400" y="3124200"/>
            <a:ext cx="307975" cy="2895600"/>
          </a:xfrm>
          <a:prstGeom prst="leftBrace">
            <a:avLst>
              <a:gd name="adj1" fmla="val 831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50" name="矩形 11">
            <a:extLst>
              <a:ext uri="{FF2B5EF4-FFF2-40B4-BE49-F238E27FC236}">
                <a16:creationId xmlns:a16="http://schemas.microsoft.com/office/drawing/2014/main" id="{CE7B0F52-CCD1-662F-D20D-9373FC168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1828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for echo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5">
            <a:extLst>
              <a:ext uri="{FF2B5EF4-FFF2-40B4-BE49-F238E27FC236}">
                <a16:creationId xmlns:a16="http://schemas.microsoft.com/office/drawing/2014/main" id="{F9A2BC21-5C19-A440-90AF-DA883EFA8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281182-78A6-234D-8B03-8C96E357E6D2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7259ACBC-8A7F-6366-BA7F-B416CB538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Out-of-Bounds Memory References </a:t>
            </a:r>
          </a:p>
        </p:txBody>
      </p:sp>
      <p:graphicFrame>
        <p:nvGraphicFramePr>
          <p:cNvPr id="1458179" name="Group 3">
            <a:extLst>
              <a:ext uri="{FF2B5EF4-FFF2-40B4-BE49-F238E27FC236}">
                <a16:creationId xmlns:a16="http://schemas.microsoft.com/office/drawing/2014/main" id="{5E9E38F9-204E-02CA-4628-F95556723433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1524000"/>
          <a:ext cx="3352800" cy="4540252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4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4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[23]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[22]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[21]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[20]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8705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[19]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[18]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[17]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[16]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[15]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1[4]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[13]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[12]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[11]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[10]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[9]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[8]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42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[7]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[6]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[5]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[4]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9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[3]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[0]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6709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504" name="Line 25">
            <a:extLst>
              <a:ext uri="{FF2B5EF4-FFF2-40B4-BE49-F238E27FC236}">
                <a16:creationId xmlns:a16="http://schemas.microsoft.com/office/drawing/2014/main" id="{0B84AED2-EAD8-B97C-2BF0-3EADF26D11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8475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505" name="Text Box 26">
            <a:extLst>
              <a:ext uri="{FF2B5EF4-FFF2-40B4-BE49-F238E27FC236}">
                <a16:creationId xmlns:a16="http://schemas.microsoft.com/office/drawing/2014/main" id="{938B8A80-877A-8544-82D8-30B86AEB5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800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>
                <a:latin typeface="Times New Roman" panose="02020603050405020304" pitchFamily="18" charset="0"/>
              </a:rPr>
              <a:t>buf</a:t>
            </a:r>
          </a:p>
        </p:txBody>
      </p:sp>
      <p:sp>
        <p:nvSpPr>
          <p:cNvPr id="19506" name="左大括号 8">
            <a:extLst>
              <a:ext uri="{FF2B5EF4-FFF2-40B4-BE49-F238E27FC236}">
                <a16:creationId xmlns:a16="http://schemas.microsoft.com/office/drawing/2014/main" id="{D6D5DA7A-B34C-918E-91EE-43B4DDE4AFCF}"/>
              </a:ext>
            </a:extLst>
          </p:cNvPr>
          <p:cNvSpPr>
            <a:spLocks/>
          </p:cNvSpPr>
          <p:nvPr/>
        </p:nvSpPr>
        <p:spPr bwMode="auto">
          <a:xfrm>
            <a:off x="1905000" y="1600200"/>
            <a:ext cx="307975" cy="1371600"/>
          </a:xfrm>
          <a:prstGeom prst="leftBrace">
            <a:avLst>
              <a:gd name="adj1" fmla="val 83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507" name="矩形 9">
            <a:extLst>
              <a:ext uri="{FF2B5EF4-FFF2-40B4-BE49-F238E27FC236}">
                <a16:creationId xmlns:a16="http://schemas.microsoft.com/office/drawing/2014/main" id="{A7962612-3822-FCD0-8C18-91362D2F2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854200"/>
            <a:ext cx="1676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for caller</a:t>
            </a:r>
          </a:p>
        </p:txBody>
      </p:sp>
      <p:sp>
        <p:nvSpPr>
          <p:cNvPr id="19508" name="左大括号 10">
            <a:extLst>
              <a:ext uri="{FF2B5EF4-FFF2-40B4-BE49-F238E27FC236}">
                <a16:creationId xmlns:a16="http://schemas.microsoft.com/office/drawing/2014/main" id="{153AA6E9-9CF6-FADA-0E7B-DDB62FDF4804}"/>
              </a:ext>
            </a:extLst>
          </p:cNvPr>
          <p:cNvSpPr>
            <a:spLocks/>
          </p:cNvSpPr>
          <p:nvPr/>
        </p:nvSpPr>
        <p:spPr bwMode="auto">
          <a:xfrm>
            <a:off x="2057400" y="3124200"/>
            <a:ext cx="307975" cy="2895600"/>
          </a:xfrm>
          <a:prstGeom prst="leftBrace">
            <a:avLst>
              <a:gd name="adj1" fmla="val 831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509" name="矩形 11">
            <a:extLst>
              <a:ext uri="{FF2B5EF4-FFF2-40B4-BE49-F238E27FC236}">
                <a16:creationId xmlns:a16="http://schemas.microsoft.com/office/drawing/2014/main" id="{553217F1-F824-432A-119C-C4A972C01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1828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for echo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5">
            <a:extLst>
              <a:ext uri="{FF2B5EF4-FFF2-40B4-BE49-F238E27FC236}">
                <a16:creationId xmlns:a16="http://schemas.microsoft.com/office/drawing/2014/main" id="{6518F21A-BA8E-721C-7D5B-8172DC7E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3D2C83-D77B-2B48-AEAA-3926A30699B6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A9F70A62-158B-FC96-38B6-AD2CEC3AD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kumimoji="1" lang="en-US" altLang="zh-CN">
                <a:ea typeface="宋体" panose="02010600030101010101" pitchFamily="2" charset="-122"/>
              </a:rPr>
              <a:t>Malicious Use of Buffer Overflow</a:t>
            </a:r>
          </a:p>
        </p:txBody>
      </p:sp>
      <p:grpSp>
        <p:nvGrpSpPr>
          <p:cNvPr id="21508" name="Group 3">
            <a:extLst>
              <a:ext uri="{FF2B5EF4-FFF2-40B4-BE49-F238E27FC236}">
                <a16:creationId xmlns:a16="http://schemas.microsoft.com/office/drawing/2014/main" id="{3228DC21-75AB-709C-7B1C-A3B6DA600C09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752600"/>
            <a:ext cx="3860800" cy="2919413"/>
            <a:chOff x="288" y="1586"/>
            <a:chExt cx="2432" cy="1839"/>
          </a:xfrm>
        </p:grpSpPr>
        <p:sp>
          <p:nvSpPr>
            <p:cNvPr id="21524" name="Rectangle 4">
              <a:extLst>
                <a:ext uri="{FF2B5EF4-FFF2-40B4-BE49-F238E27FC236}">
                  <a16:creationId xmlns:a16="http://schemas.microsoft.com/office/drawing/2014/main" id="{4325EF70-A74A-A796-2EDB-C7F16C818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" y="2496"/>
              <a:ext cx="1536" cy="92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457200" algn="l"/>
                  <a:tab pos="1485900" algn="l"/>
                </a:tabLst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457200" algn="l"/>
                  <a:tab pos="1485900" algn="l"/>
                </a:tabLst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void bar() 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  char buf[64];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  gets(buf);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  ...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}</a:t>
              </a:r>
            </a:p>
          </p:txBody>
        </p:sp>
        <p:sp>
          <p:nvSpPr>
            <p:cNvPr id="21525" name="Rectangle 5">
              <a:extLst>
                <a:ext uri="{FF2B5EF4-FFF2-40B4-BE49-F238E27FC236}">
                  <a16:creationId xmlns:a16="http://schemas.microsoft.com/office/drawing/2014/main" id="{E9EB31D0-B854-4978-2C50-9D8F90601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" y="1586"/>
              <a:ext cx="1152" cy="7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487" tIns="44450" rIns="90487" bIns="44450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457200" algn="l"/>
                  <a:tab pos="1485900" algn="l"/>
                </a:tabLst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457200" algn="l"/>
                  <a:tab pos="1485900" algn="l"/>
                </a:tabLst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457200" algn="l"/>
                  <a:tab pos="1485900" algn="l"/>
                </a:tabLst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void foo(){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  bar();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  ...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}</a:t>
              </a:r>
            </a:p>
          </p:txBody>
        </p:sp>
        <p:sp>
          <p:nvSpPr>
            <p:cNvPr id="21526" name="Text Box 6">
              <a:extLst>
                <a:ext uri="{FF2B5EF4-FFF2-40B4-BE49-F238E27FC236}">
                  <a16:creationId xmlns:a16="http://schemas.microsoft.com/office/drawing/2014/main" id="{3586E4E6-A2D8-32E9-6009-1051441DE1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776"/>
              <a:ext cx="668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return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address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A</a:t>
              </a:r>
            </a:p>
          </p:txBody>
        </p:sp>
        <p:sp>
          <p:nvSpPr>
            <p:cNvPr id="21527" name="Line 7">
              <a:extLst>
                <a:ext uri="{FF2B5EF4-FFF2-40B4-BE49-F238E27FC236}">
                  <a16:creationId xmlns:a16="http://schemas.microsoft.com/office/drawing/2014/main" id="{C2AAE867-3A2A-1EFD-F548-5A08A712E7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2" y="2064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21509" name="Group 8">
            <a:extLst>
              <a:ext uri="{FF2B5EF4-FFF2-40B4-BE49-F238E27FC236}">
                <a16:creationId xmlns:a16="http://schemas.microsoft.com/office/drawing/2014/main" id="{DBE1B702-2CEE-5CBD-3CC7-30D425537E19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1524000"/>
            <a:ext cx="4705350" cy="4432300"/>
            <a:chOff x="2780" y="960"/>
            <a:chExt cx="2964" cy="2792"/>
          </a:xfrm>
        </p:grpSpPr>
        <p:sp>
          <p:nvSpPr>
            <p:cNvPr id="21510" name="Text Box 9">
              <a:extLst>
                <a:ext uri="{FF2B5EF4-FFF2-40B4-BE49-F238E27FC236}">
                  <a16:creationId xmlns:a16="http://schemas.microsoft.com/office/drawing/2014/main" id="{444869E5-1C6E-99F0-8027-23A85E8B32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960"/>
              <a:ext cx="144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Stack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after call to </a:t>
              </a:r>
              <a:r>
                <a:rPr kumimoji="0" lang="en-US" altLang="zh-CN" sz="1800">
                  <a:latin typeface="Courier New" panose="02070309020205020404" pitchFamily="49" charset="0"/>
                </a:rPr>
                <a:t>gets()</a:t>
              </a:r>
            </a:p>
          </p:txBody>
        </p:sp>
        <p:sp>
          <p:nvSpPr>
            <p:cNvPr id="21511" name="Rectangle 10">
              <a:extLst>
                <a:ext uri="{FF2B5EF4-FFF2-40B4-BE49-F238E27FC236}">
                  <a16:creationId xmlns:a16="http://schemas.microsoft.com/office/drawing/2014/main" id="{00DC6967-D75E-15B2-7F2D-C7C1FF96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2120"/>
              <a:ext cx="672" cy="240"/>
            </a:xfrm>
            <a:prstGeom prst="rect">
              <a:avLst/>
            </a:prstGeom>
            <a:solidFill>
              <a:srgbClr val="C0C0C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B</a:t>
              </a:r>
            </a:p>
          </p:txBody>
        </p:sp>
        <p:sp>
          <p:nvSpPr>
            <p:cNvPr id="21512" name="Rectangle 11">
              <a:extLst>
                <a:ext uri="{FF2B5EF4-FFF2-40B4-BE49-F238E27FC236}">
                  <a16:creationId xmlns:a16="http://schemas.microsoft.com/office/drawing/2014/main" id="{02F03094-CFB6-E4D9-B4DC-4E92A6A5C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1352"/>
              <a:ext cx="672" cy="76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kumimoji="0" lang="zh-CN" altLang="en-US" sz="1800">
                <a:latin typeface="Courier New" panose="02070309020205020404" pitchFamily="49" charset="0"/>
              </a:endParaRPr>
            </a:p>
          </p:txBody>
        </p:sp>
        <p:sp>
          <p:nvSpPr>
            <p:cNvPr id="21513" name="AutoShape 12">
              <a:extLst>
                <a:ext uri="{FF2B5EF4-FFF2-40B4-BE49-F238E27FC236}">
                  <a16:creationId xmlns:a16="http://schemas.microsoft.com/office/drawing/2014/main" id="{51B533B4-8F91-D103-EBC9-3014A7C19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" y="1352"/>
              <a:ext cx="144" cy="1008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14" name="AutoShape 13">
              <a:extLst>
                <a:ext uri="{FF2B5EF4-FFF2-40B4-BE49-F238E27FC236}">
                  <a16:creationId xmlns:a16="http://schemas.microsoft.com/office/drawing/2014/main" id="{73AF4A50-5C02-384B-EA40-7F8C1EA38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2" y="2360"/>
              <a:ext cx="133" cy="1392"/>
            </a:xfrm>
            <a:prstGeom prst="rightBrace">
              <a:avLst>
                <a:gd name="adj1" fmla="val 87218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15" name="Rectangle 14">
              <a:extLst>
                <a:ext uri="{FF2B5EF4-FFF2-40B4-BE49-F238E27FC236}">
                  <a16:creationId xmlns:a16="http://schemas.microsoft.com/office/drawing/2014/main" id="{13798AC0-8679-4C59-B749-A4B35C488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3360"/>
              <a:ext cx="672" cy="39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kumimoji="0" lang="zh-CN" altLang="en-US" sz="1800">
                <a:latin typeface="Courier New" panose="02070309020205020404" pitchFamily="49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endParaRPr kumimoji="0" lang="zh-CN" altLang="en-US" sz="1800">
                <a:latin typeface="Courier New" panose="02070309020205020404" pitchFamily="49" charset="0"/>
              </a:endParaRPr>
            </a:p>
          </p:txBody>
        </p:sp>
        <p:sp>
          <p:nvSpPr>
            <p:cNvPr id="21516" name="Text Box 15">
              <a:extLst>
                <a:ext uri="{FF2B5EF4-FFF2-40B4-BE49-F238E27FC236}">
                  <a16:creationId xmlns:a16="http://schemas.microsoft.com/office/drawing/2014/main" id="{E0C0CA9E-C99F-17DE-3251-1D2264399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6" y="1736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 dirty="0">
                  <a:latin typeface="Helvetica" pitchFamily="2" charset="0"/>
                </a:rPr>
                <a:t>foo stack frame</a:t>
              </a:r>
            </a:p>
          </p:txBody>
        </p:sp>
        <p:sp>
          <p:nvSpPr>
            <p:cNvPr id="21517" name="Text Box 16">
              <a:extLst>
                <a:ext uri="{FF2B5EF4-FFF2-40B4-BE49-F238E27FC236}">
                  <a16:creationId xmlns:a16="http://schemas.microsoft.com/office/drawing/2014/main" id="{4D6871D8-8F7E-3F84-EE4B-BBC3D85542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4" y="2945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bar stack frame</a:t>
              </a:r>
            </a:p>
          </p:txBody>
        </p:sp>
        <p:sp>
          <p:nvSpPr>
            <p:cNvPr id="21518" name="Text Box 17">
              <a:extLst>
                <a:ext uri="{FF2B5EF4-FFF2-40B4-BE49-F238E27FC236}">
                  <a16:creationId xmlns:a16="http://schemas.microsoft.com/office/drawing/2014/main" id="{1ACA58A2-784D-C94E-0BAB-40786AA672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8" y="3253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B</a:t>
              </a:r>
            </a:p>
          </p:txBody>
        </p:sp>
        <p:sp>
          <p:nvSpPr>
            <p:cNvPr id="21519" name="Line 18">
              <a:extLst>
                <a:ext uri="{FF2B5EF4-FFF2-40B4-BE49-F238E27FC236}">
                  <a16:creationId xmlns:a16="http://schemas.microsoft.com/office/drawing/2014/main" id="{F626BFFC-28ED-A9A0-49F1-52ED80B43C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336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1520" name="Rectangle 19">
              <a:extLst>
                <a:ext uri="{FF2B5EF4-FFF2-40B4-BE49-F238E27FC236}">
                  <a16:creationId xmlns:a16="http://schemas.microsoft.com/office/drawing/2014/main" id="{6E7FB234-43DE-BA04-FCB4-36D596F41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2941"/>
              <a:ext cx="672" cy="422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exploit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code</a:t>
              </a:r>
            </a:p>
          </p:txBody>
        </p:sp>
        <p:sp>
          <p:nvSpPr>
            <p:cNvPr id="21521" name="Rectangle 20">
              <a:extLst>
                <a:ext uri="{FF2B5EF4-FFF2-40B4-BE49-F238E27FC236}">
                  <a16:creationId xmlns:a16="http://schemas.microsoft.com/office/drawing/2014/main" id="{64B399E6-E7B3-4350-1695-2B0F1848F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" y="2357"/>
              <a:ext cx="672" cy="590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pad</a:t>
              </a:r>
            </a:p>
          </p:txBody>
        </p:sp>
        <p:sp>
          <p:nvSpPr>
            <p:cNvPr id="21522" name="AutoShape 21">
              <a:extLst>
                <a:ext uri="{FF2B5EF4-FFF2-40B4-BE49-F238E27FC236}">
                  <a16:creationId xmlns:a16="http://schemas.microsoft.com/office/drawing/2014/main" id="{883D15C9-1039-9330-F75B-1D258DE2E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" y="2128"/>
              <a:ext cx="48" cy="1152"/>
            </a:xfrm>
            <a:prstGeom prst="leftBrace">
              <a:avLst>
                <a:gd name="adj1" fmla="val 200000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23" name="Text Box 22">
              <a:extLst>
                <a:ext uri="{FF2B5EF4-FFF2-40B4-BE49-F238E27FC236}">
                  <a16:creationId xmlns:a16="http://schemas.microsoft.com/office/drawing/2014/main" id="{601911ED-D60D-C437-7C88-CA9F8A28E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0" y="2227"/>
              <a:ext cx="632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data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written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Helvetica" pitchFamily="2" charset="0"/>
                </a:rPr>
                <a:t>by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CN" sz="1800">
                  <a:latin typeface="Courier New" panose="02070309020205020404" pitchFamily="49" charset="0"/>
                </a:rPr>
                <a:t>gets()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5BFC0025-B0FB-31BA-A40E-EE5A1503C425}"/>
              </a:ext>
            </a:extLst>
          </p:cNvPr>
          <p:cNvSpPr txBox="1"/>
          <p:nvPr/>
        </p:nvSpPr>
        <p:spPr>
          <a:xfrm>
            <a:off x="553810" y="5947371"/>
            <a:ext cx="6799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+mn-ea"/>
                <a:ea typeface="+mn-ea"/>
              </a:rPr>
              <a:t>Assumption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: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An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attacker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knows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the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stack</a:t>
            </a:r>
            <a:r>
              <a:rPr lang="zh-CN" altLang="en-US" dirty="0">
                <a:solidFill>
                  <a:srgbClr val="C00000"/>
                </a:solidFill>
                <a:latin typeface="+mn-ea"/>
                <a:ea typeface="+mn-ea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+mn-ea"/>
                <a:ea typeface="+mn-ea"/>
              </a:rPr>
              <a:t>location</a:t>
            </a:r>
            <a:endParaRPr kumimoji="1" lang="zh-CN" altLang="en-US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873238A-EBEF-A34B-E55B-7CA931B5C75D}"/>
              </a:ext>
            </a:extLst>
          </p:cNvPr>
          <p:cNvSpPr txBox="1"/>
          <p:nvPr/>
        </p:nvSpPr>
        <p:spPr>
          <a:xfrm>
            <a:off x="553810" y="6359956"/>
            <a:ext cx="4605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>
                <a:solidFill>
                  <a:srgbClr val="C00000"/>
                </a:solidFill>
              </a:rPr>
              <a:t>: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How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can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attackers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know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that?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5">
            <a:extLst>
              <a:ext uri="{FF2B5EF4-FFF2-40B4-BE49-F238E27FC236}">
                <a16:creationId xmlns:a16="http://schemas.microsoft.com/office/drawing/2014/main" id="{4434D310-E951-C40C-0F42-D7B413490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5755C2-3464-4444-B1C3-C44197C983FE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8D58E61-7AC0-0DB8-7EC5-E4FD06E69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 b="0">
                <a:solidFill>
                  <a:schemeClr val="tx1"/>
                </a:solidFill>
                <a:ea typeface="宋体" panose="02010600030101010101" pitchFamily="2" charset="-122"/>
              </a:rPr>
              <a:t>The Famous Internet Worm of November 1988</a:t>
            </a:r>
            <a:endParaRPr kumimoji="1" lang="en-US" altLang="zh-CN" b="0">
              <a:ea typeface="宋体" panose="02010600030101010101" pitchFamily="2" charset="-122"/>
            </a:endParaRP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E3368F8-E116-A35A-BE2B-4414B1113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zh-CN" dirty="0"/>
              <a:t>To gain access to many of the computers across the Internet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dirty="0">
                <a:ea typeface="+mn-ea"/>
                <a:cs typeface="+mn-cs"/>
              </a:rPr>
              <a:t>4 different ways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dirty="0">
                <a:ea typeface="+mn-ea"/>
                <a:cs typeface="+mn-cs"/>
              </a:rPr>
              <a:t>One was a buffer overflow attack on the </a:t>
            </a:r>
            <a:r>
              <a:rPr lang="en-US" altLang="zh-CN" dirty="0" err="1">
                <a:latin typeface="Times New Roman" pitchFamily="18" charset="0"/>
                <a:ea typeface="+mn-ea"/>
                <a:cs typeface="Times New Roman" pitchFamily="18" charset="0"/>
              </a:rPr>
              <a:t>fingerd</a:t>
            </a:r>
            <a:endParaRPr lang="en-US" altLang="zh-CN" dirty="0"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Hundreds of machines were effectively paralyzed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The author of the worm was caught and prosecuted. He was sentenced to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dirty="0">
                <a:ea typeface="+mn-ea"/>
                <a:cs typeface="+mn-cs"/>
              </a:rPr>
              <a:t>3 years probation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dirty="0">
                <a:ea typeface="+mn-ea"/>
                <a:cs typeface="+mn-cs"/>
              </a:rPr>
              <a:t>400 hours of community service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dirty="0">
                <a:ea typeface="+mn-ea"/>
                <a:cs typeface="+mn-cs"/>
              </a:rPr>
              <a:t>and a $10,500 fine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>
                <a:ea typeface="宋体" pitchFamily="2" charset="-122"/>
              </a:rPr>
              <a:t>Become</a:t>
            </a:r>
            <a:r>
              <a:rPr lang="zh-CN" altLang="en-US" dirty="0">
                <a:ea typeface="宋体" pitchFamily="2" charset="-122"/>
              </a:rPr>
              <a:t> </a:t>
            </a:r>
            <a:r>
              <a:rPr lang="en-US" altLang="zh-CN" dirty="0">
                <a:ea typeface="宋体" pitchFamily="2" charset="-122"/>
              </a:rPr>
              <a:t>a professor in MIT</a:t>
            </a:r>
            <a:r>
              <a:rPr lang="zh-CN" altLang="en-US" dirty="0">
                <a:ea typeface="宋体" pitchFamily="2" charset="-122"/>
              </a:rPr>
              <a:t> </a:t>
            </a:r>
            <a:r>
              <a:rPr lang="en-US" altLang="zh-CN" dirty="0">
                <a:ea typeface="宋体" pitchFamily="2" charset="-122"/>
              </a:rPr>
              <a:t>since</a:t>
            </a:r>
            <a:r>
              <a:rPr lang="zh-CN" altLang="en-US" dirty="0">
                <a:ea typeface="宋体" pitchFamily="2" charset="-122"/>
              </a:rPr>
              <a:t> </a:t>
            </a:r>
            <a:r>
              <a:rPr lang="en-US" altLang="zh-CN" dirty="0">
                <a:ea typeface="宋体" pitchFamily="2" charset="-122"/>
              </a:rPr>
              <a:t>2006</a:t>
            </a:r>
          </a:p>
          <a:p>
            <a:pPr>
              <a:spcBef>
                <a:spcPts val="0"/>
              </a:spcBef>
              <a:defRPr/>
            </a:pPr>
            <a:endParaRPr lang="en-US" altLang="zh-CN" dirty="0">
              <a:ea typeface="宋体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F3060FB-3361-1B9A-568B-E9AEE222F3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555"/>
          <a:stretch/>
        </p:blipFill>
        <p:spPr>
          <a:xfrm>
            <a:off x="6296025" y="1524000"/>
            <a:ext cx="257175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灯片编号占位符 5">
            <a:extLst>
              <a:ext uri="{FF2B5EF4-FFF2-40B4-BE49-F238E27FC236}">
                <a16:creationId xmlns:a16="http://schemas.microsoft.com/office/drawing/2014/main" id="{D52AA3AB-5C10-4B83-5ADE-DCBE1B58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AAF59C-76B4-4D4D-BA3D-65B7D761FE50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AE32B54-E3B2-75CF-C3D2-3B260082C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Defense-1: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Stack Randomization</a:t>
            </a:r>
            <a:endParaRPr kumimoji="1" lang="en-US" altLang="zh-CN" dirty="0">
              <a:ea typeface="宋体" panose="02010600030101010101" pitchFamily="2" charset="-122"/>
            </a:endParaRPr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BCEDD688-A0DB-6CE6-33B6-F82200910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" pitchFamily="2" charset="0"/>
                <a:ea typeface="Courier" pitchFamily="2" charset="0"/>
                <a:cs typeface="Courier" pitchFamily="2" charset="0"/>
              </a:rPr>
              <a:t>1 	int main()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" pitchFamily="2" charset="0"/>
                <a:ea typeface="Courier" pitchFamily="2" charset="0"/>
                <a:cs typeface="Courier" pitchFamily="2" charset="0"/>
              </a:rPr>
              <a:t>2 		long local;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" pitchFamily="2" charset="0"/>
                <a:ea typeface="Courier" pitchFamily="2" charset="0"/>
                <a:cs typeface="Courier" pitchFamily="2" charset="0"/>
              </a:rPr>
              <a:t>3 		</a:t>
            </a:r>
            <a:r>
              <a:rPr lang="en-US" altLang="zh-CN" sz="2000" dirty="0" err="1">
                <a:latin typeface="Courier" pitchFamily="2" charset="0"/>
                <a:ea typeface="Courier" pitchFamily="2" charset="0"/>
                <a:cs typeface="Courier" pitchFamily="2" charset="0"/>
              </a:rPr>
              <a:t>printf</a:t>
            </a:r>
            <a:r>
              <a:rPr lang="en-US" altLang="zh-CN" sz="2000" dirty="0">
                <a:latin typeface="Courier" pitchFamily="2" charset="0"/>
                <a:ea typeface="Courier" pitchFamily="2" charset="0"/>
                <a:cs typeface="Courier" pitchFamily="2" charset="0"/>
              </a:rPr>
              <a:t>("local at %p\n", &amp;local);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" pitchFamily="2" charset="0"/>
                <a:ea typeface="Courier" pitchFamily="2" charset="0"/>
                <a:cs typeface="Courier" pitchFamily="2" charset="0"/>
              </a:rPr>
              <a:t>4 		return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" pitchFamily="2" charset="0"/>
                <a:ea typeface="Courier" pitchFamily="2" charset="0"/>
                <a:cs typeface="Courier" pitchFamily="2" charset="0"/>
              </a:rPr>
              <a:t>5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Running the code 10,000 times on a Linux (maybe 2.6.16) machine in 32-bit mode</a:t>
            </a:r>
          </a:p>
          <a:p>
            <a:pPr>
              <a:spcBef>
                <a:spcPct val="0"/>
              </a:spcBef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The addresses ranged from 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0xff7fc59c to 0xffffd09c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A range of around 2</a:t>
            </a:r>
            <a:r>
              <a:rPr lang="en-US" altLang="zh-CN" baseline="30000" dirty="0">
                <a:ea typeface="宋体" panose="02010600030101010101" pitchFamily="2" charset="-122"/>
              </a:rPr>
              <a:t>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灯片编号占位符 5">
            <a:extLst>
              <a:ext uri="{FF2B5EF4-FFF2-40B4-BE49-F238E27FC236}">
                <a16:creationId xmlns:a16="http://schemas.microsoft.com/office/drawing/2014/main" id="{9A56A887-165C-303E-8F10-15FF2CA28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17F3AF-AB27-384B-A1CA-9CFEA1F93C49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BD3AE07-265C-D937-805D-11B9D3FE7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Stack Randomization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7F454961-22FC-B1DC-10CC-E69679BDCF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Running in 64-bit mode on the newer machine</a:t>
            </a:r>
          </a:p>
          <a:p>
            <a:pPr>
              <a:defRPr/>
            </a:pPr>
            <a:r>
              <a:rPr lang="en-US" altLang="zh-CN" dirty="0"/>
              <a:t>The addresses ranged from </a:t>
            </a:r>
          </a:p>
          <a:p>
            <a:pPr lvl="1">
              <a:defRPr/>
            </a:pPr>
            <a:r>
              <a:rPr lang="en-US" altLang="zh-CN" dirty="0">
                <a:ea typeface="+mn-ea"/>
                <a:cs typeface="+mn-cs"/>
              </a:rPr>
              <a:t>0x7fff0001b698 to 0x7ffffffaa4a8</a:t>
            </a:r>
          </a:p>
          <a:p>
            <a:pPr lvl="1">
              <a:defRPr/>
            </a:pPr>
            <a:r>
              <a:rPr lang="en-US" altLang="zh-CN" dirty="0">
                <a:ea typeface="+mn-ea"/>
                <a:cs typeface="+mn-cs"/>
              </a:rPr>
              <a:t>A range of nearly 2</a:t>
            </a:r>
            <a:r>
              <a:rPr lang="en-US" altLang="zh-CN" baseline="30000" dirty="0">
                <a:ea typeface="+mn-ea"/>
                <a:cs typeface="+mn-cs"/>
              </a:rPr>
              <a:t>32</a:t>
            </a:r>
          </a:p>
          <a:p>
            <a:pPr>
              <a:defRPr/>
            </a:pPr>
            <a:r>
              <a:rPr lang="en-US" altLang="zh-CN" i="1" dirty="0"/>
              <a:t>Address-space layout randomization </a:t>
            </a:r>
            <a:r>
              <a:rPr lang="en-US" altLang="zh-CN" dirty="0"/>
              <a:t>(ASLR)</a:t>
            </a:r>
          </a:p>
          <a:p>
            <a:pPr lvl="1">
              <a:defRPr/>
            </a:pPr>
            <a:r>
              <a:rPr lang="en-US" altLang="zh-CN" dirty="0">
                <a:ea typeface="+mn-ea"/>
                <a:cs typeface="+mn-cs"/>
              </a:rPr>
              <a:t>each time a program is run</a:t>
            </a:r>
          </a:p>
          <a:p>
            <a:pPr lvl="1">
              <a:defRPr/>
            </a:pPr>
            <a:r>
              <a:rPr lang="en-US" altLang="zh-CN" dirty="0">
                <a:ea typeface="+mn-ea"/>
                <a:cs typeface="+mn-cs"/>
              </a:rPr>
              <a:t>different parts of the program are loaded into different regions of memory</a:t>
            </a:r>
          </a:p>
          <a:p>
            <a:pPr lvl="2">
              <a:defRPr/>
            </a:pPr>
            <a:r>
              <a:rPr lang="en-US" altLang="zh-CN" sz="2400" dirty="0">
                <a:ea typeface="+mn-ea"/>
                <a:cs typeface="+mn-cs"/>
              </a:rPr>
              <a:t>code, data, </a:t>
            </a:r>
            <a:r>
              <a:rPr lang="en-US" altLang="zh-CN" sz="2400" dirty="0">
                <a:solidFill>
                  <a:srgbClr val="000000"/>
                </a:solidFill>
                <a:ea typeface="+mn-ea"/>
                <a:cs typeface="+mn-cs"/>
              </a:rPr>
              <a:t>heap data,</a:t>
            </a:r>
            <a:r>
              <a:rPr lang="en-US" altLang="zh-CN" sz="2400" dirty="0">
                <a:ea typeface="+mn-ea"/>
                <a:cs typeface="+mn-cs"/>
              </a:rPr>
              <a:t> library code, stack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02DA2F6-54F0-8354-4CAB-0CC416A3675D}"/>
              </a:ext>
            </a:extLst>
          </p:cNvPr>
          <p:cNvSpPr txBox="1"/>
          <p:nvPr/>
        </p:nvSpPr>
        <p:spPr>
          <a:xfrm>
            <a:off x="4191000" y="6046857"/>
            <a:ext cx="32339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</a:t>
            </a:r>
            <a:r>
              <a:rPr kumimoji="1" lang="en-US" altLang="zh-CN" sz="2000" dirty="0"/>
              <a:t>ips: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/proc</a:t>
            </a:r>
            <a:r>
              <a:rPr lang="en-US" altLang="zh-CN" sz="2000" dirty="0"/>
              <a:t>/$</a:t>
            </a:r>
            <a:r>
              <a:rPr lang="en-US" altLang="zh-CN" sz="2000" dirty="0" err="1"/>
              <a:t>pid</a:t>
            </a:r>
            <a:r>
              <a:rPr lang="en-US" altLang="zh-CN" sz="2000" dirty="0"/>
              <a:t>/maps</a:t>
            </a:r>
          </a:p>
          <a:p>
            <a:r>
              <a:rPr kumimoji="1" lang="zh-CN" altLang="en-US" sz="2000" dirty="0"/>
              <a:t>          </a:t>
            </a:r>
            <a:r>
              <a:rPr kumimoji="1" lang="en-US" altLang="zh-CN" sz="2000" dirty="0"/>
              <a:t>2.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static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vs.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dynamic</a:t>
            </a:r>
            <a:endParaRPr kumimoji="1"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5">
            <a:extLst>
              <a:ext uri="{FF2B5EF4-FFF2-40B4-BE49-F238E27FC236}">
                <a16:creationId xmlns:a16="http://schemas.microsoft.com/office/drawing/2014/main" id="{7428DF37-B6B8-0EA9-8A18-E7386B15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6ECF16-8133-954F-9772-ABAAFA864A4E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2C6F7FFE-655D-F94E-37DE-2258F0351F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Attack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Against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Stack Randomization</a:t>
            </a:r>
            <a:endParaRPr kumimoji="1" lang="en-US" altLang="zh-CN" dirty="0">
              <a:ea typeface="宋体" panose="02010600030101010101" pitchFamily="2" charset="-122"/>
            </a:endParaRPr>
          </a:p>
        </p:txBody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A27E8EF-856E-34ED-6914-8D458363A4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79033"/>
            <a:ext cx="8229600" cy="44196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altLang="zh-CN" dirty="0" err="1">
                <a:ea typeface="宋体" panose="02010600030101010101" pitchFamily="2" charset="-122"/>
              </a:rPr>
              <a:t>Nop</a:t>
            </a:r>
            <a:r>
              <a:rPr lang="en-US" altLang="zh-CN" dirty="0">
                <a:ea typeface="宋体" panose="02010600030101010101" pitchFamily="2" charset="-122"/>
              </a:rPr>
              <a:t> sled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a program “slides” through a long sequence of “</a:t>
            </a:r>
            <a:r>
              <a:rPr lang="en-US" altLang="zh-CN" dirty="0" err="1">
                <a:ea typeface="宋体" panose="02010600030101010101" pitchFamily="2" charset="-122"/>
              </a:rPr>
              <a:t>nop</a:t>
            </a:r>
            <a:r>
              <a:rPr lang="en-US" altLang="zh-CN" dirty="0">
                <a:ea typeface="宋体" panose="02010600030101010101" pitchFamily="2" charset="-122"/>
              </a:rPr>
              <a:t>”</a:t>
            </a:r>
          </a:p>
          <a:p>
            <a:pPr>
              <a:spcBef>
                <a:spcPts val="300"/>
              </a:spcBef>
            </a:pPr>
            <a:r>
              <a:rPr lang="en-US" altLang="zh-CN" dirty="0" err="1">
                <a:ea typeface="宋体" panose="02010600030101010101" pitchFamily="2" charset="-122"/>
              </a:rPr>
              <a:t>Nop</a:t>
            </a:r>
            <a:endParaRPr lang="en-US" altLang="zh-CN" dirty="0">
              <a:ea typeface="宋体" panose="02010600030101010101" pitchFamily="2" charset="-122"/>
            </a:endParaRP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no operation instruction</a:t>
            </a:r>
          </a:p>
          <a:p>
            <a:pPr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Include a “</a:t>
            </a:r>
            <a:r>
              <a:rPr lang="en-US" altLang="zh-CN" dirty="0" err="1">
                <a:ea typeface="宋体" panose="02010600030101010101" pitchFamily="2" charset="-122"/>
              </a:rPr>
              <a:t>nop</a:t>
            </a:r>
            <a:r>
              <a:rPr lang="en-US" altLang="zh-CN" dirty="0">
                <a:ea typeface="宋体" panose="02010600030101010101" pitchFamily="2" charset="-122"/>
              </a:rPr>
              <a:t> sled” before the actual exploit code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If insert 256-byte </a:t>
            </a:r>
            <a:r>
              <a:rPr lang="en-US" altLang="zh-CN" dirty="0" err="1">
                <a:ea typeface="宋体" panose="02010600030101010101" pitchFamily="2" charset="-122"/>
              </a:rPr>
              <a:t>nop</a:t>
            </a:r>
            <a:r>
              <a:rPr lang="en-US" altLang="zh-CN" dirty="0">
                <a:ea typeface="宋体" panose="02010600030101010101" pitchFamily="2" charset="-122"/>
              </a:rPr>
              <a:t> sled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Need to guess 2</a:t>
            </a:r>
            <a:r>
              <a:rPr lang="en-US" altLang="zh-CN" baseline="30000" dirty="0">
                <a:ea typeface="宋体" panose="02010600030101010101" pitchFamily="2" charset="-122"/>
              </a:rPr>
              <a:t>15</a:t>
            </a:r>
            <a:r>
              <a:rPr lang="en-US" altLang="zh-CN" dirty="0">
                <a:ea typeface="宋体" panose="02010600030101010101" pitchFamily="2" charset="-122"/>
              </a:rPr>
              <a:t> starting addresses (no too much) for 32-bit machine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Still have too many 2</a:t>
            </a:r>
            <a:r>
              <a:rPr lang="en-US" altLang="zh-CN" baseline="30000" dirty="0">
                <a:ea typeface="宋体" panose="02010600030101010101" pitchFamily="2" charset="-122"/>
              </a:rPr>
              <a:t>24</a:t>
            </a:r>
            <a:r>
              <a:rPr lang="en-US" altLang="zh-CN" dirty="0">
                <a:ea typeface="宋体" panose="02010600030101010101" pitchFamily="2" charset="-122"/>
              </a:rPr>
              <a:t> for 64-bit machine</a:t>
            </a:r>
          </a:p>
          <a:p>
            <a:pPr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Stack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Randomization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A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good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mitigation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but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not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a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complete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 err="1">
                <a:ea typeface="宋体" panose="02010600030101010101" pitchFamily="2" charset="-122"/>
              </a:rPr>
              <a:t>safegaurd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488240A-B075-FEAF-73AE-DE7571B8634B}"/>
              </a:ext>
            </a:extLst>
          </p:cNvPr>
          <p:cNvSpPr txBox="1"/>
          <p:nvPr/>
        </p:nvSpPr>
        <p:spPr>
          <a:xfrm>
            <a:off x="2056420" y="3788833"/>
            <a:ext cx="6706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Q: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Can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attacker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use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a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much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larger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region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of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 err="1">
                <a:solidFill>
                  <a:srgbClr val="C00000"/>
                </a:solidFill>
              </a:rPr>
              <a:t>nop</a:t>
            </a:r>
            <a:r>
              <a:rPr lang="en-US" altLang="zh-CN" dirty="0">
                <a:solidFill>
                  <a:srgbClr val="C00000"/>
                </a:solidFill>
              </a:rPr>
              <a:t>?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5">
            <a:extLst>
              <a:ext uri="{FF2B5EF4-FFF2-40B4-BE49-F238E27FC236}">
                <a16:creationId xmlns:a16="http://schemas.microsoft.com/office/drawing/2014/main" id="{DC7B98E4-DD25-5A8D-4A7C-77B96D67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5B203D-FA63-3141-BC4D-77B445A31A2D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F74EBD5-638D-D512-731D-1673E1471C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Defense-2: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Stack Corruption Detection</a:t>
            </a:r>
            <a:endParaRPr lang="en-US" altLang="zh-CN" dirty="0">
              <a:ea typeface="方正舒体" pitchFamily="2" charset="-122"/>
            </a:endParaRPr>
          </a:p>
        </p:txBody>
      </p:sp>
      <p:graphicFrame>
        <p:nvGraphicFramePr>
          <p:cNvPr id="1458179" name="Group 3">
            <a:extLst>
              <a:ext uri="{FF2B5EF4-FFF2-40B4-BE49-F238E27FC236}">
                <a16:creationId xmlns:a16="http://schemas.microsoft.com/office/drawing/2014/main" id="{B2E9CD68-F97B-92ED-5BA9-746AC9349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228270"/>
              </p:ext>
            </p:extLst>
          </p:nvPr>
        </p:nvGraphicFramePr>
        <p:xfrm>
          <a:off x="2438400" y="1524000"/>
          <a:ext cx="4800600" cy="3917951"/>
        </p:xfrm>
        <a:graphic>
          <a:graphicData uri="http://schemas.openxmlformats.org/drawingml/2006/table">
            <a:tbl>
              <a:tblPr/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43594657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710354968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1713107155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3067743674"/>
                    </a:ext>
                  </a:extLst>
                </a:gridCol>
              </a:tblGrid>
              <a:tr h="1238547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881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Return address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1761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881">
                <a:tc gridSpan="8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Canary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8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[7]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[6]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[5]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[4]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[3]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[2]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[1]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宋体" pitchFamily="2" charset="-122"/>
                        </a:rPr>
                        <a:t>[0]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5872" name="组合 2">
            <a:extLst>
              <a:ext uri="{FF2B5EF4-FFF2-40B4-BE49-F238E27FC236}">
                <a16:creationId xmlns:a16="http://schemas.microsoft.com/office/drawing/2014/main" id="{890EFBA1-F3D5-C654-BFF5-EF1B26E84B91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5210175"/>
            <a:ext cx="838200" cy="461963"/>
            <a:chOff x="5791200" y="5257800"/>
            <a:chExt cx="2620963" cy="461963"/>
          </a:xfrm>
        </p:grpSpPr>
        <p:sp>
          <p:nvSpPr>
            <p:cNvPr id="35880" name="Line 25">
              <a:extLst>
                <a:ext uri="{FF2B5EF4-FFF2-40B4-BE49-F238E27FC236}">
                  <a16:creationId xmlns:a16="http://schemas.microsoft.com/office/drawing/2014/main" id="{0D49CFAA-93E9-55D2-017B-F9802C16A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91200" y="544195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81" name="Text Box 26">
              <a:extLst>
                <a:ext uri="{FF2B5EF4-FFF2-40B4-BE49-F238E27FC236}">
                  <a16:creationId xmlns:a16="http://schemas.microsoft.com/office/drawing/2014/main" id="{513015C8-019A-EB2B-C750-0D755DA00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0400" y="5257800"/>
              <a:ext cx="140176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0">
                  <a:latin typeface="Times New Roman" panose="02020603050405020304" pitchFamily="18" charset="0"/>
                </a:rPr>
                <a:t>buf=%rsp</a:t>
              </a:r>
            </a:p>
          </p:txBody>
        </p:sp>
      </p:grpSp>
      <p:sp>
        <p:nvSpPr>
          <p:cNvPr id="35873" name="左大括号 8">
            <a:extLst>
              <a:ext uri="{FF2B5EF4-FFF2-40B4-BE49-F238E27FC236}">
                <a16:creationId xmlns:a16="http://schemas.microsoft.com/office/drawing/2014/main" id="{846FF10E-7460-E51D-D6FE-20467E3746C5}"/>
              </a:ext>
            </a:extLst>
          </p:cNvPr>
          <p:cNvSpPr>
            <a:spLocks/>
          </p:cNvSpPr>
          <p:nvPr/>
        </p:nvSpPr>
        <p:spPr bwMode="auto">
          <a:xfrm>
            <a:off x="1905000" y="1600200"/>
            <a:ext cx="307975" cy="1654175"/>
          </a:xfrm>
          <a:prstGeom prst="leftBrace">
            <a:avLst>
              <a:gd name="adj1" fmla="val 83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74" name="矩形 9">
            <a:extLst>
              <a:ext uri="{FF2B5EF4-FFF2-40B4-BE49-F238E27FC236}">
                <a16:creationId xmlns:a16="http://schemas.microsoft.com/office/drawing/2014/main" id="{10BD2BFB-E5AF-8C77-266F-1A22A73AC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854200"/>
            <a:ext cx="1676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 for caller</a:t>
            </a:r>
          </a:p>
        </p:txBody>
      </p:sp>
      <p:sp>
        <p:nvSpPr>
          <p:cNvPr id="35875" name="左大括号 10">
            <a:extLst>
              <a:ext uri="{FF2B5EF4-FFF2-40B4-BE49-F238E27FC236}">
                <a16:creationId xmlns:a16="http://schemas.microsoft.com/office/drawing/2014/main" id="{165BE823-449E-5C87-C0E9-B8A7F3625CCC}"/>
              </a:ext>
            </a:extLst>
          </p:cNvPr>
          <p:cNvSpPr>
            <a:spLocks/>
          </p:cNvSpPr>
          <p:nvPr/>
        </p:nvSpPr>
        <p:spPr bwMode="auto">
          <a:xfrm>
            <a:off x="1828800" y="3276600"/>
            <a:ext cx="533400" cy="2165350"/>
          </a:xfrm>
          <a:prstGeom prst="leftBrace">
            <a:avLst>
              <a:gd name="adj1" fmla="val 83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76" name="矩形 11">
            <a:extLst>
              <a:ext uri="{FF2B5EF4-FFF2-40B4-BE49-F238E27FC236}">
                <a16:creationId xmlns:a16="http://schemas.microsoft.com/office/drawing/2014/main" id="{398B0F9B-1BA7-CDB6-5D3C-98D125E5B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1828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 frame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en-US" altLang="zh-C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for echo</a:t>
            </a:r>
          </a:p>
        </p:txBody>
      </p:sp>
      <p:grpSp>
        <p:nvGrpSpPr>
          <p:cNvPr id="35877" name="组合 1">
            <a:extLst>
              <a:ext uri="{FF2B5EF4-FFF2-40B4-BE49-F238E27FC236}">
                <a16:creationId xmlns:a16="http://schemas.microsoft.com/office/drawing/2014/main" id="{B75B59EF-19BF-0F02-0001-5034DEA5B97A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3043238"/>
            <a:ext cx="1173163" cy="461962"/>
            <a:chOff x="7239000" y="2867818"/>
            <a:chExt cx="2365375" cy="461963"/>
          </a:xfrm>
        </p:grpSpPr>
        <p:sp>
          <p:nvSpPr>
            <p:cNvPr id="35878" name="Line 25">
              <a:extLst>
                <a:ext uri="{FF2B5EF4-FFF2-40B4-BE49-F238E27FC236}">
                  <a16:creationId xmlns:a16="http://schemas.microsoft.com/office/drawing/2014/main" id="{E903F4B3-A608-3C89-BEED-8F8D656675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39000" y="307975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9" name="Text Box 26">
              <a:extLst>
                <a:ext uri="{FF2B5EF4-FFF2-40B4-BE49-F238E27FC236}">
                  <a16:creationId xmlns:a16="http://schemas.microsoft.com/office/drawing/2014/main" id="{0CB70E93-81F2-A298-F29F-344D43BA26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0" y="2867818"/>
              <a:ext cx="12985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0">
                  <a:latin typeface="Times New Roman" panose="02020603050405020304" pitchFamily="18" charset="0"/>
                </a:rPr>
                <a:t>%rsp+24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E46306B4-9374-5C1C-834C-52202C1EAAB6}"/>
              </a:ext>
            </a:extLst>
          </p:cNvPr>
          <p:cNvSpPr txBox="1"/>
          <p:nvPr/>
        </p:nvSpPr>
        <p:spPr>
          <a:xfrm>
            <a:off x="48926" y="5942012"/>
            <a:ext cx="78758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宋体" pitchFamily="2" charset="-122"/>
              </a:rPr>
              <a:t>Canary:</a:t>
            </a:r>
            <a:r>
              <a:rPr kumimoji="0" lang="zh-CN" altLang="en-US" sz="2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宋体" pitchFamily="2" charset="-122"/>
              </a:rPr>
              <a:t> </a:t>
            </a:r>
            <a:r>
              <a:rPr kumimoji="0" lang="en-US" altLang="zh-CN" sz="22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宋体" pitchFamily="2" charset="-122"/>
              </a:rPr>
              <a:t>Ra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ndomly</a:t>
            </a:r>
            <a:r>
              <a:rPr kumimoji="0" lang="zh-CN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generated</a:t>
            </a:r>
            <a:r>
              <a:rPr kumimoji="0" lang="zh-CN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each</a:t>
            </a:r>
            <a:r>
              <a:rPr kumimoji="0" lang="zh-CN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time</a:t>
            </a:r>
            <a:r>
              <a:rPr kumimoji="0" lang="zh-CN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the</a:t>
            </a:r>
            <a:r>
              <a:rPr kumimoji="0" lang="zh-CN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program</a:t>
            </a:r>
            <a:r>
              <a:rPr kumimoji="0" lang="zh-CN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kumimoji="0" lang="en-US" altLang="zh-CN" sz="2200" dirty="0">
                <a:solidFill>
                  <a:srgbClr val="C00000"/>
                </a:solidFill>
                <a:latin typeface="Comic Sans MS" pitchFamily="66" charset="0"/>
              </a:rPr>
              <a:t>runs</a:t>
            </a:r>
            <a:endParaRPr kumimoji="0" lang="en-US" altLang="zh-CN" sz="22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omic Sans MS" pitchFamily="66" charset="0"/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5">
            <a:extLst>
              <a:ext uri="{FF2B5EF4-FFF2-40B4-BE49-F238E27FC236}">
                <a16:creationId xmlns:a16="http://schemas.microsoft.com/office/drawing/2014/main" id="{6DEC67F7-00CB-7162-11CC-D1809CFA8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9747DA-3230-094F-84FC-70D72A18791C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7CB5F3D-57A8-A578-EDA0-7A23EBB79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Stack Corruption Detection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89D6D917-8D5C-1413-5D92-8907F77CB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echo: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		subq 	$24, %rsp		# Allocate 24 bytes on stack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		movq 	%fs:40, %rax		# Retrieve canary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 		movq 	%rax, 8(%rsp)		# Store on stack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		xorl 	%eax, %eax		# Zero out register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 		movq 	%rsp, %rdi 		# Compute buf as %rsp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    	call 	gets 			# Call gets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    	movq 	%rsp, %rdi 		# Compute buf as %rsp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    	call 	puts 			# Call puts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   	movq 	8(%rsp), %rax		# Retrieve canary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   	xorq 	%fs:40, %rax		# Compare to stored value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   	je 	.L9 			# If =, goto ok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432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   	call 	__stack_chk_fail		# Stack corrupted!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   .L9					# ok: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   	addq 	$24, %rsp		# Deallocate stack space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   	ret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灯片编号占位符 5">
            <a:extLst>
              <a:ext uri="{FF2B5EF4-FFF2-40B4-BE49-F238E27FC236}">
                <a16:creationId xmlns:a16="http://schemas.microsoft.com/office/drawing/2014/main" id="{B220C985-1E54-CEAA-5A80-73344FEEF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7B0ED5-AED3-F940-83C3-F1D0C35B4827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3D21962-66A7-5E62-1DAC-F20D64CF83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Stack Corruption Detection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53CBFBD-E5F9-C113-9220-0B4CB5CB2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%fs:40</a:t>
            </a: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Segmented addressing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 which appeared in 80286 and often used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by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thread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local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storage today</a:t>
            </a:r>
          </a:p>
          <a:p>
            <a:pPr marL="914400" lvl="2" indent="0">
              <a:lnSpc>
                <a:spcPct val="150000"/>
              </a:lnSpc>
              <a:spcBef>
                <a:spcPct val="0"/>
              </a:spcBef>
              <a:buNone/>
            </a:pPr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It is marked as read only</a:t>
            </a:r>
          </a:p>
          <a:p>
            <a:pPr lvl="2">
              <a:lnSpc>
                <a:spcPct val="150000"/>
              </a:lnSpc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Cannot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be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modified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by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buffer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overflow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5">
            <a:extLst>
              <a:ext uri="{FF2B5EF4-FFF2-40B4-BE49-F238E27FC236}">
                <a16:creationId xmlns:a16="http://schemas.microsoft.com/office/drawing/2014/main" id="{04C57210-E26C-1ACF-00EE-E8939957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3F2E1B-2CDC-954E-8DAD-CA7C8F263EB1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70315ACD-6106-803D-E0E4-E9DCA6C6FC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Defense-3: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Limiting Executable Code Regions</a:t>
            </a:r>
            <a:endParaRPr kumimoji="1" lang="en-US" altLang="zh-CN" dirty="0">
              <a:ea typeface="宋体" panose="02010600030101010101" pitchFamily="2" charset="-122"/>
            </a:endParaRP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84A5959C-F695-005B-2768-DCF0E32D8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Page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4k bytes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As a protected unit by OS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Should be marked as “readable”, “writable” and “executable”</a:t>
            </a:r>
          </a:p>
          <a:p>
            <a:pPr lvl="2">
              <a:spcBef>
                <a:spcPct val="0"/>
              </a:spcBef>
            </a:pPr>
            <a:r>
              <a:rPr lang="en-US" altLang="zh-CN" sz="2400" dirty="0">
                <a:ea typeface="宋体" panose="02010600030101010101" pitchFamily="2" charset="-122"/>
              </a:rPr>
              <a:t>3 bits are required</a:t>
            </a:r>
            <a:endParaRPr lang="en-US" altLang="zh-CN" dirty="0">
              <a:ea typeface="宋体" panose="02010600030101010101" pitchFamily="2" charset="-122"/>
            </a:endParaRPr>
          </a:p>
          <a:p>
            <a:pPr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Intel merged the “readable” and “writable” into one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The exploit code in the stack can be executed </a:t>
            </a:r>
          </a:p>
          <a:p>
            <a:pPr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 AMD introduced “NX” in X86-64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ea typeface="宋体" panose="02010600030101010101" pitchFamily="2" charset="-122"/>
              </a:rPr>
              <a:t>Now there 2 bits</a:t>
            </a:r>
          </a:p>
          <a:p>
            <a:pPr lvl="1">
              <a:spcBef>
                <a:spcPct val="0"/>
              </a:spcBef>
            </a:pP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Q:</a:t>
            </a:r>
            <a:r>
              <a:rPr lang="zh-CN" altLang="en-US" dirty="0">
                <a:solidFill>
                  <a:srgbClr val="C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How about “JIT”?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9D083D5B-B489-973A-1A21-9321353D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Code Reuse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EBF71-2952-48EB-494F-F92D4B379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6850"/>
            <a:ext cx="6030913" cy="462915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Return-oriented Programming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Find code gadgets in existed code base (e.g., </a:t>
            </a:r>
            <a:r>
              <a:rPr lang="en-US" altLang="zh-CN" sz="2000" dirty="0" err="1">
                <a:ea typeface="宋体" panose="02010600030101010101" pitchFamily="2" charset="-122"/>
              </a:rPr>
              <a:t>libc</a:t>
            </a:r>
            <a:r>
              <a:rPr lang="en-US" altLang="zh-CN" sz="2000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Push address of gadgets on the stack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Leverage ‘ret’ to connect code gadgets</a:t>
            </a:r>
            <a:endParaRPr lang="en-US" altLang="zh-CN" dirty="0"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No code injection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Solutions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Shadow</a:t>
            </a:r>
            <a:r>
              <a:rPr lang="zh-CN" altLang="en-US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stack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Return-less kernels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Control-flow</a:t>
            </a:r>
            <a:r>
              <a:rPr lang="zh-CN" altLang="en-US" sz="20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integrity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68DDB1-FE31-40A5-B753-69285FB3FE8F}"/>
              </a:ext>
            </a:extLst>
          </p:cNvPr>
          <p:cNvSpPr/>
          <p:nvPr/>
        </p:nvSpPr>
        <p:spPr>
          <a:xfrm>
            <a:off x="6911975" y="1290638"/>
            <a:ext cx="1425575" cy="5164137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1800">
              <a:solidFill>
                <a:srgbClr val="FFFFFF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5F6FCB-A9B7-F66A-A064-BDE7C34C7320}"/>
              </a:ext>
            </a:extLst>
          </p:cNvPr>
          <p:cNvSpPr/>
          <p:nvPr/>
        </p:nvSpPr>
        <p:spPr>
          <a:xfrm>
            <a:off x="6911975" y="3297238"/>
            <a:ext cx="1425575" cy="320675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return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addr</a:t>
            </a: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0544C0-C85E-4521-0ADD-90A9F6A1D04D}"/>
              </a:ext>
            </a:extLst>
          </p:cNvPr>
          <p:cNvSpPr/>
          <p:nvPr/>
        </p:nvSpPr>
        <p:spPr>
          <a:xfrm>
            <a:off x="6911975" y="3617913"/>
            <a:ext cx="1425575" cy="320675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8F0B83-5420-4062-9DD6-D537FE0D7D35}"/>
              </a:ext>
            </a:extLst>
          </p:cNvPr>
          <p:cNvSpPr/>
          <p:nvPr/>
        </p:nvSpPr>
        <p:spPr>
          <a:xfrm>
            <a:off x="6911975" y="4422775"/>
            <a:ext cx="1425575" cy="333375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0101011010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2364BDE-10AE-339E-F44C-BF1378B7AE50}"/>
              </a:ext>
            </a:extLst>
          </p:cNvPr>
          <p:cNvCxnSpPr/>
          <p:nvPr/>
        </p:nvCxnSpPr>
        <p:spPr>
          <a:xfrm flipH="1" flipV="1">
            <a:off x="8337550" y="4638675"/>
            <a:ext cx="349250" cy="1588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5E952E8-6002-4880-E28D-E347597DCB34}"/>
              </a:ext>
            </a:extLst>
          </p:cNvPr>
          <p:cNvCxnSpPr/>
          <p:nvPr/>
        </p:nvCxnSpPr>
        <p:spPr>
          <a:xfrm flipV="1">
            <a:off x="8686800" y="3489325"/>
            <a:ext cx="0" cy="114935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43D0EBD-99D7-88A7-91F4-ABCBF48558B1}"/>
              </a:ext>
            </a:extLst>
          </p:cNvPr>
          <p:cNvCxnSpPr/>
          <p:nvPr/>
        </p:nvCxnSpPr>
        <p:spPr>
          <a:xfrm flipH="1">
            <a:off x="8337550" y="3489325"/>
            <a:ext cx="34925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B7C3650-943B-4C16-2A63-7C15B0025AF2}"/>
              </a:ext>
            </a:extLst>
          </p:cNvPr>
          <p:cNvSpPr/>
          <p:nvPr/>
        </p:nvSpPr>
        <p:spPr>
          <a:xfrm>
            <a:off x="6911975" y="5102225"/>
            <a:ext cx="1425575" cy="333375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0101011010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BD1823-0482-21DF-CBCB-3A2E421E079E}"/>
              </a:ext>
            </a:extLst>
          </p:cNvPr>
          <p:cNvSpPr/>
          <p:nvPr/>
        </p:nvSpPr>
        <p:spPr>
          <a:xfrm>
            <a:off x="6911975" y="5764213"/>
            <a:ext cx="1425575" cy="333375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0101011010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DD67640-8DF7-8B98-AE29-2742E659254D}"/>
              </a:ext>
            </a:extLst>
          </p:cNvPr>
          <p:cNvSpPr/>
          <p:nvPr/>
        </p:nvSpPr>
        <p:spPr>
          <a:xfrm>
            <a:off x="6911975" y="3295650"/>
            <a:ext cx="1425575" cy="333375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Address 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B16BE0-3894-DCBD-2694-0F4933E2B618}"/>
              </a:ext>
            </a:extLst>
          </p:cNvPr>
          <p:cNvSpPr/>
          <p:nvPr/>
        </p:nvSpPr>
        <p:spPr>
          <a:xfrm>
            <a:off x="6911975" y="2957513"/>
            <a:ext cx="1425575" cy="333375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Address B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ECB5A9-767B-27D0-F88B-3C3B41C6366A}"/>
              </a:ext>
            </a:extLst>
          </p:cNvPr>
          <p:cNvSpPr/>
          <p:nvPr/>
        </p:nvSpPr>
        <p:spPr>
          <a:xfrm>
            <a:off x="6911975" y="2627313"/>
            <a:ext cx="1425575" cy="333375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Address  C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EA5CA37-3030-F5AA-0A68-EC197882B56A}"/>
              </a:ext>
            </a:extLst>
          </p:cNvPr>
          <p:cNvCxnSpPr/>
          <p:nvPr/>
        </p:nvCxnSpPr>
        <p:spPr>
          <a:xfrm flipH="1">
            <a:off x="8312150" y="5930900"/>
            <a:ext cx="660400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6962394-C497-A6E1-04BA-FDD675A8D7C1}"/>
              </a:ext>
            </a:extLst>
          </p:cNvPr>
          <p:cNvCxnSpPr/>
          <p:nvPr/>
        </p:nvCxnSpPr>
        <p:spPr>
          <a:xfrm flipV="1">
            <a:off x="8839200" y="3138488"/>
            <a:ext cx="0" cy="2166937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E689E3D-E3A4-778D-09DB-41F2B450FDC2}"/>
              </a:ext>
            </a:extLst>
          </p:cNvPr>
          <p:cNvCxnSpPr/>
          <p:nvPr/>
        </p:nvCxnSpPr>
        <p:spPr>
          <a:xfrm flipH="1">
            <a:off x="8337550" y="3138488"/>
            <a:ext cx="50165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8E03A69-79A4-0FA6-EB80-A6DF72E99BFB}"/>
              </a:ext>
            </a:extLst>
          </p:cNvPr>
          <p:cNvCxnSpPr/>
          <p:nvPr/>
        </p:nvCxnSpPr>
        <p:spPr>
          <a:xfrm flipH="1">
            <a:off x="8337550" y="5305425"/>
            <a:ext cx="501650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D092385-288E-2FEB-BCF8-F5D640A07950}"/>
              </a:ext>
            </a:extLst>
          </p:cNvPr>
          <p:cNvCxnSpPr/>
          <p:nvPr/>
        </p:nvCxnSpPr>
        <p:spPr>
          <a:xfrm flipV="1">
            <a:off x="8972550" y="2813050"/>
            <a:ext cx="0" cy="311785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2D67F29-18BA-D44D-16AA-4EA4A386B064}"/>
              </a:ext>
            </a:extLst>
          </p:cNvPr>
          <p:cNvCxnSpPr/>
          <p:nvPr/>
        </p:nvCxnSpPr>
        <p:spPr>
          <a:xfrm flipH="1">
            <a:off x="8359775" y="2813050"/>
            <a:ext cx="612775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9855023-9D51-3A3D-0BA7-70CED8AE1976}"/>
              </a:ext>
            </a:extLst>
          </p:cNvPr>
          <p:cNvCxnSpPr/>
          <p:nvPr/>
        </p:nvCxnSpPr>
        <p:spPr>
          <a:xfrm>
            <a:off x="6535738" y="4775200"/>
            <a:ext cx="3762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848" name="TextBox 36">
            <a:extLst>
              <a:ext uri="{FF2B5EF4-FFF2-40B4-BE49-F238E27FC236}">
                <a16:creationId xmlns:a16="http://schemas.microsoft.com/office/drawing/2014/main" id="{AACBD7F1-FC4A-8EC4-5285-7D6258867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529138"/>
            <a:ext cx="407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50"/>
                </a:solidFill>
                <a:latin typeface="Times New Roman" panose="02020603050405020304" pitchFamily="18" charset="0"/>
              </a:rPr>
              <a:t>A</a:t>
            </a:r>
            <a:endParaRPr lang="zh-CN" altLang="en-US" sz="240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8" name="Straight Arrow Connector 59">
            <a:extLst>
              <a:ext uri="{FF2B5EF4-FFF2-40B4-BE49-F238E27FC236}">
                <a16:creationId xmlns:a16="http://schemas.microsoft.com/office/drawing/2014/main" id="{F30F59C2-99F2-76A9-DFC9-8C621CA9E340}"/>
              </a:ext>
            </a:extLst>
          </p:cNvPr>
          <p:cNvCxnSpPr/>
          <p:nvPr/>
        </p:nvCxnSpPr>
        <p:spPr>
          <a:xfrm>
            <a:off x="6535738" y="5427663"/>
            <a:ext cx="3762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850" name="TextBox 38">
            <a:extLst>
              <a:ext uri="{FF2B5EF4-FFF2-40B4-BE49-F238E27FC236}">
                <a16:creationId xmlns:a16="http://schemas.microsoft.com/office/drawing/2014/main" id="{9599F4E2-68E7-ABB1-3049-C5B30EB3B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181600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50"/>
                </a:solidFill>
                <a:latin typeface="Times New Roman" panose="02020603050405020304" pitchFamily="18" charset="0"/>
              </a:rPr>
              <a:t>B</a:t>
            </a:r>
            <a:endParaRPr lang="zh-CN" altLang="en-US" sz="240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0" name="Straight Arrow Connector 59">
            <a:extLst>
              <a:ext uri="{FF2B5EF4-FFF2-40B4-BE49-F238E27FC236}">
                <a16:creationId xmlns:a16="http://schemas.microsoft.com/office/drawing/2014/main" id="{C49180F7-BFDF-58C5-7B33-06C82667D047}"/>
              </a:ext>
            </a:extLst>
          </p:cNvPr>
          <p:cNvCxnSpPr/>
          <p:nvPr/>
        </p:nvCxnSpPr>
        <p:spPr>
          <a:xfrm>
            <a:off x="6535738" y="6032500"/>
            <a:ext cx="3762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852" name="TextBox 41">
            <a:extLst>
              <a:ext uri="{FF2B5EF4-FFF2-40B4-BE49-F238E27FC236}">
                <a16:creationId xmlns:a16="http://schemas.microsoft.com/office/drawing/2014/main" id="{FF45036F-3572-28A3-955A-6E3E6CA7C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86438"/>
            <a:ext cx="407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50"/>
                </a:solidFill>
                <a:latin typeface="Times New Roman" panose="02020603050405020304" pitchFamily="18" charset="0"/>
              </a:rPr>
              <a:t>C</a:t>
            </a:r>
            <a:endParaRPr lang="zh-CN" altLang="en-US" sz="2400">
              <a:solidFill>
                <a:srgbClr val="00B05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7848" grpId="0"/>
      <p:bldP spid="77850" grpId="0"/>
      <p:bldP spid="778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0F3B8F8C-6AC8-BE75-FD96-4717A0E6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Motivation: Code Reuse Attack</a:t>
            </a:r>
          </a:p>
        </p:txBody>
      </p:sp>
      <p:grpSp>
        <p:nvGrpSpPr>
          <p:cNvPr id="45059" name="组合 39">
            <a:extLst>
              <a:ext uri="{FF2B5EF4-FFF2-40B4-BE49-F238E27FC236}">
                <a16:creationId xmlns:a16="http://schemas.microsoft.com/office/drawing/2014/main" id="{34C68DFB-C87A-598D-F94C-994773916660}"/>
              </a:ext>
            </a:extLst>
          </p:cNvPr>
          <p:cNvGrpSpPr>
            <a:grpSpLocks/>
          </p:cNvGrpSpPr>
          <p:nvPr/>
        </p:nvGrpSpPr>
        <p:grpSpPr bwMode="auto">
          <a:xfrm>
            <a:off x="8096250" y="123825"/>
            <a:ext cx="900113" cy="915988"/>
            <a:chOff x="6888695" y="95811"/>
            <a:chExt cx="1766660" cy="1797292"/>
          </a:xfrm>
        </p:grpSpPr>
        <p:pic>
          <p:nvPicPr>
            <p:cNvPr id="45061" name="Picture 3">
              <a:extLst>
                <a:ext uri="{FF2B5EF4-FFF2-40B4-BE49-F238E27FC236}">
                  <a16:creationId xmlns:a16="http://schemas.microsoft.com/office/drawing/2014/main" id="{32DF4786-5978-AD12-47E3-B69ACFF69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087" b="37888"/>
            <a:stretch>
              <a:fillRect/>
            </a:stretch>
          </p:blipFill>
          <p:spPr bwMode="auto">
            <a:xfrm>
              <a:off x="6888695" y="95811"/>
              <a:ext cx="1766660" cy="1797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62" name="Group 10">
              <a:extLst>
                <a:ext uri="{FF2B5EF4-FFF2-40B4-BE49-F238E27FC236}">
                  <a16:creationId xmlns:a16="http://schemas.microsoft.com/office/drawing/2014/main" id="{FCE557C8-C07F-87C0-4DC5-9F0FD5507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97199" y="467276"/>
              <a:ext cx="575057" cy="826735"/>
              <a:chOff x="6888695" y="467276"/>
              <a:chExt cx="874565" cy="1210147"/>
            </a:xfrm>
          </p:grpSpPr>
          <p:sp>
            <p:nvSpPr>
              <p:cNvPr id="43" name="Diamond 4">
                <a:extLst>
                  <a:ext uri="{FF2B5EF4-FFF2-40B4-BE49-F238E27FC236}">
                    <a16:creationId xmlns:a16="http://schemas.microsoft.com/office/drawing/2014/main" id="{B5AF084F-8360-1229-DE80-A9E7C27D3C24}"/>
                  </a:ext>
                </a:extLst>
              </p:cNvPr>
              <p:cNvSpPr/>
              <p:nvPr/>
            </p:nvSpPr>
            <p:spPr>
              <a:xfrm>
                <a:off x="6887740" y="753361"/>
                <a:ext cx="578111" cy="314605"/>
              </a:xfrm>
              <a:prstGeom prst="diamond">
                <a:avLst/>
              </a:prstGeom>
              <a:noFill/>
              <a:ln w="12700" cmpd="sng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  <p:cxnSp>
            <p:nvCxnSpPr>
              <p:cNvPr id="44" name="Straight Arrow Connector 5">
                <a:extLst>
                  <a:ext uri="{FF2B5EF4-FFF2-40B4-BE49-F238E27FC236}">
                    <a16:creationId xmlns:a16="http://schemas.microsoft.com/office/drawing/2014/main" id="{EAD0C419-8DC1-FFAF-616E-C577344BF9B2}"/>
                  </a:ext>
                </a:extLst>
              </p:cNvPr>
              <p:cNvCxnSpPr>
                <a:endCxn id="43" idx="0"/>
              </p:cNvCxnSpPr>
              <p:nvPr/>
            </p:nvCxnSpPr>
            <p:spPr>
              <a:xfrm>
                <a:off x="7167317" y="466116"/>
                <a:ext cx="9477" cy="287245"/>
              </a:xfrm>
              <a:prstGeom prst="straightConnector1">
                <a:avLst/>
              </a:prstGeom>
              <a:ln w="12700" cmpd="sng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6">
                <a:extLst>
                  <a:ext uri="{FF2B5EF4-FFF2-40B4-BE49-F238E27FC236}">
                    <a16:creationId xmlns:a16="http://schemas.microsoft.com/office/drawing/2014/main" id="{6313F378-F0FF-CADA-DD24-03E6AE9A11C2}"/>
                  </a:ext>
                </a:extLst>
              </p:cNvPr>
              <p:cNvCxnSpPr>
                <a:stCxn id="43" idx="2"/>
              </p:cNvCxnSpPr>
              <p:nvPr/>
            </p:nvCxnSpPr>
            <p:spPr>
              <a:xfrm>
                <a:off x="7176794" y="1067965"/>
                <a:ext cx="9477" cy="227973"/>
              </a:xfrm>
              <a:prstGeom prst="straightConnector1">
                <a:avLst/>
              </a:prstGeom>
              <a:ln w="12700" cmpd="sng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7">
                <a:extLst>
                  <a:ext uri="{FF2B5EF4-FFF2-40B4-BE49-F238E27FC236}">
                    <a16:creationId xmlns:a16="http://schemas.microsoft.com/office/drawing/2014/main" id="{8D9194AB-3012-EBB8-45A5-ABC0C562F2C9}"/>
                  </a:ext>
                </a:extLst>
              </p:cNvPr>
              <p:cNvCxnSpPr>
                <a:stCxn id="43" idx="3"/>
              </p:cNvCxnSpPr>
              <p:nvPr/>
            </p:nvCxnSpPr>
            <p:spPr>
              <a:xfrm>
                <a:off x="7465851" y="908382"/>
                <a:ext cx="298531" cy="0"/>
              </a:xfrm>
              <a:prstGeom prst="straightConnector1">
                <a:avLst/>
              </a:prstGeom>
              <a:ln w="12700" cmpd="sng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Rectangle 8">
                <a:extLst>
                  <a:ext uri="{FF2B5EF4-FFF2-40B4-BE49-F238E27FC236}">
                    <a16:creationId xmlns:a16="http://schemas.microsoft.com/office/drawing/2014/main" id="{AD709FF8-B4BD-947E-057E-300C2E3581D9}"/>
                  </a:ext>
                </a:extLst>
              </p:cNvPr>
              <p:cNvSpPr/>
              <p:nvPr/>
            </p:nvSpPr>
            <p:spPr>
              <a:xfrm>
                <a:off x="6996726" y="1295939"/>
                <a:ext cx="360135" cy="382995"/>
              </a:xfrm>
              <a:prstGeom prst="rect">
                <a:avLst/>
              </a:prstGeom>
              <a:noFill/>
              <a:ln w="12700" cmpd="sng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altLang="zh-CN">
                  <a:solidFill>
                    <a:srgbClr val="FFFFFF"/>
                  </a:solidFill>
                  <a:ea typeface="宋体" pitchFamily="2" charset="-122"/>
                </a:endParaRPr>
              </a:p>
            </p:txBody>
          </p:sp>
        </p:grpSp>
      </p:grpSp>
      <p:pic>
        <p:nvPicPr>
          <p:cNvPr id="45060" name="Picture 2">
            <a:extLst>
              <a:ext uri="{FF2B5EF4-FFF2-40B4-BE49-F238E27FC236}">
                <a16:creationId xmlns:a16="http://schemas.microsoft.com/office/drawing/2014/main" id="{A8C4DC23-5AED-E430-5A35-AFB2A985BB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538" y="123825"/>
            <a:ext cx="7605712" cy="658495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0">
            <a:extLst>
              <a:ext uri="{FF2B5EF4-FFF2-40B4-BE49-F238E27FC236}">
                <a16:creationId xmlns:a16="http://schemas.microsoft.com/office/drawing/2014/main" id="{B89BD082-B9D2-DE42-2F7E-E7017FB4A8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25BBE1-0E67-0E4B-96D0-4D521039E64E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0ADA3EC2-697B-D785-ADEE-9392997487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828800"/>
          </a:xfrm>
        </p:spPr>
        <p:txBody>
          <a:bodyPr/>
          <a:lstStyle/>
          <a:p>
            <a:r>
              <a:rPr lang="en-US" altLang="zh-CN" sz="3600">
                <a:ea typeface="方正姚体" pitchFamily="2" charset="-122"/>
              </a:rPr>
              <a:t>Understanding Pointers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灯片编号占位符 5">
            <a:extLst>
              <a:ext uri="{FF2B5EF4-FFF2-40B4-BE49-F238E27FC236}">
                <a16:creationId xmlns:a16="http://schemas.microsoft.com/office/drawing/2014/main" id="{93D98DEA-1A3A-439E-08C1-565F876B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94250E-65E3-644A-A71C-78E4817BD862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26BA3CAE-60C0-D6F4-78B5-43E1C0FE3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Outline</a:t>
            </a:r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0279B201-3E85-3EDF-E544-CCF4CB243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>
                <a:ea typeface="宋体" panose="02010600030101010101" pitchFamily="2" charset="-122"/>
              </a:rPr>
              <a:t>Understanding Pointers</a:t>
            </a:r>
          </a:p>
          <a:p>
            <a:pPr>
              <a:lnSpc>
                <a:spcPct val="120000"/>
              </a:lnSpc>
            </a:pPr>
            <a:r>
              <a:rPr lang="en-US" altLang="zh-CN">
                <a:ea typeface="宋体" panose="02010600030101010101" pitchFamily="2" charset="-122"/>
              </a:rPr>
              <a:t>Suggested reading</a:t>
            </a:r>
          </a:p>
          <a:p>
            <a:pPr lvl="1">
              <a:lnSpc>
                <a:spcPct val="120000"/>
              </a:lnSpc>
            </a:pPr>
            <a:r>
              <a:rPr lang="en-US" altLang="zh-CN">
                <a:ea typeface="宋体" panose="02010600030101010101" pitchFamily="2" charset="-122"/>
              </a:rPr>
              <a:t>Chap 3.10.1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灯片编号占位符 6">
            <a:extLst>
              <a:ext uri="{FF2B5EF4-FFF2-40B4-BE49-F238E27FC236}">
                <a16:creationId xmlns:a16="http://schemas.microsoft.com/office/drawing/2014/main" id="{804ED87F-26EB-56C1-D53E-594FEADB4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8E1B98-28DE-974C-B401-B9F97C7AE52B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27D30AFC-A80D-2D28-AF00-3A458DBEF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Pointers</a:t>
            </a:r>
          </a:p>
        </p:txBody>
      </p:sp>
      <p:sp>
        <p:nvSpPr>
          <p:cNvPr id="50180" name="内容占位符 5">
            <a:extLst>
              <a:ext uri="{FF2B5EF4-FFF2-40B4-BE49-F238E27FC236}">
                <a16:creationId xmlns:a16="http://schemas.microsoft.com/office/drawing/2014/main" id="{62BBBE28-6766-D185-E911-4A93DABFD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600200"/>
            <a:ext cx="8153400" cy="4419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Every pointer has a type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If the object has type T</a:t>
            </a:r>
          </a:p>
          <a:p>
            <a:pPr lvl="2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A pointer to this object has type T *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Special void * type</a:t>
            </a:r>
          </a:p>
          <a:p>
            <a:pPr lvl="2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Represents a generic pointer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malloc returns a generic pointer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Every pointer has a value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灯片编号占位符 5">
            <a:extLst>
              <a:ext uri="{FF2B5EF4-FFF2-40B4-BE49-F238E27FC236}">
                <a16:creationId xmlns:a16="http://schemas.microsoft.com/office/drawing/2014/main" id="{5AC305F1-C16A-6A7F-8033-52A1AB25C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0F224A1-DD67-E045-9082-12D8B1D3BBFA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00E9B7F9-F783-A73C-34F0-8DD151F38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Pointers</a:t>
            </a: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D5A3F98-C191-FD4A-2EC3-CABE46DF1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4572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Pointers are created with the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&amp; operator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Applied to </a:t>
            </a:r>
            <a:r>
              <a:rPr lang="en-US" altLang="zh-CN" i="1" dirty="0" err="1">
                <a:ea typeface="宋体" panose="02010600030101010101" pitchFamily="2" charset="-122"/>
              </a:rPr>
              <a:t>lvalue</a:t>
            </a:r>
            <a:r>
              <a:rPr lang="en-US" altLang="zh-CN" dirty="0">
                <a:ea typeface="宋体" panose="02010600030101010101" pitchFamily="2" charset="-122"/>
              </a:rPr>
              <a:t> expression</a:t>
            </a:r>
          </a:p>
          <a:p>
            <a:pPr lvl="2">
              <a:spcBef>
                <a:spcPts val="300"/>
              </a:spcBef>
            </a:pPr>
            <a:r>
              <a:rPr lang="en-US" altLang="zh-CN" sz="2400" dirty="0" err="1">
                <a:ea typeface="宋体" panose="02010600030101010101" pitchFamily="2" charset="-122"/>
              </a:rPr>
              <a:t>lvalue</a:t>
            </a:r>
            <a:r>
              <a:rPr lang="en-US" altLang="zh-CN" sz="2400" dirty="0">
                <a:ea typeface="宋体" panose="02010600030101010101" pitchFamily="2" charset="-122"/>
              </a:rPr>
              <a:t> expression can appear on the left side of assignment</a:t>
            </a:r>
            <a:r>
              <a:rPr lang="zh-CN" altLang="en-US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(</a:t>
            </a:r>
            <a:r>
              <a:rPr lang="zh-CN" altLang="en-US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e.g.,</a:t>
            </a:r>
            <a:r>
              <a:rPr lang="zh-CN" altLang="en-US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p</a:t>
            </a:r>
            <a:r>
              <a:rPr lang="zh-CN" altLang="en-US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=</a:t>
            </a:r>
            <a:r>
              <a:rPr lang="zh-CN" altLang="en-US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&amp;a;</a:t>
            </a:r>
            <a:r>
              <a:rPr lang="zh-CN" altLang="en-US" sz="2400" dirty="0"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Pointers are dereferenced with the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operator *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The result is a value having the type associated with the pointer</a:t>
            </a:r>
          </a:p>
          <a:p>
            <a:pPr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Arrays and pointers are closed related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The name of array can be viewed as a pointer constant</a:t>
            </a:r>
          </a:p>
          <a:p>
            <a:pPr lvl="1">
              <a:spcBef>
                <a:spcPts val="300"/>
              </a:spcBef>
            </a:pP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 err="1">
                <a:solidFill>
                  <a:srgbClr val="C00000"/>
                </a:solidFill>
                <a:ea typeface="宋体" panose="02010600030101010101" pitchFamily="2" charset="-122"/>
              </a:rPr>
              <a:t>ip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[0] is equivalent to *</a:t>
            </a:r>
            <a:r>
              <a:rPr lang="en-US" altLang="zh-CN" dirty="0" err="1">
                <a:solidFill>
                  <a:srgbClr val="C00000"/>
                </a:solidFill>
                <a:ea typeface="宋体" panose="02010600030101010101" pitchFamily="2" charset="-122"/>
              </a:rPr>
              <a:t>ip</a:t>
            </a:r>
            <a:endParaRPr lang="en-US" altLang="zh-CN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5">
            <a:extLst>
              <a:ext uri="{FF2B5EF4-FFF2-40B4-BE49-F238E27FC236}">
                <a16:creationId xmlns:a16="http://schemas.microsoft.com/office/drawing/2014/main" id="{EEBFE7DF-901B-6AFB-97C9-A44C16E48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18FCD4-455F-7744-A920-263469BC9FE2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44DD072B-36CC-1029-0173-0BC37A3A10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Pointer Arithmetic </a:t>
            </a:r>
          </a:p>
        </p:txBody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79266DB8-03AD-5777-6CA9-9FE0D25F65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dirty="0">
                <a:ea typeface="宋体" panose="02010600030101010101" pitchFamily="2" charset="-122"/>
              </a:rPr>
              <a:t>Addition and subtraction</a:t>
            </a:r>
          </a:p>
          <a:p>
            <a:pPr lvl="1">
              <a:lnSpc>
                <a:spcPct val="120000"/>
              </a:lnSpc>
            </a:pPr>
            <a:r>
              <a:rPr lang="en-US" altLang="zh-CN" dirty="0" err="1">
                <a:ea typeface="宋体" panose="02010600030101010101" pitchFamily="2" charset="-122"/>
              </a:rPr>
              <a:t>p+i</a:t>
            </a:r>
            <a:r>
              <a:rPr lang="en-US" altLang="zh-CN" dirty="0">
                <a:ea typeface="宋体" panose="02010600030101010101" pitchFamily="2" charset="-122"/>
              </a:rPr>
              <a:t> ,  p-</a:t>
            </a:r>
            <a:r>
              <a:rPr lang="en-US" altLang="zh-CN" dirty="0" err="1">
                <a:ea typeface="宋体" panose="02010600030101010101" pitchFamily="2" charset="-122"/>
              </a:rPr>
              <a:t>i</a:t>
            </a:r>
            <a:r>
              <a:rPr lang="en-US" altLang="zh-CN" dirty="0">
                <a:ea typeface="宋体" panose="02010600030101010101" pitchFamily="2" charset="-122"/>
              </a:rPr>
              <a:t> (result is a pointer)</a:t>
            </a:r>
          </a:p>
          <a:p>
            <a:pPr lvl="1">
              <a:lnSpc>
                <a:spcPct val="120000"/>
              </a:lnSpc>
            </a:pPr>
            <a:r>
              <a:rPr lang="en-US" altLang="zh-CN" dirty="0">
                <a:ea typeface="宋体" panose="02010600030101010101" pitchFamily="2" charset="-122"/>
              </a:rPr>
              <a:t>p-q (result is a long)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ea typeface="宋体" panose="02010600030101010101" pitchFamily="2" charset="-122"/>
              </a:rPr>
              <a:t>Referencing &amp; dereferencing</a:t>
            </a:r>
          </a:p>
          <a:p>
            <a:pPr lvl="1">
              <a:lnSpc>
                <a:spcPct val="120000"/>
              </a:lnSpc>
            </a:pPr>
            <a:r>
              <a:rPr lang="en-US" altLang="zh-CN" dirty="0">
                <a:ea typeface="宋体" panose="02010600030101010101" pitchFamily="2" charset="-122"/>
              </a:rPr>
              <a:t>&amp;E,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*p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ea typeface="宋体" panose="02010600030101010101" pitchFamily="2" charset="-122"/>
              </a:rPr>
              <a:t>Subscription</a:t>
            </a:r>
          </a:p>
          <a:p>
            <a:pPr lvl="1">
              <a:lnSpc>
                <a:spcPct val="120000"/>
              </a:lnSpc>
            </a:pPr>
            <a:r>
              <a:rPr lang="en-US" altLang="zh-CN" dirty="0">
                <a:ea typeface="宋体" panose="02010600030101010101" pitchFamily="2" charset="-122"/>
              </a:rPr>
              <a:t>A[</a:t>
            </a:r>
            <a:r>
              <a:rPr lang="en-US" altLang="zh-CN" dirty="0" err="1">
                <a:ea typeface="宋体" panose="02010600030101010101" pitchFamily="2" charset="-122"/>
              </a:rPr>
              <a:t>i</a:t>
            </a:r>
            <a:r>
              <a:rPr lang="en-US" altLang="zh-CN" dirty="0">
                <a:ea typeface="宋体" panose="02010600030101010101" pitchFamily="2" charset="-122"/>
              </a:rPr>
              <a:t>], *(</a:t>
            </a:r>
            <a:r>
              <a:rPr lang="en-US" altLang="zh-CN" dirty="0" err="1">
                <a:ea typeface="宋体" panose="02010600030101010101" pitchFamily="2" charset="-122"/>
              </a:rPr>
              <a:t>A+i</a:t>
            </a:r>
            <a:r>
              <a:rPr lang="en-US" altLang="zh-CN" dirty="0">
                <a:ea typeface="宋体" panose="02010600030101010101" pitchFamily="2" charset="-122"/>
              </a:rPr>
              <a:t>)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5">
            <a:extLst>
              <a:ext uri="{FF2B5EF4-FFF2-40B4-BE49-F238E27FC236}">
                <a16:creationId xmlns:a16="http://schemas.microsoft.com/office/drawing/2014/main" id="{C2AA8368-9963-A47A-37C1-1DCCE7BD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C8123C-5268-F349-B28B-98780EA76536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9EFB0C26-6E6C-B969-5A9B-C4044E0361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Example</a:t>
            </a:r>
          </a:p>
        </p:txBody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0DFBFADE-7F1B-26C6-5046-4931CA37F6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686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static int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daytab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[2][13] = 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{0, 31,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28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31, 30, 31, 30, 31, 31, 30, 31, 30, 31},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{0, 31,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29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31, 30, 31, 30, 31, 31, 30, 31, 30, 31}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day_of_year: set day of year from month &amp; day 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day_of_year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(int year, int month, int day)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int i, leap;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leap = (year%4 == 0 &amp;&amp; year%100 != 0 </a:t>
            </a:r>
            <a:b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|| year%400 ==0); 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for</a:t>
            </a:r>
            <a:r>
              <a:rPr lang="en-US" altLang="zh-CN" sz="200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(i = 1; i &lt; month; i++)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day += daytab[leap][i];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day;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5">
            <a:extLst>
              <a:ext uri="{FF2B5EF4-FFF2-40B4-BE49-F238E27FC236}">
                <a16:creationId xmlns:a16="http://schemas.microsoft.com/office/drawing/2014/main" id="{CC9A5974-1F4A-7037-DE70-A6C4BDF97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6BFF2D-018F-0F42-8CFC-099E3DC3730E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A1E951A0-217F-E66A-75E1-53B424A41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Example</a:t>
            </a:r>
          </a:p>
        </p:txBody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197B5CC-F52E-26AF-2214-EE9173256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month_day: set month, day from day of year 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month_day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(int year, int yearday, </a:t>
            </a:r>
            <a:b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  int *pmonth, int *pday)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</a:t>
            </a:r>
            <a:r>
              <a:rPr lang="en-US" altLang="zh-CN" sz="200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i, leap;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leap = (year%4 == 0 &amp;&amp; year%100 != 0 </a:t>
            </a:r>
            <a:b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|| year%400 ==0);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for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(i = 1;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yearday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&gt; daytab[leap][i] ; i++)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yearday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-= daytab[leap][i];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*pmonth = i;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*pday = yearday;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5">
            <a:extLst>
              <a:ext uri="{FF2B5EF4-FFF2-40B4-BE49-F238E27FC236}">
                <a16:creationId xmlns:a16="http://schemas.microsoft.com/office/drawing/2014/main" id="{9BF315D7-04BA-CF5B-4385-F544F962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AD1910-DD27-984A-BB48-C9C642602FF6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752197CD-1D95-2A35-7167-6E2F38D359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Pointer Array</a:t>
            </a: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E0992F3F-EA30-511A-9B79-A4FD3D2857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month_name: return name of n-th month 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char *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month_name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(int n)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static char *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name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[] = 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“Illegal month”, 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“January”, “February”, “March”,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“April”, “May”, “June”,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“July”, “August”, “September”,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“October”, “November”, “December”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};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 (n &lt; 1 || n &gt; 12) ?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name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[0] :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name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[n];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5">
            <a:extLst>
              <a:ext uri="{FF2B5EF4-FFF2-40B4-BE49-F238E27FC236}">
                <a16:creationId xmlns:a16="http://schemas.microsoft.com/office/drawing/2014/main" id="{285DA9D4-D52B-C07A-19E6-26AAC204A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4DB54E-59E8-734C-A158-E58D2762F207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FF0FD06A-5CA5-8FA1-21C1-36272090D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Pointer Array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0263F715-6129-3978-0814-7743AA26861A}"/>
              </a:ext>
            </a:extLst>
          </p:cNvPr>
          <p:cNvGraphicFramePr>
            <a:graphicFrameLocks noGrp="1"/>
          </p:cNvGraphicFramePr>
          <p:nvPr/>
        </p:nvGraphicFramePr>
        <p:xfrm>
          <a:off x="1447800" y="1524000"/>
          <a:ext cx="609600" cy="51514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2486" name="TextBox 8">
            <a:extLst>
              <a:ext uri="{FF2B5EF4-FFF2-40B4-BE49-F238E27FC236}">
                <a16:creationId xmlns:a16="http://schemas.microsoft.com/office/drawing/2014/main" id="{DB0F338B-4156-C1E9-7E70-DF239BDC9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570038"/>
            <a:ext cx="2133600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Illegal month\0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87" name="TextBox 9">
            <a:extLst>
              <a:ext uri="{FF2B5EF4-FFF2-40B4-BE49-F238E27FC236}">
                <a16:creationId xmlns:a16="http://schemas.microsoft.com/office/drawing/2014/main" id="{AFA86B08-6AEF-0AAE-00DA-A5D5B1FFA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963738"/>
            <a:ext cx="1390650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January\0</a:t>
            </a:r>
            <a:endParaRPr lang="zh-CN" altLang="en-US" sz="160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88" name="TextBox 10">
            <a:extLst>
              <a:ext uri="{FF2B5EF4-FFF2-40B4-BE49-F238E27FC236}">
                <a16:creationId xmlns:a16="http://schemas.microsoft.com/office/drawing/2014/main" id="{4C31025C-60A4-627A-8750-49855524E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357438"/>
            <a:ext cx="1576388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February\0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89" name="TextBox 11">
            <a:extLst>
              <a:ext uri="{FF2B5EF4-FFF2-40B4-BE49-F238E27FC236}">
                <a16:creationId xmlns:a16="http://schemas.microsoft.com/office/drawing/2014/main" id="{4883CAE3-6608-698D-1C63-3280D7BAD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762250"/>
            <a:ext cx="1158875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March\0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0" name="TextBox 12">
            <a:extLst>
              <a:ext uri="{FF2B5EF4-FFF2-40B4-BE49-F238E27FC236}">
                <a16:creationId xmlns:a16="http://schemas.microsoft.com/office/drawing/2014/main" id="{599E2F64-C605-733D-969A-CECB121CC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155950"/>
            <a:ext cx="1158875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April\0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1" name="TextBox 13">
            <a:extLst>
              <a:ext uri="{FF2B5EF4-FFF2-40B4-BE49-F238E27FC236}">
                <a16:creationId xmlns:a16="http://schemas.microsoft.com/office/drawing/2014/main" id="{2A4E2D38-111F-A6FC-B445-2C9369739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551238"/>
            <a:ext cx="974725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May\0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2" name="TextBox 14">
            <a:extLst>
              <a:ext uri="{FF2B5EF4-FFF2-40B4-BE49-F238E27FC236}">
                <a16:creationId xmlns:a16="http://schemas.microsoft.com/office/drawing/2014/main" id="{30D56D7B-7755-5E0B-1F13-43FBBBC28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943350"/>
            <a:ext cx="106680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June\0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3" name="TextBox 15">
            <a:extLst>
              <a:ext uri="{FF2B5EF4-FFF2-40B4-BE49-F238E27FC236}">
                <a16:creationId xmlns:a16="http://schemas.microsoft.com/office/drawing/2014/main" id="{18347D76-1C35-D49F-7EFE-7AF1E4585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337050"/>
            <a:ext cx="106680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July\0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4" name="TextBox 16">
            <a:extLst>
              <a:ext uri="{FF2B5EF4-FFF2-40B4-BE49-F238E27FC236}">
                <a16:creationId xmlns:a16="http://schemas.microsoft.com/office/drawing/2014/main" id="{8C3C6459-BD2C-55E5-C9FD-8507C6D5C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730750"/>
            <a:ext cx="139065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August\0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5" name="TextBox 17">
            <a:extLst>
              <a:ext uri="{FF2B5EF4-FFF2-40B4-BE49-F238E27FC236}">
                <a16:creationId xmlns:a16="http://schemas.microsoft.com/office/drawing/2014/main" id="{5061DCA4-DB52-09EC-5287-A480E94FF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124450"/>
            <a:ext cx="175260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September\0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6" name="TextBox 18">
            <a:extLst>
              <a:ext uri="{FF2B5EF4-FFF2-40B4-BE49-F238E27FC236}">
                <a16:creationId xmlns:a16="http://schemas.microsoft.com/office/drawing/2014/main" id="{8840C7E5-91F5-AAFC-3B17-5218EE950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530850"/>
            <a:ext cx="139065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October\0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7" name="TextBox 19">
            <a:extLst>
              <a:ext uri="{FF2B5EF4-FFF2-40B4-BE49-F238E27FC236}">
                <a16:creationId xmlns:a16="http://schemas.microsoft.com/office/drawing/2014/main" id="{ADB8DB99-A705-0DD8-A04F-599408AEF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924550"/>
            <a:ext cx="1576388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November\0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498" name="TextBox 20">
            <a:extLst>
              <a:ext uri="{FF2B5EF4-FFF2-40B4-BE49-F238E27FC236}">
                <a16:creationId xmlns:a16="http://schemas.microsoft.com/office/drawing/2014/main" id="{BBD3D18F-833A-6D0D-9175-3C921D342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330950"/>
            <a:ext cx="1576388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December\0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2499" name="直接箭头连接符 22">
            <a:extLst>
              <a:ext uri="{FF2B5EF4-FFF2-40B4-BE49-F238E27FC236}">
                <a16:creationId xmlns:a16="http://schemas.microsoft.com/office/drawing/2014/main" id="{9806D925-30ED-AA97-2940-276B0082A6A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17795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0" name="直接箭头连接符 29">
            <a:extLst>
              <a:ext uri="{FF2B5EF4-FFF2-40B4-BE49-F238E27FC236}">
                <a16:creationId xmlns:a16="http://schemas.microsoft.com/office/drawing/2014/main" id="{BD072A2E-CD03-DC8E-EDDE-7443A5B40E2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210343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1" name="直接箭头连接符 30">
            <a:extLst>
              <a:ext uri="{FF2B5EF4-FFF2-40B4-BE49-F238E27FC236}">
                <a16:creationId xmlns:a16="http://schemas.microsoft.com/office/drawing/2014/main" id="{A5A32DA9-7CDD-C980-53BF-C19B6B51C27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25415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2" name="直接箭头连接符 31">
            <a:extLst>
              <a:ext uri="{FF2B5EF4-FFF2-40B4-BE49-F238E27FC236}">
                <a16:creationId xmlns:a16="http://schemas.microsoft.com/office/drawing/2014/main" id="{9A9B868B-E576-E501-0495-F46EC23D3F8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29225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3" name="直接箭头连接符 32">
            <a:extLst>
              <a:ext uri="{FF2B5EF4-FFF2-40B4-BE49-F238E27FC236}">
                <a16:creationId xmlns:a16="http://schemas.microsoft.com/office/drawing/2014/main" id="{BA872689-BBAC-3D4C-48CB-5E04B8AAECB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33797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4" name="直接箭头连接符 33">
            <a:extLst>
              <a:ext uri="{FF2B5EF4-FFF2-40B4-BE49-F238E27FC236}">
                <a16:creationId xmlns:a16="http://schemas.microsoft.com/office/drawing/2014/main" id="{D25104A0-2AF6-81CD-51C7-C25B236F02A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370363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5" name="直接箭头连接符 34">
            <a:extLst>
              <a:ext uri="{FF2B5EF4-FFF2-40B4-BE49-F238E27FC236}">
                <a16:creationId xmlns:a16="http://schemas.microsoft.com/office/drawing/2014/main" id="{3F1216AD-E12B-045B-0978-6360E563A08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41417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6" name="直接箭头连接符 35">
            <a:extLst>
              <a:ext uri="{FF2B5EF4-FFF2-40B4-BE49-F238E27FC236}">
                <a16:creationId xmlns:a16="http://schemas.microsoft.com/office/drawing/2014/main" id="{BF80F038-15FD-9DCF-2763-4872228CE18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45227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7" name="直接箭头连接符 36">
            <a:extLst>
              <a:ext uri="{FF2B5EF4-FFF2-40B4-BE49-F238E27FC236}">
                <a16:creationId xmlns:a16="http://schemas.microsoft.com/office/drawing/2014/main" id="{418A72E4-8EDD-A95C-331E-12ED8826BB3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49037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8" name="直接箭头连接符 37">
            <a:extLst>
              <a:ext uri="{FF2B5EF4-FFF2-40B4-BE49-F238E27FC236}">
                <a16:creationId xmlns:a16="http://schemas.microsoft.com/office/drawing/2014/main" id="{A0E8C422-1BE1-AEBF-CA5C-EDC00B9E4DE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52847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09" name="直接箭头连接符 38">
            <a:extLst>
              <a:ext uri="{FF2B5EF4-FFF2-40B4-BE49-F238E27FC236}">
                <a16:creationId xmlns:a16="http://schemas.microsoft.com/office/drawing/2014/main" id="{520E1664-8BC3-577A-CD64-DB677CDC744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56657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10" name="直接箭头连接符 39">
            <a:extLst>
              <a:ext uri="{FF2B5EF4-FFF2-40B4-BE49-F238E27FC236}">
                <a16:creationId xmlns:a16="http://schemas.microsoft.com/office/drawing/2014/main" id="{0A51084A-76E5-9CFF-DC4B-0CA9202C2B8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61229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511" name="直接箭头连接符 40">
            <a:extLst>
              <a:ext uri="{FF2B5EF4-FFF2-40B4-BE49-F238E27FC236}">
                <a16:creationId xmlns:a16="http://schemas.microsoft.com/office/drawing/2014/main" id="{525B32BE-9900-706A-CBB9-8C3D19E8D4C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52600" y="6503988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7D28BF36-6610-19F1-30BF-752A76D58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Command-line Arguments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ADCE521-329D-DB17-CCDC-8791A3967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05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660033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$</a:t>
            </a:r>
            <a:r>
              <a:rPr lang="en-US" altLang="zh-CN" sz="2000" dirty="0">
                <a:solidFill>
                  <a:srgbClr val="660033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echo hello, world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660033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$</a:t>
            </a:r>
            <a:r>
              <a:rPr lang="en-US" altLang="zh-CN" sz="2000" dirty="0">
                <a:solidFill>
                  <a:srgbClr val="660033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hello, world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#include &lt;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stdio.h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&gt;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echo command-line arguments 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main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argc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char *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argv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[])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for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(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= 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1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;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&lt;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argc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;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++)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printf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(“%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s%s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”, </a:t>
            </a:r>
            <a:r>
              <a:rPr lang="en-US" altLang="zh-CN" sz="2000" b="1" dirty="0" err="1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argv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</a:t>
            </a:r>
            <a:r>
              <a:rPr lang="en-US" altLang="zh-CN" sz="2000" b="1" dirty="0" err="1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]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</a:t>
            </a:r>
            <a:b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  (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&lt; argc-1) 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?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“ ” 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: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“”);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printf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(“\n”) 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0;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AB43FB6-B567-F7CD-2E7A-AACD20B345D5}"/>
              </a:ext>
            </a:extLst>
          </p:cNvPr>
          <p:cNvGraphicFramePr>
            <a:graphicFrameLocks noGrp="1"/>
          </p:cNvGraphicFramePr>
          <p:nvPr/>
        </p:nvGraphicFramePr>
        <p:xfrm>
          <a:off x="6324600" y="1798638"/>
          <a:ext cx="838200" cy="1736744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NULL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525" name="TextBox 5">
            <a:extLst>
              <a:ext uri="{FF2B5EF4-FFF2-40B4-BE49-F238E27FC236}">
                <a16:creationId xmlns:a16="http://schemas.microsoft.com/office/drawing/2014/main" id="{CA4AC74B-D4AB-7456-8EE6-0302032C1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847850"/>
            <a:ext cx="990600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echo\0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526" name="TextBox 6">
            <a:extLst>
              <a:ext uri="{FF2B5EF4-FFF2-40B4-BE49-F238E27FC236}">
                <a16:creationId xmlns:a16="http://schemas.microsoft.com/office/drawing/2014/main" id="{786612FF-A902-A90E-DF45-66308D83C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2355850"/>
            <a:ext cx="1171575" cy="33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Hello,\0</a:t>
            </a:r>
            <a:endParaRPr lang="zh-CN" altLang="en-US" sz="160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527" name="TextBox 7">
            <a:extLst>
              <a:ext uri="{FF2B5EF4-FFF2-40B4-BE49-F238E27FC236}">
                <a16:creationId xmlns:a16="http://schemas.microsoft.com/office/drawing/2014/main" id="{0121F962-6240-D501-8E28-3A87132C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2862263"/>
            <a:ext cx="1049338" cy="338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1600">
                <a:latin typeface="Courier New" panose="02070309020205020404" pitchFamily="49" charset="0"/>
                <a:cs typeface="Courier New" panose="02070309020205020404" pitchFamily="49" charset="0"/>
              </a:rPr>
              <a:t>World\0</a:t>
            </a:r>
            <a:endParaRPr lang="zh-CN" altLang="en-US" sz="16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4528" name="直接箭头连接符 18">
            <a:extLst>
              <a:ext uri="{FF2B5EF4-FFF2-40B4-BE49-F238E27FC236}">
                <a16:creationId xmlns:a16="http://schemas.microsoft.com/office/drawing/2014/main" id="{CAC586B6-6B17-7814-E526-E6F8E59FAE8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715125" y="2054225"/>
            <a:ext cx="8286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9" name="直接箭头连接符 19">
            <a:extLst>
              <a:ext uri="{FF2B5EF4-FFF2-40B4-BE49-F238E27FC236}">
                <a16:creationId xmlns:a16="http://schemas.microsoft.com/office/drawing/2014/main" id="{2503718C-4D04-1A05-6BEB-4F6B932E7E5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715125" y="2520950"/>
            <a:ext cx="8286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30" name="直接箭头连接符 20">
            <a:extLst>
              <a:ext uri="{FF2B5EF4-FFF2-40B4-BE49-F238E27FC236}">
                <a16:creationId xmlns:a16="http://schemas.microsoft.com/office/drawing/2014/main" id="{FF2D322C-0EB0-F635-A2BC-F5CA15B0FC1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715125" y="2987675"/>
            <a:ext cx="8286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31" name="直接箭头连接符 33">
            <a:extLst>
              <a:ext uri="{FF2B5EF4-FFF2-40B4-BE49-F238E27FC236}">
                <a16:creationId xmlns:a16="http://schemas.microsoft.com/office/drawing/2014/main" id="{A31306F3-08F7-83C7-8352-02F48793DF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791200" y="1825625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32" name="TextBox 34">
            <a:extLst>
              <a:ext uri="{FF2B5EF4-FFF2-40B4-BE49-F238E27FC236}">
                <a16:creationId xmlns:a16="http://schemas.microsoft.com/office/drawing/2014/main" id="{CDFB8EB4-2EC0-3BA8-C5B1-3865403D0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57350"/>
            <a:ext cx="954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20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zh-CN" altLang="en-US" sz="20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34">
            <a:extLst>
              <a:ext uri="{FF2B5EF4-FFF2-40B4-BE49-F238E27FC236}">
                <a16:creationId xmlns:a16="http://schemas.microsoft.com/office/drawing/2014/main" id="{09CFBBF6-F542-802B-7677-8B7AA44FB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331686"/>
            <a:ext cx="12618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200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zh-CN" altLang="en-US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zh-CN" altLang="en-US" sz="20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4FAD20B-C47D-9C32-F255-FC38E12C1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Command-line Arguments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66E9D59-21A7-ACDC-D102-3E323A189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#include &lt;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stdio.h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&gt;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echo command-line arguments ; 2</a:t>
            </a:r>
            <a:r>
              <a:rPr lang="en-US" altLang="zh-CN" sz="2000" b="1" baseline="30000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nd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version*/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b="1" dirty="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main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(int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argc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char *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argv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[])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while</a:t>
            </a:r>
            <a:r>
              <a:rPr lang="en-US" altLang="zh-CN" sz="2000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(--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argc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&gt; 0)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printf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(“%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s%s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”, </a:t>
            </a:r>
            <a:r>
              <a:rPr lang="en-US" altLang="zh-CN" sz="2000" b="1" dirty="0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++</a:t>
            </a:r>
            <a:r>
              <a:rPr lang="en-US" altLang="zh-CN" sz="2000" b="1" dirty="0" err="1">
                <a:solidFill>
                  <a:srgbClr val="C0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argv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(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argc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&gt; 1) 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?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“ ” 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: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“”);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printf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(“\n”);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0;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or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printf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((</a:t>
            </a:r>
            <a:r>
              <a:rPr lang="en-US" altLang="zh-CN" sz="2000" b="1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argc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&gt; 1) ? “%s ” : “%s”, ++</a:t>
            </a:r>
            <a:r>
              <a:rPr lang="en-US" altLang="zh-CN" sz="2000" b="1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argv</a:t>
            </a:r>
            <a:r>
              <a:rPr lang="en-US" altLang="zh-CN" sz="2000" b="1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8D247DE3-3296-D9EC-D90E-D5EDB4ED9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Pointer to Function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25B9B0DC-028F-8CE2-BB9B-81FC44711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#include &lt;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stdlib.h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&gt;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</a:t>
            </a:r>
            <a:r>
              <a:rPr lang="en-US" altLang="zh-CN" sz="2000" b="1" dirty="0" err="1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numcmp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: compare s1 and s2 numerically 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b="1" dirty="0" err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numcmp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(char *s1, char *s2)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double</a:t>
            </a:r>
            <a:r>
              <a:rPr lang="en-US" altLang="zh-CN" sz="2000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v1, v2;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v1 =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atof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(s1);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v2 = </a:t>
            </a:r>
            <a:r>
              <a:rPr lang="en-US" altLang="zh-CN" sz="2000" dirty="0" err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atof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(s2);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if (v1 &lt; v2) 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-1;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else if ( v1 &gt; v2 ) 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1;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else </a:t>
            </a:r>
            <a:r>
              <a:rPr lang="en-US" altLang="zh-CN" sz="2000" b="1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lang="en-US" altLang="zh-CN" sz="2000" dirty="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0;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/* </a:t>
            </a:r>
            <a:r>
              <a:rPr lang="en-US" altLang="zh-CN" sz="2000" b="1" dirty="0" err="1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strcmp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: compare s1 and s2 as</a:t>
            </a:r>
            <a:r>
              <a:rPr lang="zh-CN" altLang="en-US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 b="1" dirty="0">
                <a:solidFill>
                  <a:srgbClr val="00B05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string */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</a:t>
            </a:r>
            <a:r>
              <a:rPr lang="en-US" altLang="zh-CN" sz="2000" b="1" dirty="0" err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strcmp</a:t>
            </a: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(char *s1, char *s2);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 dirty="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A51DD4AB-2537-33C9-FB8A-9B0530EAC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方正舒体" pitchFamily="2" charset="-122"/>
              </a:rPr>
              <a:t>Pointer to Function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76E1816C-AFB2-5799-E6DC-58D2B3FF3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05800" cy="4800600"/>
          </a:xfrm>
        </p:spPr>
        <p:txBody>
          <a:bodyPr/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#include &lt;stdio.h&gt;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#include &lt;string.h&gt;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altLang="zh-CN" sz="2000"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{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...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int numeric = 0, (*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cmp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)(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void *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,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void *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char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*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s1, 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*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s2;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...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if</a:t>
            </a:r>
            <a:r>
              <a:rPr lang="en-US" altLang="zh-CN" sz="2000">
                <a:solidFill>
                  <a:srgbClr val="0033CC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(...) numeric = 1 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...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cmp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= (</a:t>
            </a:r>
            <a:r>
              <a:rPr lang="en-US" altLang="zh-CN" sz="2000" b="1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int (*)(void *, void *)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b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	(numeric ? </a:t>
            </a:r>
            <a:r>
              <a:rPr lang="en-US" altLang="zh-CN" sz="2000" b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numcmp</a:t>
            </a:r>
            <a:r>
              <a:rPr lang="en-US" altLang="zh-CN" sz="2000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: </a:t>
            </a:r>
            <a:r>
              <a:rPr lang="en-US" altLang="zh-CN" sz="2000" b="1">
                <a:solidFill>
                  <a:srgbClr val="FF0000"/>
                </a:solidFill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strcmp</a:t>
            </a: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); 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(*cmp)(s1, s2);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	...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altLang="zh-CN" sz="2000"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灯片编号占位符 5">
            <a:extLst>
              <a:ext uri="{FF2B5EF4-FFF2-40B4-BE49-F238E27FC236}">
                <a16:creationId xmlns:a16="http://schemas.microsoft.com/office/drawing/2014/main" id="{6A1940FB-F993-BD42-D2AE-C7E0EFA0F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764284-C834-7941-BF55-43E764EF9B3D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87A4288C-D67A-B11B-9213-DEFCFE8674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Pointers can point to functions</a:t>
            </a:r>
          </a:p>
        </p:txBody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BEC48ABA-714F-B121-B562-9D8F0890A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void   (*f)(int *)</a:t>
            </a:r>
          </a:p>
          <a:p>
            <a:r>
              <a:rPr lang="en-US" altLang="zh-CN">
                <a:ea typeface="宋体" panose="02010600030101010101" pitchFamily="2" charset="-122"/>
              </a:rPr>
              <a:t>f is a pointer to function</a:t>
            </a:r>
          </a:p>
          <a:p>
            <a:r>
              <a:rPr lang="en-US" altLang="zh-CN">
                <a:ea typeface="宋体" panose="02010600030101010101" pitchFamily="2" charset="-122"/>
              </a:rPr>
              <a:t>The function taken int * as argument</a:t>
            </a:r>
          </a:p>
          <a:p>
            <a:r>
              <a:rPr lang="en-US" altLang="zh-CN">
                <a:ea typeface="宋体" panose="02010600030101010101" pitchFamily="2" charset="-122"/>
              </a:rPr>
              <a:t>The return type of the function is void</a:t>
            </a:r>
          </a:p>
          <a:p>
            <a:r>
              <a:rPr lang="en-US" altLang="zh-CN">
                <a:ea typeface="宋体" panose="02010600030101010101" pitchFamily="2" charset="-122"/>
              </a:rPr>
              <a:t>Assignment makes f point to func</a:t>
            </a:r>
          </a:p>
          <a:p>
            <a:pPr lvl="1"/>
            <a:r>
              <a:rPr lang="en-US" altLang="zh-CN">
                <a:ea typeface="宋体" panose="02010600030101010101" pitchFamily="2" charset="-122"/>
              </a:rPr>
              <a:t> f = func</a:t>
            </a:r>
          </a:p>
          <a:p>
            <a:r>
              <a:rPr lang="en-US" altLang="zh-CN">
                <a:ea typeface="宋体" panose="02010600030101010101" pitchFamily="2" charset="-122"/>
              </a:rPr>
              <a:t>Notice the precedence of the operators</a:t>
            </a:r>
          </a:p>
          <a:p>
            <a:pPr lvl="1"/>
            <a:r>
              <a:rPr lang="en-US" altLang="zh-CN">
                <a:ea typeface="宋体" panose="02010600030101010101" pitchFamily="2" charset="-122"/>
              </a:rPr>
              <a:t>void   *f(int *) declares f is a function</a:t>
            </a:r>
          </a:p>
          <a:p>
            <a:pPr lvl="2"/>
            <a:r>
              <a:rPr lang="en-US" altLang="zh-CN">
                <a:ea typeface="宋体" panose="02010600030101010101" pitchFamily="2" charset="-122"/>
              </a:rPr>
              <a:t>(void *)    f(int *)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灯片编号占位符 5">
            <a:extLst>
              <a:ext uri="{FF2B5EF4-FFF2-40B4-BE49-F238E27FC236}">
                <a16:creationId xmlns:a16="http://schemas.microsoft.com/office/drawing/2014/main" id="{FEDD6968-7C5D-688E-D00C-3296EEF6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E7D8BF0-831B-6D4F-9137-A4656B678F91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068D4F3A-ED6B-6107-7549-3D5986B72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方正舒体" pitchFamily="2" charset="-122"/>
              </a:rPr>
              <a:t>Pointer Declaration</a:t>
            </a:r>
          </a:p>
        </p:txBody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838D7C54-8E6D-3777-D29D-CA24E476DF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 char 	**</a:t>
            </a:r>
            <a:r>
              <a:rPr lang="en-US" altLang="zh-CN" dirty="0" err="1">
                <a:ea typeface="宋体" panose="02010600030101010101" pitchFamily="2" charset="-122"/>
              </a:rPr>
              <a:t>argv</a:t>
            </a:r>
            <a:r>
              <a:rPr lang="en-US" altLang="zh-CN" dirty="0">
                <a:ea typeface="宋体" panose="02010600030101010101" pitchFamily="2" charset="-122"/>
              </a:rPr>
              <a:t> ;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 int 	(*</a:t>
            </a:r>
            <a:r>
              <a:rPr lang="en-US" altLang="zh-CN" dirty="0" err="1">
                <a:ea typeface="宋体" panose="02010600030101010101" pitchFamily="2" charset="-122"/>
              </a:rPr>
              <a:t>daytab</a:t>
            </a:r>
            <a:r>
              <a:rPr lang="en-US" altLang="zh-CN" dirty="0">
                <a:ea typeface="宋体" panose="02010600030101010101" pitchFamily="2" charset="-122"/>
              </a:rPr>
              <a:t>)[13]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 int 	(*comp)()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 char 	(*(*x())[])()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Function returning pointer to array[ ] of pointer to function returning char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 char	(*(*x[3])())[5]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Array[3] of pointer to function returning pointer to array[5] of char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灯片编号占位符 5">
            <a:extLst>
              <a:ext uri="{FF2B5EF4-FFF2-40B4-BE49-F238E27FC236}">
                <a16:creationId xmlns:a16="http://schemas.microsoft.com/office/drawing/2014/main" id="{A70C5052-FDD2-615E-C6B9-B481CF660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6E65D4-BF5A-A948-9BDF-CA52B77AAD68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1DFCA6EF-A08E-9A53-7586-A558F2A7D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kumimoji="1" lang="en-US" altLang="zh-CN">
                <a:ea typeface="宋体" panose="02010600030101010101" pitchFamily="2" charset="-122"/>
              </a:rPr>
              <a:t>C operators</a:t>
            </a:r>
          </a:p>
        </p:txBody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A4AD3586-8B6D-A90A-2E32-24054DF94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zh-CN" sz="1800" b="1">
                <a:latin typeface="Courier New" panose="02070309020205020404" pitchFamily="49" charset="0"/>
                <a:ea typeface="宋体" panose="02010600030101010101" pitchFamily="2" charset="-122"/>
              </a:rPr>
              <a:t>Operators					Associativity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() [] -&gt;  .  ++ --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!  ~  ++  -- +  -  *  &amp;  (type)  sizeof	right to left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*  /  %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+  -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&lt;&lt;  &gt;&gt;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&lt;  &lt;=  &gt;  &gt;=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==  !=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&amp;	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^	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|	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&amp;&amp;	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||							left to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?:							right to left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=  +=  -=  *=  /=  %=  &amp;=  ^=  !=  &lt;&lt;=  &gt;&gt;=	right to left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,							left to right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zh-CN" sz="1600" b="1">
              <a:latin typeface="Courier New" panose="02070309020205020404" pitchFamily="49" charset="0"/>
              <a:ea typeface="宋体" panose="02010600030101010101" pitchFamily="2" charset="-12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zh-CN" sz="1600" b="1">
                <a:latin typeface="Courier New" panose="02070309020205020404" pitchFamily="49" charset="0"/>
                <a:ea typeface="宋体" panose="02010600030101010101" pitchFamily="2" charset="-122"/>
              </a:rPr>
              <a:t>Note: Unary +, -, and * have higher precedence than binary forms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灯片编号占位符 5">
            <a:extLst>
              <a:ext uri="{FF2B5EF4-FFF2-40B4-BE49-F238E27FC236}">
                <a16:creationId xmlns:a16="http://schemas.microsoft.com/office/drawing/2014/main" id="{409A88B0-9B40-3029-1899-69D99489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AEB3FE-1900-E04B-8D86-50F3CDC7265A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6396A1F6-869F-AC5E-2230-856B07BD7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Parameter Passing</a:t>
            </a:r>
          </a:p>
        </p:txBody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CAFFAEAB-3FC2-9934-E9D0-210D0D1409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Call by value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 f(</a:t>
            </a:r>
            <a:r>
              <a:rPr lang="en-US" altLang="zh-CN" dirty="0" err="1">
                <a:ea typeface="宋体" panose="02010600030101010101" pitchFamily="2" charset="-122"/>
              </a:rPr>
              <a:t>xp</a:t>
            </a:r>
            <a:r>
              <a:rPr lang="en-US" altLang="zh-CN" dirty="0">
                <a:ea typeface="宋体" panose="02010600030101010101" pitchFamily="2" charset="-122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Call by reference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 f(&amp;</a:t>
            </a:r>
            <a:r>
              <a:rPr lang="en-US" altLang="zh-CN" dirty="0" err="1">
                <a:ea typeface="宋体" panose="02010600030101010101" pitchFamily="2" charset="-122"/>
              </a:rPr>
              <a:t>xp</a:t>
            </a:r>
            <a:r>
              <a:rPr lang="en-US" altLang="zh-CN" dirty="0">
                <a:ea typeface="宋体" panose="02010600030101010101" pitchFamily="2" charset="-122"/>
              </a:rPr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0">
            <a:extLst>
              <a:ext uri="{FF2B5EF4-FFF2-40B4-BE49-F238E27FC236}">
                <a16:creationId xmlns:a16="http://schemas.microsoft.com/office/drawing/2014/main" id="{B89BD082-B9D2-DE42-2F7E-E7017FB4A8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25BBE1-0E67-0E4B-96D0-4D521039E64E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0ADA3EC2-697B-D785-ADEE-9392997487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90500" y="2133600"/>
            <a:ext cx="9525000" cy="1828800"/>
          </a:xfrm>
        </p:spPr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Supporting Variable-Size Stack Frames</a:t>
            </a:r>
            <a:endParaRPr lang="en-US" altLang="zh-CN" sz="3200" dirty="0">
              <a:ea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04275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灯片编号占位符 5">
            <a:extLst>
              <a:ext uri="{FF2B5EF4-FFF2-40B4-BE49-F238E27FC236}">
                <a16:creationId xmlns:a16="http://schemas.microsoft.com/office/drawing/2014/main" id="{CE6896A3-7BD4-1247-B4E2-6FED3322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00EC89-3B3F-FB45-A309-637134834B51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2A3FDC90-6738-AA1B-60EC-01C50FEC6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Supporting Variable-Size Stack Frames</a:t>
            </a:r>
            <a:endParaRPr kumimoji="1" lang="en-US" altLang="zh-CN" dirty="0">
              <a:ea typeface="宋体" panose="02010600030101010101" pitchFamily="2" charset="-122"/>
            </a:endParaRPr>
          </a:p>
        </p:txBody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6951AAB8-B9A1-ED46-5D48-A29BF99BC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(a) C code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long 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vframe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(long n, long 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idx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long *q) {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long 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//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local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variable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long *p[n];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//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local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array,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unknow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size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p[0] = &amp;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;</a:t>
            </a:r>
          </a:p>
          <a:p>
            <a:pPr marL="0" indent="0">
              <a:buFontTx/>
              <a:buNone/>
            </a:pPr>
            <a:r>
              <a:rPr lang="nn-NO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for (i = 1; i &lt; n; i++)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p[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] = q;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return *p[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idx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];</a:t>
            </a:r>
          </a:p>
          <a:p>
            <a:pPr marL="0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4179A7-670C-B44F-52C4-5F71A9C1E0B4}"/>
              </a:ext>
            </a:extLst>
          </p:cNvPr>
          <p:cNvSpPr txBox="1"/>
          <p:nvPr/>
        </p:nvSpPr>
        <p:spPr>
          <a:xfrm>
            <a:off x="4800600" y="2590800"/>
            <a:ext cx="4523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Q: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Both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solidFill>
                  <a:srgbClr val="C00000"/>
                </a:solidFill>
                <a:cs typeface="Times New Roman" panose="02020603050405020304" pitchFamily="18" charset="0"/>
              </a:rPr>
              <a:t>i</a:t>
            </a:r>
            <a:r>
              <a:rPr lang="zh-CN" altLang="en-US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cs typeface="Times New Roman" panose="02020603050405020304" pitchFamily="18" charset="0"/>
              </a:rPr>
              <a:t>and</a:t>
            </a:r>
            <a:r>
              <a:rPr lang="zh-CN" altLang="en-US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cs typeface="Times New Roman" panose="02020603050405020304" pitchFamily="18" charset="0"/>
              </a:rPr>
              <a:t>p</a:t>
            </a:r>
            <a:r>
              <a:rPr lang="zh-CN" altLang="en-US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cs typeface="Times New Roman" panose="02020603050405020304" pitchFamily="18" charset="0"/>
              </a:rPr>
              <a:t>are</a:t>
            </a:r>
            <a:r>
              <a:rPr lang="zh-CN" altLang="en-US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cs typeface="Times New Roman" panose="02020603050405020304" pitchFamily="18" charset="0"/>
              </a:rPr>
              <a:t>o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stack?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灯片编号占位符 5">
            <a:extLst>
              <a:ext uri="{FF2B5EF4-FFF2-40B4-BE49-F238E27FC236}">
                <a16:creationId xmlns:a16="http://schemas.microsoft.com/office/drawing/2014/main" id="{A00311AB-12DF-1414-742F-593C1FC98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E26BD6-C1D2-5C4C-8777-564036DA563B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B96747C0-77A9-470E-77BA-B7D1BAA3FE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D57F8E73-AC18-8617-47B3-C83646A84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(b) Portions of generated assembly code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long vframe(long n, long idx, long *q)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it-IT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n in %rdi, idx in %rsi, q in %rdx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Only portions of code shown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   vframe: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    	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pushq 	%rbp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	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Save old %rbp</a:t>
            </a:r>
          </a:p>
          <a:p>
            <a:pPr marL="0" indent="0">
              <a:spcBef>
                <a:spcPts val="60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   	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movq 	%rsp, %rbp 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 frame pointer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灯片编号占位符 5">
            <a:extLst>
              <a:ext uri="{FF2B5EF4-FFF2-40B4-BE49-F238E27FC236}">
                <a16:creationId xmlns:a16="http://schemas.microsoft.com/office/drawing/2014/main" id="{AA8EB12E-49FF-8DC0-E0D3-AD528EC95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8F277D-5414-9C44-BC98-587307687859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9B1D08DB-B91E-32DB-892B-B863ADC5C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8543414C-F7C4-9CBA-40BC-5DB35BE6E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10600" cy="4724400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    	subq 	$16, %rsp 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Allocate space for i (%rsp = s</a:t>
            </a:r>
            <a:r>
              <a:rPr lang="en-US" altLang="zh-CN" sz="2400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it-IT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   	leaq 	22(,%rdi,8), %rax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    	andq 	$-16, %rax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    	subq 	%rax, %rsp 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Allocate space for array p (%rsp = s2)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    	leaq 	7(%rsp), %rax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    	shrq 	$3, %rax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  	leaq 	0(,%rax,8), %r8 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 %r8 to &amp;p[0]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  	movq 	%r8, %rcx 	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 %rcx to &amp;p[0] (%rcx = p)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. . .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Code for initialization loop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i in %rax and on stack, n in %rdi, p in %rcx, q in %rdx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灯片编号占位符 5">
            <a:extLst>
              <a:ext uri="{FF2B5EF4-FFF2-40B4-BE49-F238E27FC236}">
                <a16:creationId xmlns:a16="http://schemas.microsoft.com/office/drawing/2014/main" id="{4D4362B2-A706-71F6-209E-D9351C72B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B959A8-ACD1-074A-ADBB-89F0B4406301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34ADFB3F-92F7-FEEF-1266-95169C526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B3BB9C6F-02E9-D439-458D-E9101BD71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10600" cy="4724400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   .L3: </a:t>
            </a:r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loop: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 	movq 	%rdx, (%rcx,%rax,8) 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Set p[i] to q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 	addq 	$1, %rax 	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Increment i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 	movq 	%rax, -8(%rbp) 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Store on stack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   .L2: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17 	movq 	-8(%rbp), %rax 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Retrieve i from stack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it-IT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 	cmpq 	%rdi, %rax 		</a:t>
            </a:r>
            <a:r>
              <a:rPr lang="it-IT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Compare i:n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19   	jl 	.L3 		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If &lt;, goto loop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. . .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Code for function exit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 	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leave</a:t>
            </a: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			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Restore %rbp and %rsp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zh-CN" sz="24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 	ret 				</a:t>
            </a:r>
            <a:r>
              <a:rPr lang="en-US" altLang="zh-CN" sz="2400" i="1">
                <a:solidFill>
                  <a:srgbClr val="00B0F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Return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灯片编号占位符 5">
            <a:extLst>
              <a:ext uri="{FF2B5EF4-FFF2-40B4-BE49-F238E27FC236}">
                <a16:creationId xmlns:a16="http://schemas.microsoft.com/office/drawing/2014/main" id="{D2EB746E-B2D2-70AE-6441-75B75FC27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3056E0-EA53-4E41-A889-DC3EE0F2F9EC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B8EBE21E-C0F4-64CD-DEBE-AEA8C2F07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42F87F15-F8F3-76DC-2BFE-26BD796C6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Using %</a:t>
            </a:r>
            <a:r>
              <a:rPr lang="en-US" altLang="zh-CN" dirty="0" err="1">
                <a:ea typeface="宋体" panose="02010600030101010101" pitchFamily="2" charset="-122"/>
                <a:cs typeface="Times New Roman" panose="02020603050405020304" pitchFamily="18" charset="0"/>
              </a:rPr>
              <a:t>rbp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 as a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frame pointer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for the top of the stack frame</a:t>
            </a:r>
          </a:p>
          <a:p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At the beginning of </a:t>
            </a:r>
            <a:r>
              <a:rPr lang="en-US" altLang="zh-CN" dirty="0" err="1">
                <a:ea typeface="宋体" panose="02010600030101010101" pitchFamily="2" charset="-122"/>
                <a:cs typeface="Times New Roman" panose="02020603050405020304" pitchFamily="18" charset="0"/>
              </a:rPr>
              <a:t>vframe</a:t>
            </a:r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00050" lvl="1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pushq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	%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rbp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00050" lvl="1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movq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%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rsp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%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rbp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At the end of </a:t>
            </a:r>
            <a:r>
              <a:rPr lang="en-US" altLang="zh-CN" dirty="0" err="1">
                <a:ea typeface="宋体" panose="02010600030101010101" pitchFamily="2" charset="-122"/>
                <a:cs typeface="Times New Roman" panose="02020603050405020304" pitchFamily="18" charset="0"/>
              </a:rPr>
              <a:t>vframe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leave</a:t>
            </a:r>
            <a:r>
              <a:rPr lang="zh-CN" altLang="en-US" dirty="0"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instruction</a:t>
            </a:r>
          </a:p>
          <a:p>
            <a:pPr marL="400050" lvl="1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movq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%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rbp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%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rsp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00050" lvl="1" indent="0">
              <a:buFontTx/>
              <a:buNone/>
            </a:pP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popq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%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rbp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灯片编号占位符 5">
            <a:extLst>
              <a:ext uri="{FF2B5EF4-FFF2-40B4-BE49-F238E27FC236}">
                <a16:creationId xmlns:a16="http://schemas.microsoft.com/office/drawing/2014/main" id="{DFD5B964-230B-01A1-0F4E-97232DBB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35A647-D378-8C40-85FC-050215299C6E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F8EE2EEB-6B52-2AA4-5ABE-4CCFAA27B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pic>
        <p:nvPicPr>
          <p:cNvPr id="91140" name="图片 2">
            <a:extLst>
              <a:ext uri="{FF2B5EF4-FFF2-40B4-BE49-F238E27FC236}">
                <a16:creationId xmlns:a16="http://schemas.microsoft.com/office/drawing/2014/main" id="{E789AE4D-60CC-37C1-B471-19E3A6D30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1447800"/>
            <a:ext cx="49053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灯片编号占位符 5">
            <a:extLst>
              <a:ext uri="{FF2B5EF4-FFF2-40B4-BE49-F238E27FC236}">
                <a16:creationId xmlns:a16="http://schemas.microsoft.com/office/drawing/2014/main" id="{6162320D-0A0E-32B4-F71D-C383D0470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DF2095-6715-2941-BF51-07C3F22BBD21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7B3A2F73-A30C-2796-70E9-59BEFC69C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D91B377F-6A94-F7DE-8994-361421F6B8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The </a:t>
            </a:r>
            <a:r>
              <a:rPr lang="en-US" altLang="zh-CN" dirty="0" err="1">
                <a:ea typeface="宋体" panose="02010600030101010101" pitchFamily="2" charset="-122"/>
              </a:rPr>
              <a:t>leaq</a:t>
            </a:r>
            <a:r>
              <a:rPr lang="en-US" altLang="zh-CN" dirty="0">
                <a:ea typeface="宋体" panose="02010600030101010101" pitchFamily="2" charset="-122"/>
              </a:rPr>
              <a:t> instruction of line 5 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computes the value 8</a:t>
            </a:r>
            <a:r>
              <a:rPr lang="en-US" altLang="zh-CN" i="1" dirty="0">
                <a:ea typeface="宋体" panose="02010600030101010101" pitchFamily="2" charset="-122"/>
              </a:rPr>
              <a:t>n </a:t>
            </a:r>
            <a:r>
              <a:rPr lang="en-US" altLang="zh-CN" dirty="0">
                <a:ea typeface="宋体" panose="02010600030101010101" pitchFamily="2" charset="-122"/>
              </a:rPr>
              <a:t>+ 22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which is then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rounded down</a:t>
            </a:r>
            <a:r>
              <a:rPr lang="en-US" altLang="zh-CN" dirty="0">
                <a:ea typeface="宋体" panose="02010600030101010101" pitchFamily="2" charset="-122"/>
              </a:rPr>
              <a:t> to the nearest multiple of 16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by the </a:t>
            </a:r>
            <a:r>
              <a:rPr lang="en-US" altLang="zh-CN" dirty="0" err="1">
                <a:ea typeface="宋体" panose="02010600030101010101" pitchFamily="2" charset="-122"/>
              </a:rPr>
              <a:t>andq</a:t>
            </a:r>
            <a:r>
              <a:rPr lang="en-US" altLang="zh-CN" dirty="0">
                <a:ea typeface="宋体" panose="02010600030101010101" pitchFamily="2" charset="-122"/>
              </a:rPr>
              <a:t> instruction of line 6</a:t>
            </a:r>
          </a:p>
          <a:p>
            <a:pPr lvl="1"/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The resulting value will be 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8</a:t>
            </a:r>
            <a:r>
              <a:rPr lang="en-US" altLang="zh-CN" i="1" dirty="0">
                <a:ea typeface="宋体" panose="02010600030101010101" pitchFamily="2" charset="-122"/>
              </a:rPr>
              <a:t>n </a:t>
            </a:r>
            <a:r>
              <a:rPr lang="en-US" altLang="zh-CN" dirty="0">
                <a:ea typeface="宋体" panose="02010600030101010101" pitchFamily="2" charset="-122"/>
              </a:rPr>
              <a:t>+ 8 when </a:t>
            </a:r>
            <a:r>
              <a:rPr lang="en-US" altLang="zh-CN" i="1" dirty="0">
                <a:ea typeface="宋体" panose="02010600030101010101" pitchFamily="2" charset="-122"/>
              </a:rPr>
              <a:t>n </a:t>
            </a:r>
            <a:r>
              <a:rPr lang="en-US" altLang="zh-CN" dirty="0">
                <a:ea typeface="宋体" panose="02010600030101010101" pitchFamily="2" charset="-122"/>
              </a:rPr>
              <a:t>is odd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8</a:t>
            </a:r>
            <a:r>
              <a:rPr lang="en-US" altLang="zh-CN" i="1" dirty="0">
                <a:ea typeface="宋体" panose="02010600030101010101" pitchFamily="2" charset="-122"/>
              </a:rPr>
              <a:t>n </a:t>
            </a:r>
            <a:r>
              <a:rPr lang="en-US" altLang="zh-CN" dirty="0">
                <a:ea typeface="宋体" panose="02010600030101010101" pitchFamily="2" charset="-122"/>
              </a:rPr>
              <a:t>+ 16 when </a:t>
            </a:r>
            <a:r>
              <a:rPr lang="en-US" altLang="zh-CN" i="1" dirty="0">
                <a:ea typeface="宋体" panose="02010600030101010101" pitchFamily="2" charset="-122"/>
              </a:rPr>
              <a:t>n </a:t>
            </a:r>
            <a:r>
              <a:rPr lang="en-US" altLang="zh-CN" dirty="0">
                <a:ea typeface="宋体" panose="02010600030101010101" pitchFamily="2" charset="-122"/>
              </a:rPr>
              <a:t>is even</a:t>
            </a:r>
          </a:p>
          <a:p>
            <a:pPr lvl="1"/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This value is subtracted from </a:t>
            </a:r>
            <a:r>
              <a:rPr lang="en-US" altLang="zh-CN" i="1" dirty="0">
                <a:ea typeface="宋体" panose="02010600030101010101" pitchFamily="2" charset="-122"/>
              </a:rPr>
              <a:t>s</a:t>
            </a:r>
            <a:r>
              <a:rPr lang="en-US" altLang="zh-CN" dirty="0">
                <a:ea typeface="宋体" panose="02010600030101010101" pitchFamily="2" charset="-122"/>
              </a:rPr>
              <a:t>1 to give </a:t>
            </a:r>
            <a:r>
              <a:rPr lang="en-US" altLang="zh-CN" i="1" dirty="0">
                <a:ea typeface="宋体" panose="02010600030101010101" pitchFamily="2" charset="-122"/>
              </a:rPr>
              <a:t>s</a:t>
            </a:r>
            <a:r>
              <a:rPr lang="en-US" altLang="zh-CN" dirty="0">
                <a:ea typeface="宋体" panose="02010600030101010101" pitchFamily="2" charset="-122"/>
              </a:rPr>
              <a:t>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灯片编号占位符 5">
            <a:extLst>
              <a:ext uri="{FF2B5EF4-FFF2-40B4-BE49-F238E27FC236}">
                <a16:creationId xmlns:a16="http://schemas.microsoft.com/office/drawing/2014/main" id="{AB52B218-83F6-4364-39FE-DFB5BBB7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A98A7C-5603-0D44-81B1-5FCC6FD14AB2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8266193B-A5C4-2B8A-2E4D-DBFA9F9A8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86161098-2668-E43F-D3EF-748752E85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23622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The three instructions in lines 8-10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round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i="1" dirty="0">
                <a:ea typeface="宋体" panose="02010600030101010101" pitchFamily="2" charset="-122"/>
              </a:rPr>
              <a:t>s</a:t>
            </a:r>
            <a:r>
              <a:rPr lang="en-US" altLang="zh-CN" dirty="0">
                <a:ea typeface="宋体" panose="02010600030101010101" pitchFamily="2" charset="-122"/>
              </a:rPr>
              <a:t>2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up</a:t>
            </a:r>
            <a:r>
              <a:rPr lang="en-US" altLang="zh-CN" dirty="0">
                <a:ea typeface="宋体" panose="02010600030101010101" pitchFamily="2" charset="-122"/>
              </a:rPr>
              <a:t> to the nearest multiple of 8</a:t>
            </a: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They make use of the combination of biasing and shifting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(S2+7)/8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13FDDB6-8CC3-B89A-7F91-6BAF3D76F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662867"/>
              </p:ext>
            </p:extLst>
          </p:nvPr>
        </p:nvGraphicFramePr>
        <p:xfrm>
          <a:off x="1562100" y="4724400"/>
          <a:ext cx="6096000" cy="11128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48955852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5385568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235763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145358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4681304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21526292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s1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s2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e1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e2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330639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2065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2024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0562866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2064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2000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2000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58974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灯片编号占位符 5">
            <a:extLst>
              <a:ext uri="{FF2B5EF4-FFF2-40B4-BE49-F238E27FC236}">
                <a16:creationId xmlns:a16="http://schemas.microsoft.com/office/drawing/2014/main" id="{E2F22451-ABB5-BAEE-1615-24B69815D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037393-E9CE-6147-BCF0-7DE0209D06C6}" type="slidenum">
              <a:rPr lang="zh-CN" altLang="en-US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zh-CN" sz="1400">
              <a:latin typeface="Times New Roman" panose="02020603050405020304" pitchFamily="18" charset="0"/>
            </a:endParaRPr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C90DE988-DF06-33A8-6B40-F500C3D58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05800" cy="914400"/>
          </a:xfrm>
        </p:spPr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Supporting Variable-Size Stack Frames</a:t>
            </a:r>
            <a:endParaRPr kumimoji="1" lang="en-US" altLang="zh-CN">
              <a:ea typeface="宋体" panose="02010600030101010101" pitchFamily="2" charset="-122"/>
            </a:endParaRPr>
          </a:p>
        </p:txBody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9AF656A4-5E9A-BFD4-6E0F-E2251FE43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724400"/>
          </a:xfrm>
        </p:spPr>
        <p:txBody>
          <a:bodyPr/>
          <a:lstStyle/>
          <a:p>
            <a:r>
              <a:rPr lang="en-US" altLang="zh-CN" i="1" dirty="0">
                <a:solidFill>
                  <a:srgbClr val="C00000"/>
                </a:solidFill>
                <a:ea typeface="宋体" panose="02010600030101010101" pitchFamily="2" charset="-122"/>
              </a:rPr>
              <a:t>s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2</a:t>
            </a:r>
            <a:r>
              <a:rPr lang="en-US" altLang="zh-CN" dirty="0">
                <a:ea typeface="宋体" panose="02010600030101010101" pitchFamily="2" charset="-122"/>
              </a:rPr>
              <a:t> is computed in a way that reserves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just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enough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space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for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the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array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p</a:t>
            </a:r>
            <a:r>
              <a:rPr lang="zh-CN" altLang="en-US" dirty="0">
                <a:solidFill>
                  <a:srgbClr val="C00000"/>
                </a:solidFill>
                <a:ea typeface="宋体" panose="02010600030101010101" pitchFamily="2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(the nearest multiple of 16)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%</a:t>
            </a:r>
            <a:r>
              <a:rPr lang="en-US" altLang="zh-CN" dirty="0" err="1">
                <a:ea typeface="宋体" panose="02010600030101010101" pitchFamily="2" charset="-122"/>
              </a:rPr>
              <a:t>rsp</a:t>
            </a:r>
            <a:r>
              <a:rPr lang="en-US" altLang="zh-CN" dirty="0">
                <a:ea typeface="宋体" panose="02010600030101010101" pitchFamily="2" charset="-122"/>
              </a:rPr>
              <a:t>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a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multiple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of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16</a:t>
            </a:r>
          </a:p>
          <a:p>
            <a:pPr lvl="1"/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i="1" dirty="0">
                <a:solidFill>
                  <a:srgbClr val="C00000"/>
                </a:solidFill>
                <a:ea typeface="宋体" panose="02010600030101010101" pitchFamily="2" charset="-122"/>
              </a:rPr>
              <a:t>p </a:t>
            </a:r>
            <a:r>
              <a:rPr lang="en-US" altLang="zh-CN" dirty="0">
                <a:ea typeface="宋体" panose="02010600030101010101" pitchFamily="2" charset="-122"/>
              </a:rPr>
              <a:t>will be aligned on a multiple of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8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as is recommended for an array of 8-byte elements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cfp99">
  <a:themeElements>
    <a:clrScheme name="icfp99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icfp99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cfp9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fp9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18368</TotalTime>
  <Words>3627</Words>
  <Application>Microsoft Macintosh PowerPoint</Application>
  <PresentationFormat>全屏显示(4:3)</PresentationFormat>
  <Paragraphs>668</Paragraphs>
  <Slides>46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5" baseType="lpstr">
      <vt:lpstr>方正舒体</vt:lpstr>
      <vt:lpstr>方正姚体</vt:lpstr>
      <vt:lpstr>宋体</vt:lpstr>
      <vt:lpstr>Comic Sans MS</vt:lpstr>
      <vt:lpstr>Courier</vt:lpstr>
      <vt:lpstr>Courier New</vt:lpstr>
      <vt:lpstr>Helvetica</vt:lpstr>
      <vt:lpstr>Times New Roman</vt:lpstr>
      <vt:lpstr>icfp99</vt:lpstr>
      <vt:lpstr>Buffer Overflow </vt:lpstr>
      <vt:lpstr>Outline</vt:lpstr>
      <vt:lpstr>Out-of-Bounds Memory References </vt:lpstr>
      <vt:lpstr>Out-of-Bounds Memory References </vt:lpstr>
      <vt:lpstr>Out-of-Bounds Memory References </vt:lpstr>
      <vt:lpstr>Out-of-Bounds Memory References </vt:lpstr>
      <vt:lpstr>Out-of-Bounds Memory References </vt:lpstr>
      <vt:lpstr>Out-of-Bounds Memory References </vt:lpstr>
      <vt:lpstr>Malicious Use of Buffer Overflow</vt:lpstr>
      <vt:lpstr>The Famous Internet Worm of November 1988</vt:lpstr>
      <vt:lpstr>Defense-1: Stack Randomization</vt:lpstr>
      <vt:lpstr>Stack Randomization</vt:lpstr>
      <vt:lpstr>Attack Against Stack Randomization</vt:lpstr>
      <vt:lpstr>Defense-2: Stack Corruption Detection</vt:lpstr>
      <vt:lpstr>Stack Corruption Detection</vt:lpstr>
      <vt:lpstr>Stack Corruption Detection</vt:lpstr>
      <vt:lpstr>Defense-3: Limiting Executable Code Regions</vt:lpstr>
      <vt:lpstr>Code Reuse Attack</vt:lpstr>
      <vt:lpstr>Motivation: Code Reuse Attack</vt:lpstr>
      <vt:lpstr>Understanding Pointers</vt:lpstr>
      <vt:lpstr>Outline</vt:lpstr>
      <vt:lpstr>Pointers</vt:lpstr>
      <vt:lpstr>Pointers</vt:lpstr>
      <vt:lpstr>Pointer Arithmetic </vt:lpstr>
      <vt:lpstr>Example</vt:lpstr>
      <vt:lpstr>Example</vt:lpstr>
      <vt:lpstr>Pointer Array</vt:lpstr>
      <vt:lpstr>Pointer Array</vt:lpstr>
      <vt:lpstr>Command-line Arguments</vt:lpstr>
      <vt:lpstr>Command-line Arguments</vt:lpstr>
      <vt:lpstr>Pointer to Function</vt:lpstr>
      <vt:lpstr>Pointer to Function</vt:lpstr>
      <vt:lpstr>Pointers can point to functions</vt:lpstr>
      <vt:lpstr>Pointer Declaration</vt:lpstr>
      <vt:lpstr>C operators</vt:lpstr>
      <vt:lpstr>Parameter Passing</vt:lpstr>
      <vt:lpstr>Supporting Variable-Size Stack Frames</vt:lpstr>
      <vt:lpstr>Supporting Variable-Size Stack Frames</vt:lpstr>
      <vt:lpstr>Supporting Variable-Size Stack Frames</vt:lpstr>
      <vt:lpstr>Supporting Variable-Size Stack Frames</vt:lpstr>
      <vt:lpstr>Supporting Variable-Size Stack Frames</vt:lpstr>
      <vt:lpstr>Supporting Variable-Size Stack Frames</vt:lpstr>
      <vt:lpstr>Supporting Variable-Size Stack Frames</vt:lpstr>
      <vt:lpstr>Supporting Variable-Size Stack Frames</vt:lpstr>
      <vt:lpstr>Supporting Variable-Size Stack Frames</vt:lpstr>
      <vt:lpstr>Supporting Variable-Size Stack Frames</vt:lpstr>
    </vt:vector>
  </TitlesOfParts>
  <Company>Digital Integrity,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</dc:title>
  <dc:creator>Binyu Zang</dc:creator>
  <cp:lastModifiedBy>金宇 古</cp:lastModifiedBy>
  <cp:revision>607</cp:revision>
  <dcterms:created xsi:type="dcterms:W3CDTF">2000-01-15T07:54:11Z</dcterms:created>
  <dcterms:modified xsi:type="dcterms:W3CDTF">2024-11-23T15:04:26Z</dcterms:modified>
</cp:coreProperties>
</file>