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241" r:id="rId2"/>
    <p:sldId id="1420" r:id="rId3"/>
    <p:sldId id="2373" r:id="rId4"/>
    <p:sldId id="2430" r:id="rId5"/>
    <p:sldId id="2372" r:id="rId6"/>
    <p:sldId id="2449" r:id="rId7"/>
    <p:sldId id="2403" r:id="rId8"/>
    <p:sldId id="2450" r:id="rId9"/>
    <p:sldId id="2448" r:id="rId10"/>
    <p:sldId id="2451" r:id="rId11"/>
    <p:sldId id="2374" r:id="rId12"/>
    <p:sldId id="2375" r:id="rId13"/>
    <p:sldId id="2404" r:id="rId14"/>
    <p:sldId id="2424" r:id="rId15"/>
    <p:sldId id="2405" r:id="rId16"/>
    <p:sldId id="2406" r:id="rId17"/>
    <p:sldId id="2407" r:id="rId18"/>
    <p:sldId id="2408" r:id="rId19"/>
    <p:sldId id="2409" r:id="rId20"/>
    <p:sldId id="2412" r:id="rId21"/>
    <p:sldId id="2411" r:id="rId22"/>
    <p:sldId id="2410" r:id="rId23"/>
    <p:sldId id="2413" r:id="rId24"/>
    <p:sldId id="2415" r:id="rId25"/>
    <p:sldId id="2414" r:id="rId26"/>
    <p:sldId id="2431" r:id="rId27"/>
    <p:sldId id="2432" r:id="rId28"/>
    <p:sldId id="2429" r:id="rId29"/>
    <p:sldId id="2433" r:id="rId30"/>
    <p:sldId id="2434" r:id="rId31"/>
    <p:sldId id="2416" r:id="rId32"/>
    <p:sldId id="2417" r:id="rId33"/>
    <p:sldId id="2418" r:id="rId34"/>
    <p:sldId id="2419" r:id="rId35"/>
    <p:sldId id="2421" r:id="rId36"/>
    <p:sldId id="2420" r:id="rId37"/>
    <p:sldId id="2422" r:id="rId38"/>
    <p:sldId id="2425" r:id="rId39"/>
    <p:sldId id="2452" r:id="rId40"/>
    <p:sldId id="2428" r:id="rId41"/>
    <p:sldId id="2436" r:id="rId42"/>
    <p:sldId id="2427" r:id="rId43"/>
    <p:sldId id="2426" r:id="rId44"/>
    <p:sldId id="2438" r:id="rId45"/>
    <p:sldId id="2439" r:id="rId46"/>
    <p:sldId id="2437" r:id="rId47"/>
    <p:sldId id="2435" r:id="rId48"/>
    <p:sldId id="2440" r:id="rId49"/>
    <p:sldId id="2383" r:id="rId50"/>
    <p:sldId id="2441" r:id="rId51"/>
    <p:sldId id="2442" r:id="rId52"/>
    <p:sldId id="2444" r:id="rId53"/>
    <p:sldId id="2443" r:id="rId54"/>
    <p:sldId id="2445" r:id="rId55"/>
    <p:sldId id="2446" r:id="rId56"/>
    <p:sldId id="2350" r:id="rId57"/>
    <p:sldId id="2400" r:id="rId58"/>
    <p:sldId id="2401" r:id="rId59"/>
    <p:sldId id="2447" r:id="rId60"/>
    <p:sldId id="2402" r:id="rId61"/>
    <p:sldId id="2349" r:id="rId6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74B"/>
    <a:srgbClr val="404040"/>
    <a:srgbClr val="FF9300"/>
    <a:srgbClr val="941100"/>
    <a:srgbClr val="212121"/>
    <a:srgbClr val="005493"/>
    <a:srgbClr val="FF2F92"/>
    <a:srgbClr val="9437FF"/>
    <a:srgbClr val="73FEFF"/>
    <a:srgbClr val="ED3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04" autoAdjust="0"/>
    <p:restoredTop sz="86048" autoAdjust="0"/>
  </p:normalViewPr>
  <p:slideViewPr>
    <p:cSldViewPr>
      <p:cViewPr varScale="1">
        <p:scale>
          <a:sx n="91" d="100"/>
          <a:sy n="91" d="100"/>
        </p:scale>
        <p:origin x="549" y="42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2024/10/22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85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103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055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231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50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222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736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50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202.120.40.8:10680/your-ID.git" TargetMode="External"/><Relationship Id="rId2" Type="http://schemas.openxmlformats.org/officeDocument/2006/relationships/hyperlink" Target="http://202.120.40.8:10643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202.120.40.8:10680/523031910000.gi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survey.stackoverflow.co/2024/technology#most-popular-technologies-language-prof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visualstudio.com/download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gitbranching.js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202.120.40.8:10680/courses/ics/tutorial/tool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6"/>
            <a:ext cx="7772400" cy="122502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4800" dirty="0" err="1"/>
              <a:t>Git+Vim+VS</a:t>
            </a:r>
            <a:r>
              <a:rPr kumimoji="1" lang="en-US" altLang="zh-CN" sz="4800" dirty="0"/>
              <a:t> Code</a:t>
            </a:r>
            <a:endParaRPr kumimoji="1" lang="zh-CN" altLang="en-US" sz="48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古金宇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gujinyu@sjtu.edu.cn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ipads.se.sjtu.edu.cn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/courses/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ics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计算机系统基础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Tutorial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Lesson</a:t>
            </a:r>
            <a:endParaRPr lang="zh-CN" altLang="en-US" sz="14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BE39C2-86D1-9B45-B569-48F1570E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版权声明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5B3383-B219-984C-8D0C-BCF076655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b="0" dirty="0"/>
              <a:t>本内容版权归</a:t>
            </a:r>
            <a:r>
              <a:rPr lang="zh-CN" altLang="en-US" sz="2000" dirty="0"/>
              <a:t>上海交通大学并行与分布式系统研究所</a:t>
            </a:r>
            <a:r>
              <a:rPr lang="zh-CN" altLang="en-US" sz="2000" b="0" dirty="0"/>
              <a:t>所有</a:t>
            </a:r>
            <a:endParaRPr lang="en-US" altLang="zh-CN" sz="2000" b="0" dirty="0"/>
          </a:p>
          <a:p>
            <a:r>
              <a:rPr lang="zh-CN" altLang="en-US" sz="2000" b="0" dirty="0"/>
              <a:t>使用者可以将全部或部分本内容免费用于非商业用途</a:t>
            </a:r>
            <a:endParaRPr lang="en-US" altLang="zh-CN" sz="2000" b="0" dirty="0"/>
          </a:p>
          <a:p>
            <a:r>
              <a:rPr lang="zh-CN" altLang="en-US" sz="2000" b="0" dirty="0"/>
              <a:t>使用者在使用全部或部分本内容时请注明来源</a:t>
            </a:r>
            <a:endParaRPr lang="en-US" altLang="zh-CN" sz="2000" b="0" dirty="0"/>
          </a:p>
          <a:p>
            <a:pPr lvl="1"/>
            <a:r>
              <a:rPr lang="zh-CN" altLang="en-US" sz="1600"/>
              <a:t>资</a:t>
            </a:r>
            <a:r>
              <a:rPr lang="zh-CN" altLang="en-US" sz="1600" b="0"/>
              <a:t>料</a:t>
            </a:r>
            <a:r>
              <a:rPr lang="zh-CN" altLang="en-US" sz="1600" b="0" dirty="0"/>
              <a:t>来自</a:t>
            </a:r>
            <a:r>
              <a:rPr lang="zh-CN" altLang="en-US" sz="1600" dirty="0"/>
              <a:t>上海交通大学并行与分布式系统研究所</a:t>
            </a:r>
            <a:r>
              <a:rPr lang="en-US" altLang="zh-CN" sz="1600" dirty="0"/>
              <a:t>+</a:t>
            </a:r>
            <a:r>
              <a:rPr lang="zh-CN" altLang="en-US" sz="1600" dirty="0"/>
              <a:t>材料名字</a:t>
            </a:r>
            <a:endParaRPr lang="en-US" altLang="zh-CN" sz="1600" b="0" dirty="0"/>
          </a:p>
          <a:p>
            <a:r>
              <a:rPr lang="zh-CN" altLang="en-US" sz="2000" b="0" dirty="0"/>
              <a:t>对于不遵守此声明或者其他违法使用本内容者，将依法保留追究权</a:t>
            </a:r>
            <a:endParaRPr lang="en-US" altLang="zh-CN" sz="2000" b="0" dirty="0"/>
          </a:p>
          <a:p>
            <a:r>
              <a:rPr lang="zh-CN" altLang="en-US" sz="2000" b="0" dirty="0"/>
              <a:t>本内容的发布采用 </a:t>
            </a:r>
            <a:r>
              <a:rPr lang="en-US" altLang="zh-CN" sz="2000" b="0" dirty="0"/>
              <a:t>Creative Commons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Attribution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4.0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License</a:t>
            </a:r>
            <a:endParaRPr lang="en-US" altLang="zh-CN" sz="2400" b="0" dirty="0"/>
          </a:p>
          <a:p>
            <a:pPr lvl="1"/>
            <a:r>
              <a:rPr lang="zh-CN" altLang="en-US" sz="1600" dirty="0"/>
              <a:t>完整文本：</a:t>
            </a:r>
            <a:r>
              <a:rPr lang="en-US" altLang="zh-CN" sz="1600" dirty="0">
                <a:hlinkClick r:id="rId2"/>
              </a:rPr>
              <a:t>https://creativecommons.org/licenses/by/4.0/legalcode</a:t>
            </a:r>
            <a:endParaRPr lang="en-US" altLang="zh-CN" sz="1800" b="0" dirty="0"/>
          </a:p>
          <a:p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75D-0E58-1C46-BA79-C46B2D55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8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122679-601F-3060-9E65-FFD1945A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Git: Version Control System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0B8C21-5139-7C0F-1048-C9D09E63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CEAD97F-666D-85F2-15C0-1AB72544A396}"/>
              </a:ext>
            </a:extLst>
          </p:cNvPr>
          <p:cNvSpPr txBox="1"/>
          <p:nvPr/>
        </p:nvSpPr>
        <p:spPr>
          <a:xfrm>
            <a:off x="528229" y="1298989"/>
            <a:ext cx="62327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Git is software for tracking changes in any set of files.</a:t>
            </a:r>
          </a:p>
          <a:p>
            <a:endParaRPr kumimoji="1" lang="en-US" altLang="zh-CN" sz="2000" dirty="0"/>
          </a:p>
          <a:p>
            <a:endParaRPr kumimoji="1" lang="zh-CN" altLang="en-US" sz="2000" dirty="0"/>
          </a:p>
        </p:txBody>
      </p:sp>
      <p:pic>
        <p:nvPicPr>
          <p:cNvPr id="1026" name="Picture 2" descr="Git - Logo Downloads">
            <a:extLst>
              <a:ext uri="{FF2B5EF4-FFF2-40B4-BE49-F238E27FC236}">
                <a16:creationId xmlns:a16="http://schemas.microsoft.com/office/drawing/2014/main" id="{D95F9EA8-6912-4CC6-8215-33AFC5D06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094364"/>
            <a:ext cx="1439783" cy="143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ADBD199-FABA-48B4-8602-66F0EDFD0BBF}"/>
              </a:ext>
            </a:extLst>
          </p:cNvPr>
          <p:cNvSpPr txBox="1"/>
          <p:nvPr/>
        </p:nvSpPr>
        <p:spPr>
          <a:xfrm>
            <a:off x="683568" y="4748286"/>
            <a:ext cx="6768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Sidebar:</a:t>
            </a:r>
            <a:r>
              <a:rPr lang="zh-CN" altLang="en-US" dirty="0"/>
              <a:t> </a:t>
            </a:r>
            <a:r>
              <a:rPr lang="en-US" altLang="zh-CN" dirty="0"/>
              <a:t>A “git” is a cranky old man. Linus meant himself</a:t>
            </a:r>
            <a:r>
              <a:rPr lang="zh-CN" altLang="en-US" dirty="0"/>
              <a:t> </a:t>
            </a:r>
            <a:r>
              <a:rPr lang="en-US" altLang="zh-CN" dirty="0">
                <a:sym typeface="Wingdings" pitchFamily="2" charset="2"/>
              </a:rPr>
              <a:t>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87F799D-F3F1-481C-B111-496444BD3C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857500"/>
            <a:ext cx="1439783" cy="1439783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2F0C57F-B43B-4BBE-9655-D5E52B23976D}"/>
              </a:ext>
            </a:extLst>
          </p:cNvPr>
          <p:cNvSpPr txBox="1"/>
          <p:nvPr/>
        </p:nvSpPr>
        <p:spPr>
          <a:xfrm>
            <a:off x="142895" y="1806821"/>
            <a:ext cx="6552728" cy="2520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微软雅黑" panose="020B0503020204020204" pitchFamily="34" charset="-122"/>
              </a:rPr>
              <a:t>Created by Linus Torvalds in April 2005 to manage Linux kernel code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微软雅黑" panose="020B0503020204020204" pitchFamily="34" charset="-122"/>
              </a:rPr>
              <a:t>A command line version control tool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altLang="zh-CN" sz="200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Cross Platform, Free &amp; Open Source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微软雅黑" panose="020B0503020204020204" pitchFamily="34" charset="-122"/>
              </a:rPr>
              <a:t>Offering </a:t>
            </a:r>
            <a:r>
              <a:rPr lang="en-US" altLang="zh-CN" sz="200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distributed version control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altLang="zh-CN" sz="200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Managing large project effectively</a:t>
            </a:r>
          </a:p>
        </p:txBody>
      </p:sp>
    </p:spTree>
    <p:extLst>
      <p:ext uri="{BB962C8B-B14F-4D97-AF65-F5344CB8AC3E}">
        <p14:creationId xmlns:p14="http://schemas.microsoft.com/office/powerpoint/2010/main" val="2797133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122679-601F-3060-9E65-FFD1945A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Git: Version Control System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0B8C21-5139-7C0F-1048-C9D09E63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CEAD97F-666D-85F2-15C0-1AB72544A396}"/>
              </a:ext>
            </a:extLst>
          </p:cNvPr>
          <p:cNvSpPr txBox="1"/>
          <p:nvPr/>
        </p:nvSpPr>
        <p:spPr>
          <a:xfrm>
            <a:off x="611560" y="1149331"/>
            <a:ext cx="885698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Git </a:t>
            </a:r>
            <a:r>
              <a:rPr kumimoji="0" lang="en-US" altLang="zh-CN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orginzes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 commits as DAG</a:t>
            </a:r>
          </a:p>
          <a:p>
            <a:pPr marL="342900" marR="0" lvl="0" indent="-342900" algn="l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Commit is a collection of files and folders within some top-level directory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4E4FD37-6A08-4DC9-94AA-905360E53CAD}"/>
              </a:ext>
            </a:extLst>
          </p:cNvPr>
          <p:cNvGrpSpPr/>
          <p:nvPr/>
        </p:nvGrpSpPr>
        <p:grpSpPr>
          <a:xfrm>
            <a:off x="769865" y="2209428"/>
            <a:ext cx="7604269" cy="2046464"/>
            <a:chOff x="395536" y="2147860"/>
            <a:chExt cx="7604269" cy="204646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ADBD199-FABA-48B4-8602-66F0EDFD0BBF}"/>
                </a:ext>
              </a:extLst>
            </p:cNvPr>
            <p:cNvSpPr txBox="1"/>
            <p:nvPr/>
          </p:nvSpPr>
          <p:spPr>
            <a:xfrm>
              <a:off x="395536" y="2148484"/>
              <a:ext cx="12961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Commit 0</a:t>
              </a:r>
              <a:endParaRPr lang="zh-CN" altLang="en-US" dirty="0"/>
            </a:p>
          </p:txBody>
        </p:sp>
        <p:sp>
          <p:nvSpPr>
            <p:cNvPr id="6" name="流程图: 接点 5">
              <a:extLst>
                <a:ext uri="{FF2B5EF4-FFF2-40B4-BE49-F238E27FC236}">
                  <a16:creationId xmlns:a16="http://schemas.microsoft.com/office/drawing/2014/main" id="{1BE4BFFE-473F-49C5-96E1-37DDD9B5D705}"/>
                </a:ext>
              </a:extLst>
            </p:cNvPr>
            <p:cNvSpPr/>
            <p:nvPr/>
          </p:nvSpPr>
          <p:spPr>
            <a:xfrm>
              <a:off x="467544" y="2522732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箭头: 右 7">
              <a:extLst>
                <a:ext uri="{FF2B5EF4-FFF2-40B4-BE49-F238E27FC236}">
                  <a16:creationId xmlns:a16="http://schemas.microsoft.com/office/drawing/2014/main" id="{3228B47E-1F3D-45D3-AF8F-4170726B5852}"/>
                </a:ext>
              </a:extLst>
            </p:cNvPr>
            <p:cNvSpPr/>
            <p:nvPr/>
          </p:nvSpPr>
          <p:spPr>
            <a:xfrm>
              <a:off x="1300310" y="2745910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流程图: 接点 9">
              <a:extLst>
                <a:ext uri="{FF2B5EF4-FFF2-40B4-BE49-F238E27FC236}">
                  <a16:creationId xmlns:a16="http://schemas.microsoft.com/office/drawing/2014/main" id="{F850E351-5C2D-4E12-B7EE-4C0AA3EB54A9}"/>
                </a:ext>
              </a:extLst>
            </p:cNvPr>
            <p:cNvSpPr/>
            <p:nvPr/>
          </p:nvSpPr>
          <p:spPr>
            <a:xfrm>
              <a:off x="2133076" y="2538177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流程图: 接点 10">
              <a:extLst>
                <a:ext uri="{FF2B5EF4-FFF2-40B4-BE49-F238E27FC236}">
                  <a16:creationId xmlns:a16="http://schemas.microsoft.com/office/drawing/2014/main" id="{12731B6B-E58D-41D0-BA4F-DBC17964F3EE}"/>
                </a:ext>
              </a:extLst>
            </p:cNvPr>
            <p:cNvSpPr/>
            <p:nvPr/>
          </p:nvSpPr>
          <p:spPr>
            <a:xfrm>
              <a:off x="3830975" y="2528978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箭头: 右 11">
              <a:extLst>
                <a:ext uri="{FF2B5EF4-FFF2-40B4-BE49-F238E27FC236}">
                  <a16:creationId xmlns:a16="http://schemas.microsoft.com/office/drawing/2014/main" id="{98C1374E-6679-431B-AF83-E9AE7221A066}"/>
                </a:ext>
              </a:extLst>
            </p:cNvPr>
            <p:cNvSpPr/>
            <p:nvPr/>
          </p:nvSpPr>
          <p:spPr>
            <a:xfrm>
              <a:off x="2980392" y="2745910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箭头: 右 12">
              <a:extLst>
                <a:ext uri="{FF2B5EF4-FFF2-40B4-BE49-F238E27FC236}">
                  <a16:creationId xmlns:a16="http://schemas.microsoft.com/office/drawing/2014/main" id="{A65D260A-E8EC-4009-AC50-50697CD32323}"/>
                </a:ext>
              </a:extLst>
            </p:cNvPr>
            <p:cNvSpPr/>
            <p:nvPr/>
          </p:nvSpPr>
          <p:spPr>
            <a:xfrm rot="2089457">
              <a:off x="2938546" y="3360884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流程图: 接点 13">
              <a:extLst>
                <a:ext uri="{FF2B5EF4-FFF2-40B4-BE49-F238E27FC236}">
                  <a16:creationId xmlns:a16="http://schemas.microsoft.com/office/drawing/2014/main" id="{6B2A219B-B1F6-4148-B353-D12BAA2FE8F3}"/>
                </a:ext>
              </a:extLst>
            </p:cNvPr>
            <p:cNvSpPr/>
            <p:nvPr/>
          </p:nvSpPr>
          <p:spPr>
            <a:xfrm>
              <a:off x="3830975" y="3524789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1F6F312-09E4-4194-9C0C-DAC12CE7102F}"/>
                </a:ext>
              </a:extLst>
            </p:cNvPr>
            <p:cNvSpPr txBox="1"/>
            <p:nvPr/>
          </p:nvSpPr>
          <p:spPr>
            <a:xfrm>
              <a:off x="1960977" y="2147860"/>
              <a:ext cx="15060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Commit 1</a:t>
              </a:r>
              <a:endParaRPr lang="zh-CN" altLang="en-US" dirty="0"/>
            </a:p>
          </p:txBody>
        </p:sp>
        <p:sp>
          <p:nvSpPr>
            <p:cNvPr id="17" name="流程图: 接点 16">
              <a:extLst>
                <a:ext uri="{FF2B5EF4-FFF2-40B4-BE49-F238E27FC236}">
                  <a16:creationId xmlns:a16="http://schemas.microsoft.com/office/drawing/2014/main" id="{1008C86C-92B7-41D3-96FD-5169CAA2BAB8}"/>
                </a:ext>
              </a:extLst>
            </p:cNvPr>
            <p:cNvSpPr/>
            <p:nvPr/>
          </p:nvSpPr>
          <p:spPr>
            <a:xfrm>
              <a:off x="5525572" y="2522732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箭头: 右 17">
              <a:extLst>
                <a:ext uri="{FF2B5EF4-FFF2-40B4-BE49-F238E27FC236}">
                  <a16:creationId xmlns:a16="http://schemas.microsoft.com/office/drawing/2014/main" id="{45B76AAC-3C57-43B2-85CB-2BB0DFAAE179}"/>
                </a:ext>
              </a:extLst>
            </p:cNvPr>
            <p:cNvSpPr/>
            <p:nvPr/>
          </p:nvSpPr>
          <p:spPr>
            <a:xfrm>
              <a:off x="4676084" y="2758464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流程图: 接点 18">
              <a:extLst>
                <a:ext uri="{FF2B5EF4-FFF2-40B4-BE49-F238E27FC236}">
                  <a16:creationId xmlns:a16="http://schemas.microsoft.com/office/drawing/2014/main" id="{C86DB581-7A1E-40D0-9512-F200C7DC8480}"/>
                </a:ext>
              </a:extLst>
            </p:cNvPr>
            <p:cNvSpPr/>
            <p:nvPr/>
          </p:nvSpPr>
          <p:spPr>
            <a:xfrm>
              <a:off x="5523428" y="3523127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右 19">
              <a:extLst>
                <a:ext uri="{FF2B5EF4-FFF2-40B4-BE49-F238E27FC236}">
                  <a16:creationId xmlns:a16="http://schemas.microsoft.com/office/drawing/2014/main" id="{2F5B68BD-9E0F-4D26-AE74-6B997A14B086}"/>
                </a:ext>
              </a:extLst>
            </p:cNvPr>
            <p:cNvSpPr/>
            <p:nvPr/>
          </p:nvSpPr>
          <p:spPr>
            <a:xfrm>
              <a:off x="4672845" y="3740059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右 20">
              <a:extLst>
                <a:ext uri="{FF2B5EF4-FFF2-40B4-BE49-F238E27FC236}">
                  <a16:creationId xmlns:a16="http://schemas.microsoft.com/office/drawing/2014/main" id="{1188855E-8339-4BD5-9437-E9C1E139A101}"/>
                </a:ext>
              </a:extLst>
            </p:cNvPr>
            <p:cNvSpPr/>
            <p:nvPr/>
          </p:nvSpPr>
          <p:spPr>
            <a:xfrm>
              <a:off x="6434569" y="2758464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箭头: 右 21">
              <a:extLst>
                <a:ext uri="{FF2B5EF4-FFF2-40B4-BE49-F238E27FC236}">
                  <a16:creationId xmlns:a16="http://schemas.microsoft.com/office/drawing/2014/main" id="{0EE95F4A-BC7B-4342-B7BB-A1C091915E7A}"/>
                </a:ext>
              </a:extLst>
            </p:cNvPr>
            <p:cNvSpPr/>
            <p:nvPr/>
          </p:nvSpPr>
          <p:spPr>
            <a:xfrm rot="19569938">
              <a:off x="6444194" y="3367689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流程图: 接点 22">
              <a:extLst>
                <a:ext uri="{FF2B5EF4-FFF2-40B4-BE49-F238E27FC236}">
                  <a16:creationId xmlns:a16="http://schemas.microsoft.com/office/drawing/2014/main" id="{79CD6F6A-F192-40B7-AFA0-AF961B76A7AC}"/>
                </a:ext>
              </a:extLst>
            </p:cNvPr>
            <p:cNvSpPr/>
            <p:nvPr/>
          </p:nvSpPr>
          <p:spPr>
            <a:xfrm>
              <a:off x="7324247" y="2528978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80435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82C45C-2AF8-8F0A-56FF-E14F25456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Version Control?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833D63-B188-D599-745D-580463714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5BDA5521-D132-2CA8-54AE-044AEBFA3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9348"/>
            <a:ext cx="4464496" cy="4267732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Working by yourself</a:t>
            </a:r>
          </a:p>
          <a:p>
            <a:pPr lvl="1"/>
            <a:r>
              <a:rPr lang="en-US" altLang="zh-CN" sz="1800" dirty="0"/>
              <a:t>Look at old versions of a project </a:t>
            </a:r>
          </a:p>
          <a:p>
            <a:pPr lvl="1"/>
            <a:r>
              <a:rPr lang="en-US" altLang="zh-CN" sz="1800" dirty="0"/>
              <a:t>Keep a log of why certain changes were made</a:t>
            </a:r>
          </a:p>
          <a:p>
            <a:pPr lvl="1"/>
            <a:r>
              <a:rPr lang="en-US" altLang="zh-CN" sz="1800" dirty="0"/>
              <a:t>Work on parallel branches of development</a:t>
            </a:r>
          </a:p>
        </p:txBody>
      </p:sp>
      <p:sp>
        <p:nvSpPr>
          <p:cNvPr id="3" name="内容占位符 7">
            <a:extLst>
              <a:ext uri="{FF2B5EF4-FFF2-40B4-BE49-F238E27FC236}">
                <a16:creationId xmlns:a16="http://schemas.microsoft.com/office/drawing/2014/main" id="{EB1C28A0-6BFA-BD62-36D4-CDF68DE82C26}"/>
              </a:ext>
            </a:extLst>
          </p:cNvPr>
          <p:cNvSpPr txBox="1">
            <a:spLocks/>
          </p:cNvSpPr>
          <p:nvPr/>
        </p:nvSpPr>
        <p:spPr>
          <a:xfrm>
            <a:off x="4572000" y="1489348"/>
            <a:ext cx="4464496" cy="4267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Working with others</a:t>
            </a:r>
          </a:p>
          <a:p>
            <a:pPr lvl="1"/>
            <a:r>
              <a:rPr lang="en-US" altLang="zh-CN" sz="1800" dirty="0"/>
              <a:t>See what other people have changed, learn and review </a:t>
            </a:r>
          </a:p>
          <a:p>
            <a:pPr lvl="1"/>
            <a:r>
              <a:rPr lang="en-US" altLang="zh-CN" sz="1800" dirty="0"/>
              <a:t>Resolve conflicts in concurrent </a:t>
            </a:r>
            <a:r>
              <a:rPr lang="en-US" altLang="zh-CN" sz="1800" dirty="0" err="1"/>
              <a:t>developmen</a:t>
            </a:r>
            <a:endParaRPr lang="en-US" altLang="zh-CN" sz="1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1B49C34-B494-9050-BF57-9765CB02822C}"/>
              </a:ext>
            </a:extLst>
          </p:cNvPr>
          <p:cNvSpPr txBox="1"/>
          <p:nvPr/>
        </p:nvSpPr>
        <p:spPr>
          <a:xfrm>
            <a:off x="1377856" y="4555714"/>
            <a:ext cx="6295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Better than copy pasting code or zipping and sending!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1981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392CFF-ED22-46A8-2498-7556EF551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Recall: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container?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B64BBA-150B-094F-AD5F-04B84980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2D44FF-31E0-BC6D-66DA-81154D691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89348"/>
            <a:ext cx="11516335" cy="353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44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3E9892-A224-24A8-C707-00E88E27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Install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Config</a:t>
            </a:r>
            <a:r>
              <a:rPr kumimoji="1" lang="zh-CN" altLang="en-US" dirty="0"/>
              <a:t> </a:t>
            </a:r>
            <a:r>
              <a:rPr kumimoji="1" lang="en-US" altLang="zh-CN" dirty="0"/>
              <a:t>Git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13FA35-0BDE-E036-2F71-6390DE82E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39668"/>
            <a:ext cx="8229600" cy="4157294"/>
          </a:xfrm>
        </p:spPr>
        <p:txBody>
          <a:bodyPr>
            <a:normAutofit/>
          </a:bodyPr>
          <a:lstStyle/>
          <a:p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Installation</a:t>
            </a:r>
          </a:p>
          <a:p>
            <a:pPr marL="457200" lvl="1" indent="0">
              <a:buNone/>
            </a:pP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sudo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apt install git nano</a:t>
            </a:r>
          </a:p>
          <a:p>
            <a:r>
              <a:rPr kumimoji="1" lang="en-US" altLang="zh-CN" sz="2400" dirty="0"/>
              <a:t>Configuring Git (replace with your own id &amp; email)</a:t>
            </a:r>
          </a:p>
          <a:p>
            <a:pPr marL="457200" lvl="1" indent="0">
              <a:buNone/>
            </a:pP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$ git config --global user.name “</a:t>
            </a:r>
            <a:r>
              <a:rPr kumimoji="1" lang="en-US" altLang="zh-CN" sz="2000" i="1" dirty="0">
                <a:solidFill>
                  <a:srgbClr val="BD374B"/>
                </a:solidFill>
                <a:latin typeface="Comic Sans MS" panose="030F0702030302020204" pitchFamily="66" charset="0"/>
              </a:rPr>
              <a:t>&lt;</a:t>
            </a:r>
            <a:r>
              <a:rPr kumimoji="1" lang="en-US" altLang="zh-CN" sz="2000" i="1" dirty="0" err="1">
                <a:solidFill>
                  <a:srgbClr val="BD374B"/>
                </a:solidFill>
                <a:latin typeface="Comic Sans MS" panose="030F0702030302020204" pitchFamily="66" charset="0"/>
              </a:rPr>
              <a:t>your_username</a:t>
            </a:r>
            <a:r>
              <a:rPr kumimoji="1" lang="en-US" altLang="zh-CN" sz="2000" i="1" dirty="0">
                <a:solidFill>
                  <a:srgbClr val="BD374B"/>
                </a:solidFill>
                <a:latin typeface="Comic Sans MS" panose="030F0702030302020204" pitchFamily="66" charset="0"/>
              </a:rPr>
              <a:t>&gt;”</a:t>
            </a:r>
          </a:p>
          <a:p>
            <a:pPr marL="457200" lvl="1" indent="0">
              <a:buNone/>
            </a:pP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$ </a:t>
            </a:r>
            <a:r>
              <a:rPr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git config --global </a:t>
            </a:r>
            <a:r>
              <a:rPr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user.email</a:t>
            </a:r>
            <a:r>
              <a:rPr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i="1" dirty="0">
                <a:solidFill>
                  <a:srgbClr val="BD374B"/>
                </a:solidFill>
                <a:latin typeface="Comic Sans MS" panose="030F0702030302020204" pitchFamily="66" charset="0"/>
              </a:rPr>
              <a:t>“&lt;</a:t>
            </a:r>
            <a:r>
              <a:rPr lang="en-US" altLang="zh-CN" sz="2000" i="1" dirty="0" err="1">
                <a:solidFill>
                  <a:srgbClr val="BD374B"/>
                </a:solidFill>
                <a:latin typeface="Comic Sans MS" panose="030F0702030302020204" pitchFamily="66" charset="0"/>
              </a:rPr>
              <a:t>your_email</a:t>
            </a:r>
            <a:r>
              <a:rPr lang="en-US" altLang="zh-CN" sz="2000" i="1" dirty="0">
                <a:solidFill>
                  <a:srgbClr val="BD374B"/>
                </a:solidFill>
                <a:latin typeface="Comic Sans MS" panose="030F0702030302020204" pitchFamily="66" charset="0"/>
              </a:rPr>
              <a:t>&gt;”</a:t>
            </a:r>
          </a:p>
          <a:p>
            <a:pPr marL="457200" lvl="1" indent="0">
              <a:buNone/>
            </a:pPr>
            <a:endParaRPr lang="en-US" altLang="zh-CN" sz="2000" i="1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altLang="zh-CN" sz="2000" dirty="0"/>
              <a:t>These two git commands response nothing.</a:t>
            </a:r>
          </a:p>
          <a:p>
            <a:pPr marL="457200" lvl="1" indent="0">
              <a:buNone/>
            </a:pPr>
            <a:r>
              <a:rPr lang="en-US" altLang="zh-CN" sz="2000" dirty="0"/>
              <a:t>To see the current set of configs: 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$ git config --list</a:t>
            </a:r>
          </a:p>
          <a:p>
            <a:pPr marL="457200" lvl="1" indent="0">
              <a:buNone/>
            </a:pPr>
            <a:r>
              <a:rPr lang="en-US" altLang="zh-CN" sz="2000" dirty="0"/>
              <a:t>Check usage of git command: 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$ git help &lt;command&gt;</a:t>
            </a:r>
          </a:p>
          <a:p>
            <a:pPr marL="457200" lvl="1" indent="0">
              <a:buNone/>
            </a:pPr>
            <a:endParaRPr lang="en-US" altLang="zh-CN" sz="20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endParaRPr lang="en-US" altLang="zh-CN" sz="2000" dirty="0">
              <a:latin typeface="Comic Sans MS" panose="030F0702030302020204" pitchFamily="66" charset="0"/>
            </a:endParaRPr>
          </a:p>
          <a:p>
            <a:pPr marL="57150" indent="0">
              <a:buNone/>
            </a:pPr>
            <a:endParaRPr kumimoji="1" lang="en-US" altLang="zh-CN" dirty="0">
              <a:latin typeface="Comic Sans MS" panose="030F0702030302020204" pitchFamily="66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7E0BE9-3ABE-401D-4B0C-448E78BB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461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98E980-D712-27F4-BF33-34CCB0154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2C9110-7EBD-489F-9957-1A94EC26C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encounter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installing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git,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following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command: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sudo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apt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update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33500A-42AE-05E2-F3DE-CD0074982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369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3E9892-A224-24A8-C707-00E88E27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Registration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13FA35-0BDE-E036-2F71-6390DE82E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39668"/>
            <a:ext cx="8229600" cy="4157294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Registration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  <a:hlinkClick r:id="rId2"/>
              </a:rPr>
              <a:t>http://202.120.40.8:10643/</a:t>
            </a:r>
            <a:endParaRPr kumimoji="1" lang="en-US" altLang="zh-CN" sz="2200" dirty="0">
              <a:solidFill>
                <a:srgbClr val="BD374B"/>
              </a:solidFill>
              <a:latin typeface="Comic Sans MS" panose="030F0702030302020204" pitchFamily="66" charset="0"/>
            </a:endParaRPr>
          </a:p>
          <a:p>
            <a:r>
              <a:rPr kumimoji="1" lang="en-US" altLang="zh-CN" sz="2400" dirty="0"/>
              <a:t>Clone the ICS repo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>
                <a:solidFill>
                  <a:srgbClr val="C00000"/>
                </a:solidFill>
              </a:rPr>
              <a:t>ics</a:t>
            </a:r>
            <a:r>
              <a:rPr kumimoji="1" lang="en-US" altLang="zh-CN" sz="2400" dirty="0">
                <a:solidFill>
                  <a:srgbClr val="C00000"/>
                </a:solidFill>
              </a:rPr>
              <a:t>-labs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directory</a:t>
            </a:r>
          </a:p>
          <a:p>
            <a:pPr marL="457200" lvl="1" indent="0">
              <a:buNone/>
            </a:pPr>
            <a:r>
              <a:rPr kumimoji="1" lang="en-US" altLang="zh-CN" sz="2100" dirty="0">
                <a:solidFill>
                  <a:srgbClr val="BD374B"/>
                </a:solidFill>
                <a:latin typeface="Comic Sans MS" panose="030F0702030302020204" pitchFamily="66" charset="0"/>
              </a:rPr>
              <a:t>$ cd</a:t>
            </a:r>
            <a:r>
              <a:rPr kumimoji="1" lang="zh-CN" altLang="en-US" sz="21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1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ics</a:t>
            </a:r>
            <a:r>
              <a:rPr kumimoji="1" lang="en-US" altLang="zh-CN" sz="2100" dirty="0">
                <a:solidFill>
                  <a:srgbClr val="BD374B"/>
                </a:solidFill>
                <a:latin typeface="Comic Sans MS" panose="030F0702030302020204" pitchFamily="66" charset="0"/>
              </a:rPr>
              <a:t>-labs</a:t>
            </a:r>
          </a:p>
          <a:p>
            <a:pPr marL="457200" lvl="1" indent="0">
              <a:buNone/>
            </a:pP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$ git clone  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hlinkClick r:id="rId3"/>
              </a:rPr>
              <a:t>http://202.120.40.8:10680/your-ID.git</a:t>
            </a:r>
            <a:endParaRPr kumimoji="1" lang="en-US" altLang="zh-CN" sz="2000" dirty="0">
              <a:solidFill>
                <a:srgbClr val="BD374B"/>
              </a:solidFill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altLang="zh-CN" sz="2000" i="1" dirty="0">
                <a:latin typeface="Comic Sans MS" panose="030F0702030302020204" pitchFamily="66" charset="0"/>
              </a:rPr>
              <a:t>e.g. </a:t>
            </a:r>
            <a:r>
              <a:rPr kumimoji="1" lang="en-US" altLang="zh-CN" sz="2100" dirty="0">
                <a:solidFill>
                  <a:srgbClr val="BD374B"/>
                </a:solidFill>
                <a:latin typeface="Comic Sans MS" panose="030F0702030302020204" pitchFamily="66" charset="0"/>
              </a:rPr>
              <a:t>git clone</a:t>
            </a:r>
            <a:r>
              <a:rPr lang="en-US" altLang="zh-CN" sz="2000" i="1" dirty="0">
                <a:latin typeface="Comic Sans MS" panose="030F0702030302020204" pitchFamily="66" charset="0"/>
              </a:rPr>
              <a:t> 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hlinkClick r:id="rId4"/>
              </a:rPr>
              <a:t>http://202.120.40.8:10680/523031910000.git</a:t>
            </a:r>
            <a:endParaRPr lang="en-US" altLang="zh-CN" sz="2000" i="1" dirty="0"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r>
              <a:rPr lang="en-US" altLang="zh-CN" sz="2000" dirty="0"/>
              <a:t>Enter your student ID and password used in registration</a:t>
            </a:r>
          </a:p>
          <a:p>
            <a:pPr marL="457200" lvl="1" indent="0">
              <a:buNone/>
            </a:pPr>
            <a:endParaRPr lang="en-US" altLang="zh-CN" sz="2000" dirty="0"/>
          </a:p>
          <a:p>
            <a:pPr marL="457200" lvl="1" indent="0">
              <a:buNone/>
            </a:pP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$ git config --global </a:t>
            </a:r>
            <a:r>
              <a:rPr kumimoji="1"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credential.helper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</a:rPr>
              <a:t> store</a:t>
            </a:r>
          </a:p>
          <a:p>
            <a:pPr marL="457200" lvl="1" indent="0">
              <a:buNone/>
            </a:pPr>
            <a:r>
              <a:rPr lang="en-US" altLang="zh-CN" sz="2000" dirty="0"/>
              <a:t>Temporarily save the username and password and keep them valid for a period</a:t>
            </a:r>
            <a:endParaRPr kumimoji="1" lang="en-US" altLang="zh-CN" sz="2000" dirty="0">
              <a:solidFill>
                <a:srgbClr val="BD374B"/>
              </a:solidFill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endParaRPr lang="en-US" altLang="zh-CN" sz="20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endParaRPr lang="en-US" altLang="zh-CN" sz="2000" dirty="0">
              <a:latin typeface="Comic Sans MS" panose="030F0702030302020204" pitchFamily="66" charset="0"/>
            </a:endParaRPr>
          </a:p>
          <a:p>
            <a:pPr marL="57150" indent="0">
              <a:buNone/>
            </a:pPr>
            <a:endParaRPr kumimoji="1" lang="en-US" altLang="zh-CN" dirty="0">
              <a:latin typeface="Comic Sans MS" panose="030F0702030302020204" pitchFamily="66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7E0BE9-3ABE-401D-4B0C-448E78BB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70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7E40A-876F-413F-9DED-79B2E1421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5F09F2-C3A0-361F-7C63-99A07E0A4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55EE27-A418-5C6F-84C2-3DB55EB17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encounter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permission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denied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cloning,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following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command:</a:t>
            </a:r>
            <a:r>
              <a:rPr kumimoji="1" lang="zh-CN" altLang="en-US" dirty="0"/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cd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~;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sudo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chown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–R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ics:ics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ics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-labs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BD9D53-877B-CD2C-5F40-32FD37D61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9A8757E-222E-2A21-EDDC-D749839AB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964035"/>
            <a:ext cx="5003800" cy="14224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98B7DF3-D0B9-37A6-16D6-DD9C8C8B74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832"/>
          <a:stretch/>
        </p:blipFill>
        <p:spPr>
          <a:xfrm>
            <a:off x="899592" y="4484506"/>
            <a:ext cx="5003800" cy="1562100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1D6D4765-AA4C-9439-639A-59F85F601C0A}"/>
              </a:ext>
            </a:extLst>
          </p:cNvPr>
          <p:cNvSpPr/>
          <p:nvPr/>
        </p:nvSpPr>
        <p:spPr>
          <a:xfrm>
            <a:off x="755576" y="3289547"/>
            <a:ext cx="5328592" cy="2534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908F118-4C5A-C4EB-837D-FAEE701DB48F}"/>
              </a:ext>
            </a:extLst>
          </p:cNvPr>
          <p:cNvSpPr txBox="1"/>
          <p:nvPr/>
        </p:nvSpPr>
        <p:spPr>
          <a:xfrm>
            <a:off x="6091361" y="3231625"/>
            <a:ext cx="3142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The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directory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belongs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to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root</a:t>
            </a:r>
            <a:endParaRPr kumimoji="1" lang="zh-CN" altLang="en-US" sz="1600" b="1" dirty="0">
              <a:solidFill>
                <a:srgbClr val="BD374B"/>
              </a:solidFill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36D8643B-116C-4B3F-6D75-09DE19A7D40D}"/>
              </a:ext>
            </a:extLst>
          </p:cNvPr>
          <p:cNvSpPr/>
          <p:nvPr/>
        </p:nvSpPr>
        <p:spPr>
          <a:xfrm>
            <a:off x="755576" y="4947560"/>
            <a:ext cx="5328592" cy="2534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624B1AE-9882-F752-E402-ACF96F2ADEE3}"/>
              </a:ext>
            </a:extLst>
          </p:cNvPr>
          <p:cNvSpPr txBox="1"/>
          <p:nvPr/>
        </p:nvSpPr>
        <p:spPr>
          <a:xfrm>
            <a:off x="6084168" y="4905027"/>
            <a:ext cx="3049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The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directory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belongs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to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 err="1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ics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1271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3E9892-A224-24A8-C707-00E88E27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13FA35-0BDE-E036-2F71-6390DE82E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971682"/>
            <a:ext cx="7632848" cy="92228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2200" b="0" dirty="0">
                <a:solidFill>
                  <a:srgbClr val="BD374B"/>
                </a:solidFill>
                <a:latin typeface="Comic Sans MS" panose="030F0702030302020204" pitchFamily="66" charset="0"/>
              </a:rPr>
              <a:t>$ git status        </a:t>
            </a:r>
            <a:r>
              <a:rPr kumimoji="1" lang="en-US" altLang="zh-CN" sz="2200" b="0" dirty="0">
                <a:solidFill>
                  <a:schemeClr val="tx1"/>
                </a:solidFill>
              </a:rPr>
              <a:t>check current branch info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2200" b="0" dirty="0">
                <a:solidFill>
                  <a:srgbClr val="BD374B"/>
                </a:solidFill>
                <a:latin typeface="Comic Sans MS" panose="030F0702030302020204" pitchFamily="66" charset="0"/>
              </a:rPr>
              <a:t>$ git checkout –b &lt;</a:t>
            </a:r>
            <a:r>
              <a:rPr kumimoji="1" lang="en-US" altLang="zh-CN" sz="2200" b="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branch_name</a:t>
            </a:r>
            <a:r>
              <a:rPr kumimoji="1" lang="en-US" altLang="zh-CN" sz="2200" b="0" dirty="0">
                <a:solidFill>
                  <a:srgbClr val="BD374B"/>
                </a:solidFill>
                <a:latin typeface="Comic Sans MS" panose="030F0702030302020204" pitchFamily="66" charset="0"/>
              </a:rPr>
              <a:t>&gt;        </a:t>
            </a:r>
            <a:r>
              <a:rPr kumimoji="1" lang="en-US" altLang="zh-CN" sz="2200" b="0" dirty="0">
                <a:solidFill>
                  <a:schemeClr val="tx1"/>
                </a:solidFill>
              </a:rPr>
              <a:t>checkout to new branch</a:t>
            </a:r>
          </a:p>
          <a:p>
            <a:pPr marL="0" indent="0">
              <a:lnSpc>
                <a:spcPct val="100000"/>
              </a:lnSpc>
              <a:buNone/>
            </a:pPr>
            <a:endParaRPr kumimoji="1" lang="en-US" altLang="zh-CN" sz="2200" b="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7E0BE9-3ABE-401D-4B0C-448E78BB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5B2AD5D-ECC6-EC07-B0A0-29B9DB55B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29" y="1903160"/>
            <a:ext cx="7481942" cy="329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29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123" y="944310"/>
            <a:ext cx="6117506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/>
              <a:t> </a:t>
            </a:r>
            <a:r>
              <a:rPr kumimoji="1" lang="en-US" altLang="zh-CN" sz="2200" b="0" dirty="0">
                <a:solidFill>
                  <a:srgbClr val="BD374B"/>
                </a:solidFill>
                <a:latin typeface="Comic Sans MS" panose="030F0702030302020204" pitchFamily="66" charset="0"/>
              </a:rPr>
              <a:t>$ git add &lt;file&gt;</a:t>
            </a:r>
          </a:p>
          <a:p>
            <a:pPr lvl="1"/>
            <a:r>
              <a:rPr lang="en-US" altLang="zh-CN" sz="1600" dirty="0"/>
              <a:t>Add changes to </a:t>
            </a:r>
            <a:r>
              <a:rPr lang="en-US" altLang="zh-CN" sz="1600" dirty="0">
                <a:highlight>
                  <a:srgbClr val="FFFF00"/>
                </a:highlight>
              </a:rPr>
              <a:t>staging area</a:t>
            </a:r>
          </a:p>
          <a:p>
            <a:pPr lvl="1"/>
            <a:r>
              <a:rPr lang="en-US" altLang="zh-CN" sz="1600" dirty="0"/>
              <a:t>Determine changes to be committed</a:t>
            </a:r>
          </a:p>
          <a:p>
            <a:pPr lvl="1"/>
            <a:endParaRPr lang="zh-CN" altLang="en-US" sz="1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A620D5-0F2C-6D33-5526-952CE35B2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281436"/>
            <a:ext cx="6948538" cy="284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14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First Commit!</a:t>
            </a:r>
          </a:p>
          <a:p>
            <a:pPr marL="457200" lvl="1" indent="0">
              <a:buNone/>
            </a:pP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$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git commit</a:t>
            </a: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      </a:t>
            </a:r>
            <a:r>
              <a:rPr lang="en-US" altLang="zh-CN" sz="1800" dirty="0">
                <a:latin typeface="Comic Sans MS" panose="030F0702030302020204" pitchFamily="66" charset="0"/>
              </a:rPr>
              <a:t> </a:t>
            </a:r>
            <a:r>
              <a:rPr lang="en-US" altLang="zh-CN" sz="1800" dirty="0"/>
              <a:t>commits all changes added to staging area.</a:t>
            </a:r>
          </a:p>
          <a:p>
            <a:pPr lvl="1"/>
            <a:r>
              <a:rPr lang="en-US" altLang="zh-CN" sz="2000" dirty="0"/>
              <a:t>-m means commit message</a:t>
            </a:r>
          </a:p>
          <a:p>
            <a:pPr lvl="1"/>
            <a:r>
              <a:rPr lang="en-US" altLang="zh-CN" sz="2000" dirty="0"/>
              <a:t>write descriptive, meaningful messages for future you!</a:t>
            </a:r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301DD3-035F-FE72-3DF4-4C1B1B697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073524"/>
            <a:ext cx="6453235" cy="143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30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252E21F-48B2-4D02-B337-976030367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624" y="1457991"/>
            <a:ext cx="4392488" cy="2799018"/>
          </a:xfrm>
          <a:prstGeom prst="rect">
            <a:avLst/>
          </a:prstGeom>
        </p:spPr>
      </p:pic>
      <p:sp>
        <p:nvSpPr>
          <p:cNvPr id="13" name="内容占位符 5">
            <a:extLst>
              <a:ext uri="{FF2B5EF4-FFF2-40B4-BE49-F238E27FC236}">
                <a16:creationId xmlns:a16="http://schemas.microsoft.com/office/drawing/2014/main" id="{2F7F5B83-1D4D-4595-8EB3-CEE59783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7340"/>
            <a:ext cx="4320480" cy="377163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In git, files can be:</a:t>
            </a:r>
          </a:p>
          <a:p>
            <a:pPr lvl="1"/>
            <a:r>
              <a:rPr lang="en-US" altLang="zh-CN" sz="1800" dirty="0"/>
              <a:t>In your local repo  (committed)</a:t>
            </a:r>
          </a:p>
          <a:p>
            <a:pPr lvl="1"/>
            <a:r>
              <a:rPr lang="en-US" altLang="zh-CN" sz="1800" dirty="0"/>
              <a:t>Checked out and modified, but not yet committed</a:t>
            </a:r>
          </a:p>
          <a:p>
            <a:pPr lvl="1"/>
            <a:r>
              <a:rPr lang="en-US" altLang="zh-CN" sz="1800" dirty="0"/>
              <a:t>in-between, in a "staging" area</a:t>
            </a:r>
          </a:p>
          <a:p>
            <a:pPr lvl="2"/>
            <a:r>
              <a:rPr lang="en-US" altLang="zh-CN" sz="1400" dirty="0"/>
              <a:t>Ready to be committed</a:t>
            </a:r>
          </a:p>
          <a:p>
            <a:pPr lvl="2"/>
            <a:r>
              <a:rPr lang="en-US" altLang="zh-CN" sz="1400" dirty="0"/>
              <a:t>Commit saves all staged state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4043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Check History</a:t>
            </a:r>
          </a:p>
          <a:p>
            <a:pPr marL="457200" lvl="1" indent="0">
              <a:buNone/>
            </a:pP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$ git log     </a:t>
            </a:r>
            <a:r>
              <a:rPr lang="en-US" altLang="zh-CN" sz="1800" dirty="0">
                <a:latin typeface="Comic Sans MS" panose="030F0702030302020204" pitchFamily="66" charset="0"/>
              </a:rPr>
              <a:t> </a:t>
            </a:r>
            <a:r>
              <a:rPr lang="en-US" altLang="zh-CN" sz="1800" dirty="0"/>
              <a:t>shows list of commits in current branch</a:t>
            </a:r>
          </a:p>
          <a:p>
            <a:pPr lvl="1"/>
            <a:r>
              <a:rPr lang="en-US" altLang="zh-CN" sz="1800" dirty="0"/>
              <a:t>Each commit has unique commit id.</a:t>
            </a:r>
          </a:p>
          <a:p>
            <a:pPr lvl="1"/>
            <a:r>
              <a:rPr lang="en-US" altLang="zh-CN" sz="1800" dirty="0"/>
              <a:t>In DAG, it shows all ancestors of current commit.</a:t>
            </a:r>
            <a:endParaRPr lang="zh-CN" altLang="en-US" sz="1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EFAC91-9572-0192-12F5-A67A2D1E1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6390"/>
            <a:ext cx="9144000" cy="285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79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Detail on commit</a:t>
            </a:r>
          </a:p>
          <a:p>
            <a:pPr marL="457200" lvl="1" indent="0">
              <a:buNone/>
            </a:pP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$ git show &lt;commit id&gt;        </a:t>
            </a:r>
            <a:r>
              <a:rPr lang="en-US" altLang="zh-CN" sz="1800" dirty="0"/>
              <a:t>shows commit info with changes.</a:t>
            </a:r>
          </a:p>
          <a:p>
            <a:pPr lvl="1"/>
            <a:r>
              <a:rPr lang="en-US" altLang="zh-CN" sz="1800" dirty="0"/>
              <a:t>just using first few characters of commit id is ok.</a:t>
            </a:r>
            <a:endParaRPr lang="zh-CN" altLang="en-US" sz="18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0ED590-DC5B-1FC9-896D-037399BE3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97460"/>
            <a:ext cx="6919963" cy="265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01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Add one more file and commit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111873-8615-CAF3-77D3-925033E26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05372"/>
            <a:ext cx="7310491" cy="33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72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Switch to old version(maybe a workable version)</a:t>
            </a:r>
          </a:p>
          <a:p>
            <a:pPr marL="457200" lvl="1" indent="0">
              <a:buNone/>
            </a:pPr>
            <a:r>
              <a:rPr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 git checkout &lt;commit id&gt;</a:t>
            </a:r>
            <a:endParaRPr lang="en-US" altLang="zh-CN" sz="2200" dirty="0">
              <a:solidFill>
                <a:srgbClr val="BD374B"/>
              </a:solidFill>
            </a:endParaRPr>
          </a:p>
          <a:p>
            <a:pPr lvl="1"/>
            <a:endParaRPr lang="en-US" altLang="zh-CN" sz="22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93243C0-E202-2128-893C-2F7383B389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065412"/>
            <a:ext cx="5976664" cy="331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82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Switch back to newest commit of branch git-tut</a:t>
            </a:r>
          </a:p>
          <a:p>
            <a:pPr marL="457200" lvl="1" indent="0">
              <a:buNone/>
            </a:pPr>
            <a:r>
              <a:rPr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 git checkout git-tut</a:t>
            </a:r>
            <a:endParaRPr lang="en-US" altLang="zh-CN" sz="2200" dirty="0">
              <a:solidFill>
                <a:srgbClr val="BD374B"/>
              </a:solidFill>
            </a:endParaRPr>
          </a:p>
          <a:p>
            <a:pPr lvl="1"/>
            <a:endParaRPr lang="en-US" altLang="zh-CN" sz="2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5F2727-D16F-41AE-5F6E-3C8655E31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16" y="2281436"/>
            <a:ext cx="8037568" cy="15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21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1: Basic Local Operations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Summary</a:t>
            </a:r>
          </a:p>
          <a:p>
            <a:pPr lvl="1"/>
            <a:r>
              <a:rPr lang="en-US" altLang="zh-CN" sz="2200" dirty="0"/>
              <a:t>Tracking history</a:t>
            </a:r>
          </a:p>
          <a:p>
            <a:pPr lvl="1"/>
            <a:r>
              <a:rPr lang="en-US" altLang="zh-CN" sz="2200" dirty="0"/>
              <a:t>A better way to manage project</a:t>
            </a:r>
          </a:p>
          <a:p>
            <a:pPr lvl="2"/>
            <a:r>
              <a:rPr lang="en-US" altLang="zh-CN" sz="1800" dirty="0"/>
              <a:t>Single functionality for each commit</a:t>
            </a:r>
          </a:p>
          <a:p>
            <a:pPr lvl="2"/>
            <a:r>
              <a:rPr lang="en-US" altLang="zh-CN" sz="1800" dirty="0"/>
              <a:t>Easily roll back to a workable version</a:t>
            </a:r>
          </a:p>
          <a:p>
            <a:pPr lvl="2"/>
            <a:r>
              <a:rPr lang="en-US" altLang="zh-CN" sz="1800" dirty="0"/>
              <a:t>Commit message hints</a:t>
            </a:r>
          </a:p>
          <a:p>
            <a:pPr lvl="2"/>
            <a:r>
              <a:rPr lang="en-US" altLang="zh-CN" sz="1800" dirty="0"/>
              <a:t>…</a:t>
            </a:r>
          </a:p>
          <a:p>
            <a:pPr lvl="2"/>
            <a:endParaRPr lang="en-US" altLang="zh-CN" sz="1800" dirty="0"/>
          </a:p>
          <a:p>
            <a:pPr lvl="2"/>
            <a:endParaRPr lang="en-US" altLang="zh-CN" sz="1800" dirty="0"/>
          </a:p>
          <a:p>
            <a:pPr lvl="1"/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2931174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2: Working with Remote Repo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4392488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Set up remote repository</a:t>
            </a:r>
          </a:p>
          <a:p>
            <a:pPr marL="457200" lvl="1" indent="0">
              <a:buNone/>
            </a:pPr>
            <a:r>
              <a:rPr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 git remote add &lt;name&gt; &lt;</a:t>
            </a:r>
            <a:r>
              <a:rPr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url</a:t>
            </a:r>
            <a:r>
              <a:rPr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&gt;</a:t>
            </a:r>
          </a:p>
          <a:p>
            <a:pPr lvl="2"/>
            <a:r>
              <a:rPr lang="en-US" altLang="zh-CN" sz="1800" dirty="0">
                <a:latin typeface="Comic Sans MS" panose="030F0702030302020204" pitchFamily="66" charset="0"/>
              </a:rPr>
              <a:t>&lt;name&gt; </a:t>
            </a:r>
            <a:r>
              <a:rPr lang="en-US" altLang="zh-CN" sz="1800" dirty="0"/>
              <a:t>: name of remote repository</a:t>
            </a:r>
          </a:p>
          <a:p>
            <a:pPr lvl="2"/>
            <a:r>
              <a:rPr lang="en-US" altLang="zh-CN" sz="1800" dirty="0">
                <a:latin typeface="Comic Sans MS" panose="030F0702030302020204" pitchFamily="66" charset="0"/>
              </a:rPr>
              <a:t>&lt;</a:t>
            </a:r>
            <a:r>
              <a:rPr lang="en-US" altLang="zh-CN" sz="1800" dirty="0" err="1">
                <a:latin typeface="Comic Sans MS" panose="030F0702030302020204" pitchFamily="66" charset="0"/>
              </a:rPr>
              <a:t>url</a:t>
            </a:r>
            <a:r>
              <a:rPr lang="en-US" altLang="zh-CN" sz="1800" dirty="0">
                <a:latin typeface="Comic Sans MS" panose="030F0702030302020204" pitchFamily="66" charset="0"/>
              </a:rPr>
              <a:t>&gt;</a:t>
            </a:r>
            <a:r>
              <a:rPr lang="en-US" altLang="zh-CN" sz="1800" dirty="0"/>
              <a:t>: </a:t>
            </a:r>
            <a:r>
              <a:rPr lang="en-US" altLang="zh-CN" sz="1800" dirty="0" err="1"/>
              <a:t>url</a:t>
            </a:r>
            <a:r>
              <a:rPr lang="en-US" altLang="zh-CN" sz="1800" dirty="0"/>
              <a:t> of remote repository (Gitlab/</a:t>
            </a:r>
            <a:r>
              <a:rPr lang="en-US" altLang="zh-CN" sz="1800" dirty="0" err="1"/>
              <a:t>Github</a:t>
            </a:r>
            <a:r>
              <a:rPr lang="en-US" altLang="zh-CN" sz="1800" dirty="0"/>
              <a:t>/</a:t>
            </a:r>
            <a:r>
              <a:rPr lang="en-US" altLang="zh-CN" sz="1800" dirty="0" err="1"/>
              <a:t>Gitee</a:t>
            </a:r>
            <a:r>
              <a:rPr lang="en-US" altLang="zh-CN" sz="1800" dirty="0"/>
              <a:t>…)</a:t>
            </a:r>
          </a:p>
          <a:p>
            <a:pPr marL="457200" lvl="1" indent="0">
              <a:buNone/>
            </a:pPr>
            <a:r>
              <a:rPr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 git branch --set-upstream-to=&lt;remote&gt;</a:t>
            </a:r>
          </a:p>
          <a:p>
            <a:pPr lvl="2"/>
            <a:r>
              <a:rPr lang="en-US" altLang="zh-CN" sz="1800" dirty="0"/>
              <a:t>Bind local branch to remote branch</a:t>
            </a:r>
          </a:p>
          <a:p>
            <a:r>
              <a:rPr lang="en-US" altLang="zh-CN" sz="2400" dirty="0"/>
              <a:t>Or just clone from remote(we use in ICS lab)</a:t>
            </a:r>
          </a:p>
          <a:p>
            <a:pPr marL="457200" lvl="1" indent="0">
              <a:buNone/>
            </a:pPr>
            <a:r>
              <a:rPr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 git clone &lt;</a:t>
            </a:r>
            <a:r>
              <a:rPr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url</a:t>
            </a:r>
            <a:r>
              <a:rPr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&gt; </a:t>
            </a:r>
          </a:p>
          <a:p>
            <a:pPr lvl="1"/>
            <a:r>
              <a:rPr lang="en-US" altLang="zh-CN" sz="2200" dirty="0"/>
              <a:t>download code from remote </a:t>
            </a:r>
          </a:p>
          <a:p>
            <a:pPr marL="457200" lvl="1" indent="0">
              <a:buNone/>
            </a:pPr>
            <a:endParaRPr lang="en-US" altLang="zh-CN" sz="2200" dirty="0"/>
          </a:p>
          <a:p>
            <a:pPr lvl="1"/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776285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2: Working with Remote Repo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2B0BF-65C3-14A5-A4FF-2DCF19919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/>
              <a:t>Main Working Loop</a:t>
            </a:r>
            <a:endParaRPr lang="en-US" altLang="zh-CN" sz="2400" dirty="0">
              <a:solidFill>
                <a:srgbClr val="BD374B"/>
              </a:solidFill>
            </a:endParaRPr>
          </a:p>
          <a:p>
            <a:pPr marL="914400" lvl="1" indent="-457200">
              <a:buAutoNum type="arabicPeriod"/>
            </a:pPr>
            <a:r>
              <a:rPr lang="en-US" altLang="zh-CN" sz="2200" dirty="0">
                <a:latin typeface="Comic Sans MS" panose="030F0702030302020204" pitchFamily="66" charset="0"/>
              </a:rPr>
              <a:t>git add</a:t>
            </a:r>
          </a:p>
          <a:p>
            <a:pPr marL="914400" lvl="1" indent="-457200">
              <a:buAutoNum type="arabicPeriod"/>
            </a:pPr>
            <a:r>
              <a:rPr lang="en-US" altLang="zh-CN" sz="2200" dirty="0">
                <a:latin typeface="Comic Sans MS" panose="030F0702030302020204" pitchFamily="66" charset="0"/>
              </a:rPr>
              <a:t>git commit -m “&lt;message&gt;”</a:t>
            </a:r>
          </a:p>
          <a:p>
            <a:pPr marL="914400" lvl="1" indent="-457200">
              <a:buAutoNum type="arabicPeriod"/>
            </a:pPr>
            <a:r>
              <a:rPr lang="en-US" altLang="zh-CN" sz="2200" dirty="0">
                <a:latin typeface="Comic Sans MS" panose="030F0702030302020204" pitchFamily="66" charset="0"/>
              </a:rPr>
              <a:t>“git push” </a:t>
            </a:r>
            <a:r>
              <a:rPr lang="en-US" altLang="zh-CN" sz="2200" dirty="0"/>
              <a:t>update changes to remote server</a:t>
            </a:r>
            <a:endParaRPr lang="en-US" altLang="zh-CN" sz="1800" dirty="0"/>
          </a:p>
          <a:p>
            <a:pPr marL="457200" lvl="1" indent="0">
              <a:buNone/>
            </a:pPr>
            <a:endParaRPr lang="en-US" altLang="zh-CN" sz="2200" dirty="0"/>
          </a:p>
          <a:p>
            <a:pPr marL="457200" lvl="1" indent="0">
              <a:buNone/>
            </a:pPr>
            <a:endParaRPr lang="en-US" altLang="zh-CN" sz="22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59F5FDF-852E-A536-D0CA-42F64639C2BE}"/>
              </a:ext>
            </a:extLst>
          </p:cNvPr>
          <p:cNvSpPr txBox="1"/>
          <p:nvPr/>
        </p:nvSpPr>
        <p:spPr>
          <a:xfrm>
            <a:off x="485998" y="3433564"/>
            <a:ext cx="8611653" cy="1655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If working with others on remote server(Lab release):</a:t>
            </a:r>
          </a:p>
          <a:p>
            <a:pPr marL="914400" lvl="1" indent="-457200">
              <a:lnSpc>
                <a:spcPct val="120000"/>
              </a:lnSpc>
              <a:spcBef>
                <a:spcPct val="20000"/>
              </a:spcBef>
              <a:buFont typeface="Comic Sans MS" panose="030F0702030302020204" pitchFamily="66" charset="0"/>
              <a:buChar char="–"/>
            </a:pPr>
            <a:r>
              <a:rPr lang="en-US" altLang="zh-CN" sz="2200" dirty="0">
                <a:solidFill>
                  <a:srgbClr val="000000">
                    <a:lumMod val="75000"/>
                    <a:lumOff val="25000"/>
                  </a:srgbClr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“git pull”  : </a:t>
            </a:r>
            <a:r>
              <a:rPr lang="en-US" altLang="zh-CN" sz="220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pull code from remote and update local branch</a:t>
            </a:r>
          </a:p>
          <a:p>
            <a:pPr marL="914400" lvl="1" indent="-457200">
              <a:lnSpc>
                <a:spcPct val="120000"/>
              </a:lnSpc>
              <a:spcBef>
                <a:spcPct val="20000"/>
              </a:spcBef>
              <a:buFont typeface="Comic Sans MS" panose="030F0702030302020204" pitchFamily="66" charset="0"/>
              <a:buChar char="–"/>
            </a:pPr>
            <a:r>
              <a:rPr lang="en-US" altLang="zh-CN" sz="2200" dirty="0">
                <a:solidFill>
                  <a:srgbClr val="000000">
                    <a:lumMod val="75000"/>
                    <a:lumOff val="25000"/>
                  </a:srgbClr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“git fetch”  : </a:t>
            </a:r>
            <a:r>
              <a:rPr lang="en-US" altLang="zh-CN" sz="220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fetch without update</a:t>
            </a:r>
          </a:p>
          <a:p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1325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3: 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 dirty="0"/>
          </a:p>
        </p:txBody>
      </p:sp>
      <p:sp>
        <p:nvSpPr>
          <p:cNvPr id="8" name="内容占位符 5">
            <a:extLst>
              <a:ext uri="{FF2B5EF4-FFF2-40B4-BE49-F238E27FC236}">
                <a16:creationId xmlns:a16="http://schemas.microsoft.com/office/drawing/2014/main" id="{91216A5E-6658-85A2-E759-03E3DB385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/>
              <a:t>You find a bug in your project</a:t>
            </a:r>
          </a:p>
          <a:p>
            <a:pPr>
              <a:lnSpc>
                <a:spcPct val="100000"/>
              </a:lnSpc>
            </a:pPr>
            <a:r>
              <a:rPr lang="en-US" altLang="zh-CN" sz="1800" dirty="0"/>
              <a:t>You need to add many logs to debug</a:t>
            </a:r>
          </a:p>
          <a:p>
            <a:pPr>
              <a:lnSpc>
                <a:spcPct val="100000"/>
              </a:lnSpc>
            </a:pPr>
            <a:r>
              <a:rPr lang="en-US" altLang="zh-CN" sz="1800" dirty="0"/>
              <a:t>Create and switch to a new branch: </a:t>
            </a:r>
            <a:r>
              <a:rPr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git checkout -b &lt;name&gt; </a:t>
            </a:r>
          </a:p>
          <a:p>
            <a:pPr>
              <a:lnSpc>
                <a:spcPct val="100000"/>
              </a:lnSpc>
            </a:pPr>
            <a:r>
              <a:rPr lang="en-US" altLang="zh-CN" sz="1800" dirty="0"/>
              <a:t>Check the current branch: </a:t>
            </a:r>
            <a:r>
              <a:rPr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git branch</a:t>
            </a:r>
            <a:endParaRPr lang="en-US" altLang="zh-CN" sz="2200" dirty="0">
              <a:solidFill>
                <a:srgbClr val="BD374B"/>
              </a:solidFill>
              <a:latin typeface="Comic Sans MS" panose="030F0702030302020204" pitchFamily="66" charset="0"/>
            </a:endParaRPr>
          </a:p>
          <a:p>
            <a:endParaRPr lang="en-US" altLang="zh-CN" sz="1800" dirty="0">
              <a:solidFill>
                <a:srgbClr val="BD374B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29BE6E-C740-22BD-6612-C3106F590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8848"/>
            <a:ext cx="7344329" cy="22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57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3: 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Make changes and commit on branch debug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BFF0A65-29D4-0E6F-F255-BA47A5C64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37420"/>
            <a:ext cx="8096017" cy="212999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AA107BD-D56E-0571-CD0D-0C12D6936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53" y="821430"/>
            <a:ext cx="7539093" cy="444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4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3: 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Merge debug branch into master: </a:t>
            </a:r>
            <a:r>
              <a:rPr lang="en-US" altLang="zh-CN" sz="2000" dirty="0">
                <a:solidFill>
                  <a:srgbClr val="BD374B"/>
                </a:solidFill>
              </a:rPr>
              <a:t>git merge &lt;</a:t>
            </a:r>
            <a:r>
              <a:rPr lang="en-US" altLang="zh-CN" sz="2000" dirty="0" err="1">
                <a:solidFill>
                  <a:srgbClr val="BD374B"/>
                </a:solidFill>
              </a:rPr>
              <a:t>revison</a:t>
            </a:r>
            <a:r>
              <a:rPr lang="en-US" altLang="zh-CN" sz="2000" dirty="0">
                <a:solidFill>
                  <a:srgbClr val="BD374B"/>
                </a:solidFill>
              </a:rPr>
              <a:t>&gt;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</a:rPr>
              <a:t>checkout to branch master first</a:t>
            </a: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8A63A52-F90F-7EE0-1A88-AB268EFF2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29249"/>
            <a:ext cx="7926210" cy="256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19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3: 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DAG before merge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7AFD4C6-8ABE-403F-8821-020F07D00F82}"/>
              </a:ext>
            </a:extLst>
          </p:cNvPr>
          <p:cNvGrpSpPr/>
          <p:nvPr/>
        </p:nvGrpSpPr>
        <p:grpSpPr>
          <a:xfrm>
            <a:off x="611560" y="1954455"/>
            <a:ext cx="4269302" cy="2301437"/>
            <a:chOff x="237231" y="1892887"/>
            <a:chExt cx="4269302" cy="2301437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65DF31D-35E4-4318-B95F-40A72514DB2C}"/>
                </a:ext>
              </a:extLst>
            </p:cNvPr>
            <p:cNvSpPr txBox="1"/>
            <p:nvPr/>
          </p:nvSpPr>
          <p:spPr>
            <a:xfrm>
              <a:off x="237231" y="1892887"/>
              <a:ext cx="129614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/>
                <a:t>Commit</a:t>
              </a:r>
            </a:p>
            <a:p>
              <a:pPr algn="ctr"/>
              <a:r>
                <a:rPr lang="en-US" altLang="zh-CN" sz="1400" dirty="0"/>
                <a:t>Add hello.txt</a:t>
              </a:r>
            </a:p>
            <a:p>
              <a:pPr algn="ctr"/>
              <a:endParaRPr lang="zh-CN" altLang="en-US" sz="1400" dirty="0"/>
            </a:p>
          </p:txBody>
        </p:sp>
        <p:sp>
          <p:nvSpPr>
            <p:cNvPr id="9" name="流程图: 接点 8">
              <a:extLst>
                <a:ext uri="{FF2B5EF4-FFF2-40B4-BE49-F238E27FC236}">
                  <a16:creationId xmlns:a16="http://schemas.microsoft.com/office/drawing/2014/main" id="{F6244FE2-4374-479A-A059-3C40EEFB7B9C}"/>
                </a:ext>
              </a:extLst>
            </p:cNvPr>
            <p:cNvSpPr/>
            <p:nvPr/>
          </p:nvSpPr>
          <p:spPr>
            <a:xfrm>
              <a:off x="467544" y="2522732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箭头: 右 9">
              <a:extLst>
                <a:ext uri="{FF2B5EF4-FFF2-40B4-BE49-F238E27FC236}">
                  <a16:creationId xmlns:a16="http://schemas.microsoft.com/office/drawing/2014/main" id="{444FF369-2098-45E8-BC2F-1DE10AD5B1AC}"/>
                </a:ext>
              </a:extLst>
            </p:cNvPr>
            <p:cNvSpPr/>
            <p:nvPr/>
          </p:nvSpPr>
          <p:spPr>
            <a:xfrm>
              <a:off x="1300310" y="2745910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流程图: 接点 10">
              <a:extLst>
                <a:ext uri="{FF2B5EF4-FFF2-40B4-BE49-F238E27FC236}">
                  <a16:creationId xmlns:a16="http://schemas.microsoft.com/office/drawing/2014/main" id="{BA06EEE2-AD2E-4327-B329-7160882F784D}"/>
                </a:ext>
              </a:extLst>
            </p:cNvPr>
            <p:cNvSpPr/>
            <p:nvPr/>
          </p:nvSpPr>
          <p:spPr>
            <a:xfrm>
              <a:off x="2133076" y="2538177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箭头: 右 13">
              <a:extLst>
                <a:ext uri="{FF2B5EF4-FFF2-40B4-BE49-F238E27FC236}">
                  <a16:creationId xmlns:a16="http://schemas.microsoft.com/office/drawing/2014/main" id="{41D20BB1-BB69-4392-B619-977DD81AEBD7}"/>
                </a:ext>
              </a:extLst>
            </p:cNvPr>
            <p:cNvSpPr/>
            <p:nvPr/>
          </p:nvSpPr>
          <p:spPr>
            <a:xfrm rot="2089457">
              <a:off x="2938546" y="3360884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流程图: 接点 14">
              <a:extLst>
                <a:ext uri="{FF2B5EF4-FFF2-40B4-BE49-F238E27FC236}">
                  <a16:creationId xmlns:a16="http://schemas.microsoft.com/office/drawing/2014/main" id="{73F086E0-2038-487D-AE92-BB92D55EE8D6}"/>
                </a:ext>
              </a:extLst>
            </p:cNvPr>
            <p:cNvSpPr/>
            <p:nvPr/>
          </p:nvSpPr>
          <p:spPr>
            <a:xfrm>
              <a:off x="3830975" y="3524789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7A70E07-8434-4238-856E-DC603D7040CC}"/>
                </a:ext>
              </a:extLst>
            </p:cNvPr>
            <p:cNvSpPr txBox="1"/>
            <p:nvPr/>
          </p:nvSpPr>
          <p:spPr>
            <a:xfrm>
              <a:off x="1812266" y="1896056"/>
              <a:ext cx="150608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/>
                  <a:cs typeface="+mn-cs"/>
                </a:rPr>
                <a:t>Commit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/>
                  <a:cs typeface="+mn-cs"/>
                </a:rPr>
                <a:t>Add answer.txt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endParaRPr>
            </a:p>
            <a:p>
              <a:r>
                <a:rPr lang="en-US" altLang="zh-CN" dirty="0"/>
                <a:t> </a:t>
              </a:r>
              <a:endParaRPr lang="zh-CN" altLang="en-US" dirty="0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B0AF4F7-5185-4665-8E71-E804ABB954EE}"/>
              </a:ext>
            </a:extLst>
          </p:cNvPr>
          <p:cNvSpPr txBox="1"/>
          <p:nvPr/>
        </p:nvSpPr>
        <p:spPr>
          <a:xfrm>
            <a:off x="3818956" y="4338687"/>
            <a:ext cx="15060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 debug info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EFD8578-A2D9-4B96-A2C7-83A73A09BCC1}"/>
              </a:ext>
            </a:extLst>
          </p:cNvPr>
          <p:cNvSpPr txBox="1"/>
          <p:nvPr/>
        </p:nvSpPr>
        <p:spPr>
          <a:xfrm>
            <a:off x="3093998" y="2722095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Branch git-tut</a:t>
            </a:r>
            <a:endParaRPr lang="zh-CN" altLang="en-US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0E83A72-4BD8-4032-AFD2-33CECD9129C0}"/>
              </a:ext>
            </a:extLst>
          </p:cNvPr>
          <p:cNvSpPr txBox="1"/>
          <p:nvPr/>
        </p:nvSpPr>
        <p:spPr>
          <a:xfrm>
            <a:off x="5014570" y="3767235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Branch debug</a:t>
            </a:r>
            <a:endParaRPr lang="zh-CN" altLang="en-US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E5B762E-47F2-C4C2-F321-6DE4A9C19E7E}"/>
              </a:ext>
            </a:extLst>
          </p:cNvPr>
          <p:cNvSpPr txBox="1"/>
          <p:nvPr/>
        </p:nvSpPr>
        <p:spPr>
          <a:xfrm>
            <a:off x="4848571" y="862928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git-tut log</a:t>
            </a:r>
            <a:endParaRPr lang="zh-CN" altLang="en-US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DEA9BF2-FAA6-A288-3D9B-70DE236915C4}"/>
              </a:ext>
            </a:extLst>
          </p:cNvPr>
          <p:cNvSpPr txBox="1"/>
          <p:nvPr/>
        </p:nvSpPr>
        <p:spPr>
          <a:xfrm>
            <a:off x="6553200" y="869338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debug log</a:t>
            </a:r>
            <a:endParaRPr lang="zh-CN" altLang="en-US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59CEC09-AE63-07ED-E09E-5D74C9808871}"/>
              </a:ext>
            </a:extLst>
          </p:cNvPr>
          <p:cNvSpPr txBox="1"/>
          <p:nvPr/>
        </p:nvSpPr>
        <p:spPr>
          <a:xfrm>
            <a:off x="6540901" y="1308124"/>
            <a:ext cx="15060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 debug info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9E537C1-F844-1346-768C-815086653B9B}"/>
              </a:ext>
            </a:extLst>
          </p:cNvPr>
          <p:cNvSpPr txBox="1"/>
          <p:nvPr/>
        </p:nvSpPr>
        <p:spPr>
          <a:xfrm>
            <a:off x="4848571" y="1321470"/>
            <a:ext cx="15060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 answer.txt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0822834-2729-8675-8796-85539C20232D}"/>
              </a:ext>
            </a:extLst>
          </p:cNvPr>
          <p:cNvSpPr txBox="1"/>
          <p:nvPr/>
        </p:nvSpPr>
        <p:spPr>
          <a:xfrm>
            <a:off x="4953542" y="2063773"/>
            <a:ext cx="12961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Commit</a:t>
            </a:r>
          </a:p>
          <a:p>
            <a:pPr algn="ctr"/>
            <a:r>
              <a:rPr lang="en-US" altLang="zh-CN" sz="1400" dirty="0"/>
              <a:t>Add hello.txt</a:t>
            </a:r>
          </a:p>
          <a:p>
            <a:pPr algn="ctr"/>
            <a:endParaRPr lang="zh-CN" altLang="en-US" sz="1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1B380B-90E1-9AD1-054D-CC13658FB8AC}"/>
              </a:ext>
            </a:extLst>
          </p:cNvPr>
          <p:cNvSpPr txBox="1"/>
          <p:nvPr/>
        </p:nvSpPr>
        <p:spPr>
          <a:xfrm>
            <a:off x="6541671" y="1998817"/>
            <a:ext cx="15060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 answer.txt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BD2719F-50C0-C6D3-40EA-DE93D89F564F}"/>
              </a:ext>
            </a:extLst>
          </p:cNvPr>
          <p:cNvSpPr txBox="1"/>
          <p:nvPr/>
        </p:nvSpPr>
        <p:spPr>
          <a:xfrm>
            <a:off x="6658171" y="2722095"/>
            <a:ext cx="129614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Commit</a:t>
            </a:r>
          </a:p>
          <a:p>
            <a:pPr algn="ctr"/>
            <a:r>
              <a:rPr lang="en-US" altLang="zh-CN" sz="1400" dirty="0"/>
              <a:t>Add hello.txt</a:t>
            </a:r>
          </a:p>
          <a:p>
            <a:pPr algn="ctr"/>
            <a:endParaRPr lang="zh-CN" altLang="en-US" sz="14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6FC80A8-D6F4-D77A-398F-CB2D95DB4A8D}"/>
              </a:ext>
            </a:extLst>
          </p:cNvPr>
          <p:cNvSpPr/>
          <p:nvPr/>
        </p:nvSpPr>
        <p:spPr>
          <a:xfrm>
            <a:off x="4826154" y="685880"/>
            <a:ext cx="3429493" cy="269878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313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3: 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DAG after merge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7AFD4C6-8ABE-403F-8821-020F07D00F82}"/>
              </a:ext>
            </a:extLst>
          </p:cNvPr>
          <p:cNvGrpSpPr/>
          <p:nvPr/>
        </p:nvGrpSpPr>
        <p:grpSpPr>
          <a:xfrm>
            <a:off x="611560" y="1954455"/>
            <a:ext cx="4252425" cy="1314825"/>
            <a:chOff x="237231" y="1892887"/>
            <a:chExt cx="4252425" cy="131482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65DF31D-35E4-4318-B95F-40A72514DB2C}"/>
                </a:ext>
              </a:extLst>
            </p:cNvPr>
            <p:cNvSpPr txBox="1"/>
            <p:nvPr/>
          </p:nvSpPr>
          <p:spPr>
            <a:xfrm>
              <a:off x="237231" y="1892887"/>
              <a:ext cx="129614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/>
                <a:t>Commit</a:t>
              </a:r>
            </a:p>
            <a:p>
              <a:pPr algn="ctr"/>
              <a:r>
                <a:rPr lang="en-US" altLang="zh-CN" sz="1400" dirty="0"/>
                <a:t>Add hello.txt</a:t>
              </a:r>
            </a:p>
            <a:p>
              <a:pPr algn="ctr"/>
              <a:endParaRPr lang="zh-CN" altLang="en-US" sz="1400" dirty="0"/>
            </a:p>
          </p:txBody>
        </p:sp>
        <p:sp>
          <p:nvSpPr>
            <p:cNvPr id="9" name="流程图: 接点 8">
              <a:extLst>
                <a:ext uri="{FF2B5EF4-FFF2-40B4-BE49-F238E27FC236}">
                  <a16:creationId xmlns:a16="http://schemas.microsoft.com/office/drawing/2014/main" id="{F6244FE2-4374-479A-A059-3C40EEFB7B9C}"/>
                </a:ext>
              </a:extLst>
            </p:cNvPr>
            <p:cNvSpPr/>
            <p:nvPr/>
          </p:nvSpPr>
          <p:spPr>
            <a:xfrm>
              <a:off x="467544" y="2522732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箭头: 右 9">
              <a:extLst>
                <a:ext uri="{FF2B5EF4-FFF2-40B4-BE49-F238E27FC236}">
                  <a16:creationId xmlns:a16="http://schemas.microsoft.com/office/drawing/2014/main" id="{444FF369-2098-45E8-BC2F-1DE10AD5B1AC}"/>
                </a:ext>
              </a:extLst>
            </p:cNvPr>
            <p:cNvSpPr/>
            <p:nvPr/>
          </p:nvSpPr>
          <p:spPr>
            <a:xfrm>
              <a:off x="1300310" y="2745910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流程图: 接点 10">
              <a:extLst>
                <a:ext uri="{FF2B5EF4-FFF2-40B4-BE49-F238E27FC236}">
                  <a16:creationId xmlns:a16="http://schemas.microsoft.com/office/drawing/2014/main" id="{BA06EEE2-AD2E-4327-B329-7160882F784D}"/>
                </a:ext>
              </a:extLst>
            </p:cNvPr>
            <p:cNvSpPr/>
            <p:nvPr/>
          </p:nvSpPr>
          <p:spPr>
            <a:xfrm>
              <a:off x="2133076" y="2538177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箭头: 右 13">
              <a:extLst>
                <a:ext uri="{FF2B5EF4-FFF2-40B4-BE49-F238E27FC236}">
                  <a16:creationId xmlns:a16="http://schemas.microsoft.com/office/drawing/2014/main" id="{41D20BB1-BB69-4392-B619-977DD81AEBD7}"/>
                </a:ext>
              </a:extLst>
            </p:cNvPr>
            <p:cNvSpPr/>
            <p:nvPr/>
          </p:nvSpPr>
          <p:spPr>
            <a:xfrm>
              <a:off x="3038947" y="2739916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流程图: 接点 14">
              <a:extLst>
                <a:ext uri="{FF2B5EF4-FFF2-40B4-BE49-F238E27FC236}">
                  <a16:creationId xmlns:a16="http://schemas.microsoft.com/office/drawing/2014/main" id="{73F086E0-2038-487D-AE92-BB92D55EE8D6}"/>
                </a:ext>
              </a:extLst>
            </p:cNvPr>
            <p:cNvSpPr/>
            <p:nvPr/>
          </p:nvSpPr>
          <p:spPr>
            <a:xfrm>
              <a:off x="3814098" y="2538177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7A70E07-8434-4238-856E-DC603D7040CC}"/>
                </a:ext>
              </a:extLst>
            </p:cNvPr>
            <p:cNvSpPr txBox="1"/>
            <p:nvPr/>
          </p:nvSpPr>
          <p:spPr>
            <a:xfrm>
              <a:off x="1812266" y="1896056"/>
              <a:ext cx="150608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/>
                  <a:cs typeface="+mn-cs"/>
                </a:rPr>
                <a:t>Commit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/>
                  <a:cs typeface="+mn-cs"/>
                </a:rPr>
                <a:t>Add answer.txt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endParaRPr>
            </a:p>
            <a:p>
              <a:r>
                <a:rPr lang="en-US" altLang="zh-CN" dirty="0"/>
                <a:t> </a:t>
              </a:r>
              <a:endParaRPr lang="zh-CN" altLang="en-US" dirty="0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B0AF4F7-5185-4665-8E71-E804ABB954EE}"/>
              </a:ext>
            </a:extLst>
          </p:cNvPr>
          <p:cNvSpPr txBox="1"/>
          <p:nvPr/>
        </p:nvSpPr>
        <p:spPr>
          <a:xfrm>
            <a:off x="3773162" y="1982926"/>
            <a:ext cx="15060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 debug info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EFD8578-A2D9-4B96-A2C7-83A73A09BCC1}"/>
              </a:ext>
            </a:extLst>
          </p:cNvPr>
          <p:cNvSpPr txBox="1"/>
          <p:nvPr/>
        </p:nvSpPr>
        <p:spPr>
          <a:xfrm>
            <a:off x="5239186" y="2549723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Branch git-tut</a:t>
            </a:r>
            <a:endParaRPr lang="zh-CN" altLang="en-US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0E83A72-4BD8-4032-AFD2-33CECD9129C0}"/>
              </a:ext>
            </a:extLst>
          </p:cNvPr>
          <p:cNvSpPr txBox="1"/>
          <p:nvPr/>
        </p:nvSpPr>
        <p:spPr>
          <a:xfrm>
            <a:off x="5204004" y="2844700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Branch debug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904404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3: 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Visualize history as a DAG: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log --all --graph --decorate</a:t>
            </a: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AB63BF-29AE-499F-FA66-36D12AA56A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035285"/>
            <a:ext cx="5904656" cy="348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76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3: 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Assume master has a extra commit after debug checkout and before merge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7AFD4C6-8ABE-403F-8821-020F07D00F82}"/>
              </a:ext>
            </a:extLst>
          </p:cNvPr>
          <p:cNvGrpSpPr/>
          <p:nvPr/>
        </p:nvGrpSpPr>
        <p:grpSpPr>
          <a:xfrm>
            <a:off x="611560" y="1954455"/>
            <a:ext cx="4269302" cy="2301437"/>
            <a:chOff x="237231" y="1892887"/>
            <a:chExt cx="4269302" cy="2301437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65DF31D-35E4-4318-B95F-40A72514DB2C}"/>
                </a:ext>
              </a:extLst>
            </p:cNvPr>
            <p:cNvSpPr txBox="1"/>
            <p:nvPr/>
          </p:nvSpPr>
          <p:spPr>
            <a:xfrm>
              <a:off x="237231" y="1892887"/>
              <a:ext cx="129614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/>
                <a:t>Commit</a:t>
              </a:r>
            </a:p>
            <a:p>
              <a:pPr algn="ctr"/>
              <a:r>
                <a:rPr lang="en-US" altLang="zh-CN" sz="1400" dirty="0"/>
                <a:t>Add hello.txt</a:t>
              </a:r>
            </a:p>
            <a:p>
              <a:pPr algn="ctr"/>
              <a:endParaRPr lang="zh-CN" altLang="en-US" sz="1400" dirty="0"/>
            </a:p>
          </p:txBody>
        </p:sp>
        <p:sp>
          <p:nvSpPr>
            <p:cNvPr id="9" name="流程图: 接点 8">
              <a:extLst>
                <a:ext uri="{FF2B5EF4-FFF2-40B4-BE49-F238E27FC236}">
                  <a16:creationId xmlns:a16="http://schemas.microsoft.com/office/drawing/2014/main" id="{F6244FE2-4374-479A-A059-3C40EEFB7B9C}"/>
                </a:ext>
              </a:extLst>
            </p:cNvPr>
            <p:cNvSpPr/>
            <p:nvPr/>
          </p:nvSpPr>
          <p:spPr>
            <a:xfrm>
              <a:off x="467544" y="2522732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箭头: 右 9">
              <a:extLst>
                <a:ext uri="{FF2B5EF4-FFF2-40B4-BE49-F238E27FC236}">
                  <a16:creationId xmlns:a16="http://schemas.microsoft.com/office/drawing/2014/main" id="{444FF369-2098-45E8-BC2F-1DE10AD5B1AC}"/>
                </a:ext>
              </a:extLst>
            </p:cNvPr>
            <p:cNvSpPr/>
            <p:nvPr/>
          </p:nvSpPr>
          <p:spPr>
            <a:xfrm>
              <a:off x="1300310" y="2745910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流程图: 接点 10">
              <a:extLst>
                <a:ext uri="{FF2B5EF4-FFF2-40B4-BE49-F238E27FC236}">
                  <a16:creationId xmlns:a16="http://schemas.microsoft.com/office/drawing/2014/main" id="{BA06EEE2-AD2E-4327-B329-7160882F784D}"/>
                </a:ext>
              </a:extLst>
            </p:cNvPr>
            <p:cNvSpPr/>
            <p:nvPr/>
          </p:nvSpPr>
          <p:spPr>
            <a:xfrm>
              <a:off x="2133076" y="2538177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箭头: 右 13">
              <a:extLst>
                <a:ext uri="{FF2B5EF4-FFF2-40B4-BE49-F238E27FC236}">
                  <a16:creationId xmlns:a16="http://schemas.microsoft.com/office/drawing/2014/main" id="{41D20BB1-BB69-4392-B619-977DD81AEBD7}"/>
                </a:ext>
              </a:extLst>
            </p:cNvPr>
            <p:cNvSpPr/>
            <p:nvPr/>
          </p:nvSpPr>
          <p:spPr>
            <a:xfrm rot="2089457">
              <a:off x="2938546" y="3360884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流程图: 接点 14">
              <a:extLst>
                <a:ext uri="{FF2B5EF4-FFF2-40B4-BE49-F238E27FC236}">
                  <a16:creationId xmlns:a16="http://schemas.microsoft.com/office/drawing/2014/main" id="{73F086E0-2038-487D-AE92-BB92D55EE8D6}"/>
                </a:ext>
              </a:extLst>
            </p:cNvPr>
            <p:cNvSpPr/>
            <p:nvPr/>
          </p:nvSpPr>
          <p:spPr>
            <a:xfrm>
              <a:off x="3830975" y="3524789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7A70E07-8434-4238-856E-DC603D7040CC}"/>
                </a:ext>
              </a:extLst>
            </p:cNvPr>
            <p:cNvSpPr txBox="1"/>
            <p:nvPr/>
          </p:nvSpPr>
          <p:spPr>
            <a:xfrm>
              <a:off x="1812266" y="1896056"/>
              <a:ext cx="150608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/>
                  <a:cs typeface="+mn-cs"/>
                </a:rPr>
                <a:t>Commit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/>
                  <a:cs typeface="+mn-cs"/>
                </a:rPr>
                <a:t>Add answer.txt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endParaRPr>
            </a:p>
            <a:p>
              <a:r>
                <a:rPr lang="en-US" altLang="zh-CN" dirty="0"/>
                <a:t> </a:t>
              </a:r>
              <a:endParaRPr lang="zh-CN" altLang="en-US" dirty="0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B0AF4F7-5185-4665-8E71-E804ABB954EE}"/>
              </a:ext>
            </a:extLst>
          </p:cNvPr>
          <p:cNvSpPr txBox="1"/>
          <p:nvPr/>
        </p:nvSpPr>
        <p:spPr>
          <a:xfrm>
            <a:off x="3818956" y="4338687"/>
            <a:ext cx="15060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 debug info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EFD8578-A2D9-4B96-A2C7-83A73A09BCC1}"/>
              </a:ext>
            </a:extLst>
          </p:cNvPr>
          <p:cNvSpPr txBox="1"/>
          <p:nvPr/>
        </p:nvSpPr>
        <p:spPr>
          <a:xfrm>
            <a:off x="5078808" y="2722879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Branch git-tut</a:t>
            </a:r>
            <a:endParaRPr lang="zh-CN" altLang="en-US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0E83A72-4BD8-4032-AFD2-33CECD9129C0}"/>
              </a:ext>
            </a:extLst>
          </p:cNvPr>
          <p:cNvSpPr txBox="1"/>
          <p:nvPr/>
        </p:nvSpPr>
        <p:spPr>
          <a:xfrm>
            <a:off x="5014570" y="3767235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Branch debug</a:t>
            </a:r>
            <a:endParaRPr lang="zh-CN" altLang="en-US" b="1" dirty="0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F338CB7D-0F16-4B06-94F0-50CBB3CDC59E}"/>
              </a:ext>
            </a:extLst>
          </p:cNvPr>
          <p:cNvSpPr/>
          <p:nvPr/>
        </p:nvSpPr>
        <p:spPr>
          <a:xfrm>
            <a:off x="3372538" y="2814311"/>
            <a:ext cx="675558" cy="223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流程图: 接点 17">
            <a:extLst>
              <a:ext uri="{FF2B5EF4-FFF2-40B4-BE49-F238E27FC236}">
                <a16:creationId xmlns:a16="http://schemas.microsoft.com/office/drawing/2014/main" id="{3AFE352F-26D9-4223-8690-4B2DAB316101}"/>
              </a:ext>
            </a:extLst>
          </p:cNvPr>
          <p:cNvSpPr/>
          <p:nvPr/>
        </p:nvSpPr>
        <p:spPr>
          <a:xfrm>
            <a:off x="4205304" y="2606578"/>
            <a:ext cx="675558" cy="66953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6CCF4EB-A704-4EF6-A273-23CF7590EDFD}"/>
              </a:ext>
            </a:extLst>
          </p:cNvPr>
          <p:cNvSpPr txBox="1"/>
          <p:nvPr/>
        </p:nvSpPr>
        <p:spPr>
          <a:xfrm>
            <a:off x="3819061" y="1944892"/>
            <a:ext cx="17694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*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Assumed 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/>
                <a:ea typeface="微软雅黑"/>
              </a:rPr>
              <a:t>message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3791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3: Debugging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After merge: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7AFD4C6-8ABE-403F-8821-020F07D00F82}"/>
              </a:ext>
            </a:extLst>
          </p:cNvPr>
          <p:cNvGrpSpPr/>
          <p:nvPr/>
        </p:nvGrpSpPr>
        <p:grpSpPr>
          <a:xfrm>
            <a:off x="611560" y="1954455"/>
            <a:ext cx="4269302" cy="2301437"/>
            <a:chOff x="237231" y="1892887"/>
            <a:chExt cx="4269302" cy="2301437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65DF31D-35E4-4318-B95F-40A72514DB2C}"/>
                </a:ext>
              </a:extLst>
            </p:cNvPr>
            <p:cNvSpPr txBox="1"/>
            <p:nvPr/>
          </p:nvSpPr>
          <p:spPr>
            <a:xfrm>
              <a:off x="237231" y="1892887"/>
              <a:ext cx="129614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/>
                <a:t>Commit</a:t>
              </a:r>
            </a:p>
            <a:p>
              <a:pPr algn="ctr"/>
              <a:r>
                <a:rPr lang="en-US" altLang="zh-CN" sz="1400" dirty="0"/>
                <a:t>Add hello.txt</a:t>
              </a:r>
            </a:p>
            <a:p>
              <a:pPr algn="ctr"/>
              <a:endParaRPr lang="zh-CN" altLang="en-US" sz="1400" dirty="0"/>
            </a:p>
          </p:txBody>
        </p:sp>
        <p:sp>
          <p:nvSpPr>
            <p:cNvPr id="9" name="流程图: 接点 8">
              <a:extLst>
                <a:ext uri="{FF2B5EF4-FFF2-40B4-BE49-F238E27FC236}">
                  <a16:creationId xmlns:a16="http://schemas.microsoft.com/office/drawing/2014/main" id="{F6244FE2-4374-479A-A059-3C40EEFB7B9C}"/>
                </a:ext>
              </a:extLst>
            </p:cNvPr>
            <p:cNvSpPr/>
            <p:nvPr/>
          </p:nvSpPr>
          <p:spPr>
            <a:xfrm>
              <a:off x="467544" y="2522732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箭头: 右 9">
              <a:extLst>
                <a:ext uri="{FF2B5EF4-FFF2-40B4-BE49-F238E27FC236}">
                  <a16:creationId xmlns:a16="http://schemas.microsoft.com/office/drawing/2014/main" id="{444FF369-2098-45E8-BC2F-1DE10AD5B1AC}"/>
                </a:ext>
              </a:extLst>
            </p:cNvPr>
            <p:cNvSpPr/>
            <p:nvPr/>
          </p:nvSpPr>
          <p:spPr>
            <a:xfrm>
              <a:off x="1300310" y="2745910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流程图: 接点 10">
              <a:extLst>
                <a:ext uri="{FF2B5EF4-FFF2-40B4-BE49-F238E27FC236}">
                  <a16:creationId xmlns:a16="http://schemas.microsoft.com/office/drawing/2014/main" id="{BA06EEE2-AD2E-4327-B329-7160882F784D}"/>
                </a:ext>
              </a:extLst>
            </p:cNvPr>
            <p:cNvSpPr/>
            <p:nvPr/>
          </p:nvSpPr>
          <p:spPr>
            <a:xfrm>
              <a:off x="2133076" y="2538177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箭头: 右 13">
              <a:extLst>
                <a:ext uri="{FF2B5EF4-FFF2-40B4-BE49-F238E27FC236}">
                  <a16:creationId xmlns:a16="http://schemas.microsoft.com/office/drawing/2014/main" id="{41D20BB1-BB69-4392-B619-977DD81AEBD7}"/>
                </a:ext>
              </a:extLst>
            </p:cNvPr>
            <p:cNvSpPr/>
            <p:nvPr/>
          </p:nvSpPr>
          <p:spPr>
            <a:xfrm rot="2089457">
              <a:off x="2938546" y="3360884"/>
              <a:ext cx="675558" cy="2231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流程图: 接点 14">
              <a:extLst>
                <a:ext uri="{FF2B5EF4-FFF2-40B4-BE49-F238E27FC236}">
                  <a16:creationId xmlns:a16="http://schemas.microsoft.com/office/drawing/2014/main" id="{73F086E0-2038-487D-AE92-BB92D55EE8D6}"/>
                </a:ext>
              </a:extLst>
            </p:cNvPr>
            <p:cNvSpPr/>
            <p:nvPr/>
          </p:nvSpPr>
          <p:spPr>
            <a:xfrm>
              <a:off x="3830975" y="3524789"/>
              <a:ext cx="675558" cy="669535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7A70E07-8434-4238-856E-DC603D7040CC}"/>
                </a:ext>
              </a:extLst>
            </p:cNvPr>
            <p:cNvSpPr txBox="1"/>
            <p:nvPr/>
          </p:nvSpPr>
          <p:spPr>
            <a:xfrm>
              <a:off x="1812266" y="1896056"/>
              <a:ext cx="1506087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/>
                  <a:cs typeface="+mn-cs"/>
                </a:rPr>
                <a:t>Commit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/>
                  <a:cs typeface="+mn-cs"/>
                </a:rPr>
                <a:t>Add answer.txt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endParaRPr>
            </a:p>
            <a:p>
              <a:r>
                <a:rPr lang="en-US" altLang="zh-CN" dirty="0"/>
                <a:t> </a:t>
              </a:r>
              <a:endParaRPr lang="zh-CN" altLang="en-US" dirty="0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B0AF4F7-5185-4665-8E71-E804ABB954EE}"/>
              </a:ext>
            </a:extLst>
          </p:cNvPr>
          <p:cNvSpPr txBox="1"/>
          <p:nvPr/>
        </p:nvSpPr>
        <p:spPr>
          <a:xfrm>
            <a:off x="3818956" y="4338687"/>
            <a:ext cx="15060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 debug info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EFD8578-A2D9-4B96-A2C7-83A73A09BCC1}"/>
              </a:ext>
            </a:extLst>
          </p:cNvPr>
          <p:cNvSpPr txBox="1"/>
          <p:nvPr/>
        </p:nvSpPr>
        <p:spPr>
          <a:xfrm>
            <a:off x="7255597" y="2626735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Branch main</a:t>
            </a:r>
            <a:endParaRPr lang="zh-CN" altLang="en-US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0E83A72-4BD8-4032-AFD2-33CECD9129C0}"/>
              </a:ext>
            </a:extLst>
          </p:cNvPr>
          <p:cNvSpPr txBox="1"/>
          <p:nvPr/>
        </p:nvSpPr>
        <p:spPr>
          <a:xfrm>
            <a:off x="2735574" y="3849661"/>
            <a:ext cx="15060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Branch debug</a:t>
            </a:r>
            <a:endParaRPr lang="zh-CN" altLang="en-US" b="1" dirty="0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F338CB7D-0F16-4B06-94F0-50CBB3CDC59E}"/>
              </a:ext>
            </a:extLst>
          </p:cNvPr>
          <p:cNvSpPr/>
          <p:nvPr/>
        </p:nvSpPr>
        <p:spPr>
          <a:xfrm>
            <a:off x="3372538" y="2814311"/>
            <a:ext cx="675558" cy="223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流程图: 接点 17">
            <a:extLst>
              <a:ext uri="{FF2B5EF4-FFF2-40B4-BE49-F238E27FC236}">
                <a16:creationId xmlns:a16="http://schemas.microsoft.com/office/drawing/2014/main" id="{3AFE352F-26D9-4223-8690-4B2DAB316101}"/>
              </a:ext>
            </a:extLst>
          </p:cNvPr>
          <p:cNvSpPr/>
          <p:nvPr/>
        </p:nvSpPr>
        <p:spPr>
          <a:xfrm>
            <a:off x="4205304" y="2606578"/>
            <a:ext cx="675558" cy="66953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6CCF4EB-A704-4EF6-A273-23CF7590EDFD}"/>
              </a:ext>
            </a:extLst>
          </p:cNvPr>
          <p:cNvSpPr txBox="1"/>
          <p:nvPr/>
        </p:nvSpPr>
        <p:spPr>
          <a:xfrm>
            <a:off x="3819061" y="1944892"/>
            <a:ext cx="17694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*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Assumed 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/>
                <a:ea typeface="微软雅黑"/>
              </a:rPr>
              <a:t>message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0" name="流程图: 接点 19">
            <a:extLst>
              <a:ext uri="{FF2B5EF4-FFF2-40B4-BE49-F238E27FC236}">
                <a16:creationId xmlns:a16="http://schemas.microsoft.com/office/drawing/2014/main" id="{1CE31EDC-ED25-4E3A-9DDB-C6B9903595E3}"/>
              </a:ext>
            </a:extLst>
          </p:cNvPr>
          <p:cNvSpPr/>
          <p:nvPr/>
        </p:nvSpPr>
        <p:spPr>
          <a:xfrm>
            <a:off x="5879613" y="2580009"/>
            <a:ext cx="675558" cy="66953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0DC7CC87-4BB4-4350-804A-45107FBDCC43}"/>
              </a:ext>
            </a:extLst>
          </p:cNvPr>
          <p:cNvSpPr/>
          <p:nvPr/>
        </p:nvSpPr>
        <p:spPr>
          <a:xfrm>
            <a:off x="5053150" y="2788261"/>
            <a:ext cx="675558" cy="223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06DD81C-AF64-4248-B021-669B496441B9}"/>
              </a:ext>
            </a:extLst>
          </p:cNvPr>
          <p:cNvSpPr txBox="1"/>
          <p:nvPr/>
        </p:nvSpPr>
        <p:spPr>
          <a:xfrm>
            <a:off x="5464348" y="1866356"/>
            <a:ext cx="150608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Commit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Merge debug into master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7" name="箭头: 右 26">
            <a:extLst>
              <a:ext uri="{FF2B5EF4-FFF2-40B4-BE49-F238E27FC236}">
                <a16:creationId xmlns:a16="http://schemas.microsoft.com/office/drawing/2014/main" id="{2E638F8A-0666-499B-A866-217DEEB9D46E}"/>
              </a:ext>
            </a:extLst>
          </p:cNvPr>
          <p:cNvSpPr/>
          <p:nvPr/>
        </p:nvSpPr>
        <p:spPr>
          <a:xfrm rot="19553639">
            <a:off x="5098975" y="3456238"/>
            <a:ext cx="675558" cy="223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1470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4: Correct Mistakes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It’s normal to make mistakes</a:t>
            </a:r>
            <a:endParaRPr lang="en-US" altLang="zh-CN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1028" name="Picture 4" descr="xkcd 1597">
            <a:extLst>
              <a:ext uri="{FF2B5EF4-FFF2-40B4-BE49-F238E27FC236}">
                <a16:creationId xmlns:a16="http://schemas.microsoft.com/office/drawing/2014/main" id="{A3868C2F-2004-18AA-63C1-C6EC92462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29077"/>
            <a:ext cx="3143250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836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4: Correct Mistakes[1]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You made a commit, with wrong or incomplete message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chemeClr val="tx1"/>
                </a:solidFill>
              </a:rPr>
              <a:t>     </a:t>
            </a:r>
            <a:r>
              <a:rPr lang="en-US" altLang="zh-CN" sz="2000" dirty="0">
                <a:solidFill>
                  <a:srgbClr val="BD374B"/>
                </a:solidFill>
              </a:rPr>
              <a:t>$ git commit --amend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E5352ED-83CD-782D-7FEB-91790F43F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6749"/>
            <a:ext cx="5714968" cy="265081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0EB4E1D-FB9D-2757-F832-6C42343195FE}"/>
              </a:ext>
            </a:extLst>
          </p:cNvPr>
          <p:cNvSpPr txBox="1"/>
          <p:nvPr/>
        </p:nvSpPr>
        <p:spPr>
          <a:xfrm>
            <a:off x="827584" y="4981649"/>
            <a:ext cx="7488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Press </a:t>
            </a:r>
            <a:r>
              <a:rPr lang="en-US" altLang="zh-CN" i="1" dirty="0" err="1"/>
              <a:t>ctrl+X</a:t>
            </a:r>
            <a:r>
              <a:rPr lang="en-US" altLang="zh-CN" dirty="0"/>
              <a:t> ,then </a:t>
            </a:r>
            <a:r>
              <a:rPr lang="en-US" altLang="zh-CN" i="1" dirty="0"/>
              <a:t>Y</a:t>
            </a:r>
            <a:r>
              <a:rPr lang="en-US" altLang="zh-CN" dirty="0"/>
              <a:t> and finally </a:t>
            </a:r>
            <a:r>
              <a:rPr lang="en-US" altLang="zh-CN" i="1" dirty="0"/>
              <a:t>enter</a:t>
            </a:r>
            <a:r>
              <a:rPr lang="en-US" altLang="zh-CN" dirty="0"/>
              <a:t> to quit editor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2340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4: Correct Mistakes[1]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You made a commit, with wrong or incomplete message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commit --amend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0EB4E1D-FB9D-2757-F832-6C42343195FE}"/>
              </a:ext>
            </a:extLst>
          </p:cNvPr>
          <p:cNvSpPr txBox="1"/>
          <p:nvPr/>
        </p:nvSpPr>
        <p:spPr>
          <a:xfrm>
            <a:off x="827584" y="4981649"/>
            <a:ext cx="7488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Press </a:t>
            </a:r>
            <a:r>
              <a:rPr lang="en-US" altLang="zh-CN" i="1" dirty="0" err="1"/>
              <a:t>ctrl+X</a:t>
            </a:r>
            <a:r>
              <a:rPr lang="en-US" altLang="zh-CN" dirty="0"/>
              <a:t> ,then </a:t>
            </a:r>
            <a:r>
              <a:rPr lang="en-US" altLang="zh-CN" i="1" dirty="0"/>
              <a:t>Y</a:t>
            </a:r>
            <a:r>
              <a:rPr lang="en-US" altLang="zh-CN" dirty="0"/>
              <a:t> and finally </a:t>
            </a:r>
            <a:r>
              <a:rPr lang="en-US" altLang="zh-CN" i="1" dirty="0"/>
              <a:t>enter</a:t>
            </a:r>
            <a:r>
              <a:rPr lang="en-US" altLang="zh-CN" dirty="0"/>
              <a:t> to quit editor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7D50D3A-5F2A-2B9A-5E94-91C90A943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86" y="2429813"/>
            <a:ext cx="7619719" cy="195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343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4: Correct Mistakes[2]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You mistakenly add a file to stage area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reset HEAD </a:t>
            </a:r>
            <a:r>
              <a:rPr lang="en-US" altLang="zh-CN" sz="2000" i="1" dirty="0">
                <a:solidFill>
                  <a:srgbClr val="BD374B"/>
                </a:solidFill>
              </a:rPr>
              <a:t>&lt;file&gt;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i="1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EC316E0-280E-2109-444D-671CFA5BD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95994"/>
            <a:ext cx="6653261" cy="360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08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4: Correct Mistakes[3]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You want to discard changes on some files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checkout -- hello.txt</a:t>
            </a:r>
            <a:endParaRPr lang="en-US" altLang="zh-CN" sz="2000" i="1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BE3A4B2-B040-FDE6-9304-7CD98AA38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82" y="2281436"/>
            <a:ext cx="7581835" cy="266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655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4: Correct Mistakes[4]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You made a wrong commit, want to undo it.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revert &lt;commit id&gt;                </a:t>
            </a:r>
            <a:r>
              <a:rPr lang="en-US" altLang="zh-CN" sz="2000" dirty="0">
                <a:solidFill>
                  <a:schemeClr val="tx1"/>
                </a:solidFill>
              </a:rPr>
              <a:t>add a new commit to undo</a:t>
            </a: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i="1" dirty="0">
                <a:solidFill>
                  <a:srgbClr val="BD374B"/>
                </a:solidFill>
              </a:rPr>
              <a:t>     </a:t>
            </a:r>
            <a:r>
              <a:rPr lang="en-US" altLang="zh-CN" sz="2000" dirty="0">
                <a:solidFill>
                  <a:srgbClr val="BD374B"/>
                </a:solidFill>
              </a:rPr>
              <a:t>$ git reset --hard &lt;commit id&gt;      </a:t>
            </a:r>
            <a:r>
              <a:rPr lang="en-US" altLang="zh-CN" sz="2000" dirty="0">
                <a:solidFill>
                  <a:schemeClr val="tx1"/>
                </a:solidFill>
              </a:rPr>
              <a:t>get back to old commits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</a:rPr>
              <a:t>Prefer git revert as git reset discard changes after given commit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EED3304-B511-A9D9-71F3-ABF426B0E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67" y="292875"/>
            <a:ext cx="7339066" cy="51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3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 4: Correct Mistakes[4]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You made a wrong commit, want to undo it.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revert &lt;commit id&gt;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b="0" dirty="0">
                <a:solidFill>
                  <a:schemeClr val="tx1"/>
                </a:solidFill>
              </a:rPr>
              <a:t>Debug info added was removed.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46D4E94-61ED-A7D2-E203-D0E8E12AD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68" y="3217540"/>
            <a:ext cx="7841264" cy="83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83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Useful Tools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Some files should never be uploaded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Binary files produced in build process, Log files, 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.</a:t>
            </a:r>
            <a:r>
              <a:rPr lang="en-US" altLang="zh-CN" sz="2000" dirty="0" err="1">
                <a:solidFill>
                  <a:srgbClr val="BD374B"/>
                </a:solidFill>
              </a:rPr>
              <a:t>gitignore</a:t>
            </a:r>
            <a:r>
              <a:rPr lang="en-US" altLang="zh-CN" sz="2000" dirty="0">
                <a:solidFill>
                  <a:srgbClr val="BD374B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: ignore matched files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3D36479-5266-4A88-9A29-985709DAC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334940"/>
            <a:ext cx="3835190" cy="29790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37C9C5D-CD0E-D647-5F0C-A28019F68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18" y="1340632"/>
            <a:ext cx="6996164" cy="303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880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Useful Tools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Some files should never be uploaded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Binary files produced in build process, Log files, 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.</a:t>
            </a:r>
            <a:r>
              <a:rPr lang="en-US" altLang="zh-CN" sz="2000" dirty="0" err="1">
                <a:solidFill>
                  <a:srgbClr val="BD374B"/>
                </a:solidFill>
              </a:rPr>
              <a:t>gitignore</a:t>
            </a:r>
            <a:r>
              <a:rPr lang="en-US" altLang="zh-CN" sz="2000" dirty="0">
                <a:solidFill>
                  <a:srgbClr val="BD374B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: ignore matched files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37C9C5D-CD0E-D647-5F0C-A28019F68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96156"/>
            <a:ext cx="6996164" cy="303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878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Useful Tools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Need to switch branches but don't want to commit changes?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stash              </a:t>
            </a:r>
            <a:r>
              <a:rPr lang="en-US" altLang="zh-CN" sz="2000" dirty="0"/>
              <a:t>temporarily remove modifications</a:t>
            </a: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2CF44FC-4446-214A-1A07-18F4F1A55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9" y="2258401"/>
            <a:ext cx="8586850" cy="266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522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Useful Tools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Need to switch branches but don't want to commit changes?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stash pop      </a:t>
            </a:r>
            <a:r>
              <a:rPr lang="en-US" altLang="zh-CN" sz="2000" dirty="0" err="1"/>
              <a:t>pop</a:t>
            </a:r>
            <a:r>
              <a:rPr lang="en-US" altLang="zh-CN" sz="2000" dirty="0"/>
              <a:t> back </a:t>
            </a:r>
            <a:r>
              <a:rPr lang="en-US" altLang="zh-CN" sz="2000" dirty="0" err="1"/>
              <a:t>modificaions</a:t>
            </a: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F2F400-CAFE-9B45-CBCE-A39C6BEDE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51" y="2281436"/>
            <a:ext cx="7506097" cy="25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866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Useful Tools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Working in a team, who write the bug code?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git blame &lt;file&gt;                </a:t>
            </a:r>
            <a:r>
              <a:rPr lang="en-US" altLang="zh-CN" sz="2000" dirty="0"/>
              <a:t>show who last edited which line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B206D3F-530B-4E4A-837B-DCFF4770D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524957"/>
            <a:ext cx="6763694" cy="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4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Editor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8853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Editor Options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Hottest Editor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/>
              <a:t>     </a:t>
            </a:r>
            <a:r>
              <a:rPr lang="en-US" altLang="zh-CN" sz="1800" dirty="0">
                <a:solidFill>
                  <a:srgbClr val="BD374B"/>
                </a:solidFill>
              </a:rPr>
              <a:t>Vim              </a:t>
            </a:r>
            <a:r>
              <a:rPr lang="en-US" altLang="zh-CN" sz="2000" dirty="0"/>
              <a:t>most popular command-line editor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/>
              <a:t>      </a:t>
            </a:r>
            <a:r>
              <a:rPr lang="en-US" altLang="zh-CN" sz="1800" dirty="0">
                <a:solidFill>
                  <a:srgbClr val="BD374B"/>
                </a:solidFill>
              </a:rPr>
              <a:t>VS Code     </a:t>
            </a:r>
            <a:r>
              <a:rPr lang="en-US" altLang="zh-CN" sz="2000" dirty="0"/>
              <a:t>most popular GUI editor 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F0D0EAB-DDEE-413B-A3FF-42D40A95B093}"/>
              </a:ext>
            </a:extLst>
          </p:cNvPr>
          <p:cNvSpPr txBox="1"/>
          <p:nvPr/>
        </p:nvSpPr>
        <p:spPr>
          <a:xfrm>
            <a:off x="899592" y="4664645"/>
            <a:ext cx="4752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hlinkClick r:id="rId2"/>
              </a:rPr>
              <a:t>Stack Overflow survey </a:t>
            </a:r>
            <a:r>
              <a:rPr lang="en-US" altLang="zh-CN" sz="1400" dirty="0"/>
              <a:t>about most popular editors</a:t>
            </a:r>
            <a:endParaRPr lang="zh-CN" altLang="en-US" sz="14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4ECCCB3-B2CA-442E-8DB8-449A358FA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633464"/>
            <a:ext cx="5284168" cy="19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01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VIM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860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Vim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Installation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BD374B"/>
                </a:solidFill>
              </a:rPr>
              <a:t>    </a:t>
            </a:r>
            <a:r>
              <a:rPr lang="en-US" altLang="zh-CN" sz="1800" dirty="0">
                <a:solidFill>
                  <a:srgbClr val="BD374B"/>
                </a:solidFill>
              </a:rPr>
              <a:t>$ </a:t>
            </a:r>
            <a:r>
              <a:rPr lang="en-US" altLang="zh-CN" sz="1800" dirty="0" err="1">
                <a:solidFill>
                  <a:srgbClr val="BD374B"/>
                </a:solidFill>
              </a:rPr>
              <a:t>sudo</a:t>
            </a:r>
            <a:r>
              <a:rPr lang="en-US" altLang="zh-CN" sz="1800" dirty="0">
                <a:solidFill>
                  <a:srgbClr val="BD374B"/>
                </a:solidFill>
              </a:rPr>
              <a:t> apt install vim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solidFill>
                  <a:srgbClr val="BD374B"/>
                </a:solidFill>
              </a:rPr>
              <a:t>     $ vim &lt;file&gt;                      </a:t>
            </a:r>
            <a:r>
              <a:rPr lang="en-US" altLang="zh-CN" sz="1800" dirty="0"/>
              <a:t>hello.txt for example</a:t>
            </a:r>
            <a:endParaRPr lang="en-US" altLang="zh-CN" sz="2000" dirty="0"/>
          </a:p>
          <a:p>
            <a:pPr>
              <a:lnSpc>
                <a:spcPct val="100000"/>
              </a:lnSpc>
            </a:pPr>
            <a:r>
              <a:rPr lang="en-US" altLang="zh-CN" sz="2000" dirty="0"/>
              <a:t>First question: How to close vim?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:q         </a:t>
            </a:r>
            <a:r>
              <a:rPr lang="en-US" altLang="zh-CN" sz="2000" dirty="0"/>
              <a:t>quit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:</a:t>
            </a:r>
            <a:r>
              <a:rPr lang="en-US" altLang="zh-CN" sz="2000" dirty="0" err="1">
                <a:solidFill>
                  <a:srgbClr val="BD374B"/>
                </a:solidFill>
              </a:rPr>
              <a:t>wq</a:t>
            </a:r>
            <a:r>
              <a:rPr lang="en-US" altLang="zh-CN" sz="2000" dirty="0">
                <a:solidFill>
                  <a:srgbClr val="BD374B"/>
                </a:solidFill>
              </a:rPr>
              <a:t>      </a:t>
            </a:r>
            <a:r>
              <a:rPr lang="en-US" altLang="zh-CN" sz="2000" dirty="0"/>
              <a:t>save and quit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:!q        </a:t>
            </a:r>
            <a:r>
              <a:rPr lang="en-US" altLang="zh-CN" sz="2000" dirty="0"/>
              <a:t>force quit (used when you make a mess)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8053023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Vim: Basic movement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4255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Vim is highly customizable</a:t>
            </a:r>
            <a:r>
              <a:rPr lang="en-US" altLang="zh-CN" sz="2000" dirty="0">
                <a:solidFill>
                  <a:srgbClr val="BD374B"/>
                </a:solidFill>
              </a:rPr>
              <a:t> </a:t>
            </a:r>
            <a:r>
              <a:rPr lang="en-US" altLang="zh-CN" sz="2000" dirty="0"/>
              <a:t>by configuring </a:t>
            </a:r>
            <a:r>
              <a:rPr lang="en-US" altLang="zh-CN" sz="2000" dirty="0">
                <a:solidFill>
                  <a:srgbClr val="BD374B"/>
                </a:solidFill>
              </a:rPr>
              <a:t>~/.</a:t>
            </a:r>
            <a:r>
              <a:rPr lang="en-US" altLang="zh-CN" sz="2000" dirty="0" err="1">
                <a:solidFill>
                  <a:srgbClr val="BD374B"/>
                </a:solidFill>
              </a:rPr>
              <a:t>vimrc</a:t>
            </a: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</a:t>
            </a:r>
            <a:r>
              <a:rPr lang="en-US" altLang="zh-CN" sz="1900" dirty="0">
                <a:solidFill>
                  <a:srgbClr val="BD374B"/>
                </a:solidFill>
              </a:rPr>
              <a:t>$ cp /</a:t>
            </a:r>
            <a:r>
              <a:rPr lang="en-US" altLang="zh-CN" sz="1900" dirty="0" err="1">
                <a:solidFill>
                  <a:srgbClr val="BD374B"/>
                </a:solidFill>
              </a:rPr>
              <a:t>etc</a:t>
            </a:r>
            <a:r>
              <a:rPr lang="en-US" altLang="zh-CN" sz="1900" dirty="0">
                <a:solidFill>
                  <a:srgbClr val="BD374B"/>
                </a:solidFill>
              </a:rPr>
              <a:t>/vim/</a:t>
            </a:r>
            <a:r>
              <a:rPr lang="en-US" altLang="zh-CN" sz="1900" dirty="0" err="1">
                <a:solidFill>
                  <a:srgbClr val="BD374B"/>
                </a:solidFill>
              </a:rPr>
              <a:t>vimrc</a:t>
            </a:r>
            <a:r>
              <a:rPr lang="en-US" altLang="zh-CN" sz="1900" dirty="0">
                <a:solidFill>
                  <a:srgbClr val="BD374B"/>
                </a:solidFill>
              </a:rPr>
              <a:t> ./</a:t>
            </a:r>
            <a:r>
              <a:rPr lang="en-US" altLang="zh-CN" sz="1900" dirty="0" err="1">
                <a:solidFill>
                  <a:srgbClr val="BD374B"/>
                </a:solidFill>
              </a:rPr>
              <a:t>vimrc</a:t>
            </a:r>
            <a:r>
              <a:rPr lang="en-US" altLang="zh-CN" sz="1900" dirty="0">
                <a:solidFill>
                  <a:srgbClr val="BD374B"/>
                </a:solidFill>
              </a:rPr>
              <a:t>-copy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900" dirty="0">
                <a:solidFill>
                  <a:srgbClr val="BD374B"/>
                </a:solidFill>
              </a:rPr>
              <a:t>     $ vim ./</a:t>
            </a:r>
            <a:r>
              <a:rPr lang="en-US" altLang="zh-CN" sz="1900" dirty="0" err="1">
                <a:solidFill>
                  <a:srgbClr val="BD374B"/>
                </a:solidFill>
              </a:rPr>
              <a:t>vimrc</a:t>
            </a:r>
            <a:r>
              <a:rPr lang="en-US" altLang="zh-CN" sz="1900" dirty="0">
                <a:solidFill>
                  <a:srgbClr val="BD374B"/>
                </a:solidFill>
              </a:rPr>
              <a:t>-copy 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Look around</a:t>
            </a:r>
            <a:endParaRPr lang="en-US" altLang="zh-CN" sz="1000" dirty="0">
              <a:solidFill>
                <a:srgbClr val="40404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Basic movements: “</a:t>
            </a:r>
            <a:r>
              <a:rPr lang="en-US" altLang="zh-CN" sz="1800" dirty="0" err="1">
                <a:solidFill>
                  <a:srgbClr val="404040"/>
                </a:solidFill>
                <a:latin typeface="Comic Sans MS" panose="030F0702030302020204" pitchFamily="66" charset="0"/>
              </a:rPr>
              <a:t>hjkl</a:t>
            </a:r>
            <a:r>
              <a:rPr lang="en-US" altLang="zh-CN" sz="1800" dirty="0">
                <a:solidFill>
                  <a:srgbClr val="404040"/>
                </a:solidFill>
              </a:rPr>
              <a:t>” (left, bottom, up, right)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Words: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w</a:t>
            </a:r>
            <a:r>
              <a:rPr lang="en-US" altLang="zh-CN" sz="1800" dirty="0">
                <a:solidFill>
                  <a:srgbClr val="404040"/>
                </a:solidFill>
              </a:rPr>
              <a:t> (next word),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b</a:t>
            </a:r>
            <a:r>
              <a:rPr lang="en-US" altLang="zh-CN" sz="1800" dirty="0">
                <a:solidFill>
                  <a:srgbClr val="404040"/>
                </a:solidFill>
              </a:rPr>
              <a:t> (beginning of word),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e</a:t>
            </a:r>
            <a:r>
              <a:rPr lang="en-US" altLang="zh-CN" sz="1800" dirty="0">
                <a:solidFill>
                  <a:srgbClr val="404040"/>
                </a:solidFill>
              </a:rPr>
              <a:t> (end of word)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Lines: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0</a:t>
            </a:r>
            <a:r>
              <a:rPr lang="en-US" altLang="zh-CN" sz="1800" dirty="0">
                <a:solidFill>
                  <a:srgbClr val="404040"/>
                </a:solidFill>
              </a:rPr>
              <a:t> (beginning of line),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^</a:t>
            </a:r>
            <a:r>
              <a:rPr lang="en-US" altLang="zh-CN" sz="1800" dirty="0">
                <a:solidFill>
                  <a:srgbClr val="404040"/>
                </a:solidFill>
              </a:rPr>
              <a:t> (first non-blank character),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$</a:t>
            </a:r>
            <a:r>
              <a:rPr lang="en-US" altLang="zh-CN" sz="1800" dirty="0">
                <a:solidFill>
                  <a:srgbClr val="404040"/>
                </a:solidFill>
              </a:rPr>
              <a:t> (end of line)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Scroll: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Ctrl-u</a:t>
            </a:r>
            <a:r>
              <a:rPr lang="en-US" altLang="zh-CN" sz="1800" dirty="0">
                <a:solidFill>
                  <a:srgbClr val="404040"/>
                </a:solidFill>
              </a:rPr>
              <a:t> (up),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Ctrl-d</a:t>
            </a:r>
            <a:r>
              <a:rPr lang="en-US" altLang="zh-CN" sz="1800" dirty="0">
                <a:solidFill>
                  <a:srgbClr val="404040"/>
                </a:solidFill>
              </a:rPr>
              <a:t> (bottom)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Search: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f&lt;character&gt; </a:t>
            </a:r>
            <a:r>
              <a:rPr lang="en-US" altLang="zh-CN" sz="1800" dirty="0">
                <a:solidFill>
                  <a:srgbClr val="404040"/>
                </a:solidFill>
              </a:rPr>
              <a:t>(single character)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/&lt;string&gt; </a:t>
            </a:r>
            <a:r>
              <a:rPr lang="en-US" altLang="zh-CN" sz="1800" dirty="0">
                <a:solidFill>
                  <a:srgbClr val="404040"/>
                </a:solidFill>
              </a:rPr>
              <a:t>(highlight string)</a:t>
            </a:r>
            <a:endParaRPr lang="en-US" altLang="zh-CN" sz="1800" b="1" dirty="0">
              <a:solidFill>
                <a:srgbClr val="BD374B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Undo: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u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Delete: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x </a:t>
            </a:r>
            <a:r>
              <a:rPr lang="en-US" altLang="zh-CN" sz="1800" dirty="0">
                <a:solidFill>
                  <a:srgbClr val="404040"/>
                </a:solidFill>
              </a:rPr>
              <a:t>(single character), </a:t>
            </a: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dd</a:t>
            </a:r>
            <a:r>
              <a:rPr lang="en-US" altLang="zh-CN" sz="1800" dirty="0">
                <a:solidFill>
                  <a:srgbClr val="404040"/>
                </a:solidFill>
              </a:rPr>
              <a:t> (single line)</a:t>
            </a:r>
            <a:endParaRPr lang="en-US" altLang="zh-CN" sz="1800" dirty="0">
              <a:solidFill>
                <a:srgbClr val="404040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867213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Vim: How to edit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Three big modes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normal mode (Press “esc” key)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--insert-- </a:t>
            </a:r>
            <a:r>
              <a:rPr lang="en-US" altLang="zh-CN" sz="1800" dirty="0">
                <a:solidFill>
                  <a:srgbClr val="404040"/>
                </a:solidFill>
              </a:rPr>
              <a:t>mode: Press “</a:t>
            </a:r>
            <a:r>
              <a:rPr lang="en-US" altLang="zh-CN" sz="1800" dirty="0" err="1">
                <a:solidFill>
                  <a:srgbClr val="404040"/>
                </a:solidFill>
              </a:rPr>
              <a:t>i</a:t>
            </a:r>
            <a:r>
              <a:rPr lang="en-US" altLang="zh-CN" sz="1800" dirty="0">
                <a:solidFill>
                  <a:srgbClr val="404040"/>
                </a:solidFill>
              </a:rPr>
              <a:t>” key in normal mode</a:t>
            </a: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  <a:latin typeface="Comic Sans MS" panose="030F0702030302020204" pitchFamily="66" charset="0"/>
              </a:rPr>
              <a:t>--insert-- </a:t>
            </a:r>
            <a:r>
              <a:rPr lang="en-US" altLang="zh-CN" sz="1400" dirty="0">
                <a:solidFill>
                  <a:srgbClr val="404040"/>
                </a:solidFill>
              </a:rPr>
              <a:t>mark on bottom-left corner</a:t>
            </a: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</a:rPr>
              <a:t>changes write into text buffer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--visual-- </a:t>
            </a:r>
            <a:r>
              <a:rPr lang="en-US" altLang="zh-CN" sz="1800" dirty="0">
                <a:solidFill>
                  <a:srgbClr val="404040"/>
                </a:solidFill>
              </a:rPr>
              <a:t>mode: Press “v” key in normal mode</a:t>
            </a: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  <a:latin typeface="Comic Sans MS" panose="030F0702030302020204" pitchFamily="66" charset="0"/>
              </a:rPr>
              <a:t>--visual-- </a:t>
            </a:r>
            <a:r>
              <a:rPr lang="en-US" altLang="zh-CN" sz="1400" dirty="0">
                <a:solidFill>
                  <a:srgbClr val="404040"/>
                </a:solidFill>
              </a:rPr>
              <a:t>mark on bottom-left corner</a:t>
            </a: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</a:rPr>
              <a:t>use movements to </a:t>
            </a:r>
            <a:r>
              <a:rPr lang="en-US" altLang="zh-CN" sz="1400" dirty="0" err="1">
                <a:solidFill>
                  <a:srgbClr val="404040"/>
                </a:solidFill>
              </a:rPr>
              <a:t>higtlight</a:t>
            </a:r>
            <a:r>
              <a:rPr lang="en-US" altLang="zh-CN" sz="1400" dirty="0">
                <a:solidFill>
                  <a:srgbClr val="404040"/>
                </a:solidFill>
              </a:rPr>
              <a:t> </a:t>
            </a:r>
            <a:r>
              <a:rPr lang="en-US" altLang="zh-CN" sz="1400" dirty="0" err="1">
                <a:solidFill>
                  <a:srgbClr val="404040"/>
                </a:solidFill>
              </a:rPr>
              <a:t>selction</a:t>
            </a:r>
            <a:endParaRPr lang="en-US" altLang="zh-CN" sz="1400" dirty="0">
              <a:solidFill>
                <a:srgbClr val="404040"/>
              </a:solidFill>
            </a:endParaRP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</a:rPr>
              <a:t>Copy-and-Paste:</a:t>
            </a:r>
          </a:p>
          <a:p>
            <a:pPr lvl="3">
              <a:lnSpc>
                <a:spcPct val="100000"/>
              </a:lnSpc>
            </a:pPr>
            <a:r>
              <a:rPr lang="en-US" altLang="zh-CN" sz="1200" dirty="0">
                <a:solidFill>
                  <a:srgbClr val="404040"/>
                </a:solidFill>
              </a:rPr>
              <a:t>key “y” for copy(yank) selected text</a:t>
            </a:r>
          </a:p>
          <a:p>
            <a:pPr lvl="3">
              <a:lnSpc>
                <a:spcPct val="100000"/>
              </a:lnSpc>
            </a:pPr>
            <a:r>
              <a:rPr lang="en-US" altLang="zh-CN" sz="1200" dirty="0">
                <a:solidFill>
                  <a:srgbClr val="404040"/>
                </a:solidFill>
              </a:rPr>
              <a:t>key “p” for paste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Try </a:t>
            </a:r>
            <a:r>
              <a:rPr lang="en-US" altLang="zh-CN" sz="2000" dirty="0">
                <a:solidFill>
                  <a:srgbClr val="BD374B"/>
                </a:solidFill>
              </a:rPr>
              <a:t>$ </a:t>
            </a:r>
            <a:r>
              <a:rPr lang="en-US" altLang="zh-CN" sz="2000" dirty="0" err="1">
                <a:solidFill>
                  <a:srgbClr val="BD374B"/>
                </a:solidFill>
              </a:rPr>
              <a:t>vimtutor</a:t>
            </a:r>
            <a:r>
              <a:rPr lang="en-US" altLang="zh-CN" sz="2000" dirty="0">
                <a:solidFill>
                  <a:srgbClr val="404040"/>
                </a:solidFill>
              </a:rPr>
              <a:t> for more tips and tricks for VIM!</a:t>
            </a:r>
          </a:p>
          <a:p>
            <a:pPr lvl="1">
              <a:lnSpc>
                <a:spcPct val="100000"/>
              </a:lnSpc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5721157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C320B5-DF58-97B2-FD16-355DAF8B5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Vs code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5FECB8-D219-162A-B029-7D36DCBF3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023603-EB56-FBB3-BE39-E5FE6F9A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0298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VS Code + Plugins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Installation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Install on your host machine</a:t>
            </a:r>
          </a:p>
          <a:p>
            <a:pPr lvl="1">
              <a:lnSpc>
                <a:spcPct val="100000"/>
              </a:lnSpc>
            </a:pPr>
            <a:r>
              <a:rPr lang="en-US" altLang="zh-CN" sz="1600" dirty="0">
                <a:hlinkClick r:id="rId2"/>
              </a:rPr>
              <a:t>Download Visual Studio Code - Mac, Linux, Windows</a:t>
            </a:r>
            <a:endParaRPr lang="en-US" altLang="zh-CN" sz="1600" dirty="0"/>
          </a:p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Extensions</a:t>
            </a:r>
          </a:p>
          <a:p>
            <a:pPr lvl="1">
              <a:lnSpc>
                <a:spcPct val="100000"/>
              </a:lnSpc>
            </a:pPr>
            <a:r>
              <a:rPr lang="en-US" altLang="zh-CN" sz="1800" i="1" dirty="0">
                <a:solidFill>
                  <a:srgbClr val="404040"/>
                </a:solidFill>
              </a:rPr>
              <a:t>Git</a:t>
            </a:r>
            <a:r>
              <a:rPr lang="en-US" altLang="zh-CN" sz="1800" dirty="0">
                <a:solidFill>
                  <a:srgbClr val="404040"/>
                </a:solidFill>
              </a:rPr>
              <a:t> extension helps you use git functionality in GUI</a:t>
            </a:r>
          </a:p>
          <a:p>
            <a:pPr lvl="1">
              <a:lnSpc>
                <a:spcPct val="100000"/>
              </a:lnSpc>
            </a:pPr>
            <a:r>
              <a:rPr lang="en-US" altLang="zh-CN" sz="1800" i="1" dirty="0">
                <a:solidFill>
                  <a:srgbClr val="404040"/>
                </a:solidFill>
              </a:rPr>
              <a:t>Docker</a:t>
            </a:r>
            <a:r>
              <a:rPr lang="en-US" altLang="zh-CN" sz="1800" dirty="0">
                <a:solidFill>
                  <a:srgbClr val="404040"/>
                </a:solidFill>
              </a:rPr>
              <a:t> extension helps you manage </a:t>
            </a:r>
          </a:p>
          <a:p>
            <a:pPr lvl="1">
              <a:lnSpc>
                <a:spcPct val="100000"/>
              </a:lnSpc>
            </a:pPr>
            <a:r>
              <a:rPr lang="en-US" altLang="zh-CN" sz="1800" i="1" dirty="0">
                <a:solidFill>
                  <a:srgbClr val="404040"/>
                </a:solidFill>
              </a:rPr>
              <a:t>Dev Container</a:t>
            </a:r>
            <a:r>
              <a:rPr lang="en-US" altLang="zh-CN" sz="1800" dirty="0">
                <a:solidFill>
                  <a:srgbClr val="404040"/>
                </a:solidFill>
              </a:rPr>
              <a:t> extension helps you open and modify code in container env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0901534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err="1"/>
              <a:t>VSCode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Installation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ADE0074-8937-44B4-87EE-D5B19D8AE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32700"/>
            <a:ext cx="6439799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468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err="1"/>
              <a:t>VSCode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Installation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864B13-8F83-41A8-AE8B-F94107F3B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32700"/>
            <a:ext cx="6406680" cy="284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153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err="1"/>
              <a:t>VSCode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Keep container </a:t>
            </a:r>
            <a:r>
              <a:rPr lang="en-US" altLang="zh-CN" sz="2000" dirty="0">
                <a:solidFill>
                  <a:srgbClr val="BD374B"/>
                </a:solidFill>
              </a:rPr>
              <a:t>my-</a:t>
            </a:r>
            <a:r>
              <a:rPr lang="en-US" altLang="zh-CN" sz="2000" dirty="0" err="1">
                <a:solidFill>
                  <a:srgbClr val="BD374B"/>
                </a:solidFill>
              </a:rPr>
              <a:t>linux</a:t>
            </a:r>
            <a:r>
              <a:rPr lang="en-US" altLang="zh-CN" sz="2000" dirty="0">
                <a:solidFill>
                  <a:srgbClr val="404040"/>
                </a:solidFill>
              </a:rPr>
              <a:t> open and running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A new window will be open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6EA41AA-A58E-4CB0-A17C-78C582C34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46330"/>
            <a:ext cx="5724128" cy="379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537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Docker Plugins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4209D58-8EE9-4C5B-9605-6DAE77976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817931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579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VS Code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5CA299C-DF6E-4842-ADE3-4BF7123D0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29" y="1374297"/>
            <a:ext cx="6115221" cy="4226936"/>
          </a:xfrm>
          <a:prstGeom prst="rect">
            <a:avLst/>
          </a:prstGeom>
        </p:spPr>
      </p:pic>
      <p:sp>
        <p:nvSpPr>
          <p:cNvPr id="8" name="内容占位符 5">
            <a:extLst>
              <a:ext uri="{FF2B5EF4-FFF2-40B4-BE49-F238E27FC236}">
                <a16:creationId xmlns:a16="http://schemas.microsoft.com/office/drawing/2014/main" id="{A843C2D9-67FB-4CA9-A998-83A09CD6810C}"/>
              </a:ext>
            </a:extLst>
          </p:cNvPr>
          <p:cNvSpPr txBox="1">
            <a:spLocks/>
          </p:cNvSpPr>
          <p:nvPr/>
        </p:nvSpPr>
        <p:spPr>
          <a:xfrm>
            <a:off x="534380" y="971682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Now we can change files by VS Code!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981224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8185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E60BF-B567-6573-3DAA-5390C54CB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Tasks-Git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392F23-8F53-CD43-BF10-D3353596F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Clone a git repository from 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Gitee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/GitHub</a:t>
            </a:r>
            <a:endParaRPr lang="en-US" altLang="zh-CN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  Explore the version history by visualizing it as a graph.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Who was the last person to modify README.md? (Hint: use git log with an argument).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What was the commit message associated with the last modification to the first line of README.md? (Hint: use git blame and git show).</a:t>
            </a:r>
            <a:endParaRPr lang="en-US" altLang="zh-CN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5E0084-9EB7-4886-3E0C-149A28E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8143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958EF-19E2-9F41-9135-BCC5C2C01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Tasks-Git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CAA25D-097E-6EF3-FBDB-CDA5644A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b="0" dirty="0">
                <a:solidFill>
                  <a:srgbClr val="000000"/>
                </a:solidFill>
              </a:rPr>
              <a:t>5.</a:t>
            </a:r>
            <a:r>
              <a:rPr lang="zh-CN" altLang="en-US" b="0" dirty="0">
                <a:solidFill>
                  <a:srgbClr val="000000"/>
                </a:solidFill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Modify one of its existing files. What happens when you do </a:t>
            </a:r>
            <a:r>
              <a:rPr lang="en-US" altLang="zh-CN" b="0" i="0" dirty="0">
                <a:solidFill>
                  <a:srgbClr val="BD374B"/>
                </a:solidFill>
                <a:effectLst/>
              </a:rPr>
              <a:t>git stash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? What do you see when running </a:t>
            </a:r>
            <a:r>
              <a:rPr lang="en-US" altLang="zh-CN" b="0" i="0" dirty="0">
                <a:solidFill>
                  <a:srgbClr val="BD374B"/>
                </a:solidFill>
                <a:effectLst/>
              </a:rPr>
              <a:t>git log --all --</a:t>
            </a:r>
            <a:r>
              <a:rPr lang="en-US" altLang="zh-CN" b="0" i="0" dirty="0" err="1">
                <a:solidFill>
                  <a:srgbClr val="BD374B"/>
                </a:solidFill>
                <a:effectLst/>
              </a:rPr>
              <a:t>oneline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? Run </a:t>
            </a:r>
            <a:r>
              <a:rPr lang="en-US" altLang="zh-CN" b="0" i="0" dirty="0">
                <a:solidFill>
                  <a:srgbClr val="BD374B"/>
                </a:solidFill>
                <a:effectLst/>
              </a:rPr>
              <a:t>git stash pop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 to undo what you did with git stash. In what scenario might this be useful?</a:t>
            </a:r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00"/>
                </a:solidFill>
                <a:effectLst/>
              </a:rPr>
              <a:t>6.</a:t>
            </a:r>
            <a:r>
              <a:rPr lang="zh-CN" alt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You can define global ignore patterns in </a:t>
            </a:r>
            <a:r>
              <a:rPr lang="en-US" altLang="zh-CN" b="0" i="1" dirty="0">
                <a:solidFill>
                  <a:srgbClr val="000000"/>
                </a:solidFill>
                <a:effectLst/>
              </a:rPr>
              <a:t>~/.</a:t>
            </a:r>
            <a:r>
              <a:rPr lang="en-US" altLang="zh-CN" b="0" i="1" dirty="0" err="1">
                <a:solidFill>
                  <a:srgbClr val="000000"/>
                </a:solidFill>
                <a:effectLst/>
              </a:rPr>
              <a:t>gitignore_global</a:t>
            </a:r>
            <a:r>
              <a:rPr lang="en-US" altLang="zh-CN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after running </a:t>
            </a:r>
            <a:r>
              <a:rPr lang="en-US" altLang="zh-CN" b="0" i="0" dirty="0">
                <a:solidFill>
                  <a:srgbClr val="BD374B"/>
                </a:solidFill>
                <a:effectLst/>
              </a:rPr>
              <a:t>git config --global </a:t>
            </a:r>
            <a:r>
              <a:rPr lang="en-US" altLang="zh-CN" b="0" i="0" dirty="0" err="1">
                <a:solidFill>
                  <a:srgbClr val="BD374B"/>
                </a:solidFill>
                <a:effectLst/>
              </a:rPr>
              <a:t>core.excludesfile</a:t>
            </a:r>
            <a:r>
              <a:rPr lang="en-US" altLang="zh-CN" b="0" i="0" dirty="0">
                <a:solidFill>
                  <a:srgbClr val="BD374B"/>
                </a:solidFill>
                <a:effectLst/>
              </a:rPr>
              <a:t> ~/.</a:t>
            </a:r>
            <a:r>
              <a:rPr lang="en-US" altLang="zh-CN" b="0" i="0" dirty="0" err="1">
                <a:solidFill>
                  <a:srgbClr val="BD374B"/>
                </a:solidFill>
                <a:effectLst/>
              </a:rPr>
              <a:t>gitignore_global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. Do this, and set up your global </a:t>
            </a:r>
            <a:r>
              <a:rPr lang="en-US" altLang="zh-CN" b="0" i="0" dirty="0" err="1">
                <a:solidFill>
                  <a:srgbClr val="000000"/>
                </a:solidFill>
                <a:effectLst/>
              </a:rPr>
              <a:t>gitignore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 file to ignore OS-specific or editor-specific temporary files, like </a:t>
            </a:r>
            <a:r>
              <a:rPr lang="en-US" altLang="zh-CN" b="0" i="1" dirty="0">
                <a:solidFill>
                  <a:srgbClr val="000000"/>
                </a:solidFill>
                <a:effectLst/>
              </a:rPr>
              <a:t>.</a:t>
            </a:r>
            <a:r>
              <a:rPr lang="en-US" altLang="zh-CN" b="0" i="1" dirty="0" err="1">
                <a:solidFill>
                  <a:srgbClr val="000000"/>
                </a:solidFill>
                <a:effectLst/>
              </a:rPr>
              <a:t>DS_Store</a:t>
            </a:r>
            <a:r>
              <a:rPr lang="en-US" altLang="zh-CN" b="0" i="0" dirty="0">
                <a:solidFill>
                  <a:srgbClr val="000000"/>
                </a:solidFill>
                <a:effectLst/>
              </a:rPr>
              <a:t>.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BA30E9-2BCE-6F70-8873-A5A40170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139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958EF-19E2-9F41-9135-BCC5C2C01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Tasks-Git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CAA25D-097E-6EF3-FBDB-CDA5644A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0" dirty="0">
                <a:solidFill>
                  <a:srgbClr val="000000"/>
                </a:solidFill>
              </a:rPr>
              <a:t>7.  If you mistakenly commit sensitive data to remote server, git rm</a:t>
            </a:r>
            <a:r>
              <a:rPr lang="zh-CN" altLang="en-US" b="0" dirty="0">
                <a:solidFill>
                  <a:srgbClr val="000000"/>
                </a:solidFill>
              </a:rPr>
              <a:t> </a:t>
            </a:r>
            <a:r>
              <a:rPr lang="en-US" altLang="zh-CN" b="0" dirty="0">
                <a:solidFill>
                  <a:srgbClr val="000000"/>
                </a:solidFill>
              </a:rPr>
              <a:t>only removes data from the latest commit? Please research how to properly delete sensitive data from Git history.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BA30E9-2BCE-6F70-8873-A5A40170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4897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C3BDA-978D-F969-C652-F0CEDC142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Tasks-Vim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C2126B-C81E-5A10-48B4-8DEC768B1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686800" cy="4152633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Open </a:t>
            </a:r>
            <a:r>
              <a:rPr lang="en-US" altLang="zh-CN" b="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vimrc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-copy file we created in vim.</a:t>
            </a:r>
          </a:p>
          <a:p>
            <a:pPr marL="514350" indent="-514350" algn="l">
              <a:buAutoNum type="arabicPeriod"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Find which line contains “</a:t>
            </a:r>
            <a:r>
              <a:rPr lang="en-US" altLang="zh-CN" b="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smartcase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”</a:t>
            </a:r>
          </a:p>
          <a:p>
            <a:pPr marL="514350" indent="-514350" algn="l">
              <a:buAutoNum type="arabicPeriod"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Copy the line and paste to the end of file</a:t>
            </a:r>
          </a:p>
          <a:p>
            <a:pPr marL="514350" indent="-514350" algn="l">
              <a:buAutoNum type="arabicPeriod"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Uncomment that line</a:t>
            </a:r>
          </a:p>
          <a:p>
            <a:pPr marL="514350" indent="-514350" algn="l">
              <a:buAutoNum type="arabicPeriod"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Save &amp; quit</a:t>
            </a:r>
          </a:p>
          <a:p>
            <a:pPr marL="0" indent="0" algn="l">
              <a:buNone/>
            </a:pPr>
            <a:endParaRPr lang="en-US" altLang="zh-CN" b="0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869260-7944-F3E8-D4C5-FB56C3BC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7994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2143F-E226-3637-4F79-93694F5E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63B073-3E16-F069-3237-9945AED85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dirty="0"/>
              <a:t>A visualizable Git tutorial</a:t>
            </a:r>
          </a:p>
          <a:p>
            <a:pPr lvl="1"/>
            <a:r>
              <a:rPr kumimoji="1" lang="en-US" altLang="zh-CN" sz="1800" dirty="0">
                <a:hlinkClick r:id="rId3"/>
              </a:rPr>
              <a:t>https://learngitbranching.js.org/</a:t>
            </a:r>
            <a:endParaRPr kumimoji="1" lang="en-US" altLang="zh-CN" sz="1800" dirty="0"/>
          </a:p>
          <a:p>
            <a:r>
              <a:rPr kumimoji="1" lang="en-US" altLang="zh-CN" sz="2000" dirty="0"/>
              <a:t>More Vim Exercise</a:t>
            </a:r>
          </a:p>
          <a:p>
            <a:pPr lvl="1"/>
            <a:r>
              <a:rPr kumimoji="1" lang="en-US" altLang="zh-CN" sz="1800" b="1" dirty="0">
                <a:solidFill>
                  <a:srgbClr val="BD374B"/>
                </a:solidFill>
              </a:rPr>
              <a:t>$</a:t>
            </a:r>
            <a:r>
              <a:rPr kumimoji="1" lang="zh-CN" altLang="en-US" sz="1800" b="1" dirty="0">
                <a:solidFill>
                  <a:srgbClr val="BD374B"/>
                </a:solidFill>
              </a:rPr>
              <a:t> </a:t>
            </a:r>
            <a:r>
              <a:rPr kumimoji="1" lang="en-US" altLang="zh-CN" sz="1800" b="1" dirty="0" err="1">
                <a:solidFill>
                  <a:srgbClr val="BD374B"/>
                </a:solidFill>
              </a:rPr>
              <a:t>vimtutor</a:t>
            </a:r>
            <a:endParaRPr kumimoji="1" lang="en-US" altLang="zh-CN" sz="2000" b="1" dirty="0">
              <a:solidFill>
                <a:srgbClr val="BD374B"/>
              </a:solidFill>
            </a:endParaRPr>
          </a:p>
          <a:p>
            <a:r>
              <a:rPr kumimoji="1" lang="en-US" altLang="zh-CN" sz="2000" dirty="0"/>
              <a:t>Another tutorial( if you </a:t>
            </a:r>
            <a:r>
              <a:rPr kumimoji="1" lang="en-US" altLang="zh-CN" sz="2000" dirty="0" err="1"/>
              <a:t>wanna</a:t>
            </a:r>
            <a:r>
              <a:rPr kumimoji="1" lang="en-US" altLang="zh-CN" sz="2000" dirty="0"/>
              <a:t> use ssh)</a:t>
            </a:r>
          </a:p>
          <a:p>
            <a:pPr lvl="1"/>
            <a:r>
              <a:rPr lang="en-US" altLang="zh-CN" sz="1800" dirty="0">
                <a:hlinkClick r:id="rId4"/>
              </a:rPr>
              <a:t>ICS Guidance</a:t>
            </a:r>
            <a:endParaRPr lang="en-US" altLang="zh-CN" sz="1800" dirty="0"/>
          </a:p>
          <a:p>
            <a:r>
              <a:rPr kumimoji="1" lang="en-US" altLang="zh-CN" sz="2000" dirty="0"/>
              <a:t>GNU make in windows</a:t>
            </a:r>
            <a:endParaRPr kumimoji="1" lang="en-US" altLang="zh-CN" sz="2200" dirty="0">
              <a:solidFill>
                <a:srgbClr val="BD374B"/>
              </a:solidFill>
            </a:endParaRPr>
          </a:p>
          <a:p>
            <a:pPr lvl="1"/>
            <a:r>
              <a:rPr kumimoji="1" lang="en-US" altLang="zh-CN" sz="1800"/>
              <a:t>https://gnuwin32.sourceforge.net/packages/make.htm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37F5DC-C7FF-3216-F85F-31650AB2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765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52083</TotalTime>
  <Words>2256</Words>
  <Application>Microsoft Office PowerPoint</Application>
  <PresentationFormat>全屏显示(16:10)</PresentationFormat>
  <Paragraphs>511</Paragraphs>
  <Slides>61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61</vt:i4>
      </vt:variant>
    </vt:vector>
  </HeadingPairs>
  <TitlesOfParts>
    <vt:vector size="69" baseType="lpstr">
      <vt:lpstr>DengXian</vt:lpstr>
      <vt:lpstr>微软雅黑</vt:lpstr>
      <vt:lpstr>Arial</vt:lpstr>
      <vt:lpstr>Calibri</vt:lpstr>
      <vt:lpstr>Comic Sans MS</vt:lpstr>
      <vt:lpstr>Source Sans Pro</vt:lpstr>
      <vt:lpstr>Wingdings</vt:lpstr>
      <vt:lpstr>Office 主题​​</vt:lpstr>
      <vt:lpstr>Git+Vim+VS Code</vt:lpstr>
      <vt:lpstr>版权声明</vt:lpstr>
      <vt:lpstr>Git: Version Control System</vt:lpstr>
      <vt:lpstr>Git: Version Control System</vt:lpstr>
      <vt:lpstr>Why Version Control?</vt:lpstr>
      <vt:lpstr>Recall: How to access your container? </vt:lpstr>
      <vt:lpstr>Install and Config Git</vt:lpstr>
      <vt:lpstr>Tip</vt:lpstr>
      <vt:lpstr>Registration</vt:lpstr>
      <vt:lpstr>Tip</vt:lpstr>
      <vt:lpstr>Case 1: Basic Local Operations</vt:lpstr>
      <vt:lpstr>Case 1: Basic Local Operations</vt:lpstr>
      <vt:lpstr>Case 1: Basic Local Operations</vt:lpstr>
      <vt:lpstr>Case 1: Basic Local Operations</vt:lpstr>
      <vt:lpstr>Case 1: Basic Local Operations</vt:lpstr>
      <vt:lpstr>Case 1: Basic Local Operations</vt:lpstr>
      <vt:lpstr>Case 1: Basic Local Operations</vt:lpstr>
      <vt:lpstr>Case 1: Basic Local Operations</vt:lpstr>
      <vt:lpstr>Case 1: Basic Local Operations</vt:lpstr>
      <vt:lpstr>Case 1: Basic Local Operations</vt:lpstr>
      <vt:lpstr>Case 2: Working with Remote Repo</vt:lpstr>
      <vt:lpstr>Case 2: Working with Remote Repo</vt:lpstr>
      <vt:lpstr>Case 3: Debugging</vt:lpstr>
      <vt:lpstr>Case 3: Debugging</vt:lpstr>
      <vt:lpstr>Case 3: Debugging</vt:lpstr>
      <vt:lpstr>Case 3: Debugging</vt:lpstr>
      <vt:lpstr>Case 3: Debugging</vt:lpstr>
      <vt:lpstr>Case 3: Debugging</vt:lpstr>
      <vt:lpstr>Case 3: Debugging</vt:lpstr>
      <vt:lpstr>Case 3: Debugging</vt:lpstr>
      <vt:lpstr>Case 4: Correct Mistakes</vt:lpstr>
      <vt:lpstr>Case 4: Correct Mistakes[1]</vt:lpstr>
      <vt:lpstr>Case 4: Correct Mistakes[1]</vt:lpstr>
      <vt:lpstr>Case 4: Correct Mistakes[2]</vt:lpstr>
      <vt:lpstr>Case 4: Correct Mistakes[3]</vt:lpstr>
      <vt:lpstr>Case 4: Correct Mistakes[4]</vt:lpstr>
      <vt:lpstr>Case 4: Correct Mistakes[4]</vt:lpstr>
      <vt:lpstr>Useful Tools</vt:lpstr>
      <vt:lpstr>Useful Tools</vt:lpstr>
      <vt:lpstr>Useful Tools</vt:lpstr>
      <vt:lpstr>Useful Tools</vt:lpstr>
      <vt:lpstr>Useful Tools</vt:lpstr>
      <vt:lpstr>Editor</vt:lpstr>
      <vt:lpstr>Editor Options</vt:lpstr>
      <vt:lpstr>VIM</vt:lpstr>
      <vt:lpstr>Vim</vt:lpstr>
      <vt:lpstr>Vim: Basic movement</vt:lpstr>
      <vt:lpstr>Vim: How to edit</vt:lpstr>
      <vt:lpstr>Vs code</vt:lpstr>
      <vt:lpstr>VS Code + Plugins</vt:lpstr>
      <vt:lpstr>VSCode</vt:lpstr>
      <vt:lpstr>VSCode</vt:lpstr>
      <vt:lpstr>VSCode</vt:lpstr>
      <vt:lpstr>Docker Plugins</vt:lpstr>
      <vt:lpstr>VS Code</vt:lpstr>
      <vt:lpstr>Tasks</vt:lpstr>
      <vt:lpstr>Tasks-Git</vt:lpstr>
      <vt:lpstr>Tasks-Git</vt:lpstr>
      <vt:lpstr>Tasks-Git</vt:lpstr>
      <vt:lpstr>Tasks-Vim</vt:lpstr>
      <vt:lpstr>Tasks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星羽 闫</cp:lastModifiedBy>
  <cp:revision>2225</cp:revision>
  <cp:lastPrinted>2016-06-13T07:55:34Z</cp:lastPrinted>
  <dcterms:created xsi:type="dcterms:W3CDTF">2017-11-24T09:35:45Z</dcterms:created>
  <dcterms:modified xsi:type="dcterms:W3CDTF">2024-10-22T14:38:03Z</dcterms:modified>
</cp:coreProperties>
</file>