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241" r:id="rId2"/>
    <p:sldId id="1420" r:id="rId3"/>
    <p:sldId id="2449" r:id="rId4"/>
    <p:sldId id="2456" r:id="rId5"/>
    <p:sldId id="2457" r:id="rId6"/>
    <p:sldId id="2426" r:id="rId7"/>
    <p:sldId id="2438" r:id="rId8"/>
    <p:sldId id="2454" r:id="rId9"/>
    <p:sldId id="2437" r:id="rId10"/>
    <p:sldId id="2440" r:id="rId11"/>
    <p:sldId id="2453" r:id="rId12"/>
    <p:sldId id="2441" r:id="rId13"/>
    <p:sldId id="2442" r:id="rId14"/>
    <p:sldId id="2461" r:id="rId15"/>
    <p:sldId id="2459" r:id="rId16"/>
    <p:sldId id="2458" r:id="rId17"/>
    <p:sldId id="2462" r:id="rId18"/>
    <p:sldId id="2460" r:id="rId19"/>
    <p:sldId id="2350" r:id="rId20"/>
    <p:sldId id="2400" r:id="rId21"/>
    <p:sldId id="2401" r:id="rId22"/>
    <p:sldId id="2402" r:id="rId23"/>
    <p:sldId id="2349" r:id="rId24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2" pos="340" userDrawn="1">
          <p15:clr>
            <a:srgbClr val="A4A3A4"/>
          </p15:clr>
        </p15:guide>
        <p15:guide id="3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374B"/>
    <a:srgbClr val="404040"/>
    <a:srgbClr val="FF9300"/>
    <a:srgbClr val="941100"/>
    <a:srgbClr val="212121"/>
    <a:srgbClr val="005493"/>
    <a:srgbClr val="FF2F92"/>
    <a:srgbClr val="9437FF"/>
    <a:srgbClr val="73FEFF"/>
    <a:srgbClr val="ED3C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20" autoAdjust="0"/>
    <p:restoredTop sz="86054" autoAdjust="0"/>
  </p:normalViewPr>
  <p:slideViewPr>
    <p:cSldViewPr>
      <p:cViewPr varScale="1">
        <p:scale>
          <a:sx n="131" d="100"/>
          <a:sy n="131" d="100"/>
        </p:scale>
        <p:origin x="1560" y="176"/>
      </p:cViewPr>
      <p:guideLst>
        <p:guide orient="horz" pos="2480"/>
        <p:guide pos="340"/>
        <p:guide pos="2880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140" d="100"/>
        <a:sy n="14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2024/10/29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2024/10/29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47361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9137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59053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550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1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>
              <a:lnSpc>
                <a:spcPct val="120000"/>
              </a:lnSpc>
              <a:defRPr sz="24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>
              <a:lnSpc>
                <a:spcPct val="120000"/>
              </a:lnSpc>
              <a:defRPr sz="20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creativecommons.org/licenses/by/4.0/legalcod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survey.stackoverflow.co/2024/technology#most-popular-technologies-language-pro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code.visualstudio.com/download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gitbranching.js.or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nuwin32.sourceforge.net/packages/make.htm" TargetMode="External"/><Relationship Id="rId4" Type="http://schemas.openxmlformats.org/officeDocument/2006/relationships/hyperlink" Target="http://202.120.40.8:10680/courses/ics/tutorial/tool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720996"/>
            <a:ext cx="7772400" cy="1225021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4800" dirty="0"/>
              <a:t>Editor</a:t>
            </a:r>
            <a:r>
              <a:rPr kumimoji="1" lang="zh-CN" altLang="en-US" sz="4800" dirty="0"/>
              <a:t> </a:t>
            </a:r>
            <a:r>
              <a:rPr kumimoji="1" lang="en-US" altLang="zh-CN" sz="4800" dirty="0"/>
              <a:t>&amp;</a:t>
            </a:r>
            <a:r>
              <a:rPr kumimoji="1" lang="zh-CN" altLang="en-US" sz="4800" dirty="0"/>
              <a:t> </a:t>
            </a:r>
            <a:r>
              <a:rPr kumimoji="1" lang="en-US" altLang="zh-CN" sz="4800" dirty="0"/>
              <a:t>Lab1</a:t>
            </a:r>
            <a:endParaRPr kumimoji="1" lang="zh-CN" altLang="en-US" sz="4800" dirty="0"/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古金宇</a:t>
            </a:r>
            <a:endParaRPr kumimoji="1" lang="en-US" altLang="zh-CN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gujinyu@sjtu.edu.cn</a:t>
            </a:r>
            <a:endParaRPr kumimoji="1" lang="en-US" altLang="zh-CN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ipads.se.sjtu.edu.cn</a:t>
            </a: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/courses/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ics</a:t>
            </a: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zh-CN" alt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计算机系统基础 </a:t>
            </a: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Tutorial</a:t>
            </a:r>
            <a:r>
              <a:rPr lang="zh-CN" alt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 </a:t>
            </a: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Lesson</a:t>
            </a:r>
            <a:endParaRPr lang="zh-CN" altLang="en-US" sz="1400" dirty="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BE39C2-86D1-9B45-B569-48F1570E5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版权声明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5B3383-B219-984C-8D0C-BCF0766559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en-US" sz="2000" b="0" dirty="0"/>
              <a:t>本内容版权归</a:t>
            </a:r>
            <a:r>
              <a:rPr lang="zh-CN" altLang="en-US" sz="2000" dirty="0"/>
              <a:t>上海交通大学并行与分布式系统研究所</a:t>
            </a:r>
            <a:r>
              <a:rPr lang="zh-CN" altLang="en-US" sz="2000" b="0" dirty="0"/>
              <a:t>所有</a:t>
            </a:r>
            <a:endParaRPr lang="en-US" altLang="zh-CN" sz="2000" b="0" dirty="0"/>
          </a:p>
          <a:p>
            <a:r>
              <a:rPr lang="zh-CN" altLang="en-US" sz="2000" b="0" dirty="0"/>
              <a:t>使用者可以将全部或部分本内容免费用于非商业用途</a:t>
            </a:r>
            <a:endParaRPr lang="en-US" altLang="zh-CN" sz="2000" b="0" dirty="0"/>
          </a:p>
          <a:p>
            <a:r>
              <a:rPr lang="zh-CN" altLang="en-US" sz="2000" b="0" dirty="0"/>
              <a:t>使用者在使用全部或部分本内容时请注明来源</a:t>
            </a:r>
            <a:endParaRPr lang="en-US" altLang="zh-CN" sz="2000" b="0" dirty="0"/>
          </a:p>
          <a:p>
            <a:pPr lvl="1"/>
            <a:r>
              <a:rPr lang="zh-CN" altLang="en-US" sz="1600"/>
              <a:t>资</a:t>
            </a:r>
            <a:r>
              <a:rPr lang="zh-CN" altLang="en-US" sz="1600" b="0"/>
              <a:t>料</a:t>
            </a:r>
            <a:r>
              <a:rPr lang="zh-CN" altLang="en-US" sz="1600" b="0" dirty="0"/>
              <a:t>来自</a:t>
            </a:r>
            <a:r>
              <a:rPr lang="zh-CN" altLang="en-US" sz="1600" dirty="0"/>
              <a:t>上海交通大学并行与分布式系统研究所</a:t>
            </a:r>
            <a:r>
              <a:rPr lang="en-US" altLang="zh-CN" sz="1600" dirty="0"/>
              <a:t>+</a:t>
            </a:r>
            <a:r>
              <a:rPr lang="zh-CN" altLang="en-US" sz="1600" dirty="0"/>
              <a:t>材料名字</a:t>
            </a:r>
            <a:endParaRPr lang="en-US" altLang="zh-CN" sz="1600" b="0" dirty="0"/>
          </a:p>
          <a:p>
            <a:r>
              <a:rPr lang="zh-CN" altLang="en-US" sz="2000" b="0" dirty="0"/>
              <a:t>对于不遵守此声明或者其他违法使用本内容者，将依法保留追究权</a:t>
            </a:r>
            <a:endParaRPr lang="en-US" altLang="zh-CN" sz="2000" b="0" dirty="0"/>
          </a:p>
          <a:p>
            <a:r>
              <a:rPr lang="zh-CN" altLang="en-US" sz="2000" b="0" dirty="0"/>
              <a:t>本内容的发布采用 </a:t>
            </a:r>
            <a:r>
              <a:rPr lang="en-US" altLang="zh-CN" sz="2000" b="0" dirty="0"/>
              <a:t>Creative Commons</a:t>
            </a:r>
            <a:r>
              <a:rPr lang="zh-CN" altLang="en-US" sz="2000" b="0" dirty="0"/>
              <a:t> </a:t>
            </a:r>
            <a:r>
              <a:rPr lang="en-US" altLang="zh-CN" sz="2000" b="0" dirty="0"/>
              <a:t>Attribution</a:t>
            </a:r>
            <a:r>
              <a:rPr lang="zh-CN" altLang="en-US" sz="2000" b="0" dirty="0"/>
              <a:t> </a:t>
            </a:r>
            <a:r>
              <a:rPr lang="en-US" altLang="zh-CN" sz="2000" b="0" dirty="0"/>
              <a:t>4.0</a:t>
            </a:r>
            <a:r>
              <a:rPr lang="zh-CN" altLang="en-US" sz="2000" b="0" dirty="0"/>
              <a:t> </a:t>
            </a:r>
            <a:r>
              <a:rPr lang="en-US" altLang="zh-CN" sz="2000" b="0" dirty="0"/>
              <a:t>License</a:t>
            </a:r>
            <a:endParaRPr lang="en-US" altLang="zh-CN" sz="2400" b="0" dirty="0"/>
          </a:p>
          <a:p>
            <a:pPr lvl="1"/>
            <a:r>
              <a:rPr lang="zh-CN" altLang="en-US" sz="1600" dirty="0"/>
              <a:t>完整文本：</a:t>
            </a:r>
            <a:r>
              <a:rPr lang="en-US" altLang="zh-CN" sz="1600" dirty="0">
                <a:hlinkClick r:id="rId2"/>
              </a:rPr>
              <a:t>https://creativecommons.org/licenses/by/4.0/legalcode</a:t>
            </a:r>
            <a:endParaRPr lang="en-US" altLang="zh-CN" sz="1800" b="0" dirty="0"/>
          </a:p>
          <a:p>
            <a:endParaRPr kumimoji="1"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75D-0E58-1C46-BA79-C46B2D55F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2800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392CFF-ED22-46A8-2498-7556EF551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Recall: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container</a:t>
            </a:r>
            <a:r>
              <a:rPr kumimoji="1" lang="zh-CN" altLang="en-US" dirty="0"/>
              <a:t>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1B64BBA-150B-094F-AD5F-04B849802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52D44FF-31E0-BC6D-66DA-81154D6918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89348"/>
            <a:ext cx="11516335" cy="3532208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B6F9A95-2483-B111-E48E-EA00DDF6B770}"/>
              </a:ext>
            </a:extLst>
          </p:cNvPr>
          <p:cNvSpPr txBox="1"/>
          <p:nvPr/>
        </p:nvSpPr>
        <p:spPr>
          <a:xfrm>
            <a:off x="611560" y="4614758"/>
            <a:ext cx="6118698" cy="8773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150000"/>
              </a:lnSpc>
              <a:buNone/>
            </a:pPr>
            <a:r>
              <a:rPr kumimoji="1" lang="en-US" altLang="zh-CN" dirty="0">
                <a:solidFill>
                  <a:srgbClr val="BD374B"/>
                </a:solidFill>
                <a:latin typeface="Comic Sans MS" panose="030F0702030302020204" pitchFamily="66" charset="0"/>
              </a:rPr>
              <a:t>#</a:t>
            </a:r>
            <a:r>
              <a:rPr kumimoji="1" lang="zh-CN" altLang="en-US" dirty="0">
                <a:solidFill>
                  <a:srgbClr val="BD374B"/>
                </a:solidFill>
                <a:latin typeface="Comic Sans MS" panose="030F0702030302020204" pitchFamily="66" charset="0"/>
              </a:rPr>
              <a:t> 进入</a:t>
            </a:r>
            <a:r>
              <a:rPr kumimoji="1" lang="en-US" altLang="zh-CN" dirty="0">
                <a:solidFill>
                  <a:srgbClr val="BD374B"/>
                </a:solidFill>
                <a:latin typeface="Comic Sans MS" panose="030F0702030302020204" pitchFamily="66" charset="0"/>
              </a:rPr>
              <a:t>Lab</a:t>
            </a:r>
            <a:r>
              <a:rPr kumimoji="1" lang="zh-CN" altLang="en-US" dirty="0">
                <a:solidFill>
                  <a:srgbClr val="BD374B"/>
                </a:solidFill>
                <a:latin typeface="Comic Sans MS" panose="030F0702030302020204" pitchFamily="66" charset="0"/>
              </a:rPr>
              <a:t>目录</a:t>
            </a:r>
            <a:endParaRPr kumimoji="1" lang="en-US" altLang="zh-CN" sz="1800" dirty="0">
              <a:solidFill>
                <a:srgbClr val="BD374B"/>
              </a:solidFill>
              <a:latin typeface="Comic Sans MS" panose="030F0702030302020204" pitchFamily="66" charset="0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kumimoji="1" lang="en-US" altLang="zh-CN" sz="1800" dirty="0">
                <a:solidFill>
                  <a:srgbClr val="BD374B"/>
                </a:solidFill>
                <a:latin typeface="Comic Sans MS" panose="030F0702030302020204" pitchFamily="66" charset="0"/>
              </a:rPr>
              <a:t>$ cd</a:t>
            </a:r>
            <a:r>
              <a:rPr kumimoji="1" lang="zh-CN" altLang="en-US" sz="1800" dirty="0">
                <a:solidFill>
                  <a:srgbClr val="BD374B"/>
                </a:solidFill>
                <a:latin typeface="Comic Sans MS" panose="030F0702030302020204" pitchFamily="66" charset="0"/>
              </a:rPr>
              <a:t> </a:t>
            </a:r>
            <a:r>
              <a:rPr kumimoji="1" lang="en-US" altLang="zh-CN" sz="1800" dirty="0">
                <a:solidFill>
                  <a:srgbClr val="BD374B"/>
                </a:solidFill>
                <a:latin typeface="Comic Sans MS" panose="030F0702030302020204" pitchFamily="66" charset="0"/>
              </a:rPr>
              <a:t>~/</a:t>
            </a:r>
            <a:r>
              <a:rPr kumimoji="1" lang="en-US" altLang="zh-CN" sz="1800" dirty="0" err="1">
                <a:solidFill>
                  <a:srgbClr val="BD374B"/>
                </a:solidFill>
                <a:latin typeface="Comic Sans MS" panose="030F0702030302020204" pitchFamily="66" charset="0"/>
              </a:rPr>
              <a:t>ics</a:t>
            </a:r>
            <a:r>
              <a:rPr kumimoji="1" lang="en-US" altLang="zh-CN" sz="1800" dirty="0">
                <a:solidFill>
                  <a:srgbClr val="BD374B"/>
                </a:solidFill>
                <a:latin typeface="Comic Sans MS" panose="030F0702030302020204" pitchFamily="66" charset="0"/>
              </a:rPr>
              <a:t>-labs</a:t>
            </a:r>
          </a:p>
        </p:txBody>
      </p:sp>
    </p:spTree>
    <p:extLst>
      <p:ext uri="{BB962C8B-B14F-4D97-AF65-F5344CB8AC3E}">
        <p14:creationId xmlns:p14="http://schemas.microsoft.com/office/powerpoint/2010/main" val="2103644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44C9C-28DF-A7D5-D850-AF9EF30FA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3D40F0-41F0-4F34-D08C-49C6857F1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Recall:</a:t>
            </a:r>
            <a:r>
              <a:rPr kumimoji="1" lang="zh-CN" altLang="en-US" dirty="0"/>
              <a:t> </a:t>
            </a:r>
            <a:r>
              <a:rPr kumimoji="1" lang="en-US" altLang="zh-CN" dirty="0"/>
              <a:t>Tip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359F73D-5541-146C-A885-0483E3580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771636"/>
          </a:xfrm>
        </p:spPr>
        <p:txBody>
          <a:bodyPr/>
          <a:lstStyle/>
          <a:p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</a:t>
            </a:r>
            <a:r>
              <a:rPr kumimoji="1" lang="zh-CN" altLang="en-US" dirty="0"/>
              <a:t> </a:t>
            </a:r>
            <a:r>
              <a:rPr kumimoji="1" lang="en-US" altLang="zh-CN" dirty="0"/>
              <a:t>encounter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problems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like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permission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denied</a:t>
            </a:r>
            <a:r>
              <a:rPr kumimoji="1" lang="zh-CN" altLang="en-US" dirty="0"/>
              <a:t> </a:t>
            </a:r>
            <a:r>
              <a:rPr kumimoji="1" lang="en-US" altLang="zh-CN" dirty="0"/>
              <a:t>when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cloning,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try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following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command:</a:t>
            </a:r>
            <a:r>
              <a:rPr kumimoji="1" lang="zh-CN" altLang="en-US" dirty="0"/>
              <a:t> </a:t>
            </a:r>
            <a:r>
              <a:rPr kumimoji="1" lang="en-US" altLang="zh-CN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$</a:t>
            </a:r>
            <a:r>
              <a:rPr kumimoji="1" lang="zh-CN" altLang="en-US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 </a:t>
            </a:r>
            <a:r>
              <a:rPr kumimoji="1" lang="en-US" altLang="zh-CN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cd</a:t>
            </a:r>
            <a:r>
              <a:rPr kumimoji="1" lang="zh-CN" altLang="en-US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 </a:t>
            </a:r>
            <a:r>
              <a:rPr kumimoji="1" lang="en-US" altLang="zh-CN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~;</a:t>
            </a:r>
            <a:r>
              <a:rPr kumimoji="1" lang="zh-CN" altLang="en-US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 </a:t>
            </a:r>
            <a:r>
              <a:rPr kumimoji="1" lang="en-US" altLang="zh-CN" sz="2200" dirty="0" err="1">
                <a:solidFill>
                  <a:srgbClr val="BD374B"/>
                </a:solidFill>
                <a:latin typeface="Comic Sans MS" panose="030F0702030302020204" pitchFamily="66" charset="0"/>
              </a:rPr>
              <a:t>sudo</a:t>
            </a:r>
            <a:r>
              <a:rPr kumimoji="1" lang="zh-CN" altLang="en-US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 </a:t>
            </a:r>
            <a:r>
              <a:rPr kumimoji="1" lang="en-US" altLang="zh-CN" sz="2200" dirty="0" err="1">
                <a:solidFill>
                  <a:srgbClr val="BD374B"/>
                </a:solidFill>
                <a:latin typeface="Comic Sans MS" panose="030F0702030302020204" pitchFamily="66" charset="0"/>
              </a:rPr>
              <a:t>chown</a:t>
            </a:r>
            <a:r>
              <a:rPr kumimoji="1" lang="zh-CN" altLang="en-US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 </a:t>
            </a:r>
            <a:r>
              <a:rPr kumimoji="1" lang="en-US" altLang="zh-CN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–R</a:t>
            </a:r>
            <a:r>
              <a:rPr kumimoji="1" lang="zh-CN" altLang="en-US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 </a:t>
            </a:r>
            <a:r>
              <a:rPr kumimoji="1" lang="en-US" altLang="zh-CN" sz="2200" dirty="0" err="1">
                <a:solidFill>
                  <a:srgbClr val="BD374B"/>
                </a:solidFill>
                <a:latin typeface="Comic Sans MS" panose="030F0702030302020204" pitchFamily="66" charset="0"/>
              </a:rPr>
              <a:t>ics:ics</a:t>
            </a:r>
            <a:r>
              <a:rPr kumimoji="1" lang="zh-CN" altLang="en-US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 </a:t>
            </a:r>
            <a:r>
              <a:rPr kumimoji="1" lang="en-US" altLang="zh-CN" sz="2200" dirty="0" err="1">
                <a:solidFill>
                  <a:srgbClr val="BD374B"/>
                </a:solidFill>
                <a:latin typeface="Comic Sans MS" panose="030F0702030302020204" pitchFamily="66" charset="0"/>
              </a:rPr>
              <a:t>ics</a:t>
            </a:r>
            <a:r>
              <a:rPr kumimoji="1" lang="en-US" altLang="zh-CN" sz="2200" dirty="0">
                <a:solidFill>
                  <a:srgbClr val="BD374B"/>
                </a:solidFill>
                <a:latin typeface="Comic Sans MS" panose="030F0702030302020204" pitchFamily="66" charset="0"/>
              </a:rPr>
              <a:t>-labs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79B7960-5326-CCBE-82FD-01141A329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F5E13AF8-9D7B-E5BA-C83E-2308D9983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2964035"/>
            <a:ext cx="5003800" cy="14224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A4A2A5F-F3BF-99B7-2495-EBB4167A86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2832"/>
          <a:stretch/>
        </p:blipFill>
        <p:spPr>
          <a:xfrm>
            <a:off x="899592" y="4484506"/>
            <a:ext cx="5003800" cy="1562100"/>
          </a:xfrm>
          <a:prstGeom prst="rect">
            <a:avLst/>
          </a:prstGeom>
        </p:spPr>
      </p:pic>
      <p:sp>
        <p:nvSpPr>
          <p:cNvPr id="5" name="圆角矩形 4">
            <a:extLst>
              <a:ext uri="{FF2B5EF4-FFF2-40B4-BE49-F238E27FC236}">
                <a16:creationId xmlns:a16="http://schemas.microsoft.com/office/drawing/2014/main" id="{C89D051D-2ACB-8A7E-AA0C-EB9E8AC9EE6C}"/>
              </a:ext>
            </a:extLst>
          </p:cNvPr>
          <p:cNvSpPr/>
          <p:nvPr/>
        </p:nvSpPr>
        <p:spPr>
          <a:xfrm>
            <a:off x="755576" y="3289547"/>
            <a:ext cx="5328592" cy="25348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C40465C-DBAD-29D4-7C51-894C57579501}"/>
              </a:ext>
            </a:extLst>
          </p:cNvPr>
          <p:cNvSpPr txBox="1"/>
          <p:nvPr/>
        </p:nvSpPr>
        <p:spPr>
          <a:xfrm>
            <a:off x="6091361" y="3231625"/>
            <a:ext cx="31422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b="1" dirty="0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The</a:t>
            </a:r>
            <a:r>
              <a:rPr kumimoji="1" lang="zh-CN" altLang="en-US" sz="1600" b="1" dirty="0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 </a:t>
            </a:r>
            <a:r>
              <a:rPr kumimoji="1" lang="en-US" altLang="zh-CN" sz="1600" b="1" dirty="0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directory</a:t>
            </a:r>
            <a:r>
              <a:rPr kumimoji="1" lang="zh-CN" altLang="en-US" sz="1600" b="1" dirty="0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 </a:t>
            </a:r>
            <a:r>
              <a:rPr kumimoji="1" lang="en-US" altLang="zh-CN" sz="1600" b="1" dirty="0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belongs</a:t>
            </a:r>
            <a:r>
              <a:rPr kumimoji="1" lang="zh-CN" altLang="en-US" sz="1600" b="1" dirty="0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 </a:t>
            </a:r>
            <a:r>
              <a:rPr kumimoji="1" lang="en-US" altLang="zh-CN" sz="1600" b="1" dirty="0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to</a:t>
            </a:r>
            <a:r>
              <a:rPr kumimoji="1" lang="zh-CN" altLang="en-US" sz="1600" b="1" dirty="0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 </a:t>
            </a:r>
            <a:r>
              <a:rPr kumimoji="1" lang="en-US" altLang="zh-CN" sz="1600" b="1" dirty="0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root</a:t>
            </a:r>
            <a:endParaRPr kumimoji="1" lang="zh-CN" altLang="en-US" sz="1600" b="1" dirty="0">
              <a:solidFill>
                <a:srgbClr val="BD374B"/>
              </a:solidFill>
              <a:latin typeface="Comic Sans MS" panose="030F0702030302020204" pitchFamily="66" charset="0"/>
              <a:ea typeface="微软雅黑" panose="020B0503020204020204" pitchFamily="34" charset="-122"/>
            </a:endParaRPr>
          </a:p>
        </p:txBody>
      </p:sp>
      <p:sp>
        <p:nvSpPr>
          <p:cNvPr id="12" name="圆角矩形 11">
            <a:extLst>
              <a:ext uri="{FF2B5EF4-FFF2-40B4-BE49-F238E27FC236}">
                <a16:creationId xmlns:a16="http://schemas.microsoft.com/office/drawing/2014/main" id="{BBD25AA8-378E-476D-FEE0-F6EA3CD90B64}"/>
              </a:ext>
            </a:extLst>
          </p:cNvPr>
          <p:cNvSpPr/>
          <p:nvPr/>
        </p:nvSpPr>
        <p:spPr>
          <a:xfrm>
            <a:off x="755576" y="4947560"/>
            <a:ext cx="5328592" cy="253489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1D760C9-75FA-C9E4-C2CF-1E6E2948E46F}"/>
              </a:ext>
            </a:extLst>
          </p:cNvPr>
          <p:cNvSpPr txBox="1"/>
          <p:nvPr/>
        </p:nvSpPr>
        <p:spPr>
          <a:xfrm>
            <a:off x="6084168" y="4905027"/>
            <a:ext cx="30492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b="1" dirty="0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The</a:t>
            </a:r>
            <a:r>
              <a:rPr kumimoji="1" lang="zh-CN" altLang="en-US" sz="1600" b="1" dirty="0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 </a:t>
            </a:r>
            <a:r>
              <a:rPr kumimoji="1" lang="en-US" altLang="zh-CN" sz="1600" b="1" dirty="0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directory</a:t>
            </a:r>
            <a:r>
              <a:rPr kumimoji="1" lang="zh-CN" altLang="en-US" sz="1600" b="1" dirty="0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 </a:t>
            </a:r>
            <a:r>
              <a:rPr kumimoji="1" lang="en-US" altLang="zh-CN" sz="1600" b="1" dirty="0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belongs</a:t>
            </a:r>
            <a:r>
              <a:rPr kumimoji="1" lang="zh-CN" altLang="en-US" sz="1600" b="1" dirty="0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 </a:t>
            </a:r>
            <a:r>
              <a:rPr kumimoji="1" lang="en-US" altLang="zh-CN" sz="1600" b="1" dirty="0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to</a:t>
            </a:r>
            <a:r>
              <a:rPr kumimoji="1" lang="zh-CN" altLang="en-US" sz="1600" b="1" dirty="0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 </a:t>
            </a:r>
            <a:r>
              <a:rPr kumimoji="1" lang="en-US" altLang="zh-CN" sz="1600" b="1" dirty="0" err="1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ics</a:t>
            </a:r>
            <a:r>
              <a:rPr kumimoji="1" lang="zh-CN" altLang="en-US" sz="1600" b="1" dirty="0">
                <a:solidFill>
                  <a:srgbClr val="BD374B"/>
                </a:solidFill>
                <a:latin typeface="Comic Sans MS" panose="030F0702030302020204" pitchFamily="66" charset="0"/>
                <a:ea typeface="微软雅黑" panose="020B0503020204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95601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591FC1-51CD-8693-3B16-62F96946C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Permission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4408CAA-1A69-ECD7-D8E0-12C9DB0C2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579296" cy="3771636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zh-CN" dirty="0"/>
              <a:t>Linux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Permission: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User/Group</a:t>
            </a:r>
          </a:p>
          <a:p>
            <a:pPr lvl="1"/>
            <a:r>
              <a:rPr kumimoji="1" lang="en-US" altLang="zh-CN" dirty="0" err="1"/>
              <a:t>adduser</a:t>
            </a:r>
            <a:r>
              <a:rPr kumimoji="1" lang="en-US" altLang="zh-CN" dirty="0"/>
              <a:t>/</a:t>
            </a:r>
            <a:r>
              <a:rPr kumimoji="1" lang="en-US" altLang="zh-CN" dirty="0" err="1"/>
              <a:t>deluser</a:t>
            </a:r>
            <a:endParaRPr kumimoji="1" lang="en-US" altLang="zh-CN" dirty="0"/>
          </a:p>
          <a:p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permission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&amp;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owner</a:t>
            </a:r>
          </a:p>
          <a:p>
            <a:pPr lvl="1"/>
            <a:r>
              <a:rPr kumimoji="1" lang="en-US" altLang="zh-CN" dirty="0" err="1"/>
              <a:t>drwxr</a:t>
            </a:r>
            <a:r>
              <a:rPr kumimoji="1" lang="en-US" altLang="zh-CN" dirty="0"/>
              <a:t>-</a:t>
            </a:r>
            <a:r>
              <a:rPr kumimoji="1" lang="en-US" altLang="zh-CN" dirty="0" err="1"/>
              <a:t>xr</a:t>
            </a:r>
            <a:r>
              <a:rPr kumimoji="1" lang="en-US" altLang="zh-CN" dirty="0"/>
              <a:t>-x</a:t>
            </a:r>
            <a:r>
              <a:rPr kumimoji="1" lang="zh-CN" altLang="en-US" dirty="0"/>
              <a:t>  </a:t>
            </a:r>
            <a:r>
              <a:rPr kumimoji="1" lang="en-US" altLang="zh-CN" dirty="0"/>
              <a:t>root root</a:t>
            </a:r>
          </a:p>
          <a:p>
            <a:pPr lvl="1"/>
            <a:r>
              <a:rPr kumimoji="1" lang="en-US" altLang="zh-CN" dirty="0"/>
              <a:t>-</a:t>
            </a:r>
            <a:r>
              <a:rPr kumimoji="1" lang="en-US" altLang="zh-CN" dirty="0" err="1"/>
              <a:t>rw</a:t>
            </a:r>
            <a:r>
              <a:rPr kumimoji="1" lang="en-US" altLang="zh-CN" dirty="0"/>
              <a:t>-</a:t>
            </a:r>
            <a:r>
              <a:rPr kumimoji="1" lang="en-US" altLang="zh-CN" dirty="0" err="1"/>
              <a:t>rw</a:t>
            </a:r>
            <a:r>
              <a:rPr kumimoji="1" lang="en-US" altLang="zh-CN" dirty="0"/>
              <a:t>-r--</a:t>
            </a:r>
            <a:r>
              <a:rPr kumimoji="1" lang="zh-CN" altLang="en-US" dirty="0"/>
              <a:t>   </a:t>
            </a:r>
            <a:r>
              <a:rPr kumimoji="1" lang="en-US" altLang="zh-CN" dirty="0" err="1"/>
              <a:t>ics</a:t>
            </a:r>
            <a:r>
              <a:rPr kumimoji="1" lang="en-US" altLang="zh-CN" dirty="0"/>
              <a:t> </a:t>
            </a:r>
            <a:r>
              <a:rPr kumimoji="1" lang="en-US" altLang="zh-CN" dirty="0" err="1"/>
              <a:t>ics</a:t>
            </a:r>
            <a:endParaRPr kumimoji="1" lang="en-US" altLang="zh-CN" dirty="0"/>
          </a:p>
          <a:p>
            <a:r>
              <a:rPr kumimoji="1" lang="en-US" altLang="zh-CN" dirty="0" err="1"/>
              <a:t>chown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chmod</a:t>
            </a:r>
            <a:endParaRPr kumimoji="1" lang="en-US" altLang="zh-CN" dirty="0"/>
          </a:p>
          <a:p>
            <a:pPr lvl="1"/>
            <a:r>
              <a:rPr kumimoji="1" lang="en-US" altLang="zh-CN" dirty="0" err="1"/>
              <a:t>chmod</a:t>
            </a:r>
            <a:r>
              <a:rPr kumimoji="1" lang="zh-CN" altLang="en-US" dirty="0"/>
              <a:t> </a:t>
            </a:r>
            <a:r>
              <a:rPr kumimoji="1" lang="en-US" altLang="zh-CN" dirty="0"/>
              <a:t>777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some_file</a:t>
            </a:r>
            <a:endParaRPr kumimoji="1" lang="en-US" altLang="zh-CN" dirty="0"/>
          </a:p>
          <a:p>
            <a:pPr lvl="1"/>
            <a:r>
              <a:rPr kumimoji="1" lang="en-US" altLang="zh-CN" dirty="0" err="1"/>
              <a:t>chown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ics:ics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some_file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D34CC08-A1CC-9368-5C61-FCFEFDDA0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5991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78D592-D7DF-B8DC-6FD6-CEE97E53D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Editor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64AC4F7-DDCD-76B5-D347-635745EBA9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9A66ED-4E29-57E5-F6A8-B602C4BCB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4347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Editor Options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 dirty="0"/>
          </a:p>
        </p:txBody>
      </p:sp>
      <p:sp>
        <p:nvSpPr>
          <p:cNvPr id="3" name="内容占位符 5">
            <a:extLst>
              <a:ext uri="{FF2B5EF4-FFF2-40B4-BE49-F238E27FC236}">
                <a16:creationId xmlns:a16="http://schemas.microsoft.com/office/drawing/2014/main" id="{954E73DB-2216-B24A-2022-04CA5CE8D418}"/>
              </a:ext>
            </a:extLst>
          </p:cNvPr>
          <p:cNvSpPr txBox="1">
            <a:spLocks/>
          </p:cNvSpPr>
          <p:nvPr/>
        </p:nvSpPr>
        <p:spPr>
          <a:xfrm>
            <a:off x="611560" y="1121934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/>
              <a:t>Hottest Editor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/>
              <a:t>     </a:t>
            </a:r>
            <a:r>
              <a:rPr lang="en-US" altLang="zh-CN" sz="1800" dirty="0">
                <a:solidFill>
                  <a:srgbClr val="BD374B"/>
                </a:solidFill>
              </a:rPr>
              <a:t>Vim              </a:t>
            </a:r>
            <a:r>
              <a:rPr lang="en-US" altLang="zh-CN" sz="2000" dirty="0"/>
              <a:t>most popular command-line editor   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/>
              <a:t>      </a:t>
            </a:r>
            <a:r>
              <a:rPr lang="en-US" altLang="zh-CN" sz="1800" dirty="0">
                <a:solidFill>
                  <a:srgbClr val="BD374B"/>
                </a:solidFill>
              </a:rPr>
              <a:t>VS Code     </a:t>
            </a:r>
            <a:r>
              <a:rPr lang="en-US" altLang="zh-CN" sz="2000" dirty="0"/>
              <a:t>most popular GUI editor 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2000" b="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1600" b="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457200" lvl="1" indent="0">
              <a:lnSpc>
                <a:spcPct val="100000"/>
              </a:lnSpc>
              <a:buFont typeface="Arial" pitchFamily="34" charset="0"/>
              <a:buNone/>
            </a:pPr>
            <a:endParaRPr lang="en-US" altLang="zh-CN" sz="2000" dirty="0"/>
          </a:p>
          <a:p>
            <a:pPr lvl="1">
              <a:lnSpc>
                <a:spcPct val="100000"/>
              </a:lnSpc>
            </a:pPr>
            <a:endParaRPr lang="en-US" altLang="zh-CN" sz="20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F0D0EAB-DDEE-413B-A3FF-42D40A95B093}"/>
              </a:ext>
            </a:extLst>
          </p:cNvPr>
          <p:cNvSpPr txBox="1"/>
          <p:nvPr/>
        </p:nvSpPr>
        <p:spPr>
          <a:xfrm>
            <a:off x="899592" y="4664645"/>
            <a:ext cx="47525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hlinkClick r:id="rId2"/>
              </a:rPr>
              <a:t>Stack Overflow survey </a:t>
            </a:r>
            <a:r>
              <a:rPr lang="en-US" altLang="zh-CN" sz="1400" dirty="0"/>
              <a:t>about most popular editors</a:t>
            </a:r>
            <a:endParaRPr lang="zh-CN" altLang="en-US" sz="1400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4ECCCB3-B2CA-442E-8DB8-449A358FA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633464"/>
            <a:ext cx="5284168" cy="195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009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E9DAA3C-F51F-D884-CB4D-69EDC1565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67BF776-EB8E-6CAA-8A11-0906611CB9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519005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911D2D9-7446-7191-4842-8E1DB809A9E5}"/>
              </a:ext>
            </a:extLst>
          </p:cNvPr>
          <p:cNvSpPr txBox="1"/>
          <p:nvPr/>
        </p:nvSpPr>
        <p:spPr>
          <a:xfrm>
            <a:off x="107504" y="5296962"/>
            <a:ext cx="2655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*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slide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CMU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37341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Vim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 dirty="0"/>
          </a:p>
        </p:txBody>
      </p:sp>
      <p:sp>
        <p:nvSpPr>
          <p:cNvPr id="3" name="内容占位符 5">
            <a:extLst>
              <a:ext uri="{FF2B5EF4-FFF2-40B4-BE49-F238E27FC236}">
                <a16:creationId xmlns:a16="http://schemas.microsoft.com/office/drawing/2014/main" id="{954E73DB-2216-B24A-2022-04CA5CE8D418}"/>
              </a:ext>
            </a:extLst>
          </p:cNvPr>
          <p:cNvSpPr txBox="1">
            <a:spLocks/>
          </p:cNvSpPr>
          <p:nvPr/>
        </p:nvSpPr>
        <p:spPr>
          <a:xfrm>
            <a:off x="611560" y="1121934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400" dirty="0"/>
              <a:t>Installation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400" dirty="0"/>
              <a:t> </a:t>
            </a:r>
            <a:r>
              <a:rPr lang="en-US" altLang="zh-CN" sz="2400" dirty="0">
                <a:solidFill>
                  <a:srgbClr val="BD374B"/>
                </a:solidFill>
              </a:rPr>
              <a:t>    </a:t>
            </a:r>
            <a:r>
              <a:rPr lang="en-US" altLang="zh-CN" sz="2000" dirty="0">
                <a:solidFill>
                  <a:srgbClr val="BD374B"/>
                </a:solidFill>
              </a:rPr>
              <a:t>$ </a:t>
            </a:r>
            <a:r>
              <a:rPr lang="en-US" altLang="zh-CN" sz="2000" dirty="0" err="1">
                <a:solidFill>
                  <a:srgbClr val="BD374B"/>
                </a:solidFill>
              </a:rPr>
              <a:t>sudo</a:t>
            </a:r>
            <a:r>
              <a:rPr lang="en-US" altLang="zh-CN" sz="2000" dirty="0">
                <a:solidFill>
                  <a:srgbClr val="BD374B"/>
                </a:solidFill>
              </a:rPr>
              <a:t> apt install vim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dirty="0">
                <a:solidFill>
                  <a:srgbClr val="BD374B"/>
                </a:solidFill>
              </a:rPr>
              <a:t>     $ vim &lt;file&gt;                      </a:t>
            </a:r>
            <a:r>
              <a:rPr lang="en-US" altLang="zh-CN" sz="2000" dirty="0"/>
              <a:t>hello.txt for example</a:t>
            </a:r>
            <a:endParaRPr lang="en-US" altLang="zh-CN" sz="2400" dirty="0"/>
          </a:p>
          <a:p>
            <a:pPr>
              <a:lnSpc>
                <a:spcPct val="100000"/>
              </a:lnSpc>
            </a:pPr>
            <a:r>
              <a:rPr lang="en-US" altLang="zh-CN" sz="2400" dirty="0"/>
              <a:t>First question: How to close vim?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400" dirty="0">
                <a:solidFill>
                  <a:srgbClr val="BD374B"/>
                </a:solidFill>
              </a:rPr>
              <a:t>     :q         </a:t>
            </a:r>
            <a:r>
              <a:rPr lang="en-US" altLang="zh-CN" sz="2400" dirty="0"/>
              <a:t>quit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400" dirty="0">
                <a:solidFill>
                  <a:srgbClr val="BD374B"/>
                </a:solidFill>
              </a:rPr>
              <a:t>     :</a:t>
            </a:r>
            <a:r>
              <a:rPr lang="en-US" altLang="zh-CN" sz="2400" dirty="0" err="1">
                <a:solidFill>
                  <a:srgbClr val="BD374B"/>
                </a:solidFill>
              </a:rPr>
              <a:t>wq</a:t>
            </a:r>
            <a:r>
              <a:rPr lang="en-US" altLang="zh-CN" sz="2400" dirty="0">
                <a:solidFill>
                  <a:srgbClr val="BD374B"/>
                </a:solidFill>
              </a:rPr>
              <a:t>      </a:t>
            </a:r>
            <a:r>
              <a:rPr lang="en-US" altLang="zh-CN" sz="2400" dirty="0"/>
              <a:t>save and quit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400" dirty="0">
                <a:solidFill>
                  <a:srgbClr val="BD374B"/>
                </a:solidFill>
              </a:rPr>
              <a:t>     :!q        </a:t>
            </a:r>
            <a:r>
              <a:rPr lang="en-US" altLang="zh-CN" sz="2400" dirty="0"/>
              <a:t>force quit (used when you make a mess)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zh-CN" sz="2400" dirty="0">
              <a:solidFill>
                <a:srgbClr val="BD374B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2400" b="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1800" b="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altLang="zh-CN" sz="2400" dirty="0">
              <a:solidFill>
                <a:srgbClr val="BD374B"/>
              </a:solidFill>
            </a:endParaRPr>
          </a:p>
          <a:p>
            <a:pPr marL="457200" lvl="1" indent="0">
              <a:lnSpc>
                <a:spcPct val="100000"/>
              </a:lnSpc>
              <a:buFont typeface="Arial" pitchFamily="34" charset="0"/>
              <a:buNone/>
            </a:pPr>
            <a:endParaRPr lang="en-US" altLang="zh-CN" dirty="0"/>
          </a:p>
          <a:p>
            <a:pPr lvl="1">
              <a:lnSpc>
                <a:spcPct val="100000"/>
              </a:lnSpc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765341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Vim: How to edit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 dirty="0"/>
          </a:p>
        </p:txBody>
      </p:sp>
      <p:sp>
        <p:nvSpPr>
          <p:cNvPr id="3" name="内容占位符 5">
            <a:extLst>
              <a:ext uri="{FF2B5EF4-FFF2-40B4-BE49-F238E27FC236}">
                <a16:creationId xmlns:a16="http://schemas.microsoft.com/office/drawing/2014/main" id="{954E73DB-2216-B24A-2022-04CA5CE8D418}"/>
              </a:ext>
            </a:extLst>
          </p:cNvPr>
          <p:cNvSpPr txBox="1">
            <a:spLocks/>
          </p:cNvSpPr>
          <p:nvPr/>
        </p:nvSpPr>
        <p:spPr>
          <a:xfrm>
            <a:off x="611560" y="1121934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>
                <a:solidFill>
                  <a:srgbClr val="404040"/>
                </a:solidFill>
              </a:rPr>
              <a:t>Three big modes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>
                <a:solidFill>
                  <a:srgbClr val="404040"/>
                </a:solidFill>
              </a:rPr>
              <a:t>normal mode (Press “esc” key)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>
                <a:solidFill>
                  <a:srgbClr val="404040"/>
                </a:solidFill>
                <a:latin typeface="Comic Sans MS" panose="030F0702030302020204" pitchFamily="66" charset="0"/>
              </a:rPr>
              <a:t>--insert-- </a:t>
            </a:r>
            <a:r>
              <a:rPr lang="en-US" altLang="zh-CN" sz="1800" dirty="0">
                <a:solidFill>
                  <a:srgbClr val="404040"/>
                </a:solidFill>
              </a:rPr>
              <a:t>mode: Press “</a:t>
            </a:r>
            <a:r>
              <a:rPr lang="en-US" altLang="zh-CN" sz="1800" dirty="0" err="1">
                <a:solidFill>
                  <a:srgbClr val="404040"/>
                </a:solidFill>
              </a:rPr>
              <a:t>i</a:t>
            </a:r>
            <a:r>
              <a:rPr lang="en-US" altLang="zh-CN" sz="1800" dirty="0">
                <a:solidFill>
                  <a:srgbClr val="404040"/>
                </a:solidFill>
              </a:rPr>
              <a:t>” key in normal mode</a:t>
            </a:r>
          </a:p>
          <a:p>
            <a:pPr lvl="2">
              <a:lnSpc>
                <a:spcPct val="100000"/>
              </a:lnSpc>
            </a:pPr>
            <a:r>
              <a:rPr lang="en-US" altLang="zh-CN" sz="1400" dirty="0">
                <a:solidFill>
                  <a:srgbClr val="404040"/>
                </a:solidFill>
                <a:latin typeface="Comic Sans MS" panose="030F0702030302020204" pitchFamily="66" charset="0"/>
              </a:rPr>
              <a:t>--insert-- </a:t>
            </a:r>
            <a:r>
              <a:rPr lang="en-US" altLang="zh-CN" sz="1400" dirty="0">
                <a:solidFill>
                  <a:srgbClr val="404040"/>
                </a:solidFill>
              </a:rPr>
              <a:t>mark on bottom-left corner</a:t>
            </a:r>
          </a:p>
          <a:p>
            <a:pPr lvl="2">
              <a:lnSpc>
                <a:spcPct val="100000"/>
              </a:lnSpc>
            </a:pPr>
            <a:r>
              <a:rPr lang="en-US" altLang="zh-CN" sz="1400" dirty="0">
                <a:solidFill>
                  <a:srgbClr val="404040"/>
                </a:solidFill>
              </a:rPr>
              <a:t>changes write into text buffer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>
                <a:solidFill>
                  <a:srgbClr val="404040"/>
                </a:solidFill>
                <a:latin typeface="Comic Sans MS" panose="030F0702030302020204" pitchFamily="66" charset="0"/>
              </a:rPr>
              <a:t>--visual-- </a:t>
            </a:r>
            <a:r>
              <a:rPr lang="en-US" altLang="zh-CN" sz="1800" dirty="0">
                <a:solidFill>
                  <a:srgbClr val="404040"/>
                </a:solidFill>
              </a:rPr>
              <a:t>mode: Press “v” key in normal mode</a:t>
            </a:r>
          </a:p>
          <a:p>
            <a:pPr lvl="2">
              <a:lnSpc>
                <a:spcPct val="100000"/>
              </a:lnSpc>
            </a:pPr>
            <a:r>
              <a:rPr lang="en-US" altLang="zh-CN" sz="1400" dirty="0">
                <a:solidFill>
                  <a:srgbClr val="404040"/>
                </a:solidFill>
                <a:latin typeface="Comic Sans MS" panose="030F0702030302020204" pitchFamily="66" charset="0"/>
              </a:rPr>
              <a:t>--visual-- </a:t>
            </a:r>
            <a:r>
              <a:rPr lang="en-US" altLang="zh-CN" sz="1400" dirty="0">
                <a:solidFill>
                  <a:srgbClr val="404040"/>
                </a:solidFill>
              </a:rPr>
              <a:t>mark on bottom-left corner</a:t>
            </a:r>
          </a:p>
          <a:p>
            <a:pPr lvl="2">
              <a:lnSpc>
                <a:spcPct val="100000"/>
              </a:lnSpc>
            </a:pPr>
            <a:r>
              <a:rPr lang="en-US" altLang="zh-CN" sz="1400" dirty="0">
                <a:solidFill>
                  <a:srgbClr val="404040"/>
                </a:solidFill>
              </a:rPr>
              <a:t>use movements to </a:t>
            </a:r>
            <a:r>
              <a:rPr lang="en-US" altLang="zh-CN" sz="1400" dirty="0" err="1">
                <a:solidFill>
                  <a:srgbClr val="404040"/>
                </a:solidFill>
              </a:rPr>
              <a:t>higtlight</a:t>
            </a:r>
            <a:r>
              <a:rPr lang="en-US" altLang="zh-CN" sz="1400" dirty="0">
                <a:solidFill>
                  <a:srgbClr val="404040"/>
                </a:solidFill>
              </a:rPr>
              <a:t> </a:t>
            </a:r>
            <a:r>
              <a:rPr lang="en-US" altLang="zh-CN" sz="1400" dirty="0" err="1">
                <a:solidFill>
                  <a:srgbClr val="404040"/>
                </a:solidFill>
              </a:rPr>
              <a:t>selction</a:t>
            </a:r>
            <a:endParaRPr lang="en-US" altLang="zh-CN" sz="1400" dirty="0">
              <a:solidFill>
                <a:srgbClr val="404040"/>
              </a:solidFill>
            </a:endParaRPr>
          </a:p>
          <a:p>
            <a:pPr lvl="2">
              <a:lnSpc>
                <a:spcPct val="100000"/>
              </a:lnSpc>
            </a:pPr>
            <a:r>
              <a:rPr lang="en-US" altLang="zh-CN" sz="1400" dirty="0">
                <a:solidFill>
                  <a:srgbClr val="404040"/>
                </a:solidFill>
              </a:rPr>
              <a:t>Copy-and-Paste:</a:t>
            </a:r>
          </a:p>
          <a:p>
            <a:pPr lvl="3">
              <a:lnSpc>
                <a:spcPct val="100000"/>
              </a:lnSpc>
            </a:pPr>
            <a:r>
              <a:rPr lang="en-US" altLang="zh-CN" sz="1200" dirty="0">
                <a:solidFill>
                  <a:srgbClr val="404040"/>
                </a:solidFill>
              </a:rPr>
              <a:t>key “y” for copy(yank) selected text</a:t>
            </a:r>
          </a:p>
          <a:p>
            <a:pPr lvl="3">
              <a:lnSpc>
                <a:spcPct val="100000"/>
              </a:lnSpc>
            </a:pPr>
            <a:r>
              <a:rPr lang="en-US" altLang="zh-CN" sz="1200" dirty="0">
                <a:solidFill>
                  <a:srgbClr val="404040"/>
                </a:solidFill>
              </a:rPr>
              <a:t>key “p” for paste</a:t>
            </a:r>
          </a:p>
          <a:p>
            <a:pPr>
              <a:lnSpc>
                <a:spcPct val="100000"/>
              </a:lnSpc>
            </a:pPr>
            <a:r>
              <a:rPr lang="en-US" altLang="zh-CN" sz="2000" dirty="0">
                <a:solidFill>
                  <a:srgbClr val="404040"/>
                </a:solidFill>
              </a:rPr>
              <a:t>Try </a:t>
            </a:r>
            <a:r>
              <a:rPr lang="en-US" altLang="zh-CN" sz="2000" dirty="0">
                <a:solidFill>
                  <a:srgbClr val="BD374B"/>
                </a:solidFill>
              </a:rPr>
              <a:t>$ </a:t>
            </a:r>
            <a:r>
              <a:rPr lang="en-US" altLang="zh-CN" sz="2000" dirty="0" err="1">
                <a:solidFill>
                  <a:srgbClr val="BD374B"/>
                </a:solidFill>
              </a:rPr>
              <a:t>vimtutor</a:t>
            </a:r>
            <a:r>
              <a:rPr lang="en-US" altLang="zh-CN" sz="2000" dirty="0">
                <a:solidFill>
                  <a:srgbClr val="404040"/>
                </a:solidFill>
              </a:rPr>
              <a:t> for more tips and tricks for VIM!</a:t>
            </a:r>
          </a:p>
          <a:p>
            <a:pPr lvl="1">
              <a:lnSpc>
                <a:spcPct val="100000"/>
              </a:lnSpc>
            </a:pPr>
            <a:endParaRPr lang="en-US" altLang="zh-CN" sz="1800" dirty="0">
              <a:solidFill>
                <a:srgbClr val="BD374B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2000" b="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1600" b="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457200" lvl="1" indent="0">
              <a:lnSpc>
                <a:spcPct val="100000"/>
              </a:lnSpc>
              <a:buFont typeface="Arial" pitchFamily="34" charset="0"/>
              <a:buNone/>
            </a:pPr>
            <a:endParaRPr lang="en-US" altLang="zh-CN" sz="2000" dirty="0"/>
          </a:p>
          <a:p>
            <a:pPr lvl="1">
              <a:lnSpc>
                <a:spcPct val="100000"/>
              </a:lnSpc>
            </a:pP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385179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424FF4-6231-B5C4-1574-45354EDC3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Tip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C4A835E-34AD-D86F-0E0D-26A61AA10E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Configure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git editor</a:t>
            </a:r>
          </a:p>
          <a:p>
            <a:pPr lvl="1"/>
            <a:r>
              <a:rPr lang="en-US" altLang="zh-CN" sz="1900" b="1" dirty="0">
                <a:solidFill>
                  <a:srgbClr val="BD374B"/>
                </a:solidFill>
              </a:rPr>
              <a:t>$</a:t>
            </a:r>
            <a:r>
              <a:rPr lang="zh-CN" altLang="en-US" sz="1900" b="1" dirty="0">
                <a:solidFill>
                  <a:srgbClr val="BD374B"/>
                </a:solidFill>
              </a:rPr>
              <a:t> </a:t>
            </a:r>
            <a:r>
              <a:rPr lang="en-US" altLang="zh-CN" sz="1900" b="1" dirty="0">
                <a:solidFill>
                  <a:srgbClr val="BD374B"/>
                </a:solidFill>
              </a:rPr>
              <a:t>git config --global </a:t>
            </a:r>
            <a:r>
              <a:rPr lang="en-US" altLang="zh-CN" sz="1900" b="1" dirty="0" err="1">
                <a:solidFill>
                  <a:srgbClr val="BD374B"/>
                </a:solidFill>
              </a:rPr>
              <a:t>core.editor</a:t>
            </a:r>
            <a:r>
              <a:rPr lang="en-US" altLang="zh-CN" sz="1900" b="1" dirty="0">
                <a:solidFill>
                  <a:srgbClr val="BD374B"/>
                </a:solidFill>
              </a:rPr>
              <a:t> "vim"</a:t>
            </a:r>
          </a:p>
          <a:p>
            <a:pPr lvl="1"/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C247392-7505-7926-CFE0-8B05AE0AB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08731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VS Code + Plugins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 dirty="0"/>
          </a:p>
        </p:txBody>
      </p:sp>
      <p:sp>
        <p:nvSpPr>
          <p:cNvPr id="3" name="内容占位符 5">
            <a:extLst>
              <a:ext uri="{FF2B5EF4-FFF2-40B4-BE49-F238E27FC236}">
                <a16:creationId xmlns:a16="http://schemas.microsoft.com/office/drawing/2014/main" id="{954E73DB-2216-B24A-2022-04CA5CE8D418}"/>
              </a:ext>
            </a:extLst>
          </p:cNvPr>
          <p:cNvSpPr txBox="1">
            <a:spLocks/>
          </p:cNvSpPr>
          <p:nvPr/>
        </p:nvSpPr>
        <p:spPr>
          <a:xfrm>
            <a:off x="611560" y="1121934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0000"/>
              </a:lnSpc>
            </a:pPr>
            <a:r>
              <a:rPr lang="en-US" altLang="zh-CN" sz="2400" dirty="0">
                <a:solidFill>
                  <a:srgbClr val="404040"/>
                </a:solidFill>
              </a:rPr>
              <a:t>Installation</a:t>
            </a:r>
          </a:p>
          <a:p>
            <a:pPr lvl="1">
              <a:lnSpc>
                <a:spcPct val="170000"/>
              </a:lnSpc>
            </a:pPr>
            <a:r>
              <a:rPr lang="en-US" altLang="zh-CN" sz="2000" dirty="0">
                <a:solidFill>
                  <a:srgbClr val="404040"/>
                </a:solidFill>
              </a:rPr>
              <a:t>Install on your host machine</a:t>
            </a:r>
          </a:p>
          <a:p>
            <a:pPr lvl="1">
              <a:lnSpc>
                <a:spcPct val="170000"/>
              </a:lnSpc>
            </a:pPr>
            <a:r>
              <a:rPr lang="en-US" altLang="zh-CN" sz="1800" dirty="0">
                <a:hlinkClick r:id="rId2"/>
              </a:rPr>
              <a:t>Download Visual Studio Code - Mac, Linux, Windows</a:t>
            </a:r>
            <a:endParaRPr lang="en-US" altLang="zh-CN" sz="1800" dirty="0"/>
          </a:p>
          <a:p>
            <a:pPr>
              <a:lnSpc>
                <a:spcPct val="170000"/>
              </a:lnSpc>
            </a:pPr>
            <a:r>
              <a:rPr lang="en-US" altLang="zh-CN" sz="2400" dirty="0">
                <a:solidFill>
                  <a:srgbClr val="404040"/>
                </a:solidFill>
              </a:rPr>
              <a:t>Extensions</a:t>
            </a:r>
          </a:p>
          <a:p>
            <a:pPr lvl="1">
              <a:lnSpc>
                <a:spcPct val="170000"/>
              </a:lnSpc>
            </a:pPr>
            <a:r>
              <a:rPr lang="en-US" altLang="zh-CN" sz="2000" dirty="0">
                <a:solidFill>
                  <a:srgbClr val="404040"/>
                </a:solidFill>
              </a:rPr>
              <a:t>Git extension helps you use git functionality in GUI</a:t>
            </a:r>
          </a:p>
          <a:p>
            <a:pPr lvl="1">
              <a:lnSpc>
                <a:spcPct val="170000"/>
              </a:lnSpc>
            </a:pPr>
            <a:r>
              <a:rPr lang="en-US" altLang="zh-CN" sz="2000" dirty="0">
                <a:solidFill>
                  <a:srgbClr val="404040"/>
                </a:solidFill>
              </a:rPr>
              <a:t>Docker extension helps you manage </a:t>
            </a:r>
          </a:p>
          <a:p>
            <a:pPr marL="457200" lvl="1" indent="0">
              <a:lnSpc>
                <a:spcPct val="170000"/>
              </a:lnSpc>
              <a:buNone/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0" indent="0">
              <a:lnSpc>
                <a:spcPct val="170000"/>
              </a:lnSpc>
              <a:buNone/>
            </a:pPr>
            <a:endParaRPr lang="en-US" altLang="zh-CN" sz="2400" b="0" dirty="0">
              <a:solidFill>
                <a:schemeClr val="tx1"/>
              </a:solidFill>
            </a:endParaRPr>
          </a:p>
          <a:p>
            <a:pPr marL="0" indent="0">
              <a:lnSpc>
                <a:spcPct val="170000"/>
              </a:lnSpc>
              <a:buNone/>
            </a:pPr>
            <a:endParaRPr lang="en-US" altLang="zh-CN" sz="1800" b="0" dirty="0">
              <a:solidFill>
                <a:schemeClr val="tx1"/>
              </a:solidFill>
            </a:endParaRPr>
          </a:p>
          <a:p>
            <a:pPr>
              <a:lnSpc>
                <a:spcPct val="170000"/>
              </a:lnSpc>
            </a:pPr>
            <a:endParaRPr lang="en-US" altLang="zh-CN" sz="2400" dirty="0">
              <a:solidFill>
                <a:srgbClr val="BD374B"/>
              </a:solidFill>
            </a:endParaRPr>
          </a:p>
          <a:p>
            <a:pPr marL="457200" lvl="1" indent="0">
              <a:lnSpc>
                <a:spcPct val="170000"/>
              </a:lnSpc>
              <a:buFont typeface="Arial" pitchFamily="34" charset="0"/>
              <a:buNone/>
            </a:pPr>
            <a:endParaRPr lang="en-US" altLang="zh-CN" dirty="0"/>
          </a:p>
          <a:p>
            <a:pPr lvl="1">
              <a:lnSpc>
                <a:spcPct val="170000"/>
              </a:lnSpc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7579421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 err="1"/>
              <a:t>VSCode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 dirty="0"/>
          </a:p>
        </p:txBody>
      </p:sp>
      <p:sp>
        <p:nvSpPr>
          <p:cNvPr id="3" name="内容占位符 5">
            <a:extLst>
              <a:ext uri="{FF2B5EF4-FFF2-40B4-BE49-F238E27FC236}">
                <a16:creationId xmlns:a16="http://schemas.microsoft.com/office/drawing/2014/main" id="{954E73DB-2216-B24A-2022-04CA5CE8D418}"/>
              </a:ext>
            </a:extLst>
          </p:cNvPr>
          <p:cNvSpPr txBox="1">
            <a:spLocks/>
          </p:cNvSpPr>
          <p:nvPr/>
        </p:nvSpPr>
        <p:spPr>
          <a:xfrm>
            <a:off x="611560" y="1121934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000" dirty="0">
                <a:solidFill>
                  <a:srgbClr val="404040"/>
                </a:solidFill>
              </a:rPr>
              <a:t>Installation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en-US" altLang="zh-CN" sz="1800" dirty="0">
              <a:solidFill>
                <a:srgbClr val="BD374B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2000" b="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CN" sz="1600" b="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altLang="zh-CN" sz="2000" dirty="0">
              <a:solidFill>
                <a:srgbClr val="BD374B"/>
              </a:solidFill>
            </a:endParaRPr>
          </a:p>
          <a:p>
            <a:pPr marL="457200" lvl="1" indent="0">
              <a:lnSpc>
                <a:spcPct val="100000"/>
              </a:lnSpc>
              <a:buFont typeface="Arial" pitchFamily="34" charset="0"/>
              <a:buNone/>
            </a:pPr>
            <a:endParaRPr lang="en-US" altLang="zh-CN" sz="2000" dirty="0"/>
          </a:p>
          <a:p>
            <a:pPr lvl="1">
              <a:lnSpc>
                <a:spcPct val="100000"/>
              </a:lnSpc>
            </a:pPr>
            <a:endParaRPr lang="en-US" altLang="zh-CN" sz="20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ADE0074-8937-44B4-87EE-D5B19D8AE6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532700"/>
            <a:ext cx="6439799" cy="315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18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3F366C-602B-CC14-1CB5-7E7B72CBF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Lab1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AE21598-635E-891D-8CCD-EBA708F316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9247EEF-B9B2-FDC0-08AA-F5247E6C4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20777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6D202D-CA53-E4F8-41A4-BF84B0C88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Install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compiler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tools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B5AAAAB-05D8-4268-B404-E3C7D0C9F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In</a:t>
            </a:r>
            <a:r>
              <a:rPr kumimoji="1" lang="zh-CN" altLang="en-US" sz="24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1" lang="en-US" altLang="zh-CN" sz="24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the</a:t>
            </a:r>
            <a:r>
              <a:rPr kumimoji="1" lang="zh-CN" altLang="en-US" sz="24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1" lang="en-US" altLang="zh-CN" sz="24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lab</a:t>
            </a:r>
            <a:r>
              <a:rPr kumimoji="1" lang="zh-CN" altLang="en-US" sz="24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1" lang="en-US" altLang="zh-CN" sz="24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directory:</a:t>
            </a:r>
            <a:r>
              <a:rPr kumimoji="1" lang="zh-CN" altLang="en-US" sz="24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endParaRPr kumimoji="1" lang="en-US" altLang="zh-CN" sz="2400" dirty="0">
              <a:solidFill>
                <a:srgbClr val="BD374B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r>
              <a:rPr kumimoji="1" lang="en-US" altLang="zh-CN" sz="24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$</a:t>
            </a:r>
            <a:r>
              <a:rPr kumimoji="1" lang="zh-CN" altLang="en-US" sz="24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1" lang="en-US" altLang="zh-CN" sz="24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make</a:t>
            </a:r>
            <a:r>
              <a:rPr kumimoji="1" lang="zh-CN" altLang="en-US" sz="24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1" lang="en-US" altLang="zh-CN" sz="24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(you</a:t>
            </a:r>
            <a:r>
              <a:rPr kumimoji="1" lang="zh-CN" altLang="en-US" sz="24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1" lang="en-US" altLang="zh-CN" sz="24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will</a:t>
            </a:r>
            <a:r>
              <a:rPr kumimoji="1" lang="zh-CN" altLang="en-US" sz="24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1" lang="en-US" altLang="zh-CN" sz="24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fail</a:t>
            </a:r>
            <a:r>
              <a:rPr kumimoji="1" lang="zh-CN" altLang="en-US" sz="24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1" lang="en-US" altLang="zh-CN" sz="24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when</a:t>
            </a:r>
            <a:r>
              <a:rPr kumimoji="1" lang="zh-CN" altLang="en-US" sz="24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1" lang="en-US" altLang="zh-CN" sz="24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the</a:t>
            </a:r>
            <a:r>
              <a:rPr kumimoji="1" lang="zh-CN" altLang="en-US" sz="24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1" lang="en-US" altLang="zh-CN" sz="24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first</a:t>
            </a:r>
            <a:r>
              <a:rPr kumimoji="1" lang="zh-CN" altLang="en-US" sz="24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1" lang="en-US" altLang="zh-CN" sz="24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attempt)</a:t>
            </a:r>
          </a:p>
          <a:p>
            <a:r>
              <a:rPr kumimoji="1" lang="en-US" altLang="zh-CN" sz="24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$</a:t>
            </a:r>
            <a:r>
              <a:rPr kumimoji="1" lang="zh-CN" altLang="en-US" sz="24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1" lang="en-US" altLang="zh-CN" sz="2400" dirty="0" err="1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sudo</a:t>
            </a:r>
            <a:r>
              <a:rPr kumimoji="1" lang="en-US" altLang="zh-CN" sz="24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 apt-get install build-essential</a:t>
            </a:r>
          </a:p>
          <a:p>
            <a:r>
              <a:rPr kumimoji="1" lang="en-US" altLang="zh-CN" sz="24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$</a:t>
            </a:r>
            <a:r>
              <a:rPr kumimoji="1" lang="zh-CN" altLang="en-US" sz="24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1" lang="en-US" altLang="zh-CN" sz="24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make</a:t>
            </a:r>
            <a:endParaRPr kumimoji="1" lang="zh-CN" altLang="en-US" sz="2400" dirty="0">
              <a:solidFill>
                <a:srgbClr val="BD374B"/>
              </a:solidFill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1D8A1FB-7814-CF48-8B91-41AA27ECF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9033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0104ED-68AB-7E2D-3454-FFA1B5F0E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Bitcount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B13C773-EFED-F8FD-1FFC-16AFF3635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5" name="文本框 2">
            <a:extLst>
              <a:ext uri="{FF2B5EF4-FFF2-40B4-BE49-F238E27FC236}">
                <a16:creationId xmlns:a16="http://schemas.microsoft.com/office/drawing/2014/main" id="{6E18E099-AF2E-E904-70C7-186969DB4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056" y="841276"/>
            <a:ext cx="4572000" cy="4400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Comic Sans MS" panose="030F09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9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9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9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9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9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9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9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902030302020204" pitchFamily="66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333" b="0" dirty="0"/>
              <a:t>int bitCount(int x) {</a:t>
            </a:r>
          </a:p>
          <a:p>
            <a:r>
              <a:rPr lang="zh-CN" altLang="en-US" sz="2333" b="0" dirty="0"/>
              <a:t>    int count = 0;</a:t>
            </a:r>
          </a:p>
          <a:p>
            <a:r>
              <a:rPr lang="zh-CN" altLang="en-US" sz="2333" b="0" dirty="0"/>
              <a:t>    while (x != 0) {</a:t>
            </a:r>
          </a:p>
          <a:p>
            <a:r>
              <a:rPr lang="zh-CN" altLang="en-US" sz="2333" b="0" dirty="0"/>
              <a:t>        // 检查最低位是否为 1</a:t>
            </a:r>
          </a:p>
          <a:p>
            <a:r>
              <a:rPr lang="zh-CN" altLang="en-US" sz="2333" b="0" dirty="0"/>
              <a:t>        if (x &amp; 1) {</a:t>
            </a:r>
          </a:p>
          <a:p>
            <a:r>
              <a:rPr lang="zh-CN" altLang="en-US" sz="2333" b="0" dirty="0"/>
              <a:t>            count++;</a:t>
            </a:r>
          </a:p>
          <a:p>
            <a:r>
              <a:rPr lang="zh-CN" altLang="en-US" sz="2333" b="0" dirty="0"/>
              <a:t>        }</a:t>
            </a:r>
          </a:p>
          <a:p>
            <a:r>
              <a:rPr lang="zh-CN" altLang="en-US" sz="2333" b="0" dirty="0"/>
              <a:t>        // 右移一位</a:t>
            </a:r>
          </a:p>
          <a:p>
            <a:r>
              <a:rPr lang="zh-CN" altLang="en-US" sz="2333" b="0" dirty="0"/>
              <a:t>        x = x &gt;&gt; 1;</a:t>
            </a:r>
          </a:p>
          <a:p>
            <a:r>
              <a:rPr lang="zh-CN" altLang="en-US" sz="2333" b="0" dirty="0"/>
              <a:t>    }</a:t>
            </a:r>
          </a:p>
          <a:p>
            <a:r>
              <a:rPr lang="zh-CN" altLang="en-US" sz="2333" b="0" dirty="0"/>
              <a:t>    return count;</a:t>
            </a:r>
          </a:p>
          <a:p>
            <a:r>
              <a:rPr lang="zh-CN" altLang="en-US" sz="2333" b="0" dirty="0"/>
              <a:t>}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FCDB8D8-242F-2FF8-AE25-7289B5A4AD7A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663452"/>
            <a:ext cx="5716240" cy="2388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Returns number of 1's a in word</a:t>
            </a:r>
            <a:endParaRPr lang="zh-CN" altLang="en-US" sz="2000" dirty="0">
              <a:ea typeface="宋体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Examples: </a:t>
            </a:r>
          </a:p>
          <a:p>
            <a:pPr lvl="1"/>
            <a:r>
              <a:rPr lang="en-US" altLang="zh-CN" sz="1800" dirty="0" err="1">
                <a:ea typeface="宋体" panose="02010600030101010101" pitchFamily="2" charset="-122"/>
              </a:rPr>
              <a:t>bitCount</a:t>
            </a:r>
            <a:r>
              <a:rPr lang="en-US" altLang="zh-CN" sz="1800" dirty="0">
                <a:ea typeface="宋体" panose="02010600030101010101" pitchFamily="2" charset="-122"/>
              </a:rPr>
              <a:t>(5) = 2</a:t>
            </a:r>
          </a:p>
          <a:p>
            <a:pPr lvl="1"/>
            <a:r>
              <a:rPr lang="en-US" altLang="zh-CN" sz="1800" dirty="0" err="1">
                <a:ea typeface="宋体" panose="02010600030101010101" pitchFamily="2" charset="-122"/>
              </a:rPr>
              <a:t>bitCount</a:t>
            </a:r>
            <a:r>
              <a:rPr lang="en-US" altLang="zh-CN" sz="1800" dirty="0">
                <a:ea typeface="宋体" panose="02010600030101010101" pitchFamily="2" charset="-122"/>
              </a:rPr>
              <a:t>(7) = 3</a:t>
            </a:r>
            <a:endParaRPr lang="zh-CN" altLang="en-US" sz="1800" dirty="0">
              <a:ea typeface="宋体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2000" dirty="0">
                <a:solidFill>
                  <a:srgbClr val="C00000"/>
                </a:solidFill>
                <a:ea typeface="宋体" panose="02010600030101010101" pitchFamily="2" charset="-122"/>
              </a:rPr>
              <a:t>Legal ops: ! ~ &amp; ^ | + &lt;&lt; &gt;&gt;</a:t>
            </a:r>
            <a:endParaRPr lang="zh-CN" altLang="en-US" sz="2000" dirty="0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F97BFC0-9AFC-5A98-9961-CEB89F2BF035}"/>
              </a:ext>
            </a:extLst>
          </p:cNvPr>
          <p:cNvSpPr txBox="1"/>
          <p:nvPr/>
        </p:nvSpPr>
        <p:spPr>
          <a:xfrm>
            <a:off x="5436096" y="5256554"/>
            <a:ext cx="2005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Q:</a:t>
            </a:r>
            <a:r>
              <a:rPr kumimoji="1" lang="zh-CN" altLang="en-US" dirty="0"/>
              <a:t> </a:t>
            </a:r>
            <a:r>
              <a:rPr kumimoji="1" lang="en-US" altLang="zh-CN" dirty="0"/>
              <a:t>Any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problem</a:t>
            </a:r>
            <a:r>
              <a:rPr kumimoji="1" lang="zh-CN" altLang="en-US" dirty="0"/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3753211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76C43E-EE70-5F21-64AF-DE0D5741D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Cursor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0EB8AF9-CD24-4360-74A6-F2BF277369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03D05AC-521C-D8A4-481B-E2734556E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6552CFF-589B-8C4B-AAD7-CF675508A3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393" y="1129308"/>
            <a:ext cx="6807214" cy="44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022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00FE28-1481-980E-152E-5951E0C47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Tip:</a:t>
            </a:r>
            <a:r>
              <a:rPr kumimoji="1" lang="zh-CN" altLang="en-US" dirty="0"/>
              <a:t> </a:t>
            </a:r>
            <a:r>
              <a:rPr kumimoji="1" lang="en-US" altLang="zh-CN" dirty="0"/>
              <a:t>Enable the shell to display Chinese</a:t>
            </a:r>
            <a:r>
              <a:rPr kumimoji="1" lang="zh-CN" altLang="en-US" dirty="0"/>
              <a:t>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BF0E037-0D57-F6F9-0AC3-B53A04C1B9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000" dirty="0" err="1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sudo</a:t>
            </a:r>
            <a:r>
              <a:rPr kumimoji="1" lang="en-US" altLang="zh-CN" sz="20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 apt-get install locales</a:t>
            </a:r>
            <a:r>
              <a:rPr kumimoji="1" lang="zh-CN" altLang="en-US" sz="20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1" lang="en-US" altLang="zh-CN" sz="20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fonts-</a:t>
            </a:r>
            <a:r>
              <a:rPr kumimoji="1" lang="en-US" altLang="zh-CN" sz="2000" dirty="0" err="1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noto</a:t>
            </a:r>
            <a:r>
              <a:rPr kumimoji="1" lang="en-US" altLang="zh-CN" sz="20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-</a:t>
            </a:r>
            <a:r>
              <a:rPr kumimoji="1" lang="en-US" altLang="zh-CN" sz="2000" dirty="0" err="1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cjk</a:t>
            </a:r>
            <a:endParaRPr kumimoji="1" lang="en-US" altLang="zh-CN" sz="2000" dirty="0">
              <a:solidFill>
                <a:srgbClr val="BD374B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r>
              <a:rPr kumimoji="1" lang="en-US" altLang="zh-CN" sz="2000" dirty="0" err="1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sudo</a:t>
            </a:r>
            <a:r>
              <a:rPr kumimoji="1" lang="en-US" altLang="zh-CN" sz="20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 locale-gen zh_CN.UTF-8</a:t>
            </a:r>
          </a:p>
          <a:p>
            <a:r>
              <a:rPr kumimoji="1" lang="en-US" altLang="zh-CN" sz="20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echo 'export LC_CTYPE=zh_CN.UTF-8' &gt;&gt; ~/.</a:t>
            </a:r>
            <a:r>
              <a:rPr kumimoji="1" lang="en-US" altLang="zh-CN" sz="2000" dirty="0" err="1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bashrc</a:t>
            </a:r>
            <a:endParaRPr kumimoji="1" lang="en-US" altLang="zh-CN" sz="2000" dirty="0">
              <a:solidFill>
                <a:srgbClr val="BD374B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r>
              <a:rPr kumimoji="1" lang="en-US" altLang="zh-CN" sz="20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source ~/.</a:t>
            </a:r>
            <a:r>
              <a:rPr kumimoji="1" lang="en-US" altLang="zh-CN" sz="2000" dirty="0" err="1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bashrc</a:t>
            </a:r>
            <a:endParaRPr kumimoji="1" lang="en-US" altLang="zh-CN" sz="2000" dirty="0">
              <a:solidFill>
                <a:srgbClr val="BD374B"/>
              </a:solidFill>
              <a:latin typeface="Comic Sans MS" panose="030F0702030302020204" pitchFamily="66" charset="0"/>
              <a:ea typeface="+mn-ea"/>
              <a:cs typeface="+mn-cs"/>
            </a:endParaRPr>
          </a:p>
          <a:p>
            <a:r>
              <a:rPr kumimoji="1" lang="en-US" altLang="zh-CN" sz="2000" dirty="0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source ~/.</a:t>
            </a:r>
            <a:r>
              <a:rPr kumimoji="1" lang="en-US" altLang="zh-CN" sz="2000" dirty="0" err="1">
                <a:solidFill>
                  <a:srgbClr val="BD374B"/>
                </a:solidFill>
                <a:latin typeface="Comic Sans MS" panose="030F0702030302020204" pitchFamily="66" charset="0"/>
                <a:ea typeface="+mn-ea"/>
                <a:cs typeface="+mn-cs"/>
              </a:rPr>
              <a:t>bashrc</a:t>
            </a:r>
            <a:endParaRPr kumimoji="1" lang="zh-CN" altLang="en-US" sz="2000" dirty="0">
              <a:solidFill>
                <a:srgbClr val="BD374B"/>
              </a:solidFill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7022BE2-587C-67BD-7954-543BCE284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77546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78D592-D7DF-B8DC-6FD6-CEE97E53D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Tasks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64AC4F7-DDCD-76B5-D347-635745EBA9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9A66ED-4E29-57E5-F6A8-B602C4BCB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68185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AE60BF-B567-6573-3DAA-5390C54CB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Tasks-Git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5392F23-8F53-CD43-BF10-D3353596F9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686800" cy="377163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zh-CN" sz="20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Clone one of following repository from </a:t>
            </a:r>
            <a:r>
              <a:rPr lang="en-US" altLang="zh-CN" sz="2000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Gitee</a:t>
            </a:r>
            <a:r>
              <a:rPr lang="en-US" altLang="zh-CN" sz="20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/GitHub</a:t>
            </a:r>
          </a:p>
          <a:p>
            <a:pPr marL="914400" lvl="1" indent="-514350"/>
            <a:r>
              <a:rPr lang="en-US" altLang="zh-CN" sz="1800" dirty="0">
                <a:solidFill>
                  <a:srgbClr val="000000"/>
                </a:solidFill>
                <a:latin typeface="Source Sans Pro" panose="020B0503030403020204" pitchFamily="34" charset="0"/>
              </a:rPr>
              <a:t>https://github.com/SJTU-IPADS/OS-Course-Lab.git</a:t>
            </a:r>
          </a:p>
          <a:p>
            <a:pPr marL="914400" lvl="1" indent="-514350"/>
            <a:r>
              <a:rPr lang="en-US" altLang="zh-CN" sz="1800" dirty="0">
                <a:solidFill>
                  <a:srgbClr val="000000"/>
                </a:solidFill>
                <a:latin typeface="Source Sans Pro" panose="020B0503030403020204" pitchFamily="34" charset="0"/>
              </a:rPr>
              <a:t>https://gitee.com/ipads-lab/chcore-lab-v2.git</a:t>
            </a:r>
          </a:p>
          <a:p>
            <a:pPr algn="l">
              <a:buFont typeface="+mj-lt"/>
              <a:buAutoNum type="arabicPeriod"/>
            </a:pPr>
            <a:r>
              <a:rPr lang="en-US" altLang="zh-CN" sz="20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  Explore the version history by visualizing it as a graph.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sz="2000" b="0" dirty="0">
                <a:solidFill>
                  <a:srgbClr val="000000"/>
                </a:solidFill>
                <a:latin typeface="Source Sans Pro" panose="020B0503030403020204" pitchFamily="34" charset="0"/>
              </a:rPr>
              <a:t>Who was the last person to modify README.md? (Hint: use git log with an argument).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sz="20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What was the commit message associated with the last modification to the first line of README.md? (Hint: use git blame and git show).</a:t>
            </a:r>
            <a:endParaRPr lang="en-US" altLang="zh-CN" sz="2000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5E0084-9EB7-4886-3E0C-149A28E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68143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1958EF-19E2-9F41-9135-BCC5C2C01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Tasks-Git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CAA25D-097E-6EF3-FBDB-CDA5644A6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435280" cy="37716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1800" b="0" dirty="0">
                <a:solidFill>
                  <a:srgbClr val="000000"/>
                </a:solidFill>
              </a:rPr>
              <a:t>5.</a:t>
            </a:r>
            <a:r>
              <a:rPr lang="zh-CN" altLang="en-US" sz="1800" b="0" dirty="0">
                <a:solidFill>
                  <a:srgbClr val="000000"/>
                </a:solidFill>
              </a:rPr>
              <a:t> </a:t>
            </a:r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Modify one of its existing files. What happens when you do </a:t>
            </a:r>
            <a:r>
              <a:rPr lang="en-US" altLang="zh-CN" sz="1800" b="0" i="0" dirty="0">
                <a:solidFill>
                  <a:srgbClr val="BD374B"/>
                </a:solidFill>
                <a:effectLst/>
              </a:rPr>
              <a:t>git stash</a:t>
            </a:r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? What do you see when running </a:t>
            </a:r>
            <a:r>
              <a:rPr lang="en-US" altLang="zh-CN" sz="1800" b="0" i="0" dirty="0">
                <a:solidFill>
                  <a:srgbClr val="BD374B"/>
                </a:solidFill>
                <a:effectLst/>
              </a:rPr>
              <a:t>git log --all --</a:t>
            </a:r>
            <a:r>
              <a:rPr lang="en-US" altLang="zh-CN" sz="1800" b="0" i="0" dirty="0" err="1">
                <a:solidFill>
                  <a:srgbClr val="BD374B"/>
                </a:solidFill>
                <a:effectLst/>
              </a:rPr>
              <a:t>oneline</a:t>
            </a:r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? Run </a:t>
            </a:r>
            <a:r>
              <a:rPr lang="en-US" altLang="zh-CN" sz="1800" b="0" i="0" dirty="0">
                <a:solidFill>
                  <a:srgbClr val="BD374B"/>
                </a:solidFill>
                <a:effectLst/>
              </a:rPr>
              <a:t>git stash pop</a:t>
            </a:r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 to undo what you did with git stash. In what scenario might this be useful?</a:t>
            </a:r>
          </a:p>
          <a:p>
            <a:pPr marL="0" indent="0">
              <a:buNone/>
            </a:pPr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6.</a:t>
            </a:r>
            <a:r>
              <a:rPr lang="zh-CN" altLang="en-US" sz="18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You can define global ignore patterns in </a:t>
            </a:r>
            <a:r>
              <a:rPr lang="en-US" altLang="zh-CN" sz="1800" b="0" i="1" dirty="0">
                <a:solidFill>
                  <a:srgbClr val="000000"/>
                </a:solidFill>
                <a:effectLst/>
              </a:rPr>
              <a:t>~/.</a:t>
            </a:r>
            <a:r>
              <a:rPr lang="en-US" altLang="zh-CN" sz="1800" b="0" i="1" dirty="0" err="1">
                <a:solidFill>
                  <a:srgbClr val="000000"/>
                </a:solidFill>
                <a:effectLst/>
              </a:rPr>
              <a:t>gitignore_global</a:t>
            </a:r>
            <a:r>
              <a:rPr lang="en-US" altLang="zh-CN" sz="1800" b="0" i="1" dirty="0">
                <a:solidFill>
                  <a:srgbClr val="000000"/>
                </a:solidFill>
                <a:effectLst/>
              </a:rPr>
              <a:t> </a:t>
            </a:r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after running </a:t>
            </a:r>
            <a:r>
              <a:rPr lang="en-US" altLang="zh-CN" sz="1800" b="0" i="0" dirty="0">
                <a:solidFill>
                  <a:srgbClr val="BD374B"/>
                </a:solidFill>
                <a:effectLst/>
              </a:rPr>
              <a:t>git config --global </a:t>
            </a:r>
            <a:r>
              <a:rPr lang="en-US" altLang="zh-CN" sz="1800" b="0" i="0" dirty="0" err="1">
                <a:solidFill>
                  <a:srgbClr val="BD374B"/>
                </a:solidFill>
                <a:effectLst/>
              </a:rPr>
              <a:t>core.excludesfile</a:t>
            </a:r>
            <a:r>
              <a:rPr lang="en-US" altLang="zh-CN" sz="1800" b="0" i="0" dirty="0">
                <a:solidFill>
                  <a:srgbClr val="BD374B"/>
                </a:solidFill>
                <a:effectLst/>
              </a:rPr>
              <a:t> ~/.</a:t>
            </a:r>
            <a:r>
              <a:rPr lang="en-US" altLang="zh-CN" sz="1800" b="0" i="0" dirty="0" err="1">
                <a:solidFill>
                  <a:srgbClr val="BD374B"/>
                </a:solidFill>
                <a:effectLst/>
              </a:rPr>
              <a:t>gitignore_global</a:t>
            </a:r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. Do this, and set up your global </a:t>
            </a:r>
            <a:r>
              <a:rPr lang="en-US" altLang="zh-CN" sz="1800" b="0" i="0" dirty="0" err="1">
                <a:solidFill>
                  <a:srgbClr val="000000"/>
                </a:solidFill>
                <a:effectLst/>
              </a:rPr>
              <a:t>gitignore</a:t>
            </a:r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 file to ignore OS-specific or editor-specific temporary files, such as </a:t>
            </a:r>
            <a:r>
              <a:rPr lang="en-US" altLang="zh-CN" sz="1800" b="0" i="1" dirty="0">
                <a:solidFill>
                  <a:srgbClr val="000000"/>
                </a:solidFill>
                <a:effectLst/>
              </a:rPr>
              <a:t>.</a:t>
            </a:r>
            <a:r>
              <a:rPr lang="en-US" altLang="zh-CN" sz="1800" b="0" i="1" dirty="0" err="1">
                <a:solidFill>
                  <a:srgbClr val="000000"/>
                </a:solidFill>
                <a:effectLst/>
              </a:rPr>
              <a:t>DS_Store</a:t>
            </a:r>
            <a:r>
              <a:rPr lang="en-US" altLang="zh-CN" sz="1800" b="0" i="1" dirty="0">
                <a:solidFill>
                  <a:srgbClr val="000000"/>
                </a:solidFill>
                <a:effectLst/>
              </a:rPr>
              <a:t> </a:t>
            </a:r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for macOS, </a:t>
            </a:r>
            <a:r>
              <a:rPr lang="en-US" altLang="zh-CN" sz="1800" b="0" i="1" dirty="0">
                <a:solidFill>
                  <a:srgbClr val="000000"/>
                </a:solidFill>
                <a:effectLst/>
              </a:rPr>
              <a:t>.</a:t>
            </a:r>
            <a:r>
              <a:rPr lang="en-US" altLang="zh-CN" sz="1800" b="0" i="1" dirty="0" err="1">
                <a:solidFill>
                  <a:srgbClr val="000000"/>
                </a:solidFill>
                <a:effectLst/>
              </a:rPr>
              <a:t>vscode</a:t>
            </a:r>
            <a:r>
              <a:rPr lang="en-US" altLang="zh-CN" sz="1800" b="0" i="1" dirty="0">
                <a:solidFill>
                  <a:srgbClr val="000000"/>
                </a:solidFill>
                <a:effectLst/>
              </a:rPr>
              <a:t> </a:t>
            </a:r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for Visual Studio Code.</a:t>
            </a:r>
            <a:endParaRPr lang="en-US" altLang="zh-CN" sz="1800" b="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altLang="zh-CN" sz="1800" b="0" dirty="0">
                <a:solidFill>
                  <a:srgbClr val="000000"/>
                </a:solidFill>
              </a:rPr>
              <a:t>7.  If you mistakenly commit sensitive data to remote server, git rm</a:t>
            </a:r>
            <a:r>
              <a:rPr lang="zh-CN" altLang="en-US" sz="1800" b="0" dirty="0">
                <a:solidFill>
                  <a:srgbClr val="000000"/>
                </a:solidFill>
              </a:rPr>
              <a:t> </a:t>
            </a:r>
            <a:r>
              <a:rPr lang="en-US" altLang="zh-CN" sz="1800" b="0" dirty="0">
                <a:solidFill>
                  <a:srgbClr val="000000"/>
                </a:solidFill>
              </a:rPr>
              <a:t>only removes data from the latest commit? Please research how to properly delete sensitive data from Git history.</a:t>
            </a:r>
            <a:endParaRPr kumimoji="1" lang="zh-CN" altLang="en-US" sz="1800" dirty="0"/>
          </a:p>
          <a:p>
            <a:pPr marL="0" indent="0">
              <a:buNone/>
            </a:pPr>
            <a:endParaRPr kumimoji="1" lang="zh-CN" altLang="en-US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BBA30E9-2BCE-6F70-8873-A5A401703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1139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FC3BDA-978D-F969-C652-F0CEDC142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Tasks-Vim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C2126B-C81E-5A10-48B4-8DEC768B1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686800" cy="4152633"/>
          </a:xfrm>
        </p:spPr>
        <p:txBody>
          <a:bodyPr>
            <a:normAutofit/>
          </a:bodyPr>
          <a:lstStyle/>
          <a:p>
            <a:pPr marL="514350" indent="-514350" algn="l">
              <a:buAutoNum type="arabicPeriod"/>
            </a:pPr>
            <a:r>
              <a:rPr lang="en-US" altLang="zh-CN" sz="2400" b="0" dirty="0">
                <a:solidFill>
                  <a:srgbClr val="000000"/>
                </a:solidFill>
                <a:latin typeface="Source Sans Pro" panose="020B0503030403020204" pitchFamily="34" charset="0"/>
              </a:rPr>
              <a:t>Open </a:t>
            </a:r>
            <a:r>
              <a:rPr lang="en-US" altLang="zh-CN" sz="2400" b="0" dirty="0" err="1">
                <a:solidFill>
                  <a:srgbClr val="000000"/>
                </a:solidFill>
                <a:latin typeface="Source Sans Pro" panose="020B0503030403020204" pitchFamily="34" charset="0"/>
              </a:rPr>
              <a:t>vimrc</a:t>
            </a:r>
            <a:r>
              <a:rPr lang="en-US" altLang="zh-CN" sz="2400" b="0" dirty="0">
                <a:solidFill>
                  <a:srgbClr val="000000"/>
                </a:solidFill>
                <a:latin typeface="Source Sans Pro" panose="020B0503030403020204" pitchFamily="34" charset="0"/>
              </a:rPr>
              <a:t>-copy file we created in vim.</a:t>
            </a:r>
          </a:p>
          <a:p>
            <a:pPr marL="514350" indent="-514350" algn="l">
              <a:buAutoNum type="arabicPeriod"/>
            </a:pPr>
            <a:r>
              <a:rPr lang="en-US" altLang="zh-CN" sz="2400" b="0" dirty="0">
                <a:solidFill>
                  <a:srgbClr val="000000"/>
                </a:solidFill>
                <a:latin typeface="Source Sans Pro" panose="020B0503030403020204" pitchFamily="34" charset="0"/>
              </a:rPr>
              <a:t>Find which line contains “</a:t>
            </a:r>
            <a:r>
              <a:rPr lang="en-US" altLang="zh-CN" sz="2400" b="0" dirty="0" err="1">
                <a:solidFill>
                  <a:srgbClr val="000000"/>
                </a:solidFill>
                <a:latin typeface="Source Sans Pro" panose="020B0503030403020204" pitchFamily="34" charset="0"/>
              </a:rPr>
              <a:t>smartcase</a:t>
            </a:r>
            <a:r>
              <a:rPr lang="en-US" altLang="zh-CN" sz="2400" b="0" dirty="0">
                <a:solidFill>
                  <a:srgbClr val="000000"/>
                </a:solidFill>
                <a:latin typeface="Source Sans Pro" panose="020B0503030403020204" pitchFamily="34" charset="0"/>
              </a:rPr>
              <a:t>”</a:t>
            </a:r>
          </a:p>
          <a:p>
            <a:pPr marL="514350" indent="-514350" algn="l">
              <a:buAutoNum type="arabicPeriod"/>
            </a:pPr>
            <a:r>
              <a:rPr lang="en-US" altLang="zh-CN" sz="2400" b="0" dirty="0">
                <a:solidFill>
                  <a:srgbClr val="000000"/>
                </a:solidFill>
                <a:latin typeface="Source Sans Pro" panose="020B0503030403020204" pitchFamily="34" charset="0"/>
              </a:rPr>
              <a:t>Copy the line and paste to the end of file</a:t>
            </a:r>
          </a:p>
          <a:p>
            <a:pPr marL="514350" indent="-514350" algn="l">
              <a:buAutoNum type="arabicPeriod"/>
            </a:pPr>
            <a:r>
              <a:rPr lang="en-US" altLang="zh-CN" sz="2400" b="0" dirty="0">
                <a:solidFill>
                  <a:srgbClr val="000000"/>
                </a:solidFill>
                <a:latin typeface="Source Sans Pro" panose="020B0503030403020204" pitchFamily="34" charset="0"/>
              </a:rPr>
              <a:t>Uncomment that line</a:t>
            </a:r>
          </a:p>
          <a:p>
            <a:pPr marL="514350" indent="-514350" algn="l">
              <a:buAutoNum type="arabicPeriod"/>
            </a:pPr>
            <a:r>
              <a:rPr lang="en-US" altLang="zh-CN" sz="2400" b="0" dirty="0">
                <a:solidFill>
                  <a:srgbClr val="000000"/>
                </a:solidFill>
                <a:latin typeface="Source Sans Pro" panose="020B0503030403020204" pitchFamily="34" charset="0"/>
              </a:rPr>
              <a:t>Save &amp; quit</a:t>
            </a:r>
          </a:p>
          <a:p>
            <a:pPr marL="0" indent="0" algn="l">
              <a:buNone/>
            </a:pPr>
            <a:endParaRPr lang="en-US" altLang="zh-CN" sz="2400" b="0" i="0" dirty="0">
              <a:solidFill>
                <a:srgbClr val="000000"/>
              </a:solidFill>
              <a:effectLst/>
              <a:latin typeface="Source Sans Pro" panose="020B0503030403020204" pitchFamily="34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F869260-7944-F3E8-D4C5-FB56C3BC8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57994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02143F-E226-3637-4F79-93694F5EB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Resources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63B073-3E16-F069-3237-9945AED85A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sz="2000" dirty="0"/>
              <a:t>A visualizable Git tutorial</a:t>
            </a:r>
          </a:p>
          <a:p>
            <a:pPr lvl="1"/>
            <a:r>
              <a:rPr kumimoji="1" lang="en-US" altLang="zh-CN" sz="1800" dirty="0">
                <a:hlinkClick r:id="rId3"/>
              </a:rPr>
              <a:t>https://learngitbranching.js.org/</a:t>
            </a:r>
            <a:endParaRPr kumimoji="1" lang="en-US" altLang="zh-CN" sz="1800" dirty="0"/>
          </a:p>
          <a:p>
            <a:r>
              <a:rPr kumimoji="1" lang="en-US" altLang="zh-CN" sz="2000" dirty="0"/>
              <a:t>More Vim Exercise</a:t>
            </a:r>
          </a:p>
          <a:p>
            <a:pPr lvl="1"/>
            <a:r>
              <a:rPr kumimoji="1" lang="en-US" altLang="zh-CN" sz="1800" b="1" dirty="0">
                <a:solidFill>
                  <a:srgbClr val="BD374B"/>
                </a:solidFill>
              </a:rPr>
              <a:t>$</a:t>
            </a:r>
            <a:r>
              <a:rPr kumimoji="1" lang="zh-CN" altLang="en-US" sz="1800" b="1" dirty="0">
                <a:solidFill>
                  <a:srgbClr val="BD374B"/>
                </a:solidFill>
              </a:rPr>
              <a:t> </a:t>
            </a:r>
            <a:r>
              <a:rPr kumimoji="1" lang="en-US" altLang="zh-CN" sz="1800" b="1" dirty="0" err="1">
                <a:solidFill>
                  <a:srgbClr val="BD374B"/>
                </a:solidFill>
              </a:rPr>
              <a:t>vimtutor</a:t>
            </a:r>
            <a:endParaRPr kumimoji="1" lang="en-US" altLang="zh-CN" sz="2000" b="1" dirty="0">
              <a:solidFill>
                <a:srgbClr val="BD374B"/>
              </a:solidFill>
            </a:endParaRPr>
          </a:p>
          <a:p>
            <a:r>
              <a:rPr kumimoji="1" lang="en-US" altLang="zh-CN" sz="2000" dirty="0"/>
              <a:t>Another tutorial( if you </a:t>
            </a:r>
            <a:r>
              <a:rPr kumimoji="1" lang="en-US" altLang="zh-CN" sz="2000" dirty="0" err="1"/>
              <a:t>wanna</a:t>
            </a:r>
            <a:r>
              <a:rPr kumimoji="1" lang="en-US" altLang="zh-CN" sz="2000" dirty="0"/>
              <a:t> use ssh)</a:t>
            </a:r>
          </a:p>
          <a:p>
            <a:pPr lvl="1"/>
            <a:r>
              <a:rPr lang="en-US" altLang="zh-CN" sz="1800" dirty="0">
                <a:hlinkClick r:id="rId4"/>
              </a:rPr>
              <a:t>http://202.120.40.8:10680/courses/ics/tutorial/tools/</a:t>
            </a:r>
            <a:endParaRPr lang="en-US" altLang="zh-CN" sz="1800" dirty="0"/>
          </a:p>
          <a:p>
            <a:r>
              <a:rPr kumimoji="1" lang="en-US" altLang="zh-CN" sz="2000" dirty="0"/>
              <a:t>GNU make in windows</a:t>
            </a:r>
            <a:endParaRPr kumimoji="1" lang="en-US" altLang="zh-CN" sz="2200" dirty="0">
              <a:solidFill>
                <a:srgbClr val="BD374B"/>
              </a:solidFill>
            </a:endParaRPr>
          </a:p>
          <a:p>
            <a:pPr lvl="1"/>
            <a:r>
              <a:rPr kumimoji="1" lang="en-US" altLang="zh-CN" sz="1800" dirty="0">
                <a:hlinkClick r:id="rId5"/>
              </a:rPr>
              <a:t>https://gnuwin32.sourceforge.net/packages/make.htm</a:t>
            </a:r>
            <a:endParaRPr kumimoji="1" lang="en-US" altLang="zh-CN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37F5DC-C7FF-3216-F85F-31650AB24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97651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52282</TotalTime>
  <Words>992</Words>
  <Application>Microsoft Macintosh PowerPoint</Application>
  <PresentationFormat>全屏显示(16:10)</PresentationFormat>
  <Paragraphs>175</Paragraphs>
  <Slides>23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0" baseType="lpstr">
      <vt:lpstr>DengXian</vt:lpstr>
      <vt:lpstr>宋体</vt:lpstr>
      <vt:lpstr>Arial</vt:lpstr>
      <vt:lpstr>Calibri</vt:lpstr>
      <vt:lpstr>Comic Sans MS</vt:lpstr>
      <vt:lpstr>Source Sans Pro</vt:lpstr>
      <vt:lpstr>Office 主题​​</vt:lpstr>
      <vt:lpstr>Editor &amp; Lab1</vt:lpstr>
      <vt:lpstr>版权声明</vt:lpstr>
      <vt:lpstr>Recall: Access your container </vt:lpstr>
      <vt:lpstr>Recall: Tip</vt:lpstr>
      <vt:lpstr>File System Permission</vt:lpstr>
      <vt:lpstr>Editor</vt:lpstr>
      <vt:lpstr>Editor Options</vt:lpstr>
      <vt:lpstr>PowerPoint 演示文稿</vt:lpstr>
      <vt:lpstr>Vim</vt:lpstr>
      <vt:lpstr>Vim: How to edit</vt:lpstr>
      <vt:lpstr>Tip</vt:lpstr>
      <vt:lpstr>VS Code + Plugins</vt:lpstr>
      <vt:lpstr>VSCode</vt:lpstr>
      <vt:lpstr>Lab1</vt:lpstr>
      <vt:lpstr>Install the compiler tools</vt:lpstr>
      <vt:lpstr>Bitcount Example</vt:lpstr>
      <vt:lpstr>Cursor</vt:lpstr>
      <vt:lpstr>Tip: Enable the shell to display Chinese </vt:lpstr>
      <vt:lpstr>Tasks</vt:lpstr>
      <vt:lpstr>Tasks-Git</vt:lpstr>
      <vt:lpstr>Tasks-Git</vt:lpstr>
      <vt:lpstr>Tasks-Vim</vt:lpstr>
      <vt:lpstr>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金宇 古</cp:lastModifiedBy>
  <cp:revision>2260</cp:revision>
  <cp:lastPrinted>2016-06-13T07:55:34Z</cp:lastPrinted>
  <dcterms:created xsi:type="dcterms:W3CDTF">2017-11-24T09:35:45Z</dcterms:created>
  <dcterms:modified xsi:type="dcterms:W3CDTF">2024-10-29T07:48:28Z</dcterms:modified>
</cp:coreProperties>
</file>