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589" r:id="rId2"/>
    <p:sldId id="844" r:id="rId3"/>
    <p:sldId id="781" r:id="rId4"/>
    <p:sldId id="835" r:id="rId5"/>
    <p:sldId id="788" r:id="rId6"/>
    <p:sldId id="836" r:id="rId7"/>
    <p:sldId id="837" r:id="rId8"/>
    <p:sldId id="838" r:id="rId9"/>
    <p:sldId id="839" r:id="rId10"/>
    <p:sldId id="840" r:id="rId11"/>
    <p:sldId id="828" r:id="rId12"/>
    <p:sldId id="829" r:id="rId13"/>
    <p:sldId id="830" r:id="rId14"/>
    <p:sldId id="831" r:id="rId15"/>
    <p:sldId id="832" r:id="rId16"/>
    <p:sldId id="842" r:id="rId17"/>
    <p:sldId id="841" r:id="rId18"/>
    <p:sldId id="833" r:id="rId19"/>
    <p:sldId id="794" r:id="rId20"/>
    <p:sldId id="846" r:id="rId21"/>
    <p:sldId id="795" r:id="rId22"/>
    <p:sldId id="796" r:id="rId23"/>
    <p:sldId id="804" r:id="rId24"/>
    <p:sldId id="805" r:id="rId25"/>
    <p:sldId id="807" r:id="rId26"/>
    <p:sldId id="808" r:id="rId27"/>
    <p:sldId id="810" r:id="rId28"/>
    <p:sldId id="811" r:id="rId29"/>
    <p:sldId id="812" r:id="rId30"/>
    <p:sldId id="816" r:id="rId31"/>
    <p:sldId id="817" r:id="rId32"/>
    <p:sldId id="818" r:id="rId33"/>
    <p:sldId id="821" r:id="rId34"/>
    <p:sldId id="820" r:id="rId35"/>
    <p:sldId id="822" r:id="rId36"/>
    <p:sldId id="824" r:id="rId37"/>
    <p:sldId id="825" r:id="rId38"/>
    <p:sldId id="826" r:id="rId39"/>
    <p:sldId id="843" r:id="rId40"/>
    <p:sldId id="827" r:id="rId41"/>
    <p:sldId id="845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49" autoAdjust="0"/>
    <p:restoredTop sz="85612" autoAdjust="0"/>
  </p:normalViewPr>
  <p:slideViewPr>
    <p:cSldViewPr snapToGrid="0" snapToObjects="1">
      <p:cViewPr>
        <p:scale>
          <a:sx n="105" d="100"/>
          <a:sy n="105" d="100"/>
        </p:scale>
        <p:origin x="208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FCD99-416C-1E4C-91AE-7C710A194FD7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862E9-1CCD-8547-8627-25483D0C9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4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489AC-15D1-D947-8A56-FBEC975101C8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87F6E-C39A-AB4E-8930-83723449E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3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313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689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385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617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59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UART: Universal Asynchronous Receiver/Transmitter (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即串口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09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417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15938" y="4343798"/>
            <a:ext cx="5910036" cy="4115594"/>
          </a:xfrm>
          <a:noFill/>
          <a:ln/>
        </p:spPr>
        <p:txBody>
          <a:bodyPr lIns="95652" tIns="46986" rIns="95652" bIns="46986"/>
          <a:lstStyle/>
          <a:p>
            <a:r>
              <a:rPr lang="en-US" altLang="zh-CN"/>
              <a:t>After the OS has issued a command to the I/O device either via a special I/O instruction or by writing to a location in the I/O address space,  the OS needs to be notified when:</a:t>
            </a:r>
          </a:p>
          <a:p>
            <a:r>
              <a:rPr lang="en-US" altLang="zh-CN"/>
              <a:t>(a) The I/O device has completed the operation.</a:t>
            </a:r>
          </a:p>
          <a:p>
            <a:r>
              <a:rPr lang="en-US" altLang="zh-CN"/>
              <a:t>(b) Or when the I/O device has encountered an error.</a:t>
            </a:r>
          </a:p>
          <a:p>
            <a:r>
              <a:rPr lang="en-US" altLang="zh-CN"/>
              <a:t>This can be accomplished in two different ways: Polling and I/O interrupt.</a:t>
            </a:r>
          </a:p>
          <a:p>
            <a:endParaRPr lang="en-US" altLang="zh-CN"/>
          </a:p>
          <a:p>
            <a:r>
              <a:rPr lang="en-US" altLang="zh-CN"/>
              <a:t>+1 = 58 min. (Y:38)</a:t>
            </a:r>
          </a:p>
        </p:txBody>
      </p:sp>
      <p:sp>
        <p:nvSpPr>
          <p:cNvPr id="890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123" y="589323"/>
            <a:ext cx="4995809" cy="3413097"/>
          </a:xfrm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00854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931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237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084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7FC8-D600-B146-BD60-E8C3D9C16429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022475"/>
            <a:ext cx="9144000" cy="1470025"/>
          </a:xfrm>
        </p:spPr>
        <p:txBody>
          <a:bodyPr anchor="b"/>
          <a:lstStyle/>
          <a:p>
            <a:r>
              <a:rPr kumimoji="0" lang="en-US" altLang="zh-CN" sz="5800" dirty="0">
                <a:latin typeface="Arial" charset="0"/>
                <a:ea typeface="宋体" charset="0"/>
              </a:rPr>
              <a:t>I/O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0" lang="en-US" altLang="zh-CN" dirty="0" err="1">
                <a:latin typeface="Arial" charset="0"/>
                <a:ea typeface="宋体" charset="0"/>
              </a:rPr>
              <a:t>Zhaoguo</a:t>
            </a:r>
            <a:r>
              <a:rPr kumimoji="0" lang="en-US" altLang="zh-CN" dirty="0">
                <a:latin typeface="Arial" charset="0"/>
                <a:ea typeface="宋体" charset="0"/>
              </a:rPr>
              <a:t> Wang</a:t>
            </a:r>
          </a:p>
          <a:p>
            <a:r>
              <a:rPr lang="en-US" altLang="zh-CN" dirty="0">
                <a:latin typeface="Arial" charset="0"/>
                <a:ea typeface="宋体" charset="0"/>
              </a:rPr>
              <a:t>IPADS, SJTU</a:t>
            </a:r>
            <a:endParaRPr kumimoji="0" lang="en-US" altLang="zh-CN" dirty="0">
              <a:latin typeface="Arial" charset="0"/>
              <a:ea typeface="宋体" charset="0"/>
            </a:endParaRP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557213" y="6000750"/>
            <a:ext cx="7943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kumimoji="0" lang="en-US" altLang="zh-TW" sz="1800"/>
              <a:t>ACKs: Some slides are adapted from the textbook’s original slides and frans’s os course notes</a:t>
            </a:r>
            <a:endParaRPr kumimoji="0" lang="zh-TW" altLang="en-US" sz="1800"/>
          </a:p>
        </p:txBody>
      </p:sp>
    </p:spTree>
    <p:extLst>
      <p:ext uri="{BB962C8B-B14F-4D97-AF65-F5344CB8AC3E}">
        <p14:creationId xmlns:p14="http://schemas.microsoft.com/office/powerpoint/2010/main" val="62458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Review: What Can</a:t>
            </a:r>
            <a:r>
              <a:rPr lang="en-US" altLang="en-US" dirty="0">
                <a:latin typeface="Arial"/>
              </a:rPr>
              <a:t>’</a:t>
            </a:r>
            <a:r>
              <a:rPr lang="en-US" altLang="zh-CN" dirty="0"/>
              <a:t>t You Do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Interrupt</a:t>
            </a:r>
            <a:r>
              <a:rPr lang="zh-CN" altLang="en-US" dirty="0"/>
              <a:t> </a:t>
            </a:r>
            <a:r>
              <a:rPr lang="en-US" altLang="zh-CN" dirty="0"/>
              <a:t>Handler?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/>
              <a:t>You cannot sleep </a:t>
            </a:r>
          </a:p>
          <a:p>
            <a:pPr lvl="1">
              <a:lnSpc>
                <a:spcPct val="130000"/>
              </a:lnSpc>
            </a:pPr>
            <a:r>
              <a:rPr lang="en-US" altLang="zh-CN" sz="2000" dirty="0"/>
              <a:t>or call something that </a:t>
            </a:r>
            <a:r>
              <a:rPr lang="en-US" altLang="zh-CN" sz="2000" i="1" dirty="0"/>
              <a:t>might</a:t>
            </a:r>
            <a:r>
              <a:rPr lang="en-US" altLang="zh-CN" sz="2000" dirty="0"/>
              <a:t> sleep</a:t>
            </a:r>
          </a:p>
          <a:p>
            <a:pPr>
              <a:lnSpc>
                <a:spcPct val="130000"/>
              </a:lnSpc>
            </a:pPr>
            <a:r>
              <a:rPr lang="en-US" altLang="zh-CN" sz="2400" dirty="0"/>
              <a:t>You cannot refer to </a:t>
            </a:r>
            <a:r>
              <a:rPr lang="en-US" altLang="zh-CN" sz="2400" b="1" dirty="0">
                <a:latin typeface="Courier New" charset="0"/>
                <a:cs typeface="Courier New" charset="0"/>
              </a:rPr>
              <a:t>current</a:t>
            </a:r>
          </a:p>
          <a:p>
            <a:pPr>
              <a:lnSpc>
                <a:spcPct val="130000"/>
              </a:lnSpc>
            </a:pPr>
            <a:r>
              <a:rPr lang="en-US" altLang="zh-CN" sz="2400" dirty="0"/>
              <a:t>You cannot allocate memory with </a:t>
            </a:r>
            <a:r>
              <a:rPr lang="en-US" altLang="zh-CN" sz="2400" b="1" dirty="0">
                <a:latin typeface="Courier New" charset="0"/>
                <a:cs typeface="Courier New" charset="0"/>
              </a:rPr>
              <a:t>GPF_KERNEL</a:t>
            </a:r>
            <a:r>
              <a:rPr lang="en-US" altLang="zh-CN" sz="2400" dirty="0"/>
              <a:t> (which can sleep), you must use </a:t>
            </a:r>
            <a:r>
              <a:rPr lang="en-US" altLang="zh-CN" sz="2400" b="1" dirty="0">
                <a:latin typeface="Courier New" charset="0"/>
                <a:cs typeface="Courier New" charset="0"/>
              </a:rPr>
              <a:t>GPF_ATOMIC</a:t>
            </a:r>
            <a:r>
              <a:rPr lang="en-US" altLang="zh-CN" sz="2400" dirty="0"/>
              <a:t> (which can fail)</a:t>
            </a:r>
          </a:p>
          <a:p>
            <a:pPr>
              <a:lnSpc>
                <a:spcPct val="130000"/>
              </a:lnSpc>
            </a:pPr>
            <a:r>
              <a:rPr lang="en-US" altLang="zh-CN" sz="2400" dirty="0"/>
              <a:t>You cannot call </a:t>
            </a:r>
            <a:r>
              <a:rPr lang="en-US" altLang="zh-CN" sz="2400" b="1" dirty="0">
                <a:latin typeface="Courier New" charset="0"/>
                <a:cs typeface="Courier New" charset="0"/>
              </a:rPr>
              <a:t>schedule()</a:t>
            </a:r>
          </a:p>
          <a:p>
            <a:pPr>
              <a:lnSpc>
                <a:spcPct val="130000"/>
              </a:lnSpc>
            </a:pPr>
            <a:r>
              <a:rPr lang="en-US" altLang="zh-CN" sz="2400" dirty="0"/>
              <a:t>You cannot do a </a:t>
            </a:r>
            <a:r>
              <a:rPr lang="en-US" altLang="zh-CN" sz="2400" b="1" dirty="0">
                <a:latin typeface="Courier New" charset="0"/>
                <a:cs typeface="Courier New" charset="0"/>
              </a:rPr>
              <a:t>down()</a:t>
            </a:r>
            <a:r>
              <a:rPr lang="en-US" altLang="zh-CN" sz="2400" dirty="0"/>
              <a:t> semaphore call</a:t>
            </a:r>
          </a:p>
          <a:p>
            <a:pPr lvl="1">
              <a:lnSpc>
                <a:spcPct val="130000"/>
              </a:lnSpc>
            </a:pPr>
            <a:r>
              <a:rPr lang="en-US" altLang="zh-CN" sz="2000" dirty="0"/>
              <a:t>However, you </a:t>
            </a:r>
            <a:r>
              <a:rPr lang="en-US" altLang="zh-CN" sz="2000" i="1" dirty="0"/>
              <a:t>can</a:t>
            </a:r>
            <a:r>
              <a:rPr lang="en-US" altLang="zh-CN" sz="2000" dirty="0"/>
              <a:t> do an </a:t>
            </a:r>
            <a:r>
              <a:rPr lang="en-US" altLang="zh-CN" sz="2000" b="1" dirty="0">
                <a:latin typeface="Courier New" charset="0"/>
                <a:ea typeface="宋体" charset="0"/>
                <a:cs typeface="Courier New" charset="0"/>
              </a:rPr>
              <a:t>up()</a:t>
            </a:r>
          </a:p>
          <a:p>
            <a:pPr>
              <a:lnSpc>
                <a:spcPct val="130000"/>
              </a:lnSpc>
            </a:pPr>
            <a:r>
              <a:rPr lang="en-US" altLang="zh-CN" sz="2400" dirty="0"/>
              <a:t>You cannot transfer data to/from user space</a:t>
            </a:r>
          </a:p>
          <a:p>
            <a:pPr lvl="1">
              <a:lnSpc>
                <a:spcPct val="130000"/>
              </a:lnSpc>
            </a:pPr>
            <a:r>
              <a:rPr lang="en-US" altLang="zh-CN" sz="2000" dirty="0"/>
              <a:t>E.g., </a:t>
            </a:r>
            <a:r>
              <a:rPr lang="en-US" altLang="zh-CN" sz="2000" b="1" dirty="0" err="1">
                <a:latin typeface="Courier New" charset="0"/>
                <a:ea typeface="宋体" charset="0"/>
                <a:cs typeface="Courier New" charset="0"/>
              </a:rPr>
              <a:t>copy_to_user</a:t>
            </a:r>
            <a:r>
              <a:rPr lang="en-US" altLang="zh-CN" sz="2000" b="1" dirty="0">
                <a:latin typeface="Courier New" charset="0"/>
                <a:ea typeface="宋体" charset="0"/>
                <a:cs typeface="Courier New" charset="0"/>
              </a:rPr>
              <a:t>(), </a:t>
            </a:r>
            <a:r>
              <a:rPr lang="en-US" altLang="zh-CN" sz="2000" b="1" dirty="0" err="1">
                <a:latin typeface="Courier New" charset="0"/>
                <a:ea typeface="宋体" charset="0"/>
                <a:cs typeface="Courier New" charset="0"/>
              </a:rPr>
              <a:t>copy_from_user</a:t>
            </a:r>
            <a:r>
              <a:rPr lang="en-US" altLang="zh-CN" sz="2000" b="1" dirty="0">
                <a:latin typeface="Courier New" charset="0"/>
                <a:ea typeface="宋体" charset="0"/>
                <a:cs typeface="Courier New" charset="0"/>
              </a:rPr>
              <a:t>()</a:t>
            </a:r>
          </a:p>
          <a:p>
            <a:pPr>
              <a:lnSpc>
                <a:spcPct val="130000"/>
              </a:lnSpc>
            </a:pP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904939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err="1"/>
              <a:t>FlexSC</a:t>
            </a:r>
            <a:r>
              <a:rPr lang="en-US" dirty="0"/>
              <a:t>: Exception-less </a:t>
            </a:r>
            <a:r>
              <a:rPr lang="en-US" dirty="0" err="1"/>
              <a:t>syscall</a:t>
            </a:r>
            <a:r>
              <a:rPr lang="en-US" dirty="0"/>
              <a:t>: remove synchronicity by decoupling invocation from execution</a:t>
            </a:r>
          </a:p>
          <a:p>
            <a:pPr lvl="1"/>
            <a:r>
              <a:rPr lang="en-US" altLang="zh-CN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I/O</a:t>
            </a:r>
            <a:r>
              <a:rPr lang="zh-CN" altLang="en-US" dirty="0"/>
              <a:t> </a:t>
            </a:r>
            <a:r>
              <a:rPr lang="en-US" altLang="zh-CN" dirty="0"/>
              <a:t>sub-system:</a:t>
            </a:r>
            <a:r>
              <a:rPr lang="zh-CN" altLang="en-US" dirty="0"/>
              <a:t> </a:t>
            </a:r>
            <a:r>
              <a:rPr lang="en-US" dirty="0"/>
              <a:t>Thousands of devices, each slightly different</a:t>
            </a:r>
          </a:p>
          <a:p>
            <a:pPr lvl="1"/>
            <a:r>
              <a:rPr lang="en-US" altLang="zh-CN" dirty="0"/>
              <a:t>Unified</a:t>
            </a:r>
            <a:r>
              <a:rPr lang="zh-CN" altLang="en-US" dirty="0"/>
              <a:t> </a:t>
            </a:r>
            <a:r>
              <a:rPr lang="en-US" altLang="zh-CN" dirty="0"/>
              <a:t>interface: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</a:p>
          <a:p>
            <a:pPr lvl="2"/>
            <a:r>
              <a:rPr lang="en-US" altLang="zh-CN" dirty="0"/>
              <a:t>Open,</a:t>
            </a:r>
            <a:r>
              <a:rPr lang="zh-CN" altLang="en-US" dirty="0"/>
              <a:t> </a:t>
            </a:r>
            <a:r>
              <a:rPr lang="en-US" altLang="zh-CN" dirty="0"/>
              <a:t>read,</a:t>
            </a:r>
            <a:r>
              <a:rPr lang="zh-CN" altLang="en-US" dirty="0"/>
              <a:t> </a:t>
            </a:r>
            <a:r>
              <a:rPr lang="en-US" altLang="zh-CN" dirty="0"/>
              <a:t>write,</a:t>
            </a:r>
            <a:r>
              <a:rPr lang="zh-CN" altLang="en-US" dirty="0"/>
              <a:t> </a:t>
            </a:r>
            <a:r>
              <a:rPr lang="en-US" altLang="zh-CN" dirty="0"/>
              <a:t>seek,</a:t>
            </a:r>
            <a:r>
              <a:rPr lang="zh-CN" altLang="en-US" dirty="0"/>
              <a:t> </a:t>
            </a:r>
            <a:r>
              <a:rPr lang="en-US" altLang="zh-CN" dirty="0"/>
              <a:t>close,</a:t>
            </a:r>
            <a:r>
              <a:rPr lang="zh-CN" altLang="en-US" dirty="0"/>
              <a:t> </a:t>
            </a:r>
            <a:r>
              <a:rPr lang="en-US" altLang="zh-CN" dirty="0"/>
              <a:t>…</a:t>
            </a:r>
          </a:p>
          <a:p>
            <a:pPr lvl="2"/>
            <a:r>
              <a:rPr lang="en-US" altLang="zh-CN" dirty="0"/>
              <a:t>Avoid</a:t>
            </a:r>
            <a:r>
              <a:rPr lang="zh-CN" altLang="en-US" dirty="0"/>
              <a:t> </a:t>
            </a:r>
            <a:r>
              <a:rPr lang="en-US" altLang="zh-CN" dirty="0"/>
              <a:t>too</a:t>
            </a:r>
            <a:r>
              <a:rPr lang="zh-CN" altLang="en-US" dirty="0"/>
              <a:t> </a:t>
            </a:r>
            <a:r>
              <a:rPr lang="en-US" altLang="zh-CN" dirty="0"/>
              <a:t>generalization</a:t>
            </a:r>
            <a:endParaRPr lang="en-US" dirty="0"/>
          </a:p>
          <a:p>
            <a:pPr lvl="1"/>
            <a:r>
              <a:rPr lang="en-US" dirty="0"/>
              <a:t>Top-half &amp; bottom-half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611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two main jobs of a computer are I/O and processing. In many cases, the main job is I/O, and the processing is merely incidental.</a:t>
            </a:r>
          </a:p>
          <a:p>
            <a:endParaRPr lang="en-US" altLang="zh-CN" dirty="0"/>
          </a:p>
          <a:p>
            <a:pPr marL="0" indent="0" algn="r">
              <a:buNone/>
            </a:pPr>
            <a:r>
              <a:rPr lang="en-US" altLang="zh-CN" dirty="0"/>
              <a:t>—— Operating System Concepts, 8</a:t>
            </a:r>
            <a:r>
              <a:rPr lang="en-US" altLang="zh-CN" baseline="30000" dirty="0"/>
              <a:t>th</a:t>
            </a:r>
            <a:r>
              <a:rPr lang="en-US" altLang="zh-CN" dirty="0"/>
              <a:t> edition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6813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I/O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1314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宋体" pitchFamily="2" charset="-122"/>
              </a:rPr>
              <a:t>Why do we Need an I/O Subsystem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宋体" pitchFamily="2" charset="-122"/>
              </a:rPr>
              <a:t>Thousands of devices, each slightly different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How can we standardize the interfaces to these devices?</a:t>
            </a:r>
          </a:p>
          <a:p>
            <a:r>
              <a:rPr lang="en-US" altLang="zh-CN" dirty="0">
                <a:ea typeface="宋体" pitchFamily="2" charset="-122"/>
              </a:rPr>
              <a:t>Devices are 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unreliable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Media failures and transmission errors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How can we make them reliable?</a:t>
            </a:r>
          </a:p>
          <a:p>
            <a:r>
              <a:rPr lang="en-US" altLang="zh-CN" dirty="0">
                <a:ea typeface="宋体" pitchFamily="2" charset="-122"/>
              </a:rPr>
              <a:t>Devices are 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unpredictable </a:t>
            </a:r>
            <a:r>
              <a:rPr lang="en-US" altLang="zh-CN" dirty="0">
                <a:ea typeface="宋体" pitchFamily="2" charset="-122"/>
              </a:rPr>
              <a:t>and/or 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slow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How can we manage them if we don’t know what they will do or how they will perform?</a:t>
            </a:r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851" name="Picture 3"/>
          <p:cNvPicPr>
            <a:picLocks noChangeAspect="1" noChangeArrowheads="1"/>
          </p:cNvPicPr>
          <p:nvPr/>
        </p:nvPicPr>
        <p:blipFill>
          <a:blip r:embed="rId3"/>
          <a:srcRect l="7227" t="577" r="7658" b="882"/>
          <a:stretch>
            <a:fillRect/>
          </a:stretch>
        </p:blipFill>
        <p:spPr bwMode="auto">
          <a:xfrm>
            <a:off x="2174875" y="1267530"/>
            <a:ext cx="4149725" cy="36036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26999" y="48862"/>
            <a:ext cx="8875889" cy="1143000"/>
          </a:xfrm>
        </p:spPr>
        <p:txBody>
          <a:bodyPr>
            <a:normAutofit/>
          </a:bodyPr>
          <a:lstStyle/>
          <a:p>
            <a:r>
              <a:rPr lang="en-US" altLang="zh-CN" sz="3000" dirty="0">
                <a:ea typeface="宋体" pitchFamily="2" charset="-122"/>
              </a:rPr>
              <a:t>Device Rates Vary Many Orders of Magnitude</a:t>
            </a:r>
          </a:p>
        </p:txBody>
      </p:sp>
      <p:sp>
        <p:nvSpPr>
          <p:cNvPr id="84685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96531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zh-CN" altLang="en-US" dirty="0">
              <a:ea typeface="宋体" pitchFamily="2" charset="-122"/>
            </a:endParaRPr>
          </a:p>
          <a:p>
            <a:endParaRPr lang="zh-CN" altLang="en-US" dirty="0">
              <a:ea typeface="宋体" pitchFamily="2" charset="-122"/>
            </a:endParaRPr>
          </a:p>
          <a:p>
            <a:endParaRPr lang="zh-CN" altLang="en-US" dirty="0">
              <a:ea typeface="宋体" pitchFamily="2" charset="-122"/>
            </a:endParaRPr>
          </a:p>
          <a:p>
            <a:endParaRPr lang="zh-CN" altLang="en-US" dirty="0">
              <a:ea typeface="宋体" pitchFamily="2" charset="-122"/>
            </a:endParaRPr>
          </a:p>
          <a:p>
            <a:endParaRPr lang="zh-CN" altLang="en-US" dirty="0">
              <a:ea typeface="宋体" pitchFamily="2" charset="-122"/>
            </a:endParaRPr>
          </a:p>
          <a:p>
            <a:endParaRPr lang="zh-CN" altLang="en-US" dirty="0">
              <a:ea typeface="宋体" pitchFamily="2" charset="-122"/>
            </a:endParaRPr>
          </a:p>
          <a:p>
            <a:pPr>
              <a:buFont typeface="Monotype Sorts"/>
              <a:buNone/>
            </a:pPr>
            <a:endParaRPr lang="zh-CN" altLang="en-US" dirty="0">
              <a:ea typeface="宋体" pitchFamily="2" charset="-122"/>
            </a:endParaRPr>
          </a:p>
          <a:p>
            <a:pPr>
              <a:buFont typeface="Monotype Sorts"/>
              <a:buNone/>
            </a:pPr>
            <a:endParaRPr lang="zh-CN" altLang="en-US" dirty="0">
              <a:ea typeface="宋体" pitchFamily="2" charset="-122"/>
            </a:endParaRPr>
          </a:p>
          <a:p>
            <a:r>
              <a:rPr lang="en-US" altLang="zh-CN" dirty="0">
                <a:ea typeface="宋体" pitchFamily="2" charset="-122"/>
              </a:rPr>
              <a:t>I/O subsystem better handle this wide range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Better not have high overhead/byte for fast devices!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Better not waste time waiting for slow devices</a:t>
            </a:r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8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8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8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Goal of I/O Subsystem</a:t>
            </a:r>
          </a:p>
        </p:txBody>
      </p:sp>
      <p:sp>
        <p:nvSpPr>
          <p:cNvPr id="861187" name="Rectangle 3"/>
          <p:cNvSpPr>
            <a:spLocks noGrp="1" noChangeArrowheads="1"/>
          </p:cNvSpPr>
          <p:nvPr>
            <p:ph idx="1"/>
          </p:nvPr>
        </p:nvSpPr>
        <p:spPr>
          <a:xfrm>
            <a:off x="84666" y="1396491"/>
            <a:ext cx="8929718" cy="535785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>
                <a:ea typeface="宋体" pitchFamily="2" charset="-122"/>
              </a:rPr>
              <a:t>Provides uniform interfaces, despite wide range of different devices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This code works on many different devices:</a:t>
            </a:r>
          </a:p>
          <a:p>
            <a:pPr lvl="1">
              <a:buFont typeface="Wingdings" pitchFamily="2" charset="2"/>
              <a:buNone/>
            </a:pP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FILE 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fd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fopen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(“/dev/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something”,”rw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”);</a:t>
            </a:r>
            <a:b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for (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0; 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&lt; 10; 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++) {</a:t>
            </a:r>
            <a:b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fprintf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fd,”Count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%d\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n”,i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);</a:t>
            </a:r>
            <a:b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}</a:t>
            </a:r>
            <a:b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close(</a:t>
            </a:r>
            <a:r>
              <a:rPr lang="en-US" altLang="zh-CN" b="1" dirty="0" err="1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fd</a:t>
            </a:r>
            <a:r>
              <a:rPr lang="en-US" altLang="zh-CN" b="1" dirty="0">
                <a:solidFill>
                  <a:schemeClr val="accent2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);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Why? 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Because code that controls 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devices </a:t>
            </a:r>
            <a:r>
              <a:rPr lang="en-US" altLang="zh-CN" dirty="0">
                <a:ea typeface="宋体" pitchFamily="2" charset="-122"/>
              </a:rPr>
              <a:t>(“</a:t>
            </a:r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device driver</a:t>
            </a:r>
            <a:r>
              <a:rPr lang="en-US" altLang="zh-CN" dirty="0">
                <a:ea typeface="宋体" pitchFamily="2" charset="-122"/>
              </a:rPr>
              <a:t>”) implements standard interface.</a:t>
            </a:r>
          </a:p>
          <a:p>
            <a:r>
              <a:rPr lang="en-US" altLang="zh-CN" dirty="0">
                <a:ea typeface="宋体" pitchFamily="2" charset="-122"/>
              </a:rPr>
              <a:t>Provides a layer of abstraction of I/O hardware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Manages and interacts with hardware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Hides hardware and operation details</a:t>
            </a:r>
          </a:p>
        </p:txBody>
      </p:sp>
    </p:spTree>
    <p:extLst>
      <p:ext uri="{BB962C8B-B14F-4D97-AF65-F5344CB8AC3E}">
        <p14:creationId xmlns:p14="http://schemas.microsoft.com/office/powerpoint/2010/main" val="20862067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ea typeface="宋体" pitchFamily="2" charset="-122"/>
              </a:rPr>
              <a:t>Three Types of Device Interfaces</a:t>
            </a:r>
          </a:p>
        </p:txBody>
      </p:sp>
      <p:sp>
        <p:nvSpPr>
          <p:cNvPr id="861187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1417638"/>
            <a:ext cx="8715436" cy="515463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pitchFamily="2" charset="-122"/>
              </a:rPr>
              <a:t>Three common types of device interfaces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Character </a:t>
            </a:r>
            <a:r>
              <a:rPr lang="en-US" altLang="zh-CN" dirty="0">
                <a:ea typeface="宋体" pitchFamily="2" charset="-122"/>
              </a:rPr>
              <a:t>devices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Block </a:t>
            </a:r>
            <a:r>
              <a:rPr lang="en-US" altLang="zh-CN" dirty="0">
                <a:ea typeface="宋体" pitchFamily="2" charset="-122"/>
              </a:rPr>
              <a:t>devices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Network </a:t>
            </a:r>
            <a:r>
              <a:rPr lang="en-US" altLang="zh-CN" dirty="0">
                <a:ea typeface="宋体" pitchFamily="2" charset="-122"/>
              </a:rPr>
              <a:t>devices</a:t>
            </a:r>
          </a:p>
        </p:txBody>
      </p:sp>
      <p:pic>
        <p:nvPicPr>
          <p:cNvPr id="4" name="Picture 3" descr="I_O-AR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175705"/>
            <a:ext cx="60960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55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宋体" pitchFamily="2" charset="-122"/>
              </a:rPr>
              <a:t>Character Devices</a:t>
            </a:r>
            <a:br>
              <a:rPr lang="en-US" altLang="zh-CN" dirty="0">
                <a:ea typeface="宋体" pitchFamily="2" charset="-122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Character Devices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Example: keyboard/mouse, serial port, some USB devices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Sequential access, single characters at a time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I/O commands: get(), put(), etc.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Often use open file interface and semantics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68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20859" cy="11430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Press ‘a’ to display ‘a’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70" y="1990168"/>
            <a:ext cx="2208844" cy="48678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758" y="0"/>
            <a:ext cx="3858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55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91245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461" y="0"/>
            <a:ext cx="3365500" cy="1371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638279" y="2318993"/>
            <a:ext cx="2094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/>
              <a:t>Function pointer</a:t>
            </a:r>
            <a:endParaRPr kumimoji="1" lang="zh-CN" altLang="en-US" dirty="0"/>
          </a:p>
        </p:txBody>
      </p:sp>
      <p:cxnSp>
        <p:nvCxnSpPr>
          <p:cNvPr id="8" name="直线箭头连接符 7"/>
          <p:cNvCxnSpPr>
            <a:endCxn id="6" idx="0"/>
          </p:cNvCxnSpPr>
          <p:nvPr/>
        </p:nvCxnSpPr>
        <p:spPr>
          <a:xfrm>
            <a:off x="7659553" y="1139181"/>
            <a:ext cx="26186" cy="11798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618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0034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71900" y="1435608"/>
            <a:ext cx="5253228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#define C(x) ((x)-’@’) // Control-x</a:t>
            </a:r>
            <a:endParaRPr lang="zh-CN" altLang="en-US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1472184" y="374904"/>
            <a:ext cx="269748" cy="709946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871472" y="439912"/>
            <a:ext cx="137922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kbdgetc</a:t>
            </a:r>
            <a:r>
              <a:rPr lang="en-US" altLang="zh-CN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zh-CN" altLang="en-US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18972" y="3858768"/>
            <a:ext cx="59436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918972" y="2825496"/>
            <a:ext cx="59436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918972" y="5088636"/>
            <a:ext cx="59436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886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4344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440" y="1"/>
            <a:ext cx="4916465" cy="455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4085094" cy="264036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844" y="0"/>
            <a:ext cx="4963156" cy="59054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/>
          <a:srcRect b="30658"/>
          <a:stretch/>
        </p:blipFill>
        <p:spPr>
          <a:xfrm>
            <a:off x="-1572" y="2938257"/>
            <a:ext cx="4086667" cy="391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I/O instruction in xv6 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967" y="1738489"/>
            <a:ext cx="6870700" cy="218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967" y="4608689"/>
            <a:ext cx="6870700" cy="13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3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10111" cy="36407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828" y="3739444"/>
            <a:ext cx="7040171" cy="31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44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0" y="0"/>
            <a:ext cx="3988726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566" y="0"/>
            <a:ext cx="3207434" cy="24704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902" y="2534057"/>
            <a:ext cx="5008097" cy="4334493"/>
          </a:xfrm>
          <a:prstGeom prst="rect">
            <a:avLst/>
          </a:prstGeom>
        </p:spPr>
      </p:pic>
      <p:cxnSp>
        <p:nvCxnSpPr>
          <p:cNvPr id="8" name="直接箭头连接符 4"/>
          <p:cNvCxnSpPr/>
          <p:nvPr/>
        </p:nvCxnSpPr>
        <p:spPr>
          <a:xfrm flipV="1">
            <a:off x="6499274" y="1505243"/>
            <a:ext cx="1491175" cy="2729132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4"/>
          <p:cNvCxnSpPr/>
          <p:nvPr/>
        </p:nvCxnSpPr>
        <p:spPr>
          <a:xfrm flipH="1" flipV="1">
            <a:off x="1041010" y="365761"/>
            <a:ext cx="6541476" cy="900331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4"/>
          <p:cNvCxnSpPr/>
          <p:nvPr/>
        </p:nvCxnSpPr>
        <p:spPr>
          <a:xfrm>
            <a:off x="844062" y="365761"/>
            <a:ext cx="196948" cy="2616590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651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宋体" pitchFamily="2" charset="-122"/>
              </a:rPr>
              <a:t>Block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33378"/>
            <a:ext cx="8715436" cy="503889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pitchFamily="2" charset="-122"/>
              </a:rPr>
              <a:t>Block Devices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Example: disk drive, tape drive, DVD-ROM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Uniform block I/O interface to access blocks of data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Raw I/O or file-system access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Memory-mapped file access possible</a:t>
            </a:r>
          </a:p>
          <a:p>
            <a:endParaRPr lang="en-US" altLang="zh-CN" dirty="0">
              <a:ea typeface="宋体" pitchFamily="2" charset="-122"/>
            </a:endParaRPr>
          </a:p>
          <a:p>
            <a:pPr lvl="1"/>
            <a:endParaRPr lang="en-US" altLang="zh-CN" dirty="0">
              <a:ea typeface="宋体" pitchFamily="2" charset="-122"/>
            </a:endParaRPr>
          </a:p>
          <a:p>
            <a:endParaRPr lang="en-US" altLang="zh-CN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2707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Network Devices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Network Devices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Examples: Ethernet, wireless, </a:t>
            </a:r>
            <a:r>
              <a:rPr lang="en-US" altLang="zh-CN" dirty="0" err="1">
                <a:ea typeface="宋体" pitchFamily="2" charset="-122"/>
              </a:rPr>
              <a:t>bluetooth</a:t>
            </a:r>
            <a:endParaRPr lang="en-US" altLang="zh-CN" dirty="0">
              <a:ea typeface="宋体" pitchFamily="2" charset="-122"/>
            </a:endParaRPr>
          </a:p>
          <a:p>
            <a:pPr lvl="1"/>
            <a:r>
              <a:rPr lang="en-US" altLang="zh-CN" dirty="0">
                <a:ea typeface="宋体" pitchFamily="2" charset="-122"/>
              </a:rPr>
              <a:t>Different enough from block/character to have own interface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Provide special networking interface for supporting various network protocols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For example, send/receive network packets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896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ea typeface="宋体" pitchFamily="2" charset="-122"/>
              </a:rPr>
              <a:t>How Does User Deal with Timing?</a:t>
            </a:r>
          </a:p>
        </p:txBody>
      </p:sp>
      <p:sp>
        <p:nvSpPr>
          <p:cNvPr id="8345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ea typeface="宋体" pitchFamily="2" charset="-122"/>
              </a:rPr>
              <a:t>Blocking I/O</a:t>
            </a:r>
            <a:r>
              <a:rPr lang="en-US" altLang="zh-CN" sz="2000" dirty="0">
                <a:ea typeface="宋体" pitchFamily="2" charset="-122"/>
              </a:rPr>
              <a:t>: “Wait”</a:t>
            </a:r>
          </a:p>
          <a:p>
            <a:pPr lvl="1"/>
            <a:r>
              <a:rPr lang="en-US" altLang="zh-CN" sz="1800" dirty="0">
                <a:ea typeface="宋体" pitchFamily="2" charset="-122"/>
              </a:rPr>
              <a:t>When request data (e.g. read() system call), put process in waiting state until data is ready</a:t>
            </a:r>
          </a:p>
          <a:p>
            <a:pPr lvl="1"/>
            <a:r>
              <a:rPr lang="en-US" altLang="zh-CN" sz="1800" dirty="0">
                <a:ea typeface="宋体" pitchFamily="2" charset="-122"/>
              </a:rPr>
              <a:t>When write data (e.g. write() system call), put process in waiting state until device is ready for data</a:t>
            </a:r>
          </a:p>
          <a:p>
            <a:r>
              <a:rPr lang="en-US" altLang="zh-CN" sz="2000" dirty="0">
                <a:solidFill>
                  <a:srgbClr val="FF0000"/>
                </a:solidFill>
                <a:ea typeface="宋体" pitchFamily="2" charset="-122"/>
              </a:rPr>
              <a:t>Non-blocking I/O</a:t>
            </a:r>
            <a:r>
              <a:rPr lang="en-US" altLang="zh-CN" sz="2000" dirty="0">
                <a:ea typeface="宋体" pitchFamily="2" charset="-122"/>
              </a:rPr>
              <a:t>: “Don’t Wait”</a:t>
            </a:r>
          </a:p>
          <a:p>
            <a:pPr lvl="1"/>
            <a:r>
              <a:rPr lang="en-US" altLang="zh-CN" sz="1800" dirty="0">
                <a:ea typeface="宋体" pitchFamily="2" charset="-122"/>
              </a:rPr>
              <a:t>Returns immediately from read or write request with count of bytes successfully transferred</a:t>
            </a:r>
          </a:p>
          <a:p>
            <a:pPr lvl="1"/>
            <a:r>
              <a:rPr lang="en-US" altLang="zh-CN" sz="1800" dirty="0">
                <a:ea typeface="宋体" pitchFamily="2" charset="-122"/>
              </a:rPr>
              <a:t>Read may return nothing, write may write nothing</a:t>
            </a:r>
          </a:p>
          <a:p>
            <a:r>
              <a:rPr lang="en-US" altLang="zh-CN" sz="2000" dirty="0">
                <a:solidFill>
                  <a:srgbClr val="FF0000"/>
                </a:solidFill>
                <a:ea typeface="宋体" pitchFamily="2" charset="-122"/>
              </a:rPr>
              <a:t>Asynchronous I/O</a:t>
            </a:r>
            <a:r>
              <a:rPr lang="en-US" altLang="zh-CN" sz="2000" dirty="0">
                <a:ea typeface="宋体" pitchFamily="2" charset="-122"/>
              </a:rPr>
              <a:t>: “Tell Me Later”</a:t>
            </a:r>
          </a:p>
          <a:p>
            <a:pPr lvl="1"/>
            <a:r>
              <a:rPr lang="en-US" altLang="zh-CN" sz="1800" dirty="0">
                <a:ea typeface="宋体" pitchFamily="2" charset="-122"/>
              </a:rPr>
              <a:t>When request data, take pointer to user’s buffer, return immediately; later kernel fills buffer and notifies user</a:t>
            </a:r>
          </a:p>
          <a:p>
            <a:pPr lvl="1"/>
            <a:r>
              <a:rPr lang="en-US" altLang="zh-CN" sz="1800" dirty="0">
                <a:ea typeface="宋体" pitchFamily="2" charset="-122"/>
              </a:rPr>
              <a:t>When send data, take pointer to user’s buffer, return immediately; later kernel takes data and notifies user </a:t>
            </a:r>
          </a:p>
        </p:txBody>
      </p:sp>
    </p:spTree>
    <p:extLst>
      <p:ext uri="{BB962C8B-B14F-4D97-AF65-F5344CB8AC3E}">
        <p14:creationId xmlns:p14="http://schemas.microsoft.com/office/powerpoint/2010/main" val="444330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1667" y="274638"/>
            <a:ext cx="8734777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a typeface="宋体" pitchFamily="2" charset="-122"/>
              </a:rPr>
              <a:t>Synchronous and Asynchronous I/O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/>
          <a:srcRect l="815" t="21974" r="623" b="21974"/>
          <a:stretch>
            <a:fillRect/>
          </a:stretch>
        </p:blipFill>
        <p:spPr bwMode="auto">
          <a:xfrm>
            <a:off x="731838" y="1809218"/>
            <a:ext cx="8113712" cy="346075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623738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Steps in a DMA Transfer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/>
          <a:srcRect l="464" t="5923" r="464" b="5925"/>
          <a:stretch>
            <a:fillRect/>
          </a:stretch>
        </p:blipFill>
        <p:spPr bwMode="auto">
          <a:xfrm>
            <a:off x="1122363" y="1511828"/>
            <a:ext cx="7081837" cy="472598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540189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I/O Device Notifying the OS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>
                <a:ea typeface="宋体" pitchFamily="2" charset="-122"/>
              </a:rPr>
              <a:t>The OS needs to know when:</a:t>
            </a:r>
          </a:p>
          <a:p>
            <a:pPr lvl="1"/>
            <a:r>
              <a:rPr lang="en-US" altLang="zh-CN">
                <a:ea typeface="宋体" pitchFamily="2" charset="-122"/>
              </a:rPr>
              <a:t>The I/O device has completed an operation</a:t>
            </a:r>
          </a:p>
          <a:p>
            <a:pPr lvl="1"/>
            <a:r>
              <a:rPr lang="en-US" altLang="zh-CN">
                <a:ea typeface="宋体" pitchFamily="2" charset="-122"/>
              </a:rPr>
              <a:t>The I/O operation has encountered an error</a:t>
            </a:r>
          </a:p>
          <a:p>
            <a:r>
              <a:rPr lang="en-US" altLang="zh-CN">
                <a:ea typeface="宋体" pitchFamily="2" charset="-122"/>
              </a:rPr>
              <a:t>Two methods</a:t>
            </a:r>
          </a:p>
          <a:p>
            <a:pPr lvl="1"/>
            <a:r>
              <a:rPr lang="en-US" altLang="zh-CN">
                <a:ea typeface="宋体" pitchFamily="2" charset="-122"/>
              </a:rPr>
              <a:t>Polling</a:t>
            </a:r>
          </a:p>
          <a:p>
            <a:pPr lvl="1"/>
            <a:r>
              <a:rPr lang="en-US" altLang="zh-CN">
                <a:ea typeface="宋体" pitchFamily="2" charset="-122"/>
              </a:rPr>
              <a:t>Interrupt-driven</a:t>
            </a:r>
          </a:p>
          <a:p>
            <a:r>
              <a:rPr lang="en-US" altLang="zh-CN">
                <a:ea typeface="宋体" pitchFamily="2" charset="-122"/>
              </a:rPr>
              <a:t>Polling:</a:t>
            </a:r>
          </a:p>
          <a:p>
            <a:pPr lvl="1"/>
            <a:r>
              <a:rPr lang="en-US" altLang="zh-CN">
                <a:ea typeface="宋体" pitchFamily="2" charset="-122"/>
              </a:rPr>
              <a:t>I/O device puts completion/error information in device-specific status register</a:t>
            </a:r>
          </a:p>
          <a:p>
            <a:pPr lvl="1"/>
            <a:r>
              <a:rPr lang="en-US" altLang="zh-CN">
                <a:ea typeface="宋体" pitchFamily="2" charset="-122"/>
              </a:rPr>
              <a:t>OS periodically checks the status register</a:t>
            </a:r>
          </a:p>
          <a:p>
            <a:pPr lvl="1"/>
            <a:r>
              <a:rPr lang="en-US" altLang="zh-CN">
                <a:ea typeface="宋体" pitchFamily="2" charset="-122"/>
              </a:rPr>
              <a:t>Pro: low overhead</a:t>
            </a:r>
          </a:p>
          <a:p>
            <a:pPr lvl="1"/>
            <a:r>
              <a:rPr lang="en-US" altLang="zh-CN">
                <a:ea typeface="宋体" pitchFamily="2" charset="-122"/>
              </a:rPr>
              <a:t>Con: may waste many cycles on polling if infrequent or unpredictable I/O operations</a:t>
            </a:r>
          </a:p>
          <a:p>
            <a:pPr lvl="1"/>
            <a:endParaRPr lang="en-US" altLang="zh-CN">
              <a:ea typeface="宋体" pitchFamily="2" charset="-122"/>
            </a:endParaRPr>
          </a:p>
          <a:p>
            <a:pPr lvl="2"/>
            <a:endParaRPr lang="en-US" altLang="zh-CN" sz="180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97423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275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Interrupt Driven</a:t>
            </a:r>
            <a:endParaRPr lang="zh-TW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Pro: handles unpredictable events well</a:t>
            </a:r>
          </a:p>
          <a:p>
            <a:r>
              <a:rPr lang="en-US" altLang="zh-CN" dirty="0">
                <a:ea typeface="宋体" pitchFamily="2" charset="-122"/>
              </a:rPr>
              <a:t>Con: interrupts relatively high overhead</a:t>
            </a:r>
          </a:p>
          <a:p>
            <a:endParaRPr lang="en-US" altLang="zh-CN" dirty="0">
              <a:ea typeface="宋体" pitchFamily="2" charset="-122"/>
            </a:endParaRPr>
          </a:p>
          <a:p>
            <a:r>
              <a:rPr lang="en-US" altLang="zh-CN" dirty="0">
                <a:ea typeface="宋体" pitchFamily="2" charset="-122"/>
              </a:rPr>
              <a:t>Some devices may combine both polling and interrupt-driven</a:t>
            </a:r>
          </a:p>
          <a:p>
            <a:pPr lvl="1"/>
            <a:r>
              <a:rPr lang="en-US" altLang="zh-CN" dirty="0">
                <a:ea typeface="宋体" pitchFamily="2" charset="-122"/>
              </a:rPr>
              <a:t>High-bandwidth network device example: </a:t>
            </a:r>
          </a:p>
          <a:p>
            <a:pPr lvl="2"/>
            <a:r>
              <a:rPr lang="en-US" altLang="zh-CN" dirty="0">
                <a:ea typeface="宋体" pitchFamily="2" charset="-122"/>
              </a:rPr>
              <a:t>interrupt for first incoming packet</a:t>
            </a:r>
          </a:p>
          <a:p>
            <a:pPr lvl="2"/>
            <a:r>
              <a:rPr lang="en-US" altLang="zh-CN" dirty="0">
                <a:ea typeface="宋体" pitchFamily="2" charset="-122"/>
              </a:rPr>
              <a:t>polling for following packets until hardware empty </a:t>
            </a:r>
          </a:p>
          <a:p>
            <a:pPr lvl="1"/>
            <a:endParaRPr lang="en-US" altLang="zh-CN" dirty="0">
              <a:ea typeface="宋体" pitchFamily="2" charset="-122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364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Interrupt-Driven I/O Cycle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 l="12607" t="861" r="12607" b="891"/>
          <a:stretch>
            <a:fillRect/>
          </a:stretch>
        </p:blipFill>
        <p:spPr bwMode="auto">
          <a:xfrm>
            <a:off x="2049463" y="1219200"/>
            <a:ext cx="5199062" cy="5122863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471543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A Kernel I/O Structure</a:t>
            </a:r>
            <a:endParaRPr lang="en-US" altLang="zh-CN" sz="1800">
              <a:ea typeface="宋体" pitchFamily="2" charset="-122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 l="967" t="1918" r="719" b="2216"/>
          <a:stretch>
            <a:fillRect/>
          </a:stretch>
        </p:blipFill>
        <p:spPr bwMode="auto">
          <a:xfrm>
            <a:off x="1357313" y="1405818"/>
            <a:ext cx="6872287" cy="50260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377495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Device Drivers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>
                <a:ea typeface="宋体" pitchFamily="2" charset="-122"/>
              </a:rPr>
              <a:t>Device-specific code in the kernel that interacts directly with the device hardware</a:t>
            </a:r>
          </a:p>
          <a:p>
            <a:pPr lvl="1"/>
            <a:r>
              <a:rPr lang="en-US" altLang="zh-CN">
                <a:ea typeface="宋体" pitchFamily="2" charset="-122"/>
              </a:rPr>
              <a:t>Supports a standard internal interface</a:t>
            </a:r>
          </a:p>
          <a:p>
            <a:pPr lvl="1"/>
            <a:r>
              <a:rPr lang="en-US" altLang="zh-CN">
                <a:ea typeface="宋体" pitchFamily="2" charset="-122"/>
              </a:rPr>
              <a:t>Same kernel I/O system can interact easily with different device drivers</a:t>
            </a:r>
          </a:p>
          <a:p>
            <a:pPr lvl="1"/>
            <a:r>
              <a:rPr lang="en-US" altLang="zh-CN">
                <a:ea typeface="宋体" pitchFamily="2" charset="-122"/>
              </a:rPr>
              <a:t>Special device-specific configuration supported with the ioctl() system call</a:t>
            </a:r>
          </a:p>
          <a:p>
            <a:r>
              <a:rPr lang="en-US" altLang="zh-CN">
                <a:ea typeface="宋体" pitchFamily="2" charset="-122"/>
              </a:rPr>
              <a:t>Device drivers typically divided into two pieces:</a:t>
            </a:r>
          </a:p>
          <a:p>
            <a:pPr lvl="1"/>
            <a:r>
              <a:rPr lang="en-US" altLang="zh-CN">
                <a:ea typeface="宋体" pitchFamily="2" charset="-122"/>
              </a:rPr>
              <a:t>Top half</a:t>
            </a:r>
          </a:p>
          <a:p>
            <a:pPr lvl="1"/>
            <a:r>
              <a:rPr lang="en-US" altLang="zh-CN">
                <a:ea typeface="宋体" pitchFamily="2" charset="-122"/>
              </a:rPr>
              <a:t>Bottom half</a:t>
            </a:r>
          </a:p>
        </p:txBody>
      </p:sp>
    </p:spTree>
    <p:extLst>
      <p:ext uri="{BB962C8B-B14F-4D97-AF65-F5344CB8AC3E}">
        <p14:creationId xmlns:p14="http://schemas.microsoft.com/office/powerpoint/2010/main" val="463584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3"/>
          <p:cNvSpPr>
            <a:spLocks noChangeArrowheads="1"/>
          </p:cNvSpPr>
          <p:nvPr/>
        </p:nvSpPr>
        <p:spPr bwMode="auto">
          <a:xfrm>
            <a:off x="1219200" y="5486400"/>
            <a:ext cx="7162800" cy="1219200"/>
          </a:xfrm>
          <a:prstGeom prst="rect">
            <a:avLst/>
          </a:prstGeom>
          <a:solidFill>
            <a:schemeClr val="accent1"/>
          </a:solidFill>
          <a:ln w="12700" algn="ctr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62803"/>
            <a:ext cx="8229600" cy="1143000"/>
          </a:xfrm>
        </p:spPr>
        <p:txBody>
          <a:bodyPr/>
          <a:lstStyle/>
          <a:p>
            <a:r>
              <a:rPr lang="en-US" altLang="zh-CN" dirty="0">
                <a:ea typeface="宋体" pitchFamily="2" charset="-122"/>
              </a:rPr>
              <a:t>Life Cycle of An I/O Request</a:t>
            </a: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/>
          <a:srcRect l="24442" t="562" r="24442" b="562"/>
          <a:stretch>
            <a:fillRect/>
          </a:stretch>
        </p:blipFill>
        <p:spPr bwMode="auto">
          <a:xfrm>
            <a:off x="3917950" y="892175"/>
            <a:ext cx="4006850" cy="58134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1219200" y="354965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endParaRPr lang="zh-TW" altLang="en-US"/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1371600" y="3619500"/>
            <a:ext cx="1722438" cy="7048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478" tIns="44445" rIns="90478" bIns="44445">
            <a:spAutoFit/>
          </a:bodyPr>
          <a:lstStyle/>
          <a:p>
            <a:pPr marL="228600" indent="-228600" algn="ctr"/>
            <a:r>
              <a:rPr lang="en-US" altLang="zh-CN">
                <a:ea typeface="宋体" pitchFamily="2" charset="-122"/>
              </a:rPr>
              <a:t>Device Driver</a:t>
            </a:r>
          </a:p>
          <a:p>
            <a:pPr marL="228600" indent="-228600" algn="ctr"/>
            <a:r>
              <a:rPr lang="en-US" altLang="zh-CN">
                <a:ea typeface="宋体" pitchFamily="2" charset="-122"/>
              </a:rPr>
              <a:t>Top Half</a:t>
            </a:r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1219200" y="446405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endParaRPr lang="zh-TW" altLang="en-US"/>
          </a:p>
        </p:txBody>
      </p:sp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1371600" y="4540250"/>
            <a:ext cx="1722438" cy="7048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478" tIns="44445" rIns="90478" bIns="44445">
            <a:spAutoFit/>
          </a:bodyPr>
          <a:lstStyle/>
          <a:p>
            <a:pPr marL="228600" indent="-228600" algn="ctr"/>
            <a:r>
              <a:rPr lang="en-US" altLang="zh-CN">
                <a:ea typeface="宋体" pitchFamily="2" charset="-122"/>
              </a:rPr>
              <a:t>Device Driver</a:t>
            </a:r>
          </a:p>
          <a:p>
            <a:pPr marL="228600" indent="-228600" algn="ctr"/>
            <a:r>
              <a:rPr lang="en-US" altLang="zh-CN">
                <a:ea typeface="宋体" pitchFamily="2" charset="-122"/>
              </a:rPr>
              <a:t>Bottom Half</a:t>
            </a:r>
          </a:p>
        </p:txBody>
      </p:sp>
      <p:sp>
        <p:nvSpPr>
          <p:cNvPr id="26633" name="Line 8"/>
          <p:cNvSpPr>
            <a:spLocks noChangeShapeType="1"/>
          </p:cNvSpPr>
          <p:nvPr/>
        </p:nvSpPr>
        <p:spPr bwMode="auto">
          <a:xfrm>
            <a:off x="1219200" y="545465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endParaRPr lang="zh-TW" altLang="en-US"/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1635125" y="5607050"/>
            <a:ext cx="1295400" cy="7048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478" tIns="44445" rIns="90478" bIns="44445">
            <a:spAutoFit/>
          </a:bodyPr>
          <a:lstStyle/>
          <a:p>
            <a:pPr marL="228600" indent="-228600" algn="ctr"/>
            <a:r>
              <a:rPr lang="en-US" altLang="zh-CN">
                <a:ea typeface="宋体" pitchFamily="2" charset="-122"/>
              </a:rPr>
              <a:t>Device</a:t>
            </a:r>
          </a:p>
          <a:p>
            <a:pPr marL="228600" indent="-228600" algn="ctr"/>
            <a:r>
              <a:rPr lang="en-US" altLang="zh-CN">
                <a:ea typeface="宋体" pitchFamily="2" charset="-122"/>
              </a:rPr>
              <a:t>Hardware</a:t>
            </a:r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1219200" y="1873250"/>
            <a:ext cx="71628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lIns="90478" tIns="44445" rIns="90478" bIns="44445" anchor="ctr"/>
          <a:lstStyle/>
          <a:p>
            <a:endParaRPr lang="zh-TW" altLang="en-US"/>
          </a:p>
        </p:txBody>
      </p:sp>
      <p:sp>
        <p:nvSpPr>
          <p:cNvPr id="26636" name="Text Box 11"/>
          <p:cNvSpPr txBox="1">
            <a:spLocks noChangeArrowheads="1"/>
          </p:cNvSpPr>
          <p:nvPr/>
        </p:nvSpPr>
        <p:spPr bwMode="auto">
          <a:xfrm>
            <a:off x="1547813" y="2330450"/>
            <a:ext cx="1450975" cy="7048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478" tIns="44445" rIns="90478" bIns="44445">
            <a:spAutoFit/>
          </a:bodyPr>
          <a:lstStyle/>
          <a:p>
            <a:pPr marL="228600" indent="-228600" algn="ctr"/>
            <a:r>
              <a:rPr lang="en-US" altLang="zh-CN">
                <a:ea typeface="宋体" pitchFamily="2" charset="-122"/>
              </a:rPr>
              <a:t>Kernel I/O</a:t>
            </a:r>
          </a:p>
          <a:p>
            <a:pPr marL="228600" indent="-228600" algn="ctr"/>
            <a:r>
              <a:rPr lang="en-US" altLang="zh-CN">
                <a:ea typeface="宋体" pitchFamily="2" charset="-122"/>
              </a:rPr>
              <a:t>Subsystem</a:t>
            </a:r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1744663" y="958850"/>
            <a:ext cx="1165225" cy="704850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</p:spPr>
        <p:txBody>
          <a:bodyPr wrap="none" lIns="90478" tIns="44445" rIns="90478" bIns="44445">
            <a:spAutoFit/>
          </a:bodyPr>
          <a:lstStyle/>
          <a:p>
            <a:pPr marL="228600" indent="-228600" algn="ctr"/>
            <a:r>
              <a:rPr lang="en-US" altLang="zh-CN">
                <a:ea typeface="宋体" pitchFamily="2" charset="-122"/>
              </a:rPr>
              <a:t>User</a:t>
            </a:r>
          </a:p>
          <a:p>
            <a:pPr marL="228600" indent="-228600" algn="ctr"/>
            <a:r>
              <a:rPr lang="en-US" altLang="zh-CN">
                <a:ea typeface="宋体" pitchFamily="2" charset="-122"/>
              </a:rPr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50605417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Recall : Read</a:t>
            </a:r>
            <a:r>
              <a:rPr lang="zh-CN" altLang="en-US" dirty="0"/>
              <a:t> </a:t>
            </a:r>
            <a:r>
              <a:rPr lang="en-US" altLang="zh-CN" dirty="0"/>
              <a:t>Disk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readi</a:t>
            </a:r>
            <a:r>
              <a:rPr lang="en-US" altLang="zh-CN" dirty="0"/>
              <a:t>()-&gt;bread()</a:t>
            </a:r>
          </a:p>
          <a:p>
            <a:pPr lvl="1"/>
            <a:r>
              <a:rPr lang="en-US" altLang="zh-CN" b="1" u="sng" dirty="0"/>
              <a:t>Call </a:t>
            </a:r>
            <a:r>
              <a:rPr lang="en-US" altLang="zh-CN" b="1" u="sng" dirty="0" err="1"/>
              <a:t>bget</a:t>
            </a:r>
            <a:r>
              <a:rPr lang="en-US" altLang="zh-CN" b="1" u="sng" dirty="0"/>
              <a:t>() to read from buffer cache first</a:t>
            </a:r>
          </a:p>
          <a:p>
            <a:pPr lvl="1"/>
            <a:r>
              <a:rPr lang="en-US" altLang="zh-CN" dirty="0"/>
              <a:t>If not found, call </a:t>
            </a:r>
            <a:r>
              <a:rPr lang="en-US" altLang="zh-CN" dirty="0" err="1"/>
              <a:t>iderw</a:t>
            </a:r>
            <a:r>
              <a:rPr lang="en-US" altLang="zh-CN" dirty="0"/>
              <a:t>() to read from disk, and mark as valid.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441701"/>
            <a:ext cx="88265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57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Xv6 disk driver design &amp; Implementation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Design Overview</a:t>
            </a:r>
          </a:p>
          <a:p>
            <a:pPr lvl="1"/>
            <a:r>
              <a:rPr lang="en-US" altLang="zh-TW" dirty="0"/>
              <a:t>Support an IDE driver</a:t>
            </a:r>
          </a:p>
          <a:p>
            <a:pPr lvl="1"/>
            <a:endParaRPr lang="en-US" altLang="zh-TW" dirty="0"/>
          </a:p>
          <a:p>
            <a:pPr lvl="1"/>
            <a:r>
              <a:rPr lang="en-US" altLang="zh-TW" dirty="0"/>
              <a:t>Use I/O Instructions instead of Memory Mapped I/O</a:t>
            </a:r>
          </a:p>
          <a:p>
            <a:pPr lvl="2"/>
            <a:r>
              <a:rPr lang="en-US" altLang="zh-TW" dirty="0"/>
              <a:t>in, out</a:t>
            </a:r>
          </a:p>
          <a:p>
            <a:pPr lvl="1"/>
            <a:endParaRPr lang="en-US" altLang="zh-TW" dirty="0"/>
          </a:p>
          <a:p>
            <a:pPr lvl="1"/>
            <a:r>
              <a:rPr lang="en-US" altLang="zh-TW" dirty="0"/>
              <a:t>Asynchronous I/O model</a:t>
            </a:r>
          </a:p>
          <a:p>
            <a:pPr lvl="2"/>
            <a:r>
              <a:rPr lang="en-US" altLang="zh-TW" dirty="0"/>
              <a:t>Use a simple </a:t>
            </a:r>
            <a:r>
              <a:rPr lang="en-US" altLang="zh-TW" dirty="0">
                <a:solidFill>
                  <a:srgbClr val="FF0000"/>
                </a:solidFill>
              </a:rPr>
              <a:t>queue</a:t>
            </a:r>
            <a:r>
              <a:rPr lang="en-US" altLang="zh-TW" dirty="0"/>
              <a:t> of I/O request</a:t>
            </a:r>
          </a:p>
          <a:p>
            <a:pPr lvl="2"/>
            <a:r>
              <a:rPr lang="en-US" altLang="zh-TW" dirty="0"/>
              <a:t>Use </a:t>
            </a:r>
            <a:r>
              <a:rPr lang="en-US" altLang="zh-TW" dirty="0">
                <a:solidFill>
                  <a:srgbClr val="FF0000"/>
                </a:solidFill>
              </a:rPr>
              <a:t>interrupt</a:t>
            </a:r>
            <a:r>
              <a:rPr lang="en-US" altLang="zh-TW" dirty="0"/>
              <a:t> to notify the available of data</a:t>
            </a:r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75894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 Specification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Xv6 uses a relative old IDE specification</a:t>
            </a:r>
          </a:p>
          <a:p>
            <a:pPr lvl="1"/>
            <a:r>
              <a:rPr lang="en-US" dirty="0"/>
              <a:t>Not PCI negotiation</a:t>
            </a:r>
          </a:p>
          <a:p>
            <a:pPr lvl="1"/>
            <a:endParaRPr lang="en-US" dirty="0"/>
          </a:p>
          <a:p>
            <a:r>
              <a:rPr lang="en-US" dirty="0"/>
              <a:t>IDE Ports</a:t>
            </a:r>
          </a:p>
          <a:p>
            <a:pPr lvl="1"/>
            <a:r>
              <a:rPr lang="en-US" dirty="0"/>
              <a:t>0x1F0-0x1F7</a:t>
            </a:r>
          </a:p>
          <a:p>
            <a:pPr lvl="2"/>
            <a:r>
              <a:rPr lang="en-US" dirty="0"/>
              <a:t>0x1f0: write/</a:t>
            </a:r>
            <a:r>
              <a:rPr lang="en-US"/>
              <a:t>read port</a:t>
            </a:r>
          </a:p>
          <a:p>
            <a:pPr lvl="2"/>
            <a:r>
              <a:rPr lang="en-US" dirty="0"/>
              <a:t>0x1f2: number of sectors </a:t>
            </a:r>
          </a:p>
          <a:p>
            <a:pPr lvl="2"/>
            <a:r>
              <a:rPr lang="en-US" dirty="0"/>
              <a:t>0x1f3-0x1f5: sector number</a:t>
            </a:r>
          </a:p>
          <a:p>
            <a:pPr lvl="2"/>
            <a:r>
              <a:rPr lang="en-US" dirty="0"/>
              <a:t>0x1f6: </a:t>
            </a:r>
            <a:r>
              <a:rPr lang="en-US" dirty="0" err="1"/>
              <a:t>diskno</a:t>
            </a:r>
            <a:r>
              <a:rPr lang="en-US" dirty="0"/>
              <a:t> and sector number</a:t>
            </a:r>
          </a:p>
          <a:p>
            <a:pPr lvl="2"/>
            <a:r>
              <a:rPr lang="en-US" dirty="0"/>
              <a:t>0x1f7: command registers, status bit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0x3F6 interrupt control line   </a:t>
            </a:r>
          </a:p>
        </p:txBody>
      </p:sp>
    </p:spTree>
    <p:extLst>
      <p:ext uri="{BB962C8B-B14F-4D97-AF65-F5344CB8AC3E}">
        <p14:creationId xmlns:p14="http://schemas.microsoft.com/office/powerpoint/2010/main" val="660808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134581"/>
            <a:ext cx="8229600" cy="1143000"/>
          </a:xfrm>
        </p:spPr>
        <p:txBody>
          <a:bodyPr/>
          <a:lstStyle/>
          <a:p>
            <a:r>
              <a:rPr lang="en-US" altLang="zh-TW" dirty="0"/>
              <a:t>IDE Initialization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0" y="819855"/>
            <a:ext cx="56007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38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Polling Mechanism</a:t>
            </a:r>
            <a:endParaRPr lang="zh-TW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16100"/>
            <a:ext cx="76073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1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57418" y="1"/>
            <a:ext cx="2486582" cy="2469444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Synchronous I/O (</a:t>
            </a:r>
            <a:r>
              <a:rPr lang="en-US" altLang="zh-TW" dirty="0" err="1"/>
              <a:t>iderw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574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06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596900"/>
            <a:ext cx="87630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8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0"/>
            <a:ext cx="5904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81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336800"/>
            <a:ext cx="65405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18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03060" y="274638"/>
            <a:ext cx="4283740" cy="249114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Sleep and Wakeup Mechanism in xv6</a:t>
            </a:r>
            <a:endParaRPr lang="zh-TW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64" y="0"/>
            <a:ext cx="442422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66" y="2890008"/>
            <a:ext cx="4995333" cy="396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462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IDE.c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driver can only handle 1 operation at a time</a:t>
            </a:r>
          </a:p>
          <a:p>
            <a:pPr lvl="1"/>
            <a:r>
              <a:rPr lang="en-US" dirty="0"/>
              <a:t>Only send the buffer at the front of the queue</a:t>
            </a:r>
          </a:p>
          <a:p>
            <a:pPr lvl="1"/>
            <a:r>
              <a:rPr lang="en-US" dirty="0"/>
              <a:t>Others are simply waiting their turn</a:t>
            </a:r>
          </a:p>
          <a:p>
            <a:pPr lvl="1"/>
            <a:endParaRPr lang="en-US" dirty="0"/>
          </a:p>
          <a:p>
            <a:r>
              <a:rPr lang="en-US" dirty="0" err="1"/>
              <a:t>iderw</a:t>
            </a:r>
            <a:r>
              <a:rPr lang="en-US" dirty="0"/>
              <a:t>() maintains a queue of requests </a:t>
            </a:r>
          </a:p>
          <a:p>
            <a:pPr lvl="1"/>
            <a:r>
              <a:rPr lang="en-US" dirty="0"/>
              <a:t>Adds the buffer b to the end of the queue </a:t>
            </a:r>
          </a:p>
          <a:p>
            <a:pPr lvl="1"/>
            <a:r>
              <a:rPr lang="en-US" dirty="0"/>
              <a:t>If b is the first, then call </a:t>
            </a:r>
            <a:r>
              <a:rPr lang="en-US" dirty="0" err="1"/>
              <a:t>idestart</a:t>
            </a:r>
            <a:r>
              <a:rPr lang="en-US" dirty="0"/>
              <a:t>(), if not, just wait</a:t>
            </a:r>
          </a:p>
          <a:p>
            <a:pPr lvl="1"/>
            <a:r>
              <a:rPr lang="en-US" dirty="0"/>
              <a:t>Then just sleep, instead of polling</a:t>
            </a:r>
          </a:p>
          <a:p>
            <a:pPr lvl="1"/>
            <a:endParaRPr lang="en-US" dirty="0"/>
          </a:p>
          <a:p>
            <a:r>
              <a:rPr lang="en-US" dirty="0" err="1"/>
              <a:t>ideintr</a:t>
            </a:r>
            <a:r>
              <a:rPr lang="en-US" dirty="0"/>
              <a:t>() will handle the first request</a:t>
            </a:r>
          </a:p>
          <a:p>
            <a:pPr lvl="1"/>
            <a:r>
              <a:rPr lang="en-US" dirty="0"/>
              <a:t>Then start other request if any</a:t>
            </a:r>
          </a:p>
        </p:txBody>
      </p:sp>
    </p:spTree>
    <p:extLst>
      <p:ext uri="{BB962C8B-B14F-4D97-AF65-F5344CB8AC3E}">
        <p14:creationId xmlns:p14="http://schemas.microsoft.com/office/powerpoint/2010/main" val="33894437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Homework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Please read xv6 code and describe the process of </a:t>
            </a:r>
            <a:r>
              <a:rPr lang="en-US" altLang="zh-CN" dirty="0" err="1"/>
              <a:t>helloworld</a:t>
            </a:r>
            <a:r>
              <a:rPr lang="en-US" altLang="zh-CN" dirty="0"/>
              <a:t> (from “./hello” to the exit)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9541216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15160</TotalTime>
  <Words>1216</Words>
  <Application>Microsoft Macintosh PowerPoint</Application>
  <PresentationFormat>On-screen Show (4:3)</PresentationFormat>
  <Paragraphs>193</Paragraphs>
  <Slides>41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Courier New</vt:lpstr>
      <vt:lpstr>Monotype Sorts</vt:lpstr>
      <vt:lpstr>Tahoma</vt:lpstr>
      <vt:lpstr>Verdana</vt:lpstr>
      <vt:lpstr>Wingdings</vt:lpstr>
      <vt:lpstr>CloudVisor-Austin</vt:lpstr>
      <vt:lpstr>I/O</vt:lpstr>
      <vt:lpstr>Review: What Can’t You Do in an Interrupt Handler?</vt:lpstr>
      <vt:lpstr>Review</vt:lpstr>
      <vt:lpstr>PowerPoint Presentation</vt:lpstr>
      <vt:lpstr>I/O</vt:lpstr>
      <vt:lpstr>Why do we Need an I/O Subsystem</vt:lpstr>
      <vt:lpstr>Device Rates Vary Many Orders of Magnitude</vt:lpstr>
      <vt:lpstr>Goal of I/O Subsystem</vt:lpstr>
      <vt:lpstr>Three Types of Device Interfaces</vt:lpstr>
      <vt:lpstr>Character Devices </vt:lpstr>
      <vt:lpstr>Press ‘a’ to display ‘a’</vt:lpstr>
      <vt:lpstr>PowerPoint Presentation</vt:lpstr>
      <vt:lpstr>PowerPoint Presentation</vt:lpstr>
      <vt:lpstr>PowerPoint Presentation</vt:lpstr>
      <vt:lpstr>PowerPoint Presentation</vt:lpstr>
      <vt:lpstr>I/O instruction in xv6 </vt:lpstr>
      <vt:lpstr>PowerPoint Presentation</vt:lpstr>
      <vt:lpstr>PowerPoint Presentation</vt:lpstr>
      <vt:lpstr>Block Devices</vt:lpstr>
      <vt:lpstr>Network Devices</vt:lpstr>
      <vt:lpstr>How Does User Deal with Timing?</vt:lpstr>
      <vt:lpstr>Synchronous and Asynchronous I/O</vt:lpstr>
      <vt:lpstr>Steps in a DMA Transfer</vt:lpstr>
      <vt:lpstr>I/O Device Notifying the OS</vt:lpstr>
      <vt:lpstr>Interrupt Driven</vt:lpstr>
      <vt:lpstr>Interrupt-Driven I/O Cycle</vt:lpstr>
      <vt:lpstr>A Kernel I/O Structure</vt:lpstr>
      <vt:lpstr>Device Drivers</vt:lpstr>
      <vt:lpstr>Life Cycle of An I/O Request</vt:lpstr>
      <vt:lpstr>Recall : Read Disk</vt:lpstr>
      <vt:lpstr>Xv6 disk driver design &amp; Implementation</vt:lpstr>
      <vt:lpstr>IDE Specification</vt:lpstr>
      <vt:lpstr>IDE Initialization</vt:lpstr>
      <vt:lpstr>Polling Mechanism</vt:lpstr>
      <vt:lpstr>Synchronous I/O (iderw)</vt:lpstr>
      <vt:lpstr>PowerPoint Presentation</vt:lpstr>
      <vt:lpstr>PowerPoint Presentation</vt:lpstr>
      <vt:lpstr>PowerPoint Presentation</vt:lpstr>
      <vt:lpstr>Sleep and Wakeup Mechanism in xv6</vt:lpstr>
      <vt:lpstr>IDE.c</vt:lpstr>
      <vt:lpstr>Homework</vt:lpstr>
    </vt:vector>
  </TitlesOfParts>
  <Company>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Haibo CHen</dc:creator>
  <cp:lastModifiedBy>Microsoft Office User</cp:lastModifiedBy>
  <cp:revision>286</cp:revision>
  <cp:lastPrinted>2012-03-06T02:02:05Z</cp:lastPrinted>
  <dcterms:created xsi:type="dcterms:W3CDTF">2012-03-02T02:20:40Z</dcterms:created>
  <dcterms:modified xsi:type="dcterms:W3CDTF">2019-04-11T01:58:06Z</dcterms:modified>
</cp:coreProperties>
</file>