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9"/>
  </p:notesMasterIdLst>
  <p:sldIdLst>
    <p:sldId id="256" r:id="rId2"/>
    <p:sldId id="429" r:id="rId3"/>
    <p:sldId id="430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64" r:id="rId19"/>
    <p:sldId id="366" r:id="rId20"/>
    <p:sldId id="367" r:id="rId21"/>
    <p:sldId id="369" r:id="rId22"/>
    <p:sldId id="368" r:id="rId23"/>
    <p:sldId id="389" r:id="rId24"/>
    <p:sldId id="406" r:id="rId25"/>
    <p:sldId id="407" r:id="rId26"/>
    <p:sldId id="408" r:id="rId27"/>
    <p:sldId id="409" r:id="rId28"/>
    <p:sldId id="410" r:id="rId29"/>
    <p:sldId id="411" r:id="rId30"/>
    <p:sldId id="390" r:id="rId31"/>
    <p:sldId id="391" r:id="rId32"/>
    <p:sldId id="396" r:id="rId33"/>
    <p:sldId id="397" r:id="rId34"/>
    <p:sldId id="398" r:id="rId35"/>
    <p:sldId id="399" r:id="rId36"/>
    <p:sldId id="400" r:id="rId37"/>
    <p:sldId id="401" r:id="rId38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59"/>
    <p:restoredTop sz="87580" autoAdjust="0"/>
  </p:normalViewPr>
  <p:slideViewPr>
    <p:cSldViewPr snapToGrid="0" snapToObjects="1">
      <p:cViewPr varScale="1">
        <p:scale>
          <a:sx n="142" d="100"/>
          <a:sy n="142" d="100"/>
        </p:scale>
        <p:origin x="218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48DF2C1-AA9F-482C-8417-71F04B8C37FE}" type="datetimeFigureOut">
              <a:rPr lang="en-US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F62BB014-8706-41A8-8A68-75F6D07FA1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890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// Block 0 is unused.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// Block 1 is super block.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// Blocks 2 through </a:t>
            </a:r>
            <a:r>
              <a:rPr lang="en-US" dirty="0" err="1" smtClean="0"/>
              <a:t>sb.ninodes</a:t>
            </a:r>
            <a:r>
              <a:rPr lang="en-US" dirty="0" smtClean="0"/>
              <a:t>/IPB hold </a:t>
            </a:r>
            <a:r>
              <a:rPr lang="en-US" dirty="0" err="1" smtClean="0"/>
              <a:t>inodes</a:t>
            </a:r>
            <a:r>
              <a:rPr lang="en-US" dirty="0" smtClean="0"/>
              <a:t>.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// Then free bitmap blocks holding </a:t>
            </a:r>
            <a:r>
              <a:rPr lang="en-US" dirty="0" err="1" smtClean="0"/>
              <a:t>sb.size</a:t>
            </a:r>
            <a:r>
              <a:rPr lang="en-US" dirty="0" smtClean="0"/>
              <a:t> bits.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// Then </a:t>
            </a:r>
            <a:r>
              <a:rPr lang="en-US" dirty="0" err="1" smtClean="0"/>
              <a:t>sb.nblocks</a:t>
            </a:r>
            <a:r>
              <a:rPr lang="en-US" dirty="0" smtClean="0"/>
              <a:t> data blocks.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// Then </a:t>
            </a:r>
            <a:r>
              <a:rPr lang="en-US" dirty="0" err="1" smtClean="0"/>
              <a:t>sb.nlog</a:t>
            </a:r>
            <a:r>
              <a:rPr lang="en-US" dirty="0" smtClean="0"/>
              <a:t> log blocks.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2BB014-8706-41A8-8A68-75F6D07FA19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808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7C6A0AC-2F34-4E92-934E-E5BC3854C9D5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CN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581025" y="69850"/>
            <a:ext cx="5695950" cy="42735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4483100"/>
            <a:ext cx="6832600" cy="3824288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 smtClean="0"/>
              <a:t>One of the key things a directory must do is make it easy to allocate new space on the disk.</a:t>
            </a:r>
          </a:p>
          <a:p>
            <a:pPr lvl="1">
              <a:spcBef>
                <a:spcPct val="0"/>
              </a:spcBef>
            </a:pPr>
            <a:r>
              <a:rPr lang="en-US" altLang="zh-CN" smtClean="0">
                <a:latin typeface="Arial" charset="0"/>
              </a:rPr>
              <a:t>—</a:t>
            </a:r>
            <a:r>
              <a:rPr lang="en-US" altLang="zh-CN" smtClean="0"/>
              <a:t>	The directory must keep track of which blocks are free and which are allocated.</a:t>
            </a:r>
          </a:p>
          <a:p>
            <a:pPr>
              <a:spcBef>
                <a:spcPct val="0"/>
              </a:spcBef>
            </a:pPr>
            <a:endParaRPr lang="en-US" altLang="zh-CN" smtClean="0"/>
          </a:p>
          <a:p>
            <a:pPr>
              <a:spcBef>
                <a:spcPct val="0"/>
              </a:spcBef>
            </a:pPr>
            <a:r>
              <a:rPr lang="en-US" altLang="zh-CN" smtClean="0"/>
              <a:t>Often CPUs have instructions to perform this search in a small number of machine cycles.</a:t>
            </a:r>
          </a:p>
          <a:p>
            <a:pPr>
              <a:spcBef>
                <a:spcPct val="0"/>
              </a:spcBef>
            </a:pPr>
            <a:endParaRPr lang="en-US" altLang="zh-CN" smtClean="0"/>
          </a:p>
          <a:p>
            <a:pPr>
              <a:spcBef>
                <a:spcPct val="0"/>
              </a:spcBef>
            </a:pPr>
            <a:r>
              <a:rPr lang="en-US" altLang="zh-CN" smtClean="0"/>
              <a:t>But are free blocks uniformly spread out over the disk?</a:t>
            </a:r>
          </a:p>
          <a:p>
            <a:pPr lvl="1">
              <a:spcBef>
                <a:spcPct val="0"/>
              </a:spcBef>
            </a:pPr>
            <a:r>
              <a:rPr lang="en-US" altLang="zh-CN" smtClean="0">
                <a:latin typeface="Arial" charset="0"/>
              </a:rPr>
              <a:t>—</a:t>
            </a:r>
            <a:r>
              <a:rPr lang="en-US" altLang="zh-CN" smtClean="0"/>
              <a:t> Not likely.  If they were then file I/O performance would likely be poor.</a:t>
            </a:r>
          </a:p>
        </p:txBody>
      </p:sp>
    </p:spTree>
    <p:extLst>
      <p:ext uri="{BB962C8B-B14F-4D97-AF65-F5344CB8AC3E}">
        <p14:creationId xmlns:p14="http://schemas.microsoft.com/office/powerpoint/2010/main" val="14946138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56F92A0-FEF8-4CFC-93EC-050A6FCC28BB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CN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4483100"/>
            <a:ext cx="6832600" cy="3824288"/>
          </a:xfrm>
          <a:noFill/>
        </p:spPr>
        <p:txBody>
          <a:bodyPr wrap="square" lIns="95654" tIns="46988" rIns="95654" bIns="46988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zh-CN" smtClean="0"/>
              <a:t>In this figure </a:t>
            </a:r>
            <a:r>
              <a:rPr lang="en-US" altLang="zh-CN" i="1" smtClean="0"/>
              <a:t>n</a:t>
            </a:r>
            <a:r>
              <a:rPr lang="en-US" altLang="zh-CN" smtClean="0"/>
              <a:t> is the number of pointer you can store in a disk block.</a:t>
            </a:r>
          </a:p>
          <a:p>
            <a:pPr>
              <a:spcBef>
                <a:spcPct val="0"/>
              </a:spcBef>
            </a:pPr>
            <a:r>
              <a:rPr lang="en-US" altLang="zh-CN" smtClean="0"/>
              <a:t>Assuming a first level block can contain 16 pointers then</a:t>
            </a:r>
          </a:p>
          <a:p>
            <a:pPr lvl="1">
              <a:spcBef>
                <a:spcPct val="0"/>
              </a:spcBef>
            </a:pPr>
            <a:r>
              <a:rPr lang="en-US" altLang="zh-CN" smtClean="0">
                <a:latin typeface="Arial" charset="0"/>
              </a:rPr>
              <a:t>—</a:t>
            </a:r>
            <a:r>
              <a:rPr lang="en-US" altLang="zh-CN" smtClean="0"/>
              <a:t> a </a:t>
            </a:r>
            <a:r>
              <a:rPr lang="en-US" altLang="zh-CN" smtClean="0">
                <a:latin typeface="Arial" charset="0"/>
              </a:rPr>
              <a:t>“</a:t>
            </a:r>
            <a:r>
              <a:rPr lang="en-US" altLang="zh-CN" smtClean="0"/>
              <a:t>small</a:t>
            </a:r>
            <a:r>
              <a:rPr lang="en-US" altLang="zh-CN" smtClean="0">
                <a:latin typeface="Arial" charset="0"/>
              </a:rPr>
              <a:t>”</a:t>
            </a:r>
            <a:r>
              <a:rPr lang="en-US" altLang="zh-CN" smtClean="0"/>
              <a:t> file is 8K bytes</a:t>
            </a:r>
          </a:p>
          <a:p>
            <a:pPr lvl="1">
              <a:spcBef>
                <a:spcPct val="0"/>
              </a:spcBef>
            </a:pPr>
            <a:r>
              <a:rPr lang="en-US" altLang="zh-CN" smtClean="0">
                <a:latin typeface="Arial" charset="0"/>
              </a:rPr>
              <a:t>—</a:t>
            </a:r>
            <a:r>
              <a:rPr lang="en-US" altLang="zh-CN" smtClean="0"/>
              <a:t> a </a:t>
            </a:r>
            <a:r>
              <a:rPr lang="en-US" altLang="zh-CN" smtClean="0">
                <a:latin typeface="Arial" charset="0"/>
              </a:rPr>
              <a:t>“</a:t>
            </a:r>
            <a:r>
              <a:rPr lang="en-US" altLang="zh-CN" smtClean="0"/>
              <a:t>medium</a:t>
            </a:r>
            <a:r>
              <a:rPr lang="en-US" altLang="zh-CN" smtClean="0">
                <a:latin typeface="Arial" charset="0"/>
              </a:rPr>
              <a:t>”</a:t>
            </a:r>
            <a:r>
              <a:rPr lang="en-US" altLang="zh-CN" smtClean="0"/>
              <a:t> file is 64 MB</a:t>
            </a:r>
          </a:p>
          <a:p>
            <a:pPr lvl="1">
              <a:spcBef>
                <a:spcPct val="0"/>
              </a:spcBef>
            </a:pPr>
            <a:r>
              <a:rPr lang="en-US" altLang="zh-CN" smtClean="0">
                <a:latin typeface="Arial" charset="0"/>
              </a:rPr>
              <a:t>—</a:t>
            </a:r>
            <a:r>
              <a:rPr lang="en-US" altLang="zh-CN" smtClean="0"/>
              <a:t> a </a:t>
            </a:r>
            <a:r>
              <a:rPr lang="en-US" altLang="zh-CN" smtClean="0">
                <a:latin typeface="Arial" charset="0"/>
              </a:rPr>
              <a:t>“</a:t>
            </a:r>
            <a:r>
              <a:rPr lang="en-US" altLang="zh-CN" smtClean="0"/>
              <a:t>large</a:t>
            </a:r>
            <a:r>
              <a:rPr lang="en-US" altLang="zh-CN" smtClean="0">
                <a:latin typeface="Arial" charset="0"/>
              </a:rPr>
              <a:t>”</a:t>
            </a:r>
            <a:r>
              <a:rPr lang="en-US" altLang="zh-CN" smtClean="0"/>
              <a:t> file is 512 GB!</a:t>
            </a:r>
          </a:p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79" name="Rectangle 3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581025" y="69850"/>
            <a:ext cx="5695950" cy="4273550"/>
          </a:xfrm>
          <a:noFill/>
          <a:ln cap="flat">
            <a:solidFill>
              <a:srgbClr val="000000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47267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fr-FR" altLang="zh-CN" smtClean="0"/>
              <a:t>#define T_DIR  1   // Directory</a:t>
            </a:r>
          </a:p>
          <a:p>
            <a:pPr>
              <a:spcBef>
                <a:spcPct val="0"/>
              </a:spcBef>
            </a:pPr>
            <a:r>
              <a:rPr lang="fr-FR" altLang="zh-CN" smtClean="0"/>
              <a:t>#define T_FILE 2   // File</a:t>
            </a:r>
          </a:p>
          <a:p>
            <a:pPr>
              <a:spcBef>
                <a:spcPct val="0"/>
              </a:spcBef>
            </a:pPr>
            <a:r>
              <a:rPr lang="fr-FR" altLang="zh-CN" smtClean="0"/>
              <a:t>#define T_DEV  3   // Special device</a:t>
            </a:r>
            <a:endParaRPr lang="zh-CN" altLang="en-US" smtClean="0"/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8B4C211-E330-4CE0-BF80-52F489FD4AEC}" type="slidenum">
              <a:rPr lang="en-US" altLang="zh-CN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69321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2A719E6-D0C0-4082-9081-494AFB2289F9}" type="datetimeFigureOut">
              <a:rPr lang="en-US" smtClean="0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0BB8B3-CEDE-4B13-9942-FCE3FC1B73E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File System: XV6 ~</a:t>
            </a:r>
            <a:r>
              <a:rPr lang="en-US" altLang="en-US" dirty="0" smtClean="0"/>
              <a:t> </a:t>
            </a:r>
            <a:r>
              <a:rPr lang="en-US" altLang="zh-CN" dirty="0" smtClean="0"/>
              <a:t>Ext4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Yubin Xi</a:t>
            </a:r>
            <a:r>
              <a:rPr lang="en-US" altLang="zh-CN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76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4" y="1514474"/>
            <a:ext cx="8679977" cy="5015979"/>
          </a:xfrm>
        </p:spPr>
        <p:txBody>
          <a:bodyPr/>
          <a:lstStyle/>
          <a:p>
            <a:r>
              <a:rPr lang="en-US" dirty="0" smtClean="0"/>
              <a:t>Problem: the OS may mount several partitions containing different underlying file systems</a:t>
            </a:r>
          </a:p>
          <a:p>
            <a:pPr lvl="1"/>
            <a:r>
              <a:rPr lang="en-US" dirty="0" smtClean="0"/>
              <a:t>It would be bad if processes had to use different APIs for different file systems</a:t>
            </a:r>
          </a:p>
          <a:p>
            <a:r>
              <a:rPr lang="en-US" dirty="0" smtClean="0"/>
              <a:t>Linux uses a Virtual File System interface (VFS)</a:t>
            </a:r>
          </a:p>
          <a:p>
            <a:pPr lvl="1"/>
            <a:r>
              <a:rPr lang="en-US" dirty="0" smtClean="0"/>
              <a:t>Exposes POSIX APIs to processes</a:t>
            </a:r>
          </a:p>
          <a:p>
            <a:pPr lvl="1"/>
            <a:r>
              <a:rPr lang="en-US" dirty="0" smtClean="0"/>
              <a:t>Forwards requests to lower-level file system specific drivers</a:t>
            </a:r>
          </a:p>
          <a:p>
            <a:r>
              <a:rPr lang="en-US" dirty="0" smtClean="0"/>
              <a:t>Windows uses a similar system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File System Interface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VFS Flowchart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259961" y="2336953"/>
            <a:ext cx="7654133" cy="4381049"/>
            <a:chOff x="1037230" y="7515719"/>
            <a:chExt cx="7654133" cy="4381049"/>
          </a:xfrm>
        </p:grpSpPr>
        <p:sp>
          <p:nvSpPr>
            <p:cNvPr id="7" name="Rectangle 6"/>
            <p:cNvSpPr/>
            <p:nvPr/>
          </p:nvSpPr>
          <p:spPr>
            <a:xfrm>
              <a:off x="1042917" y="8434668"/>
              <a:ext cx="7001301" cy="194708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/>
            <a:lstStyle/>
            <a:p>
              <a:pPr algn="ctr"/>
              <a:r>
                <a:rPr lang="en-US" sz="2800" dirty="0" smtClean="0"/>
                <a:t>Kernel</a:t>
              </a:r>
              <a:endParaRPr lang="en-US" sz="28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1809466" y="7515719"/>
              <a:ext cx="1778302" cy="682388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Process 1</a:t>
              </a:r>
              <a:endParaRPr lang="en-US" sz="20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932830" y="7515719"/>
              <a:ext cx="1778302" cy="682388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Process 2</a:t>
              </a:r>
              <a:endParaRPr lang="en-US" sz="20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056194" y="7515719"/>
              <a:ext cx="1778302" cy="682388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Process 3</a:t>
              </a:r>
              <a:endParaRPr lang="en-US" sz="200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09466" y="8637111"/>
              <a:ext cx="6025030" cy="682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Virtual File System Interface</a:t>
              </a:r>
              <a:endParaRPr lang="en-US" sz="20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09466" y="9485546"/>
              <a:ext cx="1778302" cy="682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ext3 Driver</a:t>
              </a:r>
              <a:endParaRPr lang="en-US" sz="2000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95131" y="9487820"/>
              <a:ext cx="1778302" cy="682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NTFS Driver</a:t>
              </a:r>
              <a:endParaRPr lang="en-US" sz="20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056194" y="9485546"/>
              <a:ext cx="1778302" cy="6823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FAT32 Driver</a:t>
              </a:r>
              <a:endParaRPr lang="en-US" sz="20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20338" y="10602394"/>
              <a:ext cx="4421874" cy="6823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809466" y="10591020"/>
              <a:ext cx="1778302" cy="682388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ext3 Partition</a:t>
              </a:r>
              <a:endParaRPr lang="en-US" sz="20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695131" y="10602394"/>
              <a:ext cx="1778302" cy="682388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NTFS Partition</a:t>
              </a:r>
              <a:endParaRPr lang="en-US" sz="20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871949" y="10602399"/>
              <a:ext cx="2499816" cy="68238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056194" y="10602399"/>
              <a:ext cx="1778302" cy="682388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/>
                <a:t>FAT32 Partition</a:t>
              </a:r>
              <a:endParaRPr lang="en-US" sz="2000" dirty="0"/>
            </a:p>
          </p:txBody>
        </p:sp>
        <p:pic>
          <p:nvPicPr>
            <p:cNvPr id="20" name="Picture 3" descr="D:\Classes\5600\assets\usb_thumb_drive_4_preview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059364">
              <a:off x="7059627" y="10650048"/>
              <a:ext cx="1631736" cy="12467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" descr="D:\Classes\5600\assets\Hardware-HardDrive-icon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7230" y="10696434"/>
              <a:ext cx="1107743" cy="11077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Up-Down Arrow 21"/>
            <p:cNvSpPr/>
            <p:nvPr/>
          </p:nvSpPr>
          <p:spPr>
            <a:xfrm>
              <a:off x="4630912" y="8045706"/>
              <a:ext cx="382137" cy="682387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Up-Down Arrow 22"/>
            <p:cNvSpPr/>
            <p:nvPr/>
          </p:nvSpPr>
          <p:spPr>
            <a:xfrm>
              <a:off x="6754276" y="8045706"/>
              <a:ext cx="382137" cy="682387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Up-Down Arrow 23"/>
            <p:cNvSpPr/>
            <p:nvPr/>
          </p:nvSpPr>
          <p:spPr>
            <a:xfrm>
              <a:off x="2507548" y="8045706"/>
              <a:ext cx="382137" cy="682387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Up-Down Arrow 24"/>
            <p:cNvSpPr/>
            <p:nvPr/>
          </p:nvSpPr>
          <p:spPr>
            <a:xfrm>
              <a:off x="2507548" y="10040555"/>
              <a:ext cx="382137" cy="682387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Up-Down Arrow 25"/>
            <p:cNvSpPr/>
            <p:nvPr/>
          </p:nvSpPr>
          <p:spPr>
            <a:xfrm>
              <a:off x="4639781" y="10040555"/>
              <a:ext cx="382137" cy="682387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Up-Down Arrow 26"/>
            <p:cNvSpPr/>
            <p:nvPr/>
          </p:nvSpPr>
          <p:spPr>
            <a:xfrm>
              <a:off x="6763145" y="10040555"/>
              <a:ext cx="382137" cy="682387"/>
            </a:xfrm>
            <a:prstGeom prst="upDownArrow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ular Callout 27"/>
          <p:cNvSpPr/>
          <p:nvPr/>
        </p:nvSpPr>
        <p:spPr>
          <a:xfrm>
            <a:off x="72076" y="759811"/>
            <a:ext cx="3316405" cy="1309009"/>
          </a:xfrm>
          <a:prstGeom prst="wedgeRectCallout">
            <a:avLst>
              <a:gd name="adj1" fmla="val 22363"/>
              <a:gd name="adj2" fmla="val 78797"/>
            </a:avLst>
          </a:prstGeom>
          <a:solidFill>
            <a:schemeClr val="accent2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Processes (usually) don’t need to know about low-level file system details</a:t>
            </a:r>
            <a:endParaRPr lang="en-US" sz="2400" dirty="0"/>
          </a:p>
        </p:txBody>
      </p:sp>
      <p:sp>
        <p:nvSpPr>
          <p:cNvPr id="29" name="Rectangular Callout 28"/>
          <p:cNvSpPr/>
          <p:nvPr/>
        </p:nvSpPr>
        <p:spPr>
          <a:xfrm>
            <a:off x="6175325" y="833696"/>
            <a:ext cx="2642888" cy="1309009"/>
          </a:xfrm>
          <a:prstGeom prst="wedgeRectCallout">
            <a:avLst>
              <a:gd name="adj1" fmla="val -23596"/>
              <a:gd name="adj2" fmla="val 166376"/>
            </a:avLst>
          </a:prstGeom>
          <a:solidFill>
            <a:schemeClr val="accent2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Relatively simple to add additional file system drivers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234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Xv6 FS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7638"/>
            <a:ext cx="8316845" cy="5025299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Implements a minimal Unix file system interface</a:t>
            </a:r>
          </a:p>
          <a:p>
            <a:pPr lvl="1"/>
            <a:r>
              <a:rPr lang="en-US" altLang="zh-CN" dirty="0" smtClean="0"/>
              <a:t>Superblock</a:t>
            </a:r>
          </a:p>
          <a:p>
            <a:pPr lvl="1"/>
            <a:r>
              <a:rPr lang="en-US" altLang="zh-CN" dirty="0" err="1" smtClean="0"/>
              <a:t>Inode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Dentry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Limitations</a:t>
            </a:r>
          </a:p>
          <a:p>
            <a:pPr lvl="1"/>
            <a:r>
              <a:rPr lang="en-US" altLang="zh-CN" dirty="0" smtClean="0"/>
              <a:t>Not </a:t>
            </a:r>
            <a:r>
              <a:rPr lang="en-US" altLang="zh-CN" dirty="0" smtClean="0"/>
              <a:t>pay attention to file system layout</a:t>
            </a:r>
          </a:p>
          <a:p>
            <a:pPr lvl="1"/>
            <a:r>
              <a:rPr lang="en-US" altLang="zh-CN" dirty="0" smtClean="0"/>
              <a:t>No </a:t>
            </a:r>
            <a:r>
              <a:rPr lang="en-US" altLang="zh-CN" dirty="0" smtClean="0"/>
              <a:t>disk </a:t>
            </a:r>
            <a:r>
              <a:rPr lang="en-US" altLang="zh-CN" dirty="0" smtClean="0"/>
              <a:t>scheduling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Its cache is write-through</a:t>
            </a:r>
          </a:p>
          <a:p>
            <a:pPr lvl="2"/>
            <a:r>
              <a:rPr lang="en-US" altLang="zh-CN" dirty="0" smtClean="0"/>
              <a:t>simplifies keeping disk data structures consistent</a:t>
            </a:r>
          </a:p>
          <a:p>
            <a:pPr lvl="2"/>
            <a:r>
              <a:rPr lang="en-US" altLang="zh-CN" dirty="0" smtClean="0"/>
              <a:t>bad for performance. </a:t>
            </a:r>
          </a:p>
        </p:txBody>
      </p:sp>
    </p:spTree>
    <p:extLst>
      <p:ext uri="{BB962C8B-B14F-4D97-AF65-F5344CB8AC3E}">
        <p14:creationId xmlns:p14="http://schemas.microsoft.com/office/powerpoint/2010/main" val="176434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xv6 File System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No disk scheduling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Write-through</a:t>
            </a:r>
          </a:p>
          <a:p>
            <a:pPr lvl="1"/>
            <a:r>
              <a:rPr lang="en-US" altLang="zh-CN" dirty="0" smtClean="0"/>
              <a:t>Simplifies keeping on disk data structures consistent</a:t>
            </a:r>
          </a:p>
          <a:p>
            <a:pPr lvl="1"/>
            <a:r>
              <a:rPr lang="en-US" altLang="zh-CN" dirty="0" smtClean="0"/>
              <a:t>Bad for performance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Block size: 512 bytes (</a:t>
            </a:r>
            <a:r>
              <a:rPr lang="en-US" altLang="zh-CN" i="1" dirty="0" smtClean="0"/>
              <a:t>BSIZE</a:t>
            </a:r>
            <a:r>
              <a:rPr lang="en-US" altLang="zh-CN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723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Disk Layout</a:t>
            </a:r>
            <a:endParaRPr lang="zh-CN" altLang="en-US" smtClean="0"/>
          </a:p>
        </p:txBody>
      </p:sp>
      <p:sp>
        <p:nvSpPr>
          <p:cNvPr id="26" name="Content Placeholder 2"/>
          <p:cNvSpPr>
            <a:spLocks noGrp="1"/>
          </p:cNvSpPr>
          <p:nvPr>
            <p:ph idx="1"/>
          </p:nvPr>
        </p:nvSpPr>
        <p:spPr>
          <a:xfrm>
            <a:off x="457200" y="1217142"/>
            <a:ext cx="8229600" cy="2288058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Block 0: unused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Block 1: superblock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Block 2+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inode</a:t>
            </a:r>
            <a:r>
              <a:rPr lang="en-US" dirty="0" smtClean="0"/>
              <a:t> (</a:t>
            </a:r>
            <a:r>
              <a:rPr lang="en-US" dirty="0" err="1" smtClean="0"/>
              <a:t>ninodes</a:t>
            </a:r>
            <a:r>
              <a:rPr lang="en-US" dirty="0" smtClean="0"/>
              <a:t> / </a:t>
            </a:r>
            <a:r>
              <a:rPr lang="en-US" dirty="0" err="1" smtClean="0"/>
              <a:t>inodes_per_block</a:t>
            </a:r>
            <a:r>
              <a:rPr lang="en-US" dirty="0" smtClean="0"/>
              <a:t>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in-use bitmap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data block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Log block</a:t>
            </a:r>
            <a:endParaRPr lang="en-US" dirty="0"/>
          </a:p>
        </p:txBody>
      </p:sp>
      <p:grpSp>
        <p:nvGrpSpPr>
          <p:cNvPr id="19459" name="Group 12"/>
          <p:cNvGrpSpPr>
            <a:grpSpLocks/>
          </p:cNvGrpSpPr>
          <p:nvPr/>
        </p:nvGrpSpPr>
        <p:grpSpPr bwMode="auto">
          <a:xfrm>
            <a:off x="914400" y="3897313"/>
            <a:ext cx="6572767" cy="838200"/>
            <a:chOff x="990600" y="2819400"/>
            <a:chExt cx="7086600" cy="838200"/>
          </a:xfrm>
        </p:grpSpPr>
        <p:sp>
          <p:nvSpPr>
            <p:cNvPr id="5" name="Rectangle 4"/>
            <p:cNvSpPr/>
            <p:nvPr/>
          </p:nvSpPr>
          <p:spPr>
            <a:xfrm>
              <a:off x="1524000" y="2819400"/>
              <a:ext cx="533400" cy="8382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057400" y="2819400"/>
              <a:ext cx="990600" cy="8382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 err="1">
                  <a:solidFill>
                    <a:schemeClr val="tx1"/>
                  </a:solidFill>
                </a:rPr>
                <a:t>inodes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8000" y="2819400"/>
              <a:ext cx="9906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/>
                  </a:solidFill>
                </a:rPr>
                <a:t>in-use bitmap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90600" y="2819400"/>
              <a:ext cx="533400" cy="838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038600" y="2819400"/>
              <a:ext cx="4038600" cy="8382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dirty="0">
                  <a:solidFill>
                    <a:schemeClr val="tx1"/>
                  </a:solidFill>
                </a:rPr>
                <a:t>data block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7" name="Straight Arrow Connector 16"/>
          <p:cNvCxnSpPr/>
          <p:nvPr/>
        </p:nvCxnSpPr>
        <p:spPr>
          <a:xfrm rot="5400000" flipH="1" flipV="1">
            <a:off x="685800" y="5192713"/>
            <a:ext cx="762000" cy="152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461" name="TextBox 20"/>
          <p:cNvSpPr txBox="1">
            <a:spLocks noChangeArrowheads="1"/>
          </p:cNvSpPr>
          <p:nvPr/>
        </p:nvSpPr>
        <p:spPr bwMode="auto">
          <a:xfrm>
            <a:off x="457200" y="5802313"/>
            <a:ext cx="8778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latin typeface="Calibri" pitchFamily="34" charset="0"/>
              </a:rPr>
              <a:t>unused</a:t>
            </a:r>
            <a:endParaRPr lang="zh-CN" altLang="en-US">
              <a:latin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6200000" flipV="1">
            <a:off x="1554163" y="5010150"/>
            <a:ext cx="850900" cy="6064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463" name="TextBox 22"/>
          <p:cNvSpPr txBox="1">
            <a:spLocks noChangeArrowheads="1"/>
          </p:cNvSpPr>
          <p:nvPr/>
        </p:nvSpPr>
        <p:spPr bwMode="auto">
          <a:xfrm>
            <a:off x="1600200" y="5802313"/>
            <a:ext cx="1212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>
                <a:latin typeface="Calibri" pitchFamily="34" charset="0"/>
              </a:rPr>
              <a:t>superblock</a:t>
            </a:r>
            <a:endParaRPr lang="zh-CN" altLang="en-US">
              <a:latin typeface="Calibri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7487168" y="3897313"/>
            <a:ext cx="1534472" cy="838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1"/>
                </a:solidFill>
              </a:rPr>
              <a:t>Log block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5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title"/>
          </p:nvPr>
        </p:nvSpPr>
        <p:spPr>
          <a:xfrm>
            <a:off x="457200" y="11587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Recap: Free-Space List Bit Vector</a:t>
            </a:r>
          </a:p>
        </p:txBody>
      </p:sp>
      <p:sp>
        <p:nvSpPr>
          <p:cNvPr id="29699" name="Rectangle 8"/>
          <p:cNvSpPr>
            <a:spLocks noGrp="1" noChangeArrowheads="1"/>
          </p:cNvSpPr>
          <p:nvPr>
            <p:ph idx="1"/>
          </p:nvPr>
        </p:nvSpPr>
        <p:spPr>
          <a:xfrm>
            <a:off x="214313" y="1749286"/>
            <a:ext cx="8929687" cy="495631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dirty="0" smtClean="0"/>
              <a:t>Represent the list of free blocks as a bit vector: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CN" dirty="0" smtClean="0"/>
              <a:t>111111111111111001110101011101111...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CN" dirty="0" smtClean="0"/>
              <a:t>If bit 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 = 0 then block </a:t>
            </a:r>
            <a:r>
              <a:rPr lang="en-US" altLang="zh-CN" dirty="0" err="1" smtClean="0"/>
              <a:t>i</a:t>
            </a:r>
            <a:r>
              <a:rPr lang="en-US" altLang="zh-CN" dirty="0" smtClean="0"/>
              <a:t> is free, otherwise it is allocated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dirty="0" smtClean="0"/>
              <a:t>Simple to use but this can be a big vector: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CN" dirty="0" smtClean="0"/>
              <a:t>2TB disk -&gt; 512M blocks -&gt; 64MB bits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CN" dirty="0" smtClean="0"/>
              <a:t>If a disk is 90% full, then the average number of bits to be scanned is 10, independent of the size of the disk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42908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428625" y="398462"/>
            <a:ext cx="8229600" cy="796925"/>
          </a:xfrm>
        </p:spPr>
        <p:txBody>
          <a:bodyPr/>
          <a:lstStyle/>
          <a:p>
            <a:r>
              <a:rPr lang="en-US" altLang="zh-CN" dirty="0" smtClean="0"/>
              <a:t>Managing Disk Blocks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0" y="1552422"/>
            <a:ext cx="8929688" cy="4581678"/>
          </a:xfrm>
        </p:spPr>
        <p:txBody>
          <a:bodyPr/>
          <a:lstStyle/>
          <a:p>
            <a:r>
              <a:rPr lang="en-US" altLang="zh-CN" dirty="0" smtClean="0"/>
              <a:t>Use a bitmap to </a:t>
            </a:r>
            <a:br>
              <a:rPr lang="en-US" altLang="zh-CN" dirty="0" smtClean="0"/>
            </a:br>
            <a:r>
              <a:rPr lang="en-US" altLang="zh-CN" dirty="0" smtClean="0"/>
              <a:t>maintain </a:t>
            </a:r>
            <a:br>
              <a:rPr lang="en-US" altLang="zh-CN" dirty="0" smtClean="0"/>
            </a:br>
            <a:r>
              <a:rPr lang="en-US" altLang="zh-CN" dirty="0" smtClean="0"/>
              <a:t>availability of </a:t>
            </a:r>
            <a:br>
              <a:rPr lang="en-US" altLang="zh-CN" dirty="0" smtClean="0"/>
            </a:br>
            <a:r>
              <a:rPr lang="en-US" altLang="zh-CN" dirty="0" smtClean="0"/>
              <a:t>disk blocks</a:t>
            </a:r>
          </a:p>
          <a:p>
            <a:endParaRPr lang="en-US" altLang="zh-CN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700" y="1305626"/>
            <a:ext cx="57023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30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AutoShape 2"/>
          <p:cNvSpPr>
            <a:spLocks noChangeArrowheads="1"/>
          </p:cNvSpPr>
          <p:nvPr/>
        </p:nvSpPr>
        <p:spPr bwMode="auto">
          <a:xfrm>
            <a:off x="3289300" y="4876800"/>
            <a:ext cx="5829300" cy="1905000"/>
          </a:xfrm>
          <a:prstGeom prst="roundRect">
            <a:avLst>
              <a:gd name="adj" fmla="val 12495"/>
            </a:avLst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3554" name="AutoShape 3"/>
          <p:cNvSpPr>
            <a:spLocks noChangeArrowheads="1"/>
          </p:cNvSpPr>
          <p:nvPr/>
        </p:nvSpPr>
        <p:spPr bwMode="auto">
          <a:xfrm>
            <a:off x="2908300" y="2667000"/>
            <a:ext cx="4991100" cy="2133600"/>
          </a:xfrm>
          <a:prstGeom prst="roundRect">
            <a:avLst>
              <a:gd name="adj" fmla="val 12495"/>
            </a:avLst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3555" name="AutoShape 4"/>
          <p:cNvSpPr>
            <a:spLocks noChangeArrowheads="1"/>
          </p:cNvSpPr>
          <p:nvPr/>
        </p:nvSpPr>
        <p:spPr bwMode="auto">
          <a:xfrm>
            <a:off x="8196263" y="4064000"/>
            <a:ext cx="922337" cy="1409700"/>
          </a:xfrm>
          <a:prstGeom prst="roundRect">
            <a:avLst>
              <a:gd name="adj" fmla="val 12495"/>
            </a:avLst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3556" name="AutoShape 5"/>
          <p:cNvSpPr>
            <a:spLocks noChangeArrowheads="1"/>
          </p:cNvSpPr>
          <p:nvPr/>
        </p:nvSpPr>
        <p:spPr bwMode="auto">
          <a:xfrm>
            <a:off x="2667000" y="1695450"/>
            <a:ext cx="2616200" cy="901700"/>
          </a:xfrm>
          <a:prstGeom prst="roundRect">
            <a:avLst>
              <a:gd name="adj" fmla="val 12495"/>
            </a:avLst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619526" name="Rectangle 6"/>
          <p:cNvSpPr>
            <a:spLocks noChangeArrowheads="1"/>
          </p:cNvSpPr>
          <p:nvPr/>
        </p:nvSpPr>
        <p:spPr bwMode="auto">
          <a:xfrm>
            <a:off x="609600" y="1066800"/>
            <a:ext cx="355600" cy="99060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Times"/>
              <a:ea typeface="宋体" pitchFamily="2" charset="-122"/>
            </a:endParaRPr>
          </a:p>
        </p:txBody>
      </p:sp>
      <p:sp>
        <p:nvSpPr>
          <p:cNvPr id="619528" name="Rectangle 8" descr="Large confetti"/>
          <p:cNvSpPr>
            <a:spLocks noChangeArrowheads="1"/>
          </p:cNvSpPr>
          <p:nvPr/>
        </p:nvSpPr>
        <p:spPr bwMode="auto">
          <a:xfrm>
            <a:off x="2997200" y="174625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838200" y="3657600"/>
            <a:ext cx="1184275" cy="746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2</a:t>
            </a:r>
            <a:r>
              <a:rPr lang="en-US" altLang="zh-CN" i="1" baseline="46000">
                <a:latin typeface="Calibri" pitchFamily="34" charset="0"/>
              </a:rPr>
              <a:t>nd</a:t>
            </a:r>
            <a:r>
              <a:rPr lang="en-US" altLang="zh-CN">
                <a:latin typeface="Calibri" pitchFamily="34" charset="0"/>
              </a:rPr>
              <a:t> Level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Indirection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Block</a:t>
            </a:r>
          </a:p>
        </p:txBody>
      </p:sp>
      <p:sp>
        <p:nvSpPr>
          <p:cNvPr id="23560" name="Line 10"/>
          <p:cNvSpPr>
            <a:spLocks noChangeShapeType="1"/>
          </p:cNvSpPr>
          <p:nvPr/>
        </p:nvSpPr>
        <p:spPr bwMode="auto">
          <a:xfrm>
            <a:off x="990600" y="1600200"/>
            <a:ext cx="10668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61" name="Rectangle 11"/>
          <p:cNvSpPr>
            <a:spLocks noChangeArrowheads="1"/>
          </p:cNvSpPr>
          <p:nvPr/>
        </p:nvSpPr>
        <p:spPr bwMode="auto">
          <a:xfrm>
            <a:off x="4513263" y="1676400"/>
            <a:ext cx="815975" cy="746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i="1">
                <a:latin typeface="Calibri" pitchFamily="34" charset="0"/>
              </a:rPr>
              <a:t>n</a:t>
            </a:r>
            <a:endParaRPr lang="en-US" altLang="zh-CN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Data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Blocks</a:t>
            </a:r>
          </a:p>
        </p:txBody>
      </p:sp>
      <p:sp>
        <p:nvSpPr>
          <p:cNvPr id="23562" name="Rectangle 12"/>
          <p:cNvSpPr>
            <a:spLocks noChangeArrowheads="1"/>
          </p:cNvSpPr>
          <p:nvPr/>
        </p:nvSpPr>
        <p:spPr bwMode="auto">
          <a:xfrm>
            <a:off x="8301038" y="4108450"/>
            <a:ext cx="815975" cy="746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i="1">
                <a:latin typeface="Calibri" pitchFamily="34" charset="0"/>
              </a:rPr>
              <a:t>n</a:t>
            </a:r>
            <a:r>
              <a:rPr lang="en-US" altLang="zh-CN" baseline="30000">
                <a:latin typeface="Calibri" pitchFamily="34" charset="0"/>
              </a:rPr>
              <a:t>3</a:t>
            </a:r>
            <a:endParaRPr lang="en-US" altLang="zh-CN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Data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Blocks</a:t>
            </a:r>
          </a:p>
        </p:txBody>
      </p:sp>
      <p:sp>
        <p:nvSpPr>
          <p:cNvPr id="23563" name="Rectangle 13"/>
          <p:cNvSpPr>
            <a:spLocks noChangeArrowheads="1"/>
          </p:cNvSpPr>
          <p:nvPr/>
        </p:nvSpPr>
        <p:spPr bwMode="auto">
          <a:xfrm>
            <a:off x="838200" y="5715000"/>
            <a:ext cx="1184275" cy="746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3</a:t>
            </a:r>
            <a:r>
              <a:rPr lang="en-US" altLang="zh-CN" i="1" baseline="46000">
                <a:latin typeface="Calibri" pitchFamily="34" charset="0"/>
              </a:rPr>
              <a:t>rd</a:t>
            </a:r>
            <a:r>
              <a:rPr lang="en-US" altLang="zh-CN">
                <a:latin typeface="Calibri" pitchFamily="34" charset="0"/>
              </a:rPr>
              <a:t> Level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Indirection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Block</a:t>
            </a:r>
          </a:p>
        </p:txBody>
      </p:sp>
      <p:sp>
        <p:nvSpPr>
          <p:cNvPr id="619534" name="Rectangle 14"/>
          <p:cNvSpPr>
            <a:spLocks noChangeArrowheads="1"/>
          </p:cNvSpPr>
          <p:nvPr/>
        </p:nvSpPr>
        <p:spPr bwMode="auto">
          <a:xfrm>
            <a:off x="2033588" y="1841500"/>
            <a:ext cx="355600" cy="9398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35" name="Rectangle 15" descr="Large confetti"/>
          <p:cNvSpPr>
            <a:spLocks noChangeArrowheads="1"/>
          </p:cNvSpPr>
          <p:nvPr/>
        </p:nvSpPr>
        <p:spPr bwMode="auto">
          <a:xfrm>
            <a:off x="3416300" y="189865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36" name="Rectangle 16" descr="Large confetti"/>
          <p:cNvSpPr>
            <a:spLocks noChangeArrowheads="1"/>
          </p:cNvSpPr>
          <p:nvPr/>
        </p:nvSpPr>
        <p:spPr bwMode="auto">
          <a:xfrm>
            <a:off x="3835400" y="205105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37" name="Rectangle 17" descr="Large confetti"/>
          <p:cNvSpPr>
            <a:spLocks noChangeArrowheads="1"/>
          </p:cNvSpPr>
          <p:nvPr/>
        </p:nvSpPr>
        <p:spPr bwMode="auto">
          <a:xfrm>
            <a:off x="4254500" y="220345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38" name="Rectangle 18" descr="Large confetti"/>
          <p:cNvSpPr>
            <a:spLocks noChangeArrowheads="1"/>
          </p:cNvSpPr>
          <p:nvPr/>
        </p:nvSpPr>
        <p:spPr bwMode="auto">
          <a:xfrm>
            <a:off x="3949700" y="269240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569" name="Line 19"/>
          <p:cNvSpPr>
            <a:spLocks noChangeShapeType="1"/>
          </p:cNvSpPr>
          <p:nvPr/>
        </p:nvSpPr>
        <p:spPr bwMode="auto">
          <a:xfrm>
            <a:off x="3644900" y="2959100"/>
            <a:ext cx="2794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70" name="Line 20"/>
          <p:cNvSpPr>
            <a:spLocks noChangeShapeType="1"/>
          </p:cNvSpPr>
          <p:nvPr/>
        </p:nvSpPr>
        <p:spPr bwMode="auto">
          <a:xfrm>
            <a:off x="3644900" y="3111500"/>
            <a:ext cx="673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71" name="Line 21"/>
          <p:cNvSpPr>
            <a:spLocks noChangeShapeType="1"/>
          </p:cNvSpPr>
          <p:nvPr/>
        </p:nvSpPr>
        <p:spPr bwMode="auto">
          <a:xfrm>
            <a:off x="3644900" y="3263900"/>
            <a:ext cx="10668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72" name="Line 22"/>
          <p:cNvSpPr>
            <a:spLocks noChangeShapeType="1"/>
          </p:cNvSpPr>
          <p:nvPr/>
        </p:nvSpPr>
        <p:spPr bwMode="auto">
          <a:xfrm>
            <a:off x="3632200" y="3416300"/>
            <a:ext cx="14732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73" name="Rectangle 23"/>
          <p:cNvSpPr>
            <a:spLocks noChangeArrowheads="1"/>
          </p:cNvSpPr>
          <p:nvPr/>
        </p:nvSpPr>
        <p:spPr bwMode="auto">
          <a:xfrm>
            <a:off x="3270250" y="2857500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619544" name="Rectangle 24" descr="Large confetti"/>
          <p:cNvSpPr>
            <a:spLocks noChangeArrowheads="1"/>
          </p:cNvSpPr>
          <p:nvPr/>
        </p:nvSpPr>
        <p:spPr bwMode="auto">
          <a:xfrm>
            <a:off x="4343400" y="284480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45" name="Rectangle 25" descr="Large confetti"/>
          <p:cNvSpPr>
            <a:spLocks noChangeArrowheads="1"/>
          </p:cNvSpPr>
          <p:nvPr/>
        </p:nvSpPr>
        <p:spPr bwMode="auto">
          <a:xfrm>
            <a:off x="4737100" y="299720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46" name="Rectangle 26" descr="Large confetti"/>
          <p:cNvSpPr>
            <a:spLocks noChangeArrowheads="1"/>
          </p:cNvSpPr>
          <p:nvPr/>
        </p:nvSpPr>
        <p:spPr bwMode="auto">
          <a:xfrm>
            <a:off x="5130800" y="314960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47" name="Rectangle 27" descr="Large confetti"/>
          <p:cNvSpPr>
            <a:spLocks noChangeArrowheads="1"/>
          </p:cNvSpPr>
          <p:nvPr/>
        </p:nvSpPr>
        <p:spPr bwMode="auto">
          <a:xfrm>
            <a:off x="3949700" y="44370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578" name="Line 28"/>
          <p:cNvSpPr>
            <a:spLocks noChangeShapeType="1"/>
          </p:cNvSpPr>
          <p:nvPr/>
        </p:nvSpPr>
        <p:spPr bwMode="auto">
          <a:xfrm>
            <a:off x="3644900" y="4487863"/>
            <a:ext cx="2794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79" name="Line 29"/>
          <p:cNvSpPr>
            <a:spLocks noChangeShapeType="1"/>
          </p:cNvSpPr>
          <p:nvPr/>
        </p:nvSpPr>
        <p:spPr bwMode="auto">
          <a:xfrm>
            <a:off x="3644900" y="4335463"/>
            <a:ext cx="673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80" name="Line 30"/>
          <p:cNvSpPr>
            <a:spLocks noChangeShapeType="1"/>
          </p:cNvSpPr>
          <p:nvPr/>
        </p:nvSpPr>
        <p:spPr bwMode="auto">
          <a:xfrm>
            <a:off x="3644900" y="4183063"/>
            <a:ext cx="10668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81" name="Line 31"/>
          <p:cNvSpPr>
            <a:spLocks noChangeShapeType="1"/>
          </p:cNvSpPr>
          <p:nvPr/>
        </p:nvSpPr>
        <p:spPr bwMode="auto">
          <a:xfrm>
            <a:off x="3632200" y="4030663"/>
            <a:ext cx="14732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82" name="Rectangle 32"/>
          <p:cNvSpPr>
            <a:spLocks noChangeArrowheads="1"/>
          </p:cNvSpPr>
          <p:nvPr/>
        </p:nvSpPr>
        <p:spPr bwMode="auto">
          <a:xfrm>
            <a:off x="3270250" y="3941763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619553" name="Rectangle 33" descr="Large confetti"/>
          <p:cNvSpPr>
            <a:spLocks noChangeArrowheads="1"/>
          </p:cNvSpPr>
          <p:nvPr/>
        </p:nvSpPr>
        <p:spPr bwMode="auto">
          <a:xfrm>
            <a:off x="4343400" y="42846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54" name="Rectangle 34" descr="Large confetti"/>
          <p:cNvSpPr>
            <a:spLocks noChangeArrowheads="1"/>
          </p:cNvSpPr>
          <p:nvPr/>
        </p:nvSpPr>
        <p:spPr bwMode="auto">
          <a:xfrm>
            <a:off x="4737100" y="41322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55" name="Rectangle 35" descr="Large confetti"/>
          <p:cNvSpPr>
            <a:spLocks noChangeArrowheads="1"/>
          </p:cNvSpPr>
          <p:nvPr/>
        </p:nvSpPr>
        <p:spPr bwMode="auto">
          <a:xfrm>
            <a:off x="5130800" y="39798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56" name="Rectangle 36" descr="Large confetti"/>
          <p:cNvSpPr>
            <a:spLocks noChangeArrowheads="1"/>
          </p:cNvSpPr>
          <p:nvPr/>
        </p:nvSpPr>
        <p:spPr bwMode="auto">
          <a:xfrm>
            <a:off x="6337300" y="42846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587" name="Line 37"/>
          <p:cNvSpPr>
            <a:spLocks noChangeShapeType="1"/>
          </p:cNvSpPr>
          <p:nvPr/>
        </p:nvSpPr>
        <p:spPr bwMode="auto">
          <a:xfrm>
            <a:off x="6032500" y="4335463"/>
            <a:ext cx="2794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88" name="Line 38"/>
          <p:cNvSpPr>
            <a:spLocks noChangeShapeType="1"/>
          </p:cNvSpPr>
          <p:nvPr/>
        </p:nvSpPr>
        <p:spPr bwMode="auto">
          <a:xfrm>
            <a:off x="6032500" y="4183063"/>
            <a:ext cx="673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89" name="Line 39"/>
          <p:cNvSpPr>
            <a:spLocks noChangeShapeType="1"/>
          </p:cNvSpPr>
          <p:nvPr/>
        </p:nvSpPr>
        <p:spPr bwMode="auto">
          <a:xfrm>
            <a:off x="6032500" y="4030663"/>
            <a:ext cx="10668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90" name="Line 40"/>
          <p:cNvSpPr>
            <a:spLocks noChangeShapeType="1"/>
          </p:cNvSpPr>
          <p:nvPr/>
        </p:nvSpPr>
        <p:spPr bwMode="auto">
          <a:xfrm>
            <a:off x="6019800" y="3878263"/>
            <a:ext cx="14732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91" name="Rectangle 41"/>
          <p:cNvSpPr>
            <a:spLocks noChangeArrowheads="1"/>
          </p:cNvSpPr>
          <p:nvPr/>
        </p:nvSpPr>
        <p:spPr bwMode="auto">
          <a:xfrm>
            <a:off x="5657850" y="3789363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619562" name="Rectangle 42" descr="Large confetti"/>
          <p:cNvSpPr>
            <a:spLocks noChangeArrowheads="1"/>
          </p:cNvSpPr>
          <p:nvPr/>
        </p:nvSpPr>
        <p:spPr bwMode="auto">
          <a:xfrm>
            <a:off x="6731000" y="41322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63" name="Rectangle 43" descr="Large confetti"/>
          <p:cNvSpPr>
            <a:spLocks noChangeArrowheads="1"/>
          </p:cNvSpPr>
          <p:nvPr/>
        </p:nvSpPr>
        <p:spPr bwMode="auto">
          <a:xfrm>
            <a:off x="7124700" y="39798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64" name="Rectangle 44" descr="Large confetti"/>
          <p:cNvSpPr>
            <a:spLocks noChangeArrowheads="1"/>
          </p:cNvSpPr>
          <p:nvPr/>
        </p:nvSpPr>
        <p:spPr bwMode="auto">
          <a:xfrm>
            <a:off x="7518400" y="38274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65" name="Rectangle 45"/>
          <p:cNvSpPr>
            <a:spLocks noChangeArrowheads="1"/>
          </p:cNvSpPr>
          <p:nvPr/>
        </p:nvSpPr>
        <p:spPr bwMode="auto">
          <a:xfrm>
            <a:off x="2025650" y="3187700"/>
            <a:ext cx="355600" cy="10795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566" name="Rectangle 46"/>
          <p:cNvSpPr>
            <a:spLocks noChangeArrowheads="1"/>
          </p:cNvSpPr>
          <p:nvPr/>
        </p:nvSpPr>
        <p:spPr bwMode="auto">
          <a:xfrm>
            <a:off x="2025650" y="5308600"/>
            <a:ext cx="355600" cy="10795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597" name="Line 47"/>
          <p:cNvSpPr>
            <a:spLocks noChangeShapeType="1"/>
          </p:cNvSpPr>
          <p:nvPr/>
        </p:nvSpPr>
        <p:spPr bwMode="auto">
          <a:xfrm>
            <a:off x="2416175" y="5397500"/>
            <a:ext cx="15081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98" name="Line 48"/>
          <p:cNvSpPr>
            <a:spLocks noChangeShapeType="1"/>
          </p:cNvSpPr>
          <p:nvPr/>
        </p:nvSpPr>
        <p:spPr bwMode="auto">
          <a:xfrm>
            <a:off x="6261100" y="5702300"/>
            <a:ext cx="406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599" name="Rectangle 49"/>
          <p:cNvSpPr>
            <a:spLocks noChangeArrowheads="1"/>
          </p:cNvSpPr>
          <p:nvPr/>
        </p:nvSpPr>
        <p:spPr bwMode="auto">
          <a:xfrm>
            <a:off x="914400" y="2225675"/>
            <a:ext cx="1184275" cy="746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1</a:t>
            </a:r>
            <a:r>
              <a:rPr lang="en-US" altLang="zh-CN" i="1" baseline="46000">
                <a:latin typeface="Calibri" pitchFamily="34" charset="0"/>
              </a:rPr>
              <a:t>st</a:t>
            </a:r>
            <a:r>
              <a:rPr lang="en-US" altLang="zh-CN">
                <a:latin typeface="Calibri" pitchFamily="34" charset="0"/>
              </a:rPr>
              <a:t> Level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Indirection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Block</a:t>
            </a:r>
          </a:p>
        </p:txBody>
      </p:sp>
      <p:sp>
        <p:nvSpPr>
          <p:cNvPr id="619570" name="Rectangle 50"/>
          <p:cNvSpPr>
            <a:spLocks noChangeArrowheads="1"/>
          </p:cNvSpPr>
          <p:nvPr/>
        </p:nvSpPr>
        <p:spPr bwMode="auto">
          <a:xfrm>
            <a:off x="3949700" y="5253038"/>
            <a:ext cx="355600" cy="10795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601" name="Line 51"/>
          <p:cNvSpPr>
            <a:spLocks noChangeShapeType="1"/>
          </p:cNvSpPr>
          <p:nvPr/>
        </p:nvSpPr>
        <p:spPr bwMode="auto">
          <a:xfrm>
            <a:off x="4333875" y="5938838"/>
            <a:ext cx="1025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02" name="Line 52"/>
          <p:cNvSpPr>
            <a:spLocks noChangeShapeType="1"/>
          </p:cNvSpPr>
          <p:nvPr/>
        </p:nvSpPr>
        <p:spPr bwMode="auto">
          <a:xfrm>
            <a:off x="4927600" y="50244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03" name="Line 53"/>
          <p:cNvSpPr>
            <a:spLocks noChangeShapeType="1"/>
          </p:cNvSpPr>
          <p:nvPr/>
        </p:nvSpPr>
        <p:spPr bwMode="auto">
          <a:xfrm>
            <a:off x="4927600" y="51768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04" name="Line 54"/>
          <p:cNvSpPr>
            <a:spLocks noChangeShapeType="1"/>
          </p:cNvSpPr>
          <p:nvPr/>
        </p:nvSpPr>
        <p:spPr bwMode="auto">
          <a:xfrm>
            <a:off x="4927600" y="53292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05" name="Line 55"/>
          <p:cNvSpPr>
            <a:spLocks noChangeShapeType="1"/>
          </p:cNvSpPr>
          <p:nvPr/>
        </p:nvSpPr>
        <p:spPr bwMode="auto">
          <a:xfrm>
            <a:off x="4927600" y="54816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06" name="Rectangle 56"/>
          <p:cNvSpPr>
            <a:spLocks noChangeArrowheads="1"/>
          </p:cNvSpPr>
          <p:nvPr/>
        </p:nvSpPr>
        <p:spPr bwMode="auto">
          <a:xfrm>
            <a:off x="4616450" y="4922838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23607" name="Line 57"/>
          <p:cNvSpPr>
            <a:spLocks noChangeShapeType="1"/>
          </p:cNvSpPr>
          <p:nvPr/>
        </p:nvSpPr>
        <p:spPr bwMode="auto">
          <a:xfrm>
            <a:off x="4333875" y="6243638"/>
            <a:ext cx="250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08" name="Line 58"/>
          <p:cNvSpPr>
            <a:spLocks noChangeShapeType="1"/>
          </p:cNvSpPr>
          <p:nvPr/>
        </p:nvSpPr>
        <p:spPr bwMode="auto">
          <a:xfrm>
            <a:off x="4927600" y="60912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09" name="Line 59"/>
          <p:cNvSpPr>
            <a:spLocks noChangeShapeType="1"/>
          </p:cNvSpPr>
          <p:nvPr/>
        </p:nvSpPr>
        <p:spPr bwMode="auto">
          <a:xfrm>
            <a:off x="4927600" y="62436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10" name="Line 60"/>
          <p:cNvSpPr>
            <a:spLocks noChangeShapeType="1"/>
          </p:cNvSpPr>
          <p:nvPr/>
        </p:nvSpPr>
        <p:spPr bwMode="auto">
          <a:xfrm>
            <a:off x="4927600" y="63960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11" name="Line 61"/>
          <p:cNvSpPr>
            <a:spLocks noChangeShapeType="1"/>
          </p:cNvSpPr>
          <p:nvPr/>
        </p:nvSpPr>
        <p:spPr bwMode="auto">
          <a:xfrm>
            <a:off x="4927600" y="65484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12" name="Rectangle 62"/>
          <p:cNvSpPr>
            <a:spLocks noChangeArrowheads="1"/>
          </p:cNvSpPr>
          <p:nvPr/>
        </p:nvSpPr>
        <p:spPr bwMode="auto">
          <a:xfrm>
            <a:off x="4616450" y="5989638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23613" name="Line 63"/>
          <p:cNvSpPr>
            <a:spLocks noChangeShapeType="1"/>
          </p:cNvSpPr>
          <p:nvPr/>
        </p:nvSpPr>
        <p:spPr bwMode="auto">
          <a:xfrm>
            <a:off x="5702300" y="51768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14" name="Line 64"/>
          <p:cNvSpPr>
            <a:spLocks noChangeShapeType="1"/>
          </p:cNvSpPr>
          <p:nvPr/>
        </p:nvSpPr>
        <p:spPr bwMode="auto">
          <a:xfrm>
            <a:off x="5702300" y="53292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15" name="Line 65"/>
          <p:cNvSpPr>
            <a:spLocks noChangeShapeType="1"/>
          </p:cNvSpPr>
          <p:nvPr/>
        </p:nvSpPr>
        <p:spPr bwMode="auto">
          <a:xfrm>
            <a:off x="5702300" y="54816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16" name="Line 66"/>
          <p:cNvSpPr>
            <a:spLocks noChangeShapeType="1"/>
          </p:cNvSpPr>
          <p:nvPr/>
        </p:nvSpPr>
        <p:spPr bwMode="auto">
          <a:xfrm>
            <a:off x="5702300" y="56340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17" name="Rectangle 67"/>
          <p:cNvSpPr>
            <a:spLocks noChangeArrowheads="1"/>
          </p:cNvSpPr>
          <p:nvPr/>
        </p:nvSpPr>
        <p:spPr bwMode="auto">
          <a:xfrm>
            <a:off x="5391150" y="5075238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23618" name="Line 68"/>
          <p:cNvSpPr>
            <a:spLocks noChangeShapeType="1"/>
          </p:cNvSpPr>
          <p:nvPr/>
        </p:nvSpPr>
        <p:spPr bwMode="auto">
          <a:xfrm>
            <a:off x="5702300" y="59388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19" name="Line 69"/>
          <p:cNvSpPr>
            <a:spLocks noChangeShapeType="1"/>
          </p:cNvSpPr>
          <p:nvPr/>
        </p:nvSpPr>
        <p:spPr bwMode="auto">
          <a:xfrm>
            <a:off x="5702300" y="60912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20" name="Line 70"/>
          <p:cNvSpPr>
            <a:spLocks noChangeShapeType="1"/>
          </p:cNvSpPr>
          <p:nvPr/>
        </p:nvSpPr>
        <p:spPr bwMode="auto">
          <a:xfrm>
            <a:off x="5702300" y="62436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21" name="Line 71"/>
          <p:cNvSpPr>
            <a:spLocks noChangeShapeType="1"/>
          </p:cNvSpPr>
          <p:nvPr/>
        </p:nvSpPr>
        <p:spPr bwMode="auto">
          <a:xfrm>
            <a:off x="5702300" y="6396038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22" name="Rectangle 72"/>
          <p:cNvSpPr>
            <a:spLocks noChangeArrowheads="1"/>
          </p:cNvSpPr>
          <p:nvPr/>
        </p:nvSpPr>
        <p:spPr bwMode="auto">
          <a:xfrm>
            <a:off x="5391150" y="5837238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619593" name="Rectangle 73"/>
          <p:cNvSpPr>
            <a:spLocks noChangeArrowheads="1"/>
          </p:cNvSpPr>
          <p:nvPr/>
        </p:nvSpPr>
        <p:spPr bwMode="auto">
          <a:xfrm>
            <a:off x="6686550" y="5321300"/>
            <a:ext cx="355600" cy="10795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624" name="Line 74"/>
          <p:cNvSpPr>
            <a:spLocks noChangeShapeType="1"/>
          </p:cNvSpPr>
          <p:nvPr/>
        </p:nvSpPr>
        <p:spPr bwMode="auto">
          <a:xfrm>
            <a:off x="7073900" y="60071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25" name="Line 75"/>
          <p:cNvSpPr>
            <a:spLocks noChangeShapeType="1"/>
          </p:cNvSpPr>
          <p:nvPr/>
        </p:nvSpPr>
        <p:spPr bwMode="auto">
          <a:xfrm>
            <a:off x="7708900" y="50927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26" name="Line 76"/>
          <p:cNvSpPr>
            <a:spLocks noChangeShapeType="1"/>
          </p:cNvSpPr>
          <p:nvPr/>
        </p:nvSpPr>
        <p:spPr bwMode="auto">
          <a:xfrm>
            <a:off x="7708900" y="52451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27" name="Line 77"/>
          <p:cNvSpPr>
            <a:spLocks noChangeShapeType="1"/>
          </p:cNvSpPr>
          <p:nvPr/>
        </p:nvSpPr>
        <p:spPr bwMode="auto">
          <a:xfrm>
            <a:off x="7708900" y="53975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28" name="Line 78"/>
          <p:cNvSpPr>
            <a:spLocks noChangeShapeType="1"/>
          </p:cNvSpPr>
          <p:nvPr/>
        </p:nvSpPr>
        <p:spPr bwMode="auto">
          <a:xfrm>
            <a:off x="7708900" y="55499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29" name="Rectangle 79"/>
          <p:cNvSpPr>
            <a:spLocks noChangeArrowheads="1"/>
          </p:cNvSpPr>
          <p:nvPr/>
        </p:nvSpPr>
        <p:spPr bwMode="auto">
          <a:xfrm>
            <a:off x="7397750" y="4991100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23630" name="Line 80"/>
          <p:cNvSpPr>
            <a:spLocks noChangeShapeType="1"/>
          </p:cNvSpPr>
          <p:nvPr/>
        </p:nvSpPr>
        <p:spPr bwMode="auto">
          <a:xfrm>
            <a:off x="7073900" y="6311900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31" name="Line 81"/>
          <p:cNvSpPr>
            <a:spLocks noChangeShapeType="1"/>
          </p:cNvSpPr>
          <p:nvPr/>
        </p:nvSpPr>
        <p:spPr bwMode="auto">
          <a:xfrm>
            <a:off x="7708900" y="61595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32" name="Line 82"/>
          <p:cNvSpPr>
            <a:spLocks noChangeShapeType="1"/>
          </p:cNvSpPr>
          <p:nvPr/>
        </p:nvSpPr>
        <p:spPr bwMode="auto">
          <a:xfrm>
            <a:off x="7708900" y="63119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33" name="Line 83"/>
          <p:cNvSpPr>
            <a:spLocks noChangeShapeType="1"/>
          </p:cNvSpPr>
          <p:nvPr/>
        </p:nvSpPr>
        <p:spPr bwMode="auto">
          <a:xfrm>
            <a:off x="7708900" y="64643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34" name="Line 84"/>
          <p:cNvSpPr>
            <a:spLocks noChangeShapeType="1"/>
          </p:cNvSpPr>
          <p:nvPr/>
        </p:nvSpPr>
        <p:spPr bwMode="auto">
          <a:xfrm>
            <a:off x="7708900" y="66167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35" name="Rectangle 85"/>
          <p:cNvSpPr>
            <a:spLocks noChangeArrowheads="1"/>
          </p:cNvSpPr>
          <p:nvPr/>
        </p:nvSpPr>
        <p:spPr bwMode="auto">
          <a:xfrm>
            <a:off x="7397750" y="6057900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23636" name="Line 86"/>
          <p:cNvSpPr>
            <a:spLocks noChangeShapeType="1"/>
          </p:cNvSpPr>
          <p:nvPr/>
        </p:nvSpPr>
        <p:spPr bwMode="auto">
          <a:xfrm>
            <a:off x="8483600" y="52451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37" name="Line 87"/>
          <p:cNvSpPr>
            <a:spLocks noChangeShapeType="1"/>
          </p:cNvSpPr>
          <p:nvPr/>
        </p:nvSpPr>
        <p:spPr bwMode="auto">
          <a:xfrm>
            <a:off x="8483600" y="53975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38" name="Line 88"/>
          <p:cNvSpPr>
            <a:spLocks noChangeShapeType="1"/>
          </p:cNvSpPr>
          <p:nvPr/>
        </p:nvSpPr>
        <p:spPr bwMode="auto">
          <a:xfrm>
            <a:off x="8483600" y="55499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39" name="Line 89"/>
          <p:cNvSpPr>
            <a:spLocks noChangeShapeType="1"/>
          </p:cNvSpPr>
          <p:nvPr/>
        </p:nvSpPr>
        <p:spPr bwMode="auto">
          <a:xfrm>
            <a:off x="8483600" y="57023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40" name="Rectangle 90"/>
          <p:cNvSpPr>
            <a:spLocks noChangeArrowheads="1"/>
          </p:cNvSpPr>
          <p:nvPr/>
        </p:nvSpPr>
        <p:spPr bwMode="auto">
          <a:xfrm>
            <a:off x="8172450" y="5143500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23641" name="Line 91"/>
          <p:cNvSpPr>
            <a:spLocks noChangeShapeType="1"/>
          </p:cNvSpPr>
          <p:nvPr/>
        </p:nvSpPr>
        <p:spPr bwMode="auto">
          <a:xfrm>
            <a:off x="8483600" y="60071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42" name="Line 92"/>
          <p:cNvSpPr>
            <a:spLocks noChangeShapeType="1"/>
          </p:cNvSpPr>
          <p:nvPr/>
        </p:nvSpPr>
        <p:spPr bwMode="auto">
          <a:xfrm>
            <a:off x="8483600" y="61595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43" name="Line 93"/>
          <p:cNvSpPr>
            <a:spLocks noChangeShapeType="1"/>
          </p:cNvSpPr>
          <p:nvPr/>
        </p:nvSpPr>
        <p:spPr bwMode="auto">
          <a:xfrm>
            <a:off x="8483600" y="63119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44" name="Line 94"/>
          <p:cNvSpPr>
            <a:spLocks noChangeShapeType="1"/>
          </p:cNvSpPr>
          <p:nvPr/>
        </p:nvSpPr>
        <p:spPr bwMode="auto">
          <a:xfrm>
            <a:off x="8483600" y="6464300"/>
            <a:ext cx="355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45" name="Rectangle 95"/>
          <p:cNvSpPr>
            <a:spLocks noChangeArrowheads="1"/>
          </p:cNvSpPr>
          <p:nvPr/>
        </p:nvSpPr>
        <p:spPr bwMode="auto">
          <a:xfrm>
            <a:off x="8172450" y="5905500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23646" name="Line 96"/>
          <p:cNvSpPr>
            <a:spLocks noChangeShapeType="1"/>
          </p:cNvSpPr>
          <p:nvPr/>
        </p:nvSpPr>
        <p:spPr bwMode="auto">
          <a:xfrm>
            <a:off x="2416175" y="6007100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47" name="Line 97"/>
          <p:cNvSpPr>
            <a:spLocks noChangeShapeType="1"/>
          </p:cNvSpPr>
          <p:nvPr/>
        </p:nvSpPr>
        <p:spPr bwMode="auto">
          <a:xfrm>
            <a:off x="2682875" y="6007100"/>
            <a:ext cx="3143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48" name="Line 98"/>
          <p:cNvSpPr>
            <a:spLocks noChangeShapeType="1"/>
          </p:cNvSpPr>
          <p:nvPr/>
        </p:nvSpPr>
        <p:spPr bwMode="auto">
          <a:xfrm>
            <a:off x="2416175" y="6311900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49" name="Line 99"/>
          <p:cNvSpPr>
            <a:spLocks noChangeShapeType="1"/>
          </p:cNvSpPr>
          <p:nvPr/>
        </p:nvSpPr>
        <p:spPr bwMode="auto">
          <a:xfrm>
            <a:off x="2682875" y="6311900"/>
            <a:ext cx="3143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50" name="Line 100"/>
          <p:cNvSpPr>
            <a:spLocks noChangeShapeType="1"/>
          </p:cNvSpPr>
          <p:nvPr/>
        </p:nvSpPr>
        <p:spPr bwMode="auto">
          <a:xfrm>
            <a:off x="2416175" y="5702300"/>
            <a:ext cx="12541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51" name="Line 101"/>
          <p:cNvSpPr>
            <a:spLocks noChangeShapeType="1"/>
          </p:cNvSpPr>
          <p:nvPr/>
        </p:nvSpPr>
        <p:spPr bwMode="auto">
          <a:xfrm>
            <a:off x="6261100" y="5588000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52" name="Line 102"/>
          <p:cNvSpPr>
            <a:spLocks noChangeShapeType="1"/>
          </p:cNvSpPr>
          <p:nvPr/>
        </p:nvSpPr>
        <p:spPr bwMode="auto">
          <a:xfrm>
            <a:off x="3683000" y="5588000"/>
            <a:ext cx="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53" name="AutoShape 103"/>
          <p:cNvSpPr>
            <a:spLocks noChangeArrowheads="1"/>
          </p:cNvSpPr>
          <p:nvPr/>
        </p:nvSpPr>
        <p:spPr bwMode="auto">
          <a:xfrm>
            <a:off x="6159500" y="2667000"/>
            <a:ext cx="2578100" cy="1117600"/>
          </a:xfrm>
          <a:prstGeom prst="roundRect">
            <a:avLst>
              <a:gd name="adj" fmla="val 12495"/>
            </a:avLst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23654" name="Rectangle 104"/>
          <p:cNvSpPr>
            <a:spLocks noChangeArrowheads="1"/>
          </p:cNvSpPr>
          <p:nvPr/>
        </p:nvSpPr>
        <p:spPr bwMode="auto">
          <a:xfrm>
            <a:off x="7900988" y="2724150"/>
            <a:ext cx="835025" cy="746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i="1">
                <a:latin typeface="Calibri" pitchFamily="34" charset="0"/>
              </a:rPr>
              <a:t>n</a:t>
            </a:r>
            <a:r>
              <a:rPr lang="en-US" altLang="zh-CN" baseline="30000">
                <a:latin typeface="Calibri" pitchFamily="34" charset="0"/>
              </a:rPr>
              <a:t>2</a:t>
            </a:r>
            <a:endParaRPr lang="en-US" altLang="zh-CN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Data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Blocks</a:t>
            </a:r>
          </a:p>
        </p:txBody>
      </p:sp>
      <p:sp>
        <p:nvSpPr>
          <p:cNvPr id="619625" name="Rectangle 105" descr="Large confetti"/>
          <p:cNvSpPr>
            <a:spLocks noChangeArrowheads="1"/>
          </p:cNvSpPr>
          <p:nvPr/>
        </p:nvSpPr>
        <p:spPr bwMode="auto">
          <a:xfrm>
            <a:off x="6337300" y="28114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656" name="Line 106"/>
          <p:cNvSpPr>
            <a:spLocks noChangeShapeType="1"/>
          </p:cNvSpPr>
          <p:nvPr/>
        </p:nvSpPr>
        <p:spPr bwMode="auto">
          <a:xfrm>
            <a:off x="6032500" y="3078163"/>
            <a:ext cx="2794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57" name="Line 107"/>
          <p:cNvSpPr>
            <a:spLocks noChangeShapeType="1"/>
          </p:cNvSpPr>
          <p:nvPr/>
        </p:nvSpPr>
        <p:spPr bwMode="auto">
          <a:xfrm>
            <a:off x="6032500" y="3230563"/>
            <a:ext cx="6731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58" name="Line 108"/>
          <p:cNvSpPr>
            <a:spLocks noChangeShapeType="1"/>
          </p:cNvSpPr>
          <p:nvPr/>
        </p:nvSpPr>
        <p:spPr bwMode="auto">
          <a:xfrm>
            <a:off x="6032500" y="3382963"/>
            <a:ext cx="10668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59" name="Line 109"/>
          <p:cNvSpPr>
            <a:spLocks noChangeShapeType="1"/>
          </p:cNvSpPr>
          <p:nvPr/>
        </p:nvSpPr>
        <p:spPr bwMode="auto">
          <a:xfrm>
            <a:off x="6019800" y="3535363"/>
            <a:ext cx="14732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60" name="Rectangle 110"/>
          <p:cNvSpPr>
            <a:spLocks noChangeArrowheads="1"/>
          </p:cNvSpPr>
          <p:nvPr/>
        </p:nvSpPr>
        <p:spPr bwMode="auto">
          <a:xfrm>
            <a:off x="5657850" y="2976563"/>
            <a:ext cx="355600" cy="647700"/>
          </a:xfrm>
          <a:prstGeom prst="rect">
            <a:avLst/>
          </a:prstGeom>
          <a:solidFill>
            <a:srgbClr val="C1CEFF"/>
          </a:solidFill>
          <a:ln w="12700">
            <a:noFill/>
            <a:miter lim="800000"/>
            <a:headEnd/>
            <a:tailEnd/>
          </a:ln>
          <a:effectLst>
            <a:prstShdw prst="shdw17" dist="17961" dir="2700000">
              <a:srgbClr val="747C99"/>
            </a:prstShdw>
          </a:effectLst>
        </p:spPr>
        <p:txBody>
          <a:bodyPr wrap="none" anchor="ctr"/>
          <a:lstStyle/>
          <a:p>
            <a:pPr algn="ctr"/>
            <a:r>
              <a:rPr lang="en-US" altLang="zh-CN">
                <a:latin typeface="Calibri" pitchFamily="34" charset="0"/>
              </a:rPr>
              <a:t>IB</a:t>
            </a:r>
          </a:p>
        </p:txBody>
      </p:sp>
      <p:sp>
        <p:nvSpPr>
          <p:cNvPr id="619631" name="Rectangle 111" descr="Large confetti"/>
          <p:cNvSpPr>
            <a:spLocks noChangeArrowheads="1"/>
          </p:cNvSpPr>
          <p:nvPr/>
        </p:nvSpPr>
        <p:spPr bwMode="auto">
          <a:xfrm>
            <a:off x="6731000" y="29638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632" name="Rectangle 112" descr="Large confetti"/>
          <p:cNvSpPr>
            <a:spLocks noChangeArrowheads="1"/>
          </p:cNvSpPr>
          <p:nvPr/>
        </p:nvSpPr>
        <p:spPr bwMode="auto">
          <a:xfrm>
            <a:off x="7124700" y="31162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633" name="Rectangle 113" descr="Large confetti"/>
          <p:cNvSpPr>
            <a:spLocks noChangeArrowheads="1"/>
          </p:cNvSpPr>
          <p:nvPr/>
        </p:nvSpPr>
        <p:spPr bwMode="auto">
          <a:xfrm>
            <a:off x="7518400" y="3268663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664" name="Line 114"/>
          <p:cNvSpPr>
            <a:spLocks noChangeShapeType="1"/>
          </p:cNvSpPr>
          <p:nvPr/>
        </p:nvSpPr>
        <p:spPr bwMode="auto">
          <a:xfrm>
            <a:off x="2403475" y="3873500"/>
            <a:ext cx="3235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65" name="Line 115"/>
          <p:cNvSpPr>
            <a:spLocks noChangeShapeType="1"/>
          </p:cNvSpPr>
          <p:nvPr/>
        </p:nvSpPr>
        <p:spPr bwMode="auto">
          <a:xfrm>
            <a:off x="2403475" y="3263900"/>
            <a:ext cx="835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66" name="Line 116"/>
          <p:cNvSpPr>
            <a:spLocks noChangeShapeType="1"/>
          </p:cNvSpPr>
          <p:nvPr/>
        </p:nvSpPr>
        <p:spPr bwMode="auto">
          <a:xfrm>
            <a:off x="2403475" y="3568700"/>
            <a:ext cx="3235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67" name="Line 117"/>
          <p:cNvSpPr>
            <a:spLocks noChangeShapeType="1"/>
          </p:cNvSpPr>
          <p:nvPr/>
        </p:nvSpPr>
        <p:spPr bwMode="auto">
          <a:xfrm>
            <a:off x="2403475" y="4178300"/>
            <a:ext cx="835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68" name="Line 118"/>
          <p:cNvSpPr>
            <a:spLocks noChangeShapeType="1"/>
          </p:cNvSpPr>
          <p:nvPr/>
        </p:nvSpPr>
        <p:spPr bwMode="auto">
          <a:xfrm>
            <a:off x="4333875" y="5329238"/>
            <a:ext cx="250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69" name="Line 119"/>
          <p:cNvSpPr>
            <a:spLocks noChangeShapeType="1"/>
          </p:cNvSpPr>
          <p:nvPr/>
        </p:nvSpPr>
        <p:spPr bwMode="auto">
          <a:xfrm>
            <a:off x="4333875" y="5634038"/>
            <a:ext cx="1025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70" name="Line 120"/>
          <p:cNvSpPr>
            <a:spLocks noChangeShapeType="1"/>
          </p:cNvSpPr>
          <p:nvPr/>
        </p:nvSpPr>
        <p:spPr bwMode="auto">
          <a:xfrm>
            <a:off x="7073900" y="5397500"/>
            <a:ext cx="292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71" name="Line 121"/>
          <p:cNvSpPr>
            <a:spLocks noChangeShapeType="1"/>
          </p:cNvSpPr>
          <p:nvPr/>
        </p:nvSpPr>
        <p:spPr bwMode="auto">
          <a:xfrm>
            <a:off x="7073900" y="57023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72" name="Line 122"/>
          <p:cNvSpPr>
            <a:spLocks noChangeShapeType="1"/>
          </p:cNvSpPr>
          <p:nvPr/>
        </p:nvSpPr>
        <p:spPr bwMode="auto">
          <a:xfrm flipV="1">
            <a:off x="2438400" y="2133600"/>
            <a:ext cx="990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73" name="Line 123"/>
          <p:cNvSpPr>
            <a:spLocks noChangeShapeType="1"/>
          </p:cNvSpPr>
          <p:nvPr/>
        </p:nvSpPr>
        <p:spPr bwMode="auto">
          <a:xfrm flipV="1">
            <a:off x="2438400" y="2286000"/>
            <a:ext cx="1371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74" name="Line 124"/>
          <p:cNvSpPr>
            <a:spLocks noChangeShapeType="1"/>
          </p:cNvSpPr>
          <p:nvPr/>
        </p:nvSpPr>
        <p:spPr bwMode="auto">
          <a:xfrm flipV="1">
            <a:off x="2438400" y="2438400"/>
            <a:ext cx="18288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75" name="Line 125"/>
          <p:cNvSpPr>
            <a:spLocks noChangeShapeType="1"/>
          </p:cNvSpPr>
          <p:nvPr/>
        </p:nvSpPr>
        <p:spPr bwMode="auto">
          <a:xfrm flipV="1">
            <a:off x="2438400" y="1981200"/>
            <a:ext cx="6096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76" name="Freeform 126"/>
          <p:cNvSpPr>
            <a:spLocks/>
          </p:cNvSpPr>
          <p:nvPr/>
        </p:nvSpPr>
        <p:spPr bwMode="auto">
          <a:xfrm>
            <a:off x="844550" y="1747838"/>
            <a:ext cx="1179513" cy="1481137"/>
          </a:xfrm>
          <a:custGeom>
            <a:avLst/>
            <a:gdLst>
              <a:gd name="T0" fmla="*/ 262096374 w 743"/>
              <a:gd name="T1" fmla="*/ 7559674 h 933"/>
              <a:gd name="T2" fmla="*/ 473789619 w 743"/>
              <a:gd name="T3" fmla="*/ 309978338 h 933"/>
              <a:gd name="T4" fmla="*/ 231854496 w 743"/>
              <a:gd name="T5" fmla="*/ 1867434662 h 933"/>
              <a:gd name="T6" fmla="*/ 1872477860 w 743"/>
              <a:gd name="T7" fmla="*/ 2147483647 h 933"/>
              <a:gd name="T8" fmla="*/ 0 60000 65536"/>
              <a:gd name="T9" fmla="*/ 0 60000 65536"/>
              <a:gd name="T10" fmla="*/ 0 60000 65536"/>
              <a:gd name="T11" fmla="*/ 0 60000 65536"/>
              <a:gd name="T12" fmla="*/ 0 w 743"/>
              <a:gd name="T13" fmla="*/ 0 h 933"/>
              <a:gd name="T14" fmla="*/ 743 w 743"/>
              <a:gd name="T15" fmla="*/ 933 h 9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43" h="933">
                <a:moveTo>
                  <a:pt x="104" y="3"/>
                </a:moveTo>
                <a:cubicBezTo>
                  <a:pt x="118" y="23"/>
                  <a:pt x="190" y="0"/>
                  <a:pt x="188" y="123"/>
                </a:cubicBezTo>
                <a:cubicBezTo>
                  <a:pt x="186" y="246"/>
                  <a:pt x="0" y="606"/>
                  <a:pt x="92" y="741"/>
                </a:cubicBezTo>
                <a:cubicBezTo>
                  <a:pt x="184" y="876"/>
                  <a:pt x="608" y="893"/>
                  <a:pt x="743" y="933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7" name="Freeform 127"/>
          <p:cNvSpPr>
            <a:spLocks/>
          </p:cNvSpPr>
          <p:nvPr/>
        </p:nvSpPr>
        <p:spPr bwMode="auto">
          <a:xfrm>
            <a:off x="768350" y="1857375"/>
            <a:ext cx="1255713" cy="3448050"/>
          </a:xfrm>
          <a:custGeom>
            <a:avLst/>
            <a:gdLst>
              <a:gd name="T0" fmla="*/ 367942945 w 791"/>
              <a:gd name="T1" fmla="*/ 0 h 2172"/>
              <a:gd name="T2" fmla="*/ 458668677 w 791"/>
              <a:gd name="T3" fmla="*/ 332660575 h 2172"/>
              <a:gd name="T4" fmla="*/ 141128812 w 791"/>
              <a:gd name="T5" fmla="*/ 1890117131 h 2172"/>
              <a:gd name="T6" fmla="*/ 307459189 w 791"/>
              <a:gd name="T7" fmla="*/ 2147483647 h 2172"/>
              <a:gd name="T8" fmla="*/ 1993445360 w 791"/>
              <a:gd name="T9" fmla="*/ 2147483647 h 21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91"/>
              <a:gd name="T16" fmla="*/ 0 h 2172"/>
              <a:gd name="T17" fmla="*/ 791 w 791"/>
              <a:gd name="T18" fmla="*/ 2172 h 21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91" h="2172">
                <a:moveTo>
                  <a:pt x="146" y="0"/>
                </a:moveTo>
                <a:cubicBezTo>
                  <a:pt x="152" y="22"/>
                  <a:pt x="197" y="7"/>
                  <a:pt x="182" y="132"/>
                </a:cubicBezTo>
                <a:cubicBezTo>
                  <a:pt x="167" y="257"/>
                  <a:pt x="66" y="484"/>
                  <a:pt x="56" y="750"/>
                </a:cubicBezTo>
                <a:cubicBezTo>
                  <a:pt x="46" y="1016"/>
                  <a:pt x="0" y="1491"/>
                  <a:pt x="122" y="1728"/>
                </a:cubicBezTo>
                <a:cubicBezTo>
                  <a:pt x="244" y="1965"/>
                  <a:pt x="652" y="2080"/>
                  <a:pt x="791" y="2172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678" name="Rectangle 134"/>
          <p:cNvSpPr>
            <a:spLocks noGrp="1" noChangeArrowheads="1"/>
          </p:cNvSpPr>
          <p:nvPr>
            <p:ph type="title"/>
          </p:nvPr>
        </p:nvSpPr>
        <p:spPr>
          <a:xfrm>
            <a:off x="800893" y="89218"/>
            <a:ext cx="8659813" cy="11430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Recap: Multi-level Indexed Allocation</a:t>
            </a:r>
            <a:endParaRPr lang="zh-CN" altLang="en-US" dirty="0" smtClean="0"/>
          </a:p>
        </p:txBody>
      </p:sp>
      <p:sp>
        <p:nvSpPr>
          <p:cNvPr id="23679" name="AutoShape 135"/>
          <p:cNvSpPr>
            <a:spLocks noChangeArrowheads="1"/>
          </p:cNvSpPr>
          <p:nvPr/>
        </p:nvSpPr>
        <p:spPr bwMode="auto">
          <a:xfrm>
            <a:off x="1752600" y="857250"/>
            <a:ext cx="2209800" cy="742950"/>
          </a:xfrm>
          <a:prstGeom prst="roundRect">
            <a:avLst>
              <a:gd name="adj" fmla="val 12495"/>
            </a:avLst>
          </a:prstGeom>
          <a:solidFill>
            <a:schemeClr val="accent1"/>
          </a:solidFill>
          <a:ln w="12700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>
              <a:latin typeface="Calibri" pitchFamily="34" charset="0"/>
            </a:endParaRPr>
          </a:p>
        </p:txBody>
      </p:sp>
      <p:sp>
        <p:nvSpPr>
          <p:cNvPr id="619656" name="Rectangle 136" descr="Large confetti"/>
          <p:cNvSpPr>
            <a:spLocks noChangeArrowheads="1"/>
          </p:cNvSpPr>
          <p:nvPr/>
        </p:nvSpPr>
        <p:spPr bwMode="auto">
          <a:xfrm>
            <a:off x="2082800" y="90805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681" name="Rectangle 137"/>
          <p:cNvSpPr>
            <a:spLocks noChangeArrowheads="1"/>
          </p:cNvSpPr>
          <p:nvPr/>
        </p:nvSpPr>
        <p:spPr bwMode="auto">
          <a:xfrm>
            <a:off x="3200400" y="838200"/>
            <a:ext cx="815975" cy="7461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7" tIns="44450" rIns="90487" bIns="4445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i="1">
                <a:latin typeface="Calibri" pitchFamily="34" charset="0"/>
              </a:rPr>
              <a:t>10</a:t>
            </a:r>
            <a:endParaRPr lang="en-US" altLang="zh-CN">
              <a:latin typeface="Calibri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Data</a:t>
            </a:r>
          </a:p>
          <a:p>
            <a:pPr algn="ctr">
              <a:lnSpc>
                <a:spcPct val="80000"/>
              </a:lnSpc>
            </a:pPr>
            <a:r>
              <a:rPr lang="en-US" altLang="zh-CN">
                <a:latin typeface="Calibri" pitchFamily="34" charset="0"/>
              </a:rPr>
              <a:t>Blocks</a:t>
            </a:r>
          </a:p>
        </p:txBody>
      </p:sp>
      <p:sp>
        <p:nvSpPr>
          <p:cNvPr id="619658" name="Rectangle 138" descr="Large confetti"/>
          <p:cNvSpPr>
            <a:spLocks noChangeArrowheads="1"/>
          </p:cNvSpPr>
          <p:nvPr/>
        </p:nvSpPr>
        <p:spPr bwMode="auto">
          <a:xfrm>
            <a:off x="2501900" y="106045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619659" name="Rectangle 139" descr="Large confetti"/>
          <p:cNvSpPr>
            <a:spLocks noChangeArrowheads="1"/>
          </p:cNvSpPr>
          <p:nvPr/>
        </p:nvSpPr>
        <p:spPr bwMode="auto">
          <a:xfrm>
            <a:off x="2921000" y="1212850"/>
            <a:ext cx="190500" cy="317500"/>
          </a:xfrm>
          <a:prstGeom prst="rect">
            <a:avLst/>
          </a:prstGeom>
          <a:pattFill prst="lgConfetti">
            <a:fgClr>
              <a:schemeClr val="accent1"/>
            </a:fgClr>
            <a:bgClr>
              <a:schemeClr val="tx1"/>
            </a:bgClr>
          </a:pattFill>
          <a:ln w="12700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23684" name="Line 141"/>
          <p:cNvSpPr>
            <a:spLocks noChangeShapeType="1"/>
          </p:cNvSpPr>
          <p:nvPr/>
        </p:nvSpPr>
        <p:spPr bwMode="auto">
          <a:xfrm>
            <a:off x="990600" y="1143000"/>
            <a:ext cx="10668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85" name="Line 142"/>
          <p:cNvSpPr>
            <a:spLocks noChangeShapeType="1"/>
          </p:cNvSpPr>
          <p:nvPr/>
        </p:nvSpPr>
        <p:spPr bwMode="auto">
          <a:xfrm>
            <a:off x="990600" y="1295400"/>
            <a:ext cx="15240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86" name="Line 143"/>
          <p:cNvSpPr>
            <a:spLocks noChangeShapeType="1"/>
          </p:cNvSpPr>
          <p:nvPr/>
        </p:nvSpPr>
        <p:spPr bwMode="auto">
          <a:xfrm>
            <a:off x="990600" y="1447800"/>
            <a:ext cx="1905000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3687" name="Text Box 144"/>
          <p:cNvSpPr txBox="1">
            <a:spLocks noChangeArrowheads="1"/>
          </p:cNvSpPr>
          <p:nvPr/>
        </p:nvSpPr>
        <p:spPr bwMode="auto">
          <a:xfrm>
            <a:off x="533400" y="776288"/>
            <a:ext cx="692150" cy="3667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altLang="zh-CN">
                <a:latin typeface="Calibri" pitchFamily="34" charset="0"/>
              </a:rPr>
              <a:t>inode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00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Files and </a:t>
            </a:r>
            <a:r>
              <a:rPr lang="en-US" altLang="zh-CN" dirty="0" err="1" smtClean="0"/>
              <a:t>inode</a:t>
            </a:r>
            <a:endParaRPr lang="en-US" altLang="zh-CN" dirty="0" smtClean="0"/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49564" y="1417638"/>
            <a:ext cx="8337236" cy="4708525"/>
          </a:xfrm>
        </p:spPr>
        <p:txBody>
          <a:bodyPr/>
          <a:lstStyle/>
          <a:p>
            <a:r>
              <a:rPr lang="en-US" altLang="zh-CN" dirty="0" smtClean="0"/>
              <a:t>Represented by an </a:t>
            </a:r>
            <a:r>
              <a:rPr lang="en-US" altLang="zh-CN" dirty="0" err="1" smtClean="0">
                <a:solidFill>
                  <a:srgbClr val="FF0000"/>
                </a:solidFill>
              </a:rPr>
              <a:t>inode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28600" y="2286000"/>
            <a:ext cx="8534400" cy="40322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[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fs.h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]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#define NADDRS    (NDIRECT+1)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#define NDIRECT   12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#define INDIRECT  12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#define NINDIRECT (BSIZE /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sizeof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#define MAXFILE   (NDIRECT  + NINDIRECT)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latin typeface="Courier New" pitchFamily="49" charset="0"/>
              <a:cs typeface="Courier New" pitchFamily="49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// On-disk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inode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structure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struct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dinode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{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short type;           // File type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short major;          // Major device number (T_DEV only)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short minor;          // Minor device number (T_DEV only)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short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nlink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         // Number of links to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inode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in file system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size;            // Size of file (bytes)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uint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addrs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[NDIRECT+1];   // Data block addresses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}; </a:t>
            </a:r>
          </a:p>
        </p:txBody>
      </p:sp>
    </p:spTree>
    <p:extLst>
      <p:ext uri="{BB962C8B-B14F-4D97-AF65-F5344CB8AC3E}">
        <p14:creationId xmlns:p14="http://schemas.microsoft.com/office/powerpoint/2010/main" val="280375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Files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mtClean="0"/>
              <a:t>File size</a:t>
            </a:r>
          </a:p>
          <a:p>
            <a:pPr lvl="1"/>
            <a:r>
              <a:rPr lang="en-US" altLang="zh-CN" smtClean="0">
                <a:solidFill>
                  <a:srgbClr val="FF0000"/>
                </a:solidFill>
              </a:rPr>
              <a:t>Small</a:t>
            </a:r>
            <a:r>
              <a:rPr lang="en-US" altLang="zh-CN" smtClean="0"/>
              <a:t>: up to 12 block addresses (</a:t>
            </a:r>
            <a:r>
              <a:rPr lang="en-US" altLang="zh-CN" i="1" smtClean="0"/>
              <a:t>NADDRS – 1</a:t>
            </a:r>
            <a:r>
              <a:rPr lang="en-US" altLang="zh-CN" smtClean="0"/>
              <a:t>)</a:t>
            </a:r>
          </a:p>
          <a:p>
            <a:pPr lvl="1"/>
            <a:r>
              <a:rPr lang="en-US" altLang="zh-CN" smtClean="0">
                <a:solidFill>
                  <a:srgbClr val="FF0000"/>
                </a:solidFill>
              </a:rPr>
              <a:t>Large</a:t>
            </a:r>
            <a:r>
              <a:rPr lang="en-US" altLang="zh-CN" smtClean="0"/>
              <a:t>: Last address in the inode as a disk address for a block with 128 disk addresses (512 / 4)</a:t>
            </a:r>
          </a:p>
          <a:p>
            <a:pPr lvl="2"/>
            <a:r>
              <a:rPr lang="en-US" altLang="zh-CN" smtClean="0"/>
              <a:t>At most 12 * 512 + 128 * 512 bytes</a:t>
            </a:r>
          </a:p>
          <a:p>
            <a:pPr lvl="1">
              <a:buFont typeface="Arial" charset="0"/>
              <a:buNone/>
            </a:pPr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151301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Directories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Directories are special files</a:t>
            </a:r>
          </a:p>
          <a:p>
            <a:pPr lvl="1"/>
            <a:r>
              <a:rPr lang="en-US" altLang="zh-CN" dirty="0" smtClean="0"/>
              <a:t>Files with a bit of structure to them</a:t>
            </a:r>
          </a:p>
          <a:p>
            <a:pPr lvl="1"/>
            <a:r>
              <a:rPr lang="en-US" altLang="zh-CN" dirty="0" smtClean="0"/>
              <a:t>Contains multiple </a:t>
            </a:r>
            <a:r>
              <a:rPr lang="en-US" altLang="zh-CN" dirty="0" err="1" smtClean="0">
                <a:solidFill>
                  <a:srgbClr val="C00000"/>
                </a:solidFill>
                <a:latin typeface="Consolas" panose="020B0609020204030204" pitchFamily="49" charset="0"/>
              </a:rPr>
              <a:t>dirent</a:t>
            </a:r>
            <a:r>
              <a:rPr lang="en-US" altLang="zh-CN" dirty="0" smtClean="0"/>
              <a:t> structures</a:t>
            </a:r>
          </a:p>
          <a:p>
            <a:endParaRPr lang="en-US" altLang="zh-CN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432352" y="3437283"/>
            <a:ext cx="8254448" cy="1816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// Directory is a file containing a sequence of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dirent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structures.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#define DIRSIZ 14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            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struct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dirent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{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ushort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inum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      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  char name[DIRSIZ];                                            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}; </a:t>
            </a:r>
          </a:p>
        </p:txBody>
      </p:sp>
    </p:spTree>
    <p:extLst>
      <p:ext uri="{BB962C8B-B14F-4D97-AF65-F5344CB8AC3E}">
        <p14:creationId xmlns:p14="http://schemas.microsoft.com/office/powerpoint/2010/main" val="415810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221226"/>
            <a:ext cx="8229600" cy="496065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Allocating an </a:t>
            </a:r>
            <a:r>
              <a:rPr lang="en-US" altLang="zh-CN" dirty="0" err="1" smtClean="0"/>
              <a:t>inode</a:t>
            </a:r>
            <a:endParaRPr lang="en-US" altLang="zh-CN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1000352"/>
            <a:ext cx="61341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55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 idx="4294967295"/>
          </p:nvPr>
        </p:nvSpPr>
        <p:spPr>
          <a:xfrm>
            <a:off x="0" y="131763"/>
            <a:ext cx="8229600" cy="796925"/>
          </a:xfrm>
        </p:spPr>
        <p:txBody>
          <a:bodyPr/>
          <a:lstStyle/>
          <a:p>
            <a:r>
              <a:rPr lang="en-US" altLang="zh-CN" smtClean="0"/>
              <a:t>Case Study: read(fd, buf, 100)</a:t>
            </a:r>
            <a:endParaRPr lang="zh-CN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-1" y="1066800"/>
            <a:ext cx="8816009" cy="16764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dirty="0" err="1" smtClean="0"/>
              <a:t>sys_read</a:t>
            </a:r>
            <a:r>
              <a:rPr lang="en-US" altLang="zh-CN" dirty="0" smtClean="0"/>
              <a:t>()-&gt;</a:t>
            </a:r>
            <a:r>
              <a:rPr lang="en-US" altLang="zh-CN" dirty="0" err="1" smtClean="0"/>
              <a:t>fileread</a:t>
            </a:r>
            <a:r>
              <a:rPr lang="en-US" altLang="zh-CN" dirty="0" smtClean="0"/>
              <a:t>()-&gt;</a:t>
            </a:r>
            <a:r>
              <a:rPr lang="en-US" altLang="zh-CN" dirty="0" err="1" smtClean="0"/>
              <a:t>readi</a:t>
            </a:r>
            <a:r>
              <a:rPr lang="en-US" altLang="zh-CN" dirty="0" smtClean="0"/>
              <a:t>()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CN" dirty="0" smtClean="0"/>
              <a:t>1. If it’s a special device file, use predefined operation </a:t>
            </a:r>
            <a:endParaRPr lang="en-US" altLang="zh-CN" dirty="0" smtClean="0"/>
          </a:p>
          <a:p>
            <a:pPr lvl="2">
              <a:buFont typeface="Arial" pitchFamily="34" charset="0"/>
              <a:buChar char="–"/>
              <a:defRPr/>
            </a:pPr>
            <a:r>
              <a:rPr lang="en-US" altLang="zh-CN" dirty="0" smtClean="0"/>
              <a:t>E.g., </a:t>
            </a:r>
            <a:r>
              <a:rPr lang="en-US" altLang="zh-CN" dirty="0" err="1" smtClean="0"/>
              <a:t>piperead</a:t>
            </a:r>
            <a:r>
              <a:rPr lang="en-US" altLang="zh-CN" dirty="0" smtClean="0"/>
              <a:t>() for pipe file</a:t>
            </a:r>
            <a:endParaRPr lang="en-US" altLang="zh-CN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zh-CN" dirty="0" smtClean="0"/>
              <a:t>2. call bread() to get file buffer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zh-CN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zh-CN" alt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0286"/>
            <a:ext cx="9144000" cy="305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2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381000"/>
            <a:ext cx="7785100" cy="608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0"/>
            <a:ext cx="84753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21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 idx="4294967295"/>
          </p:nvPr>
        </p:nvSpPr>
        <p:spPr>
          <a:xfrm>
            <a:off x="0" y="131763"/>
            <a:ext cx="8229600" cy="796925"/>
          </a:xfrm>
        </p:spPr>
        <p:txBody>
          <a:bodyPr/>
          <a:lstStyle/>
          <a:p>
            <a:r>
              <a:rPr lang="en-US" altLang="zh-CN" smtClean="0"/>
              <a:t>Case Study: read (cont.)</a:t>
            </a:r>
            <a:endParaRPr lang="zh-CN" altLang="en-US" smtClean="0"/>
          </a:p>
        </p:txBody>
      </p:sp>
      <p:sp>
        <p:nvSpPr>
          <p:cNvPr id="33795" name="Content Placeholder 2"/>
          <p:cNvSpPr>
            <a:spLocks noGrp="1"/>
          </p:cNvSpPr>
          <p:nvPr>
            <p:ph idx="4294967295"/>
          </p:nvPr>
        </p:nvSpPr>
        <p:spPr>
          <a:xfrm>
            <a:off x="0" y="1143000"/>
            <a:ext cx="8715375" cy="5143500"/>
          </a:xfrm>
        </p:spPr>
        <p:txBody>
          <a:bodyPr/>
          <a:lstStyle/>
          <a:p>
            <a:r>
              <a:rPr lang="en-US" altLang="zh-CN" smtClean="0"/>
              <a:t>readi()-&gt;bread()</a:t>
            </a:r>
          </a:p>
          <a:p>
            <a:pPr lvl="1"/>
            <a:r>
              <a:rPr lang="en-US" altLang="zh-CN" b="1" u="sng" smtClean="0"/>
              <a:t>Call bget() to read from buffer cache first</a:t>
            </a:r>
          </a:p>
          <a:p>
            <a:pPr lvl="1"/>
            <a:r>
              <a:rPr lang="en-US" altLang="zh-CN" smtClean="0"/>
              <a:t>If not found, call ide_rw() to read from disk, and mark as valid.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5494"/>
            <a:ext cx="9144000" cy="30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51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>
          <a:xfrm>
            <a:off x="0" y="131763"/>
            <a:ext cx="8229600" cy="796925"/>
          </a:xfrm>
        </p:spPr>
        <p:txBody>
          <a:bodyPr/>
          <a:lstStyle/>
          <a:p>
            <a:r>
              <a:rPr lang="en-US" altLang="zh-CN" smtClean="0"/>
              <a:t>Case Study: read (cont.)</a:t>
            </a:r>
            <a:endParaRPr lang="zh-CN" altLang="en-US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4294967295"/>
          </p:nvPr>
        </p:nvSpPr>
        <p:spPr>
          <a:xfrm>
            <a:off x="0" y="1143000"/>
            <a:ext cx="8715375" cy="5143500"/>
          </a:xfrm>
        </p:spPr>
        <p:txBody>
          <a:bodyPr/>
          <a:lstStyle/>
          <a:p>
            <a:r>
              <a:rPr lang="en-US" altLang="zh-CN" smtClean="0"/>
              <a:t>readi()-&gt;bread()-&gt;bget()</a:t>
            </a:r>
          </a:p>
          <a:p>
            <a:pPr lvl="1"/>
            <a:r>
              <a:rPr lang="en-US" altLang="zh-CN" smtClean="0"/>
              <a:t>Implements a simple buffer cache of recently-read disk blocks</a:t>
            </a:r>
          </a:p>
          <a:p>
            <a:pPr lvl="1"/>
            <a:r>
              <a:rPr lang="en-US" altLang="zh-CN" smtClean="0"/>
              <a:t>1. Look if the requested block is in the </a:t>
            </a:r>
            <a:r>
              <a:rPr lang="en-US" altLang="zh-CN" smtClean="0">
                <a:solidFill>
                  <a:srgbClr val="FF0000"/>
                </a:solidFill>
              </a:rPr>
              <a:t>cache</a:t>
            </a:r>
          </a:p>
          <a:p>
            <a:pPr lvl="1"/>
            <a:r>
              <a:rPr lang="en-US" altLang="zh-CN" smtClean="0"/>
              <a:t>2. If some other process has locked the block, </a:t>
            </a:r>
            <a:r>
              <a:rPr lang="en-US" altLang="zh-CN" smtClean="0">
                <a:solidFill>
                  <a:srgbClr val="FF0000"/>
                </a:solidFill>
              </a:rPr>
              <a:t>wait</a:t>
            </a:r>
            <a:r>
              <a:rPr lang="en-US" altLang="zh-CN" smtClean="0"/>
              <a:t> until it releases</a:t>
            </a:r>
          </a:p>
          <a:p>
            <a:pPr lvl="1"/>
            <a:r>
              <a:rPr lang="en-US" altLang="zh-CN" smtClean="0"/>
              <a:t>3. If it is not in the cache, find a cache entry to hold the block</a:t>
            </a:r>
          </a:p>
          <a:p>
            <a:pPr lvl="1"/>
            <a:r>
              <a:rPr lang="en-US" altLang="zh-CN" smtClean="0"/>
              <a:t>4. Mark it ours, but not valid</a:t>
            </a:r>
          </a:p>
        </p:txBody>
      </p:sp>
    </p:spTree>
    <p:extLst>
      <p:ext uri="{BB962C8B-B14F-4D97-AF65-F5344CB8AC3E}">
        <p14:creationId xmlns:p14="http://schemas.microsoft.com/office/powerpoint/2010/main" val="57146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524000"/>
            <a:ext cx="59309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63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37533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9968" y="5850717"/>
            <a:ext cx="5464032" cy="100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14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110"/>
            <a:ext cx="4610056" cy="39948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6864" y="1420530"/>
            <a:ext cx="4543250" cy="545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4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0"/>
            <a:ext cx="73839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89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Ext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File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System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1939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of </a:t>
            </a:r>
            <a:r>
              <a:rPr lang="en-US" dirty="0" err="1" smtClean="0"/>
              <a:t>inodes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Optimized for file systems with many small files</a:t>
            </a:r>
          </a:p>
          <a:p>
            <a:pPr lvl="1"/>
            <a:r>
              <a:rPr lang="en-US" dirty="0" smtClean="0"/>
              <a:t>Each </a:t>
            </a:r>
            <a:r>
              <a:rPr lang="en-US" dirty="0" err="1" smtClean="0"/>
              <a:t>inode</a:t>
            </a:r>
            <a:r>
              <a:rPr lang="en-US" dirty="0" smtClean="0"/>
              <a:t> can directly point to 48KB of data</a:t>
            </a:r>
          </a:p>
          <a:p>
            <a:pPr lvl="1"/>
            <a:r>
              <a:rPr lang="en-US" dirty="0"/>
              <a:t>Only one layer of indirection needed for 4MB </a:t>
            </a:r>
            <a:r>
              <a:rPr lang="en-US" dirty="0" smtClean="0"/>
              <a:t>files</a:t>
            </a:r>
          </a:p>
          <a:p>
            <a:r>
              <a:rPr lang="en-US" dirty="0" smtClean="0"/>
              <a:t>Faster file access</a:t>
            </a:r>
          </a:p>
          <a:p>
            <a:pPr lvl="1"/>
            <a:r>
              <a:rPr lang="en-US" dirty="0"/>
              <a:t>Greater meta-data locality </a:t>
            </a:r>
            <a:r>
              <a:rPr lang="en-US" dirty="0">
                <a:sym typeface="Wingdings" panose="05000000000000000000" pitchFamily="2" charset="2"/>
              </a:rPr>
              <a:t> less random seeking</a:t>
            </a:r>
            <a:endParaRPr lang="en-US" dirty="0"/>
          </a:p>
          <a:p>
            <a:pPr lvl="1"/>
            <a:r>
              <a:rPr lang="en-US" dirty="0" smtClean="0"/>
              <a:t>No need to traverse long, chained FAT entries</a:t>
            </a:r>
          </a:p>
          <a:p>
            <a:r>
              <a:rPr lang="en-US" dirty="0" smtClean="0"/>
              <a:t>Easier free space management</a:t>
            </a:r>
          </a:p>
          <a:p>
            <a:pPr lvl="1"/>
            <a:r>
              <a:rPr lang="en-US" dirty="0" smtClean="0"/>
              <a:t>Bitmaps can be cached in memory for fast access</a:t>
            </a:r>
          </a:p>
          <a:p>
            <a:pPr lvl="1"/>
            <a:r>
              <a:rPr lang="en-US" dirty="0" err="1"/>
              <a:t>i</a:t>
            </a:r>
            <a:r>
              <a:rPr lang="en-US" dirty="0" err="1" smtClean="0"/>
              <a:t>node</a:t>
            </a:r>
            <a:r>
              <a:rPr lang="en-US" dirty="0" smtClean="0"/>
              <a:t> and data space handled independently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42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 File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4" y="1535906"/>
            <a:ext cx="8679977" cy="5137849"/>
          </a:xfrm>
        </p:spPr>
        <p:txBody>
          <a:bodyPr>
            <a:normAutofit/>
          </a:bodyPr>
          <a:lstStyle/>
          <a:p>
            <a:r>
              <a:rPr lang="en-US" dirty="0" smtClean="0"/>
              <a:t>Ext file system uses </a:t>
            </a:r>
            <a:r>
              <a:rPr lang="en-US" dirty="0" err="1" smtClean="0"/>
              <a:t>inode</a:t>
            </a:r>
            <a:endParaRPr lang="en-US" dirty="0" smtClean="0"/>
          </a:p>
          <a:p>
            <a:pPr lvl="1"/>
            <a:r>
              <a:rPr lang="en-US" dirty="0" err="1" smtClean="0"/>
              <a:t>inodes</a:t>
            </a:r>
            <a:r>
              <a:rPr lang="en-US" dirty="0" smtClean="0"/>
              <a:t> are imbalanced trees of data blocks</a:t>
            </a:r>
          </a:p>
          <a:p>
            <a:pPr lvl="1"/>
            <a:r>
              <a:rPr lang="en-US" dirty="0" smtClean="0"/>
              <a:t>Optimized for the common case: small files</a:t>
            </a:r>
          </a:p>
          <a:p>
            <a:r>
              <a:rPr lang="en-US" dirty="0" smtClean="0"/>
              <a:t>Problem: </a:t>
            </a:r>
            <a:r>
              <a:rPr lang="en-US" dirty="0" err="1" smtClean="0"/>
              <a:t>ext</a:t>
            </a:r>
            <a:r>
              <a:rPr lang="en-US" dirty="0" smtClean="0"/>
              <a:t> has poor locality</a:t>
            </a:r>
          </a:p>
          <a:p>
            <a:pPr lvl="1"/>
            <a:r>
              <a:rPr lang="en-US" dirty="0" err="1" smtClean="0"/>
              <a:t>inodes</a:t>
            </a:r>
            <a:r>
              <a:rPr lang="en-US" dirty="0" smtClean="0"/>
              <a:t> are far from their corresponding data</a:t>
            </a:r>
          </a:p>
          <a:p>
            <a:pPr lvl="1"/>
            <a:r>
              <a:rPr lang="en-US" dirty="0" smtClean="0"/>
              <a:t>This is going to result in long seeks across the disk</a:t>
            </a:r>
          </a:p>
          <a:p>
            <a:r>
              <a:rPr lang="en-US" dirty="0" smtClean="0"/>
              <a:t>Problem: </a:t>
            </a:r>
            <a:r>
              <a:rPr lang="en-US" dirty="0" err="1" smtClean="0"/>
              <a:t>ext</a:t>
            </a:r>
            <a:r>
              <a:rPr lang="en-US" dirty="0" smtClean="0"/>
              <a:t> is prone to fragmentation</a:t>
            </a:r>
          </a:p>
          <a:p>
            <a:pPr lvl="1"/>
            <a:r>
              <a:rPr lang="en-US" dirty="0" err="1" smtClean="0"/>
              <a:t>ext</a:t>
            </a:r>
            <a:r>
              <a:rPr lang="en-US" dirty="0" smtClean="0"/>
              <a:t> chooses the first available blocks for new data</a:t>
            </a:r>
          </a:p>
          <a:p>
            <a:pPr lvl="1"/>
            <a:r>
              <a:rPr lang="en-US" dirty="0" smtClean="0"/>
              <a:t>No attempt is made to keep the blocks of a file contiguous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33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Fast File System (FFS) and Ext2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FFS developed at Berkeley in 1984</a:t>
            </a:r>
          </a:p>
          <a:p>
            <a:pPr lvl="1"/>
            <a:r>
              <a:rPr lang="en-US" dirty="0" smtClean="0"/>
              <a:t>First attempt at a </a:t>
            </a:r>
            <a:r>
              <a:rPr lang="en-US" dirty="0" smtClean="0">
                <a:solidFill>
                  <a:schemeClr val="accent1"/>
                </a:solidFill>
              </a:rPr>
              <a:t>disk aware</a:t>
            </a:r>
            <a:r>
              <a:rPr lang="en-US" dirty="0" smtClean="0"/>
              <a:t> file system</a:t>
            </a:r>
          </a:p>
          <a:p>
            <a:pPr lvl="1"/>
            <a:r>
              <a:rPr lang="en-US" dirty="0" smtClean="0"/>
              <a:t>i.e</a:t>
            </a:r>
            <a:r>
              <a:rPr lang="en-US" dirty="0" smtClean="0"/>
              <a:t>., </a:t>
            </a:r>
            <a:r>
              <a:rPr lang="en-US" dirty="0" smtClean="0"/>
              <a:t>optimized for performance on spinning disks</a:t>
            </a:r>
          </a:p>
          <a:p>
            <a:r>
              <a:rPr lang="en-US" dirty="0" smtClean="0"/>
              <a:t>Observation: processes tend to access files that are in the same (or close) directories</a:t>
            </a:r>
          </a:p>
          <a:p>
            <a:pPr lvl="1"/>
            <a:r>
              <a:rPr lang="en-US" dirty="0" smtClean="0"/>
              <a:t>Spatial locality</a:t>
            </a:r>
          </a:p>
          <a:p>
            <a:r>
              <a:rPr lang="en-US" dirty="0" smtClean="0"/>
              <a:t>Key idea: place groups of directories and their files into </a:t>
            </a:r>
            <a:r>
              <a:rPr lang="en-US" dirty="0" smtClean="0">
                <a:solidFill>
                  <a:schemeClr val="accent1"/>
                </a:solidFill>
              </a:rPr>
              <a:t>cylinder groups</a:t>
            </a:r>
          </a:p>
          <a:p>
            <a:pPr lvl="1"/>
            <a:r>
              <a:rPr lang="en-US" dirty="0" smtClean="0"/>
              <a:t>Introduced into ext2, called </a:t>
            </a:r>
            <a:r>
              <a:rPr lang="en-US" dirty="0" smtClean="0">
                <a:solidFill>
                  <a:schemeClr val="accent1"/>
                </a:solidFill>
              </a:rPr>
              <a:t>block groups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1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33220" y="6028034"/>
            <a:ext cx="606819" cy="63851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SB</a:t>
            </a:r>
            <a:endParaRPr lang="en-US" dirty="0"/>
          </a:p>
        </p:txBody>
      </p:sp>
      <p:grpSp>
        <p:nvGrpSpPr>
          <p:cNvPr id="59" name="Group 58"/>
          <p:cNvGrpSpPr/>
          <p:nvPr/>
        </p:nvGrpSpPr>
        <p:grpSpPr>
          <a:xfrm>
            <a:off x="243873" y="3699859"/>
            <a:ext cx="8667432" cy="1649142"/>
            <a:chOff x="128550" y="3277700"/>
            <a:chExt cx="8667432" cy="1649142"/>
          </a:xfrm>
        </p:grpSpPr>
        <p:sp>
          <p:nvSpPr>
            <p:cNvPr id="57" name="Rectangle 56"/>
            <p:cNvSpPr/>
            <p:nvPr/>
          </p:nvSpPr>
          <p:spPr>
            <a:xfrm>
              <a:off x="128550" y="3277700"/>
              <a:ext cx="8667432" cy="16491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333235" y="3306222"/>
              <a:ext cx="8300096" cy="1444932"/>
              <a:chOff x="445806" y="3529441"/>
              <a:chExt cx="8300096" cy="1759068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45806" y="4353639"/>
                <a:ext cx="232012" cy="36849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92982" y="4353639"/>
                <a:ext cx="232012" cy="36849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940158" y="4353639"/>
                <a:ext cx="232012" cy="36849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187335" y="4353639"/>
                <a:ext cx="232012" cy="36849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45806" y="4722129"/>
                <a:ext cx="232012" cy="36849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92982" y="4722129"/>
                <a:ext cx="232012" cy="36849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940158" y="4722129"/>
                <a:ext cx="232012" cy="36849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87335" y="4722129"/>
                <a:ext cx="232012" cy="36849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483038" y="4353639"/>
                <a:ext cx="232012" cy="3684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730214" y="4353639"/>
                <a:ext cx="232012" cy="3684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77390" y="4353639"/>
                <a:ext cx="232012" cy="3684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2224567" y="4353639"/>
                <a:ext cx="232012" cy="3684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483038" y="4722129"/>
                <a:ext cx="232012" cy="3684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730214" y="4722129"/>
                <a:ext cx="232012" cy="3684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77390" y="4722129"/>
                <a:ext cx="232012" cy="3684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224567" y="4722129"/>
                <a:ext cx="232012" cy="36849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2513447" y="4353639"/>
                <a:ext cx="514062" cy="36849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3027509" y="4353639"/>
                <a:ext cx="514062" cy="36849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541571" y="4353639"/>
                <a:ext cx="514062" cy="36849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4055633" y="4353639"/>
                <a:ext cx="514062" cy="36849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513447" y="4722129"/>
                <a:ext cx="514062" cy="36849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027509" y="4722129"/>
                <a:ext cx="514062" cy="36849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3541571" y="4722129"/>
                <a:ext cx="514062" cy="36849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4055633" y="4722129"/>
                <a:ext cx="514062" cy="368490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4628839" y="4353639"/>
                <a:ext cx="514062" cy="7369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5142901" y="4353639"/>
                <a:ext cx="514062" cy="7369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656963" y="4353639"/>
                <a:ext cx="514062" cy="7369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171025" y="4353639"/>
                <a:ext cx="514062" cy="7369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685087" y="4353639"/>
                <a:ext cx="514062" cy="7369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7203716" y="4353639"/>
                <a:ext cx="514062" cy="7369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7717778" y="4353639"/>
                <a:ext cx="514062" cy="7369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8231840" y="4353639"/>
                <a:ext cx="514062" cy="73698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baseline="-25000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466842" y="3529441"/>
                <a:ext cx="95250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 err="1" smtClean="0"/>
                  <a:t>Inode</a:t>
                </a:r>
                <a:endParaRPr lang="en-US" sz="2000" b="1" dirty="0" smtClean="0"/>
              </a:p>
              <a:p>
                <a:pPr algn="ctr"/>
                <a:r>
                  <a:rPr lang="en-US" sz="2000" b="1" dirty="0" smtClean="0"/>
                  <a:t>Bitmap</a:t>
                </a:r>
                <a:endParaRPr lang="en-US" sz="2000" b="1" dirty="0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515447" y="3529441"/>
                <a:ext cx="95250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 smtClean="0"/>
                  <a:t>Data</a:t>
                </a:r>
              </a:p>
              <a:p>
                <a:pPr algn="ctr"/>
                <a:r>
                  <a:rPr lang="en-US" sz="2000" b="1" dirty="0" smtClean="0"/>
                  <a:t>Bitmap</a:t>
                </a:r>
                <a:endParaRPr lang="en-US" sz="2000" b="1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091768" y="3799641"/>
                <a:ext cx="89960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 err="1" smtClean="0"/>
                  <a:t>Inodes</a:t>
                </a:r>
                <a:endParaRPr lang="en-US" sz="2000" b="1" dirty="0" smtClean="0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975410" y="3799641"/>
                <a:ext cx="14167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dirty="0" smtClean="0"/>
                  <a:t>Data Blocks</a:t>
                </a:r>
              </a:p>
            </p:txBody>
          </p:sp>
          <p:cxnSp>
            <p:nvCxnSpPr>
              <p:cNvPr id="44" name="Straight Connector 43"/>
              <p:cNvCxnSpPr/>
              <p:nvPr/>
            </p:nvCxnSpPr>
            <p:spPr>
              <a:xfrm>
                <a:off x="1455742" y="3691721"/>
                <a:ext cx="0" cy="1596788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2483875" y="3691721"/>
                <a:ext cx="0" cy="1596788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4596993" y="3691721"/>
                <a:ext cx="0" cy="1596788"/>
              </a:xfrm>
              <a:prstGeom prst="line">
                <a:avLst/>
              </a:prstGeom>
              <a:ln w="381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Rectangle 48"/>
          <p:cNvSpPr/>
          <p:nvPr/>
        </p:nvSpPr>
        <p:spPr>
          <a:xfrm>
            <a:off x="1768794" y="6028034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1</a:t>
            </a:r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2900358" y="6028034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2</a:t>
            </a:r>
            <a:endParaRPr lang="en-US" dirty="0"/>
          </a:p>
        </p:txBody>
      </p:sp>
      <p:sp>
        <p:nvSpPr>
          <p:cNvPr id="51" name="Rectangle 50"/>
          <p:cNvSpPr/>
          <p:nvPr/>
        </p:nvSpPr>
        <p:spPr>
          <a:xfrm>
            <a:off x="4029953" y="6028034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3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5165687" y="6028034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4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310391" y="6028034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5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7446125" y="6028034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6</a:t>
            </a:r>
            <a:endParaRPr lang="en-US" dirty="0"/>
          </a:p>
        </p:txBody>
      </p:sp>
      <p:sp>
        <p:nvSpPr>
          <p:cNvPr id="58" name="Trapezoid 57"/>
          <p:cNvSpPr/>
          <p:nvPr/>
        </p:nvSpPr>
        <p:spPr>
          <a:xfrm rot="10800000">
            <a:off x="284611" y="5349001"/>
            <a:ext cx="8626693" cy="655092"/>
          </a:xfrm>
          <a:prstGeom prst="trapezoid">
            <a:avLst>
              <a:gd name="adj" fmla="val 583333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46161"/>
          </a:xfrm>
        </p:spPr>
        <p:txBody>
          <a:bodyPr>
            <a:normAutofit/>
          </a:bodyPr>
          <a:lstStyle/>
          <a:p>
            <a:r>
              <a:rPr lang="en-US" dirty="0" smtClean="0"/>
              <a:t>Block Groups</a:t>
            </a:r>
            <a:endParaRPr lang="en-US" dirty="0"/>
          </a:p>
        </p:txBody>
      </p:sp>
      <p:sp>
        <p:nvSpPr>
          <p:cNvPr id="61" name="Content Placeholder 2"/>
          <p:cNvSpPr>
            <a:spLocks noGrp="1"/>
          </p:cNvSpPr>
          <p:nvPr>
            <p:ph idx="1"/>
          </p:nvPr>
        </p:nvSpPr>
        <p:spPr>
          <a:xfrm>
            <a:off x="238834" y="900751"/>
            <a:ext cx="8679977" cy="2715905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 err="1" smtClean="0"/>
              <a:t>ext</a:t>
            </a:r>
            <a:r>
              <a:rPr lang="en-US" dirty="0" smtClean="0"/>
              <a:t>, there is a single set of key data structures</a:t>
            </a:r>
          </a:p>
          <a:p>
            <a:pPr lvl="1"/>
            <a:r>
              <a:rPr lang="en-US" dirty="0" smtClean="0"/>
              <a:t>One data bitmap, one </a:t>
            </a:r>
            <a:r>
              <a:rPr lang="en-US" dirty="0" err="1" smtClean="0"/>
              <a:t>inode</a:t>
            </a:r>
            <a:r>
              <a:rPr lang="en-US" dirty="0" smtClean="0"/>
              <a:t> bitmap</a:t>
            </a:r>
          </a:p>
          <a:p>
            <a:pPr lvl="1"/>
            <a:r>
              <a:rPr lang="en-US" dirty="0" smtClean="0"/>
              <a:t>One </a:t>
            </a:r>
            <a:r>
              <a:rPr lang="en-US" dirty="0" err="1" smtClean="0"/>
              <a:t>inode</a:t>
            </a:r>
            <a:r>
              <a:rPr lang="en-US" dirty="0" smtClean="0"/>
              <a:t> table, one array of data blocks</a:t>
            </a:r>
          </a:p>
          <a:p>
            <a:r>
              <a:rPr lang="en-US" dirty="0" smtClean="0"/>
              <a:t>In ext2, each block group contains its own key data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466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Allocation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4" y="1153237"/>
            <a:ext cx="8679977" cy="1153236"/>
          </a:xfrm>
        </p:spPr>
        <p:txBody>
          <a:bodyPr/>
          <a:lstStyle/>
          <a:p>
            <a:r>
              <a:rPr lang="en-US" dirty="0" smtClean="0"/>
              <a:t>ext2 attempts to keep related files and directories within the same block group</a:t>
            </a:r>
            <a:endParaRPr lang="en-US" dirty="0"/>
          </a:p>
        </p:txBody>
      </p:sp>
      <p:pic>
        <p:nvPicPr>
          <p:cNvPr id="5" name="Picture 2" descr="D:\Pictures\soft-scraps icons\Folder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754" y="2832442"/>
            <a:ext cx="629977" cy="62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359" y="2650378"/>
            <a:ext cx="590972" cy="5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Pictures\soft-scraps icons\Folder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483" y="2832442"/>
            <a:ext cx="629977" cy="62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150175" y="3345477"/>
            <a:ext cx="787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home</a:t>
            </a:r>
            <a:endParaRPr lang="en-US" sz="2000" dirty="0"/>
          </a:p>
        </p:txBody>
      </p:sp>
      <p:pic>
        <p:nvPicPr>
          <p:cNvPr id="10" name="Picture 2" descr="D:\Pictures\soft-scraps icons\Folder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554" y="2832442"/>
            <a:ext cx="629977" cy="629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590651" y="3345477"/>
            <a:ext cx="6097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/>
              <a:t>cbw</a:t>
            </a:r>
            <a:endParaRPr lang="en-US" sz="20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857460" y="3147430"/>
            <a:ext cx="723094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3474731" y="3147430"/>
            <a:ext cx="752752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617684" y="3345477"/>
            <a:ext cx="1107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err="1" smtClean="0"/>
              <a:t>amislove</a:t>
            </a:r>
            <a:endParaRPr lang="en-US" sz="2000" dirty="0"/>
          </a:p>
        </p:txBody>
      </p:sp>
      <p:pic>
        <p:nvPicPr>
          <p:cNvPr id="21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998" y="2871447"/>
            <a:ext cx="590972" cy="5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365" y="3049991"/>
            <a:ext cx="590972" cy="5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765" y="3250046"/>
            <a:ext cx="590972" cy="5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Arrow Connector 23"/>
          <p:cNvCxnSpPr>
            <a:stCxn id="10" idx="3"/>
            <a:endCxn id="6" idx="1"/>
          </p:cNvCxnSpPr>
          <p:nvPr/>
        </p:nvCxnSpPr>
        <p:spPr>
          <a:xfrm flipV="1">
            <a:off x="6210531" y="2945864"/>
            <a:ext cx="660828" cy="201567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0" idx="3"/>
            <a:endCxn id="21" idx="1"/>
          </p:cNvCxnSpPr>
          <p:nvPr/>
        </p:nvCxnSpPr>
        <p:spPr>
          <a:xfrm>
            <a:off x="6210531" y="3147431"/>
            <a:ext cx="881467" cy="19502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3"/>
            <a:endCxn id="22" idx="1"/>
          </p:cNvCxnSpPr>
          <p:nvPr/>
        </p:nvCxnSpPr>
        <p:spPr>
          <a:xfrm>
            <a:off x="6210531" y="3147431"/>
            <a:ext cx="1139834" cy="198046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0" idx="3"/>
            <a:endCxn id="23" idx="1"/>
          </p:cNvCxnSpPr>
          <p:nvPr/>
        </p:nvCxnSpPr>
        <p:spPr>
          <a:xfrm>
            <a:off x="6210531" y="3147431"/>
            <a:ext cx="1292234" cy="398101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5" idx="1"/>
            <a:endCxn id="39" idx="3"/>
          </p:cNvCxnSpPr>
          <p:nvPr/>
        </p:nvCxnSpPr>
        <p:spPr>
          <a:xfrm flipH="1">
            <a:off x="2309361" y="3147431"/>
            <a:ext cx="535393" cy="398101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5" idx="1"/>
            <a:endCxn id="36" idx="3"/>
          </p:cNvCxnSpPr>
          <p:nvPr/>
        </p:nvCxnSpPr>
        <p:spPr>
          <a:xfrm flipH="1" flipV="1">
            <a:off x="1514182" y="2945864"/>
            <a:ext cx="1330572" cy="201567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5" idx="1"/>
            <a:endCxn id="38" idx="3"/>
          </p:cNvCxnSpPr>
          <p:nvPr/>
        </p:nvCxnSpPr>
        <p:spPr>
          <a:xfrm flipH="1">
            <a:off x="2013875" y="3147431"/>
            <a:ext cx="830879" cy="19905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5" idx="1"/>
            <a:endCxn id="37" idx="3"/>
          </p:cNvCxnSpPr>
          <p:nvPr/>
        </p:nvCxnSpPr>
        <p:spPr>
          <a:xfrm flipH="1" flipV="1">
            <a:off x="1718389" y="3125818"/>
            <a:ext cx="1126365" cy="21613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10" y="2650378"/>
            <a:ext cx="590972" cy="5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17" y="2830332"/>
            <a:ext cx="590972" cy="5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903" y="3050995"/>
            <a:ext cx="590972" cy="5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D:\Pictures\soft-scraps icons\Document Text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389" y="3250046"/>
            <a:ext cx="590972" cy="59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Rectangle 56"/>
          <p:cNvSpPr/>
          <p:nvPr/>
        </p:nvSpPr>
        <p:spPr>
          <a:xfrm>
            <a:off x="971577" y="5790662"/>
            <a:ext cx="606819" cy="63851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SB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1607151" y="5790662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1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2738715" y="5790662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2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3868310" y="5790662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3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5004044" y="5790662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4</a:t>
            </a:r>
            <a:endParaRPr lang="en-US" dirty="0"/>
          </a:p>
        </p:txBody>
      </p:sp>
      <p:sp>
        <p:nvSpPr>
          <p:cNvPr id="62" name="Rectangle 61"/>
          <p:cNvSpPr/>
          <p:nvPr/>
        </p:nvSpPr>
        <p:spPr>
          <a:xfrm>
            <a:off x="6148748" y="5790662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5</a:t>
            </a:r>
            <a:endParaRPr lang="en-US" dirty="0"/>
          </a:p>
        </p:txBody>
      </p:sp>
      <p:sp>
        <p:nvSpPr>
          <p:cNvPr id="63" name="Rectangle 62"/>
          <p:cNvSpPr/>
          <p:nvPr/>
        </p:nvSpPr>
        <p:spPr>
          <a:xfrm>
            <a:off x="7284482" y="5790662"/>
            <a:ext cx="1135734" cy="63851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Block Group 6</a:t>
            </a:r>
            <a:endParaRPr lang="en-US" dirty="0"/>
          </a:p>
        </p:txBody>
      </p:sp>
      <p:grpSp>
        <p:nvGrpSpPr>
          <p:cNvPr id="89" name="Group 88"/>
          <p:cNvGrpSpPr/>
          <p:nvPr/>
        </p:nvGrpSpPr>
        <p:grpSpPr>
          <a:xfrm>
            <a:off x="4748275" y="4456000"/>
            <a:ext cx="3938523" cy="613688"/>
            <a:chOff x="4748275" y="4244456"/>
            <a:chExt cx="3938523" cy="613688"/>
          </a:xfrm>
        </p:grpSpPr>
        <p:sp>
          <p:nvSpPr>
            <p:cNvPr id="72" name="Rectangle 71"/>
            <p:cNvSpPr/>
            <p:nvPr/>
          </p:nvSpPr>
          <p:spPr>
            <a:xfrm>
              <a:off x="4748275" y="4244456"/>
              <a:ext cx="3938523" cy="6136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7603" y="4396214"/>
              <a:ext cx="232012" cy="30268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5172566" y="4396214"/>
              <a:ext cx="232012" cy="3026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414243" y="4396214"/>
              <a:ext cx="514062" cy="3026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928305" y="4396214"/>
              <a:ext cx="514062" cy="3026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442367" y="4396214"/>
              <a:ext cx="514062" cy="302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6956429" y="4396214"/>
              <a:ext cx="514062" cy="302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7470491" y="4396214"/>
              <a:ext cx="514062" cy="302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7984553" y="4396214"/>
              <a:ext cx="514062" cy="302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</p:grpSp>
      <p:sp>
        <p:nvSpPr>
          <p:cNvPr id="74" name="Trapezoid 73"/>
          <p:cNvSpPr/>
          <p:nvPr/>
        </p:nvSpPr>
        <p:spPr>
          <a:xfrm rot="10800000">
            <a:off x="205755" y="5076964"/>
            <a:ext cx="3938523" cy="686401"/>
          </a:xfrm>
          <a:prstGeom prst="trapezoid">
            <a:avLst>
              <a:gd name="adj" fmla="val 201942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8" name="Group 87"/>
          <p:cNvGrpSpPr/>
          <p:nvPr/>
        </p:nvGrpSpPr>
        <p:grpSpPr>
          <a:xfrm>
            <a:off x="205757" y="4456001"/>
            <a:ext cx="3938523" cy="613688"/>
            <a:chOff x="205757" y="4244457"/>
            <a:chExt cx="3938523" cy="613688"/>
          </a:xfrm>
        </p:grpSpPr>
        <p:sp>
          <p:nvSpPr>
            <p:cNvPr id="75" name="Rectangle 74"/>
            <p:cNvSpPr/>
            <p:nvPr/>
          </p:nvSpPr>
          <p:spPr>
            <a:xfrm>
              <a:off x="205757" y="4244457"/>
              <a:ext cx="3938523" cy="6136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405085" y="4396215"/>
              <a:ext cx="232012" cy="30268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630048" y="4396215"/>
              <a:ext cx="232012" cy="30268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871725" y="4396215"/>
              <a:ext cx="514062" cy="3026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1385787" y="4396215"/>
              <a:ext cx="514062" cy="30268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0" name="Rectangle 79"/>
            <p:cNvSpPr/>
            <p:nvPr/>
          </p:nvSpPr>
          <p:spPr>
            <a:xfrm>
              <a:off x="1899849" y="4396215"/>
              <a:ext cx="514062" cy="302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2413911" y="4396215"/>
              <a:ext cx="514062" cy="302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927973" y="4396215"/>
              <a:ext cx="514062" cy="302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3442035" y="4396215"/>
              <a:ext cx="514062" cy="30268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aseline="-25000" dirty="0"/>
            </a:p>
          </p:txBody>
        </p:sp>
      </p:grpSp>
      <p:sp>
        <p:nvSpPr>
          <p:cNvPr id="84" name="Rectangle 83"/>
          <p:cNvSpPr/>
          <p:nvPr/>
        </p:nvSpPr>
        <p:spPr>
          <a:xfrm>
            <a:off x="630048" y="2504368"/>
            <a:ext cx="3244401" cy="159678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Down Arrow 84"/>
          <p:cNvSpPr/>
          <p:nvPr/>
        </p:nvSpPr>
        <p:spPr>
          <a:xfrm>
            <a:off x="1899849" y="3937383"/>
            <a:ext cx="618163" cy="750627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/>
          <p:cNvSpPr/>
          <p:nvPr/>
        </p:nvSpPr>
        <p:spPr>
          <a:xfrm>
            <a:off x="5138653" y="2504368"/>
            <a:ext cx="3244401" cy="1596788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Down Arrow 86"/>
          <p:cNvSpPr/>
          <p:nvPr/>
        </p:nvSpPr>
        <p:spPr>
          <a:xfrm>
            <a:off x="6408454" y="3937383"/>
            <a:ext cx="618163" cy="750627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rapezoid 89"/>
          <p:cNvSpPr/>
          <p:nvPr/>
        </p:nvSpPr>
        <p:spPr>
          <a:xfrm rot="10800000">
            <a:off x="4748274" y="5076965"/>
            <a:ext cx="3938523" cy="686401"/>
          </a:xfrm>
          <a:prstGeom prst="trapezoid">
            <a:avLst>
              <a:gd name="adj" fmla="val 203931"/>
            </a:avLst>
          </a:prstGeom>
          <a:gradFill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85000"/>
                </a:schemeClr>
              </a:gs>
            </a:gsLst>
            <a:lin ang="5400000" scaled="0"/>
          </a:gra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ext2: The Good and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good – ext2 supports:</a:t>
            </a:r>
          </a:p>
          <a:p>
            <a:pPr lvl="1"/>
            <a:r>
              <a:rPr lang="en-US" dirty="0" smtClean="0"/>
              <a:t>All the features of </a:t>
            </a:r>
            <a:r>
              <a:rPr lang="en-US" dirty="0" err="1" smtClean="0"/>
              <a:t>ext</a:t>
            </a:r>
            <a:r>
              <a:rPr lang="en-US" dirty="0" smtClean="0"/>
              <a:t>…</a:t>
            </a:r>
          </a:p>
          <a:p>
            <a:pPr lvl="1"/>
            <a:r>
              <a:rPr lang="en-US" dirty="0" smtClean="0"/>
              <a:t>… with even better performance (because of increased spatial locality)</a:t>
            </a:r>
          </a:p>
          <a:p>
            <a:r>
              <a:rPr lang="en-US" dirty="0" smtClean="0"/>
              <a:t>The bad</a:t>
            </a:r>
          </a:p>
          <a:p>
            <a:pPr lvl="1"/>
            <a:r>
              <a:rPr lang="en-US" dirty="0" smtClean="0"/>
              <a:t>Large files must cross block groups</a:t>
            </a:r>
          </a:p>
          <a:p>
            <a:pPr lvl="1"/>
            <a:r>
              <a:rPr lang="en-US" dirty="0" smtClean="0"/>
              <a:t>As the file system becomes more complex, the chance of file system </a:t>
            </a:r>
            <a:r>
              <a:rPr lang="en-US" dirty="0" smtClean="0">
                <a:solidFill>
                  <a:schemeClr val="accent1"/>
                </a:solidFill>
              </a:rPr>
              <a:t>corruption</a:t>
            </a:r>
            <a:r>
              <a:rPr lang="en-US" dirty="0" smtClean="0"/>
              <a:t> grows</a:t>
            </a:r>
          </a:p>
          <a:p>
            <a:pPr lvl="2"/>
            <a:r>
              <a:rPr lang="en-US" dirty="0" smtClean="0"/>
              <a:t>E.g. invalid </a:t>
            </a:r>
            <a:r>
              <a:rPr lang="en-US" dirty="0" err="1" smtClean="0"/>
              <a:t>inodes</a:t>
            </a:r>
            <a:r>
              <a:rPr lang="en-US" dirty="0" smtClean="0"/>
              <a:t>, incorrect directory entries,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56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File-size upper limits for data block addressing </a:t>
            </a:r>
            <a:endParaRPr kumimoji="1"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85" y="1417638"/>
            <a:ext cx="7953829" cy="502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Extent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Indirect block maps are incredibly inefficient for large </a:t>
            </a:r>
            <a:r>
              <a:rPr lang="en-US" altLang="zh-CN" dirty="0" smtClean="0"/>
              <a:t>files</a:t>
            </a:r>
            <a:endParaRPr lang="zh-CN" altLang="en-US" dirty="0" smtClean="0"/>
          </a:p>
          <a:p>
            <a:pPr lvl="1"/>
            <a:r>
              <a:rPr lang="en-US" altLang="zh-CN" dirty="0" smtClean="0"/>
              <a:t>One </a:t>
            </a:r>
            <a:r>
              <a:rPr lang="en-US" altLang="zh-CN" dirty="0"/>
              <a:t>extra block read (and seek) every 1024 </a:t>
            </a:r>
            <a:r>
              <a:rPr lang="en-US" altLang="zh-CN" dirty="0" smtClean="0"/>
              <a:t>blocks</a:t>
            </a:r>
            <a:endParaRPr lang="zh-CN" altLang="en-US" dirty="0"/>
          </a:p>
          <a:p>
            <a:pPr lvl="1"/>
            <a:r>
              <a:rPr lang="en-US" altLang="zh-CN" dirty="0" smtClean="0"/>
              <a:t>Really </a:t>
            </a:r>
            <a:r>
              <a:rPr lang="en-US" altLang="zh-CN" dirty="0"/>
              <a:t>obvious when deleting big CD/DVD image files </a:t>
            </a:r>
            <a:endParaRPr lang="zh-CN" altLang="en-US" dirty="0" smtClean="0"/>
          </a:p>
          <a:p>
            <a:pPr lvl="1"/>
            <a:endParaRPr lang="en-US" altLang="zh-CN" dirty="0"/>
          </a:p>
          <a:p>
            <a:r>
              <a:rPr lang="en-US" altLang="zh-CN" dirty="0" smtClean="0"/>
              <a:t>An </a:t>
            </a:r>
            <a:r>
              <a:rPr lang="en-US" altLang="zh-CN" dirty="0"/>
              <a:t>extent is a single descriptor for a </a:t>
            </a:r>
            <a:r>
              <a:rPr lang="en-US" altLang="zh-CN" b="1" dirty="0">
                <a:solidFill>
                  <a:srgbClr val="C00000"/>
                </a:solidFill>
              </a:rPr>
              <a:t>range</a:t>
            </a:r>
            <a:r>
              <a:rPr lang="en-US" altLang="zh-CN" dirty="0"/>
              <a:t> of contiguous </a:t>
            </a:r>
            <a:r>
              <a:rPr lang="en-US" altLang="zh-CN" dirty="0" smtClean="0"/>
              <a:t>blocks</a:t>
            </a:r>
            <a:endParaRPr lang="zh-CN" altLang="en-US" dirty="0" smtClean="0"/>
          </a:p>
          <a:p>
            <a:pPr lvl="1"/>
            <a:r>
              <a:rPr lang="en-US" altLang="zh-CN" dirty="0" smtClean="0"/>
              <a:t>An </a:t>
            </a:r>
            <a:r>
              <a:rPr lang="en-US" altLang="zh-CN" dirty="0"/>
              <a:t>efficient way to represent large </a:t>
            </a:r>
            <a:r>
              <a:rPr lang="en-US" altLang="zh-CN" dirty="0" smtClean="0"/>
              <a:t>file</a:t>
            </a:r>
            <a:endParaRPr lang="zh-CN" altLang="en-US" dirty="0"/>
          </a:p>
          <a:p>
            <a:pPr lvl="1"/>
            <a:r>
              <a:rPr lang="en-US" altLang="zh-CN" dirty="0" smtClean="0"/>
              <a:t>Better </a:t>
            </a:r>
            <a:r>
              <a:rPr lang="en-US" altLang="zh-CN" dirty="0"/>
              <a:t>CPU utilization, fewer metadata IOs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83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Pointers to Extents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307" y="1331843"/>
            <a:ext cx="8679978" cy="2100569"/>
          </a:xfrm>
        </p:spPr>
        <p:txBody>
          <a:bodyPr/>
          <a:lstStyle/>
          <a:p>
            <a:r>
              <a:rPr lang="en-US" dirty="0" smtClean="0"/>
              <a:t>Modern file systems try hard to minimize fragmentation</a:t>
            </a:r>
          </a:p>
          <a:p>
            <a:pPr lvl="1"/>
            <a:r>
              <a:rPr lang="en-US" dirty="0" smtClean="0"/>
              <a:t>Since it results in many seeks, thus low performance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1"/>
                </a:solidFill>
              </a:rPr>
              <a:t>Extents</a:t>
            </a:r>
            <a:r>
              <a:rPr lang="en-US" dirty="0" smtClean="0"/>
              <a:t> are better suited for contiguous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32</a:t>
            </a:fld>
            <a:endParaRPr lang="en-US" dirty="0"/>
          </a:p>
        </p:txBody>
      </p:sp>
      <p:cxnSp>
        <p:nvCxnSpPr>
          <p:cNvPr id="5" name="Straight Arrow Connector 4"/>
          <p:cNvCxnSpPr>
            <a:endCxn id="8" idx="1"/>
          </p:cNvCxnSpPr>
          <p:nvPr/>
        </p:nvCxnSpPr>
        <p:spPr>
          <a:xfrm>
            <a:off x="709673" y="4409565"/>
            <a:ext cx="2028553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738226" y="4225320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9" name="Rectangle 8"/>
          <p:cNvSpPr/>
          <p:nvPr/>
        </p:nvSpPr>
        <p:spPr>
          <a:xfrm>
            <a:off x="2738226" y="4589158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10" name="Rectangle 9"/>
          <p:cNvSpPr/>
          <p:nvPr/>
        </p:nvSpPr>
        <p:spPr>
          <a:xfrm>
            <a:off x="2738226" y="4957648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16" name="Rectangle 15"/>
          <p:cNvSpPr/>
          <p:nvPr/>
        </p:nvSpPr>
        <p:spPr>
          <a:xfrm>
            <a:off x="2738226" y="5315999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17" name="Rectangle 16"/>
          <p:cNvSpPr/>
          <p:nvPr/>
        </p:nvSpPr>
        <p:spPr>
          <a:xfrm>
            <a:off x="2738226" y="5679837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sp>
        <p:nvSpPr>
          <p:cNvPr id="18" name="Rectangle 17"/>
          <p:cNvSpPr/>
          <p:nvPr/>
        </p:nvSpPr>
        <p:spPr>
          <a:xfrm>
            <a:off x="2738226" y="6048327"/>
            <a:ext cx="411274" cy="3684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aseline="-25000" dirty="0"/>
          </a:p>
        </p:txBody>
      </p:sp>
      <p:cxnSp>
        <p:nvCxnSpPr>
          <p:cNvPr id="22" name="Straight Arrow Connector 21"/>
          <p:cNvCxnSpPr>
            <a:endCxn id="9" idx="1"/>
          </p:cNvCxnSpPr>
          <p:nvPr/>
        </p:nvCxnSpPr>
        <p:spPr>
          <a:xfrm>
            <a:off x="709673" y="4773403"/>
            <a:ext cx="2028553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10" idx="1"/>
          </p:cNvCxnSpPr>
          <p:nvPr/>
        </p:nvCxnSpPr>
        <p:spPr>
          <a:xfrm>
            <a:off x="709673" y="5141893"/>
            <a:ext cx="2028553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6" idx="1"/>
          </p:cNvCxnSpPr>
          <p:nvPr/>
        </p:nvCxnSpPr>
        <p:spPr>
          <a:xfrm>
            <a:off x="648258" y="5500244"/>
            <a:ext cx="2089968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17" idx="1"/>
          </p:cNvCxnSpPr>
          <p:nvPr/>
        </p:nvCxnSpPr>
        <p:spPr>
          <a:xfrm>
            <a:off x="648258" y="5864082"/>
            <a:ext cx="2089968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18" idx="1"/>
          </p:cNvCxnSpPr>
          <p:nvPr/>
        </p:nvCxnSpPr>
        <p:spPr>
          <a:xfrm>
            <a:off x="709673" y="6232572"/>
            <a:ext cx="2028553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529317" y="3761967"/>
            <a:ext cx="1333601" cy="2733225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err="1" smtClean="0"/>
              <a:t>inode</a:t>
            </a:r>
            <a:endParaRPr lang="en-US" sz="2400" b="1" u="sng" dirty="0" smtClean="0"/>
          </a:p>
          <a:p>
            <a:pPr algn="ctr"/>
            <a:r>
              <a:rPr lang="en-US" sz="2400" dirty="0" smtClean="0"/>
              <a:t>block 1</a:t>
            </a:r>
          </a:p>
          <a:p>
            <a:pPr algn="ctr"/>
            <a:r>
              <a:rPr lang="en-US" sz="2400" dirty="0" smtClean="0"/>
              <a:t>block 2</a:t>
            </a:r>
          </a:p>
          <a:p>
            <a:pPr algn="ctr"/>
            <a:r>
              <a:rPr lang="en-US" sz="2400" dirty="0" smtClean="0"/>
              <a:t>block 3</a:t>
            </a:r>
          </a:p>
          <a:p>
            <a:pPr algn="ctr"/>
            <a:r>
              <a:rPr lang="en-US" sz="2400" dirty="0" smtClean="0"/>
              <a:t>block 4</a:t>
            </a:r>
          </a:p>
          <a:p>
            <a:pPr algn="ctr"/>
            <a:r>
              <a:rPr lang="en-US" sz="2400" dirty="0" smtClean="0"/>
              <a:t>block 5</a:t>
            </a:r>
          </a:p>
          <a:p>
            <a:pPr algn="ctr"/>
            <a:r>
              <a:rPr lang="en-US" sz="2400" dirty="0" smtClean="0"/>
              <a:t>block 6</a:t>
            </a:r>
            <a:endParaRPr lang="en-US" sz="2400" dirty="0"/>
          </a:p>
        </p:txBody>
      </p:sp>
      <p:cxnSp>
        <p:nvCxnSpPr>
          <p:cNvPr id="46" name="Straight Arrow Connector 45"/>
          <p:cNvCxnSpPr>
            <a:endCxn id="8" idx="3"/>
          </p:cNvCxnSpPr>
          <p:nvPr/>
        </p:nvCxnSpPr>
        <p:spPr>
          <a:xfrm flipH="1">
            <a:off x="3149500" y="4409565"/>
            <a:ext cx="1900172" cy="0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ight Brace 48"/>
          <p:cNvSpPr/>
          <p:nvPr/>
        </p:nvSpPr>
        <p:spPr>
          <a:xfrm>
            <a:off x="3227696" y="4524233"/>
            <a:ext cx="327546" cy="1892584"/>
          </a:xfrm>
          <a:prstGeom prst="rightBrace">
            <a:avLst/>
          </a:prstGeom>
          <a:ln w="571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Arrow Connector 49"/>
          <p:cNvCxnSpPr/>
          <p:nvPr/>
        </p:nvCxnSpPr>
        <p:spPr>
          <a:xfrm flipH="1">
            <a:off x="3671248" y="4773403"/>
            <a:ext cx="511791" cy="697122"/>
          </a:xfrm>
          <a:prstGeom prst="straightConnector1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4093657" y="3775280"/>
            <a:ext cx="1333601" cy="2733225"/>
          </a:xfrm>
          <a:prstGeom prst="rect">
            <a:avLst/>
          </a:prstGeom>
          <a:solidFill>
            <a:schemeClr val="tx2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 err="1" smtClean="0"/>
              <a:t>inode</a:t>
            </a:r>
            <a:endParaRPr lang="en-US" sz="2400" b="1" u="sng" dirty="0" smtClean="0"/>
          </a:p>
          <a:p>
            <a:pPr algn="ctr"/>
            <a:r>
              <a:rPr lang="en-US" sz="2400" dirty="0" smtClean="0"/>
              <a:t>block 1</a:t>
            </a:r>
          </a:p>
          <a:p>
            <a:pPr algn="ctr"/>
            <a:r>
              <a:rPr lang="en-US" sz="2400" dirty="0" smtClean="0"/>
              <a:t>length 1</a:t>
            </a:r>
          </a:p>
          <a:p>
            <a:pPr algn="ctr"/>
            <a:r>
              <a:rPr lang="en-US" sz="2400" dirty="0" smtClean="0"/>
              <a:t>block 2</a:t>
            </a:r>
          </a:p>
          <a:p>
            <a:pPr algn="ctr"/>
            <a:r>
              <a:rPr lang="en-US" sz="2400" dirty="0" smtClean="0"/>
              <a:t>length 2</a:t>
            </a:r>
          </a:p>
          <a:p>
            <a:pPr algn="ctr"/>
            <a:r>
              <a:rPr lang="en-US" sz="2400" dirty="0" smtClean="0"/>
              <a:t>block 3</a:t>
            </a:r>
          </a:p>
          <a:p>
            <a:pPr algn="ctr"/>
            <a:r>
              <a:rPr lang="en-US" sz="2400" dirty="0" smtClean="0"/>
              <a:t>length 3</a:t>
            </a:r>
          </a:p>
        </p:txBody>
      </p:sp>
      <p:sp>
        <p:nvSpPr>
          <p:cNvPr id="54" name="Rectangular Callout 53"/>
          <p:cNvSpPr/>
          <p:nvPr/>
        </p:nvSpPr>
        <p:spPr>
          <a:xfrm>
            <a:off x="5970896" y="3640639"/>
            <a:ext cx="2367886" cy="1552334"/>
          </a:xfrm>
          <a:prstGeom prst="wedgeRectCallout">
            <a:avLst>
              <a:gd name="adj1" fmla="val -79027"/>
              <a:gd name="adj2" fmla="val 9287"/>
            </a:avLst>
          </a:prstGeom>
          <a:solidFill>
            <a:schemeClr val="accent2"/>
          </a:solidFill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Each extent includes a block pointer and a length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98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Extents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ext4 and NTFS use extents</a:t>
            </a:r>
          </a:p>
          <a:p>
            <a:r>
              <a:rPr lang="en-US" dirty="0" smtClean="0"/>
              <a:t>ext4 </a:t>
            </a:r>
            <a:r>
              <a:rPr lang="en-US" dirty="0" err="1" smtClean="0"/>
              <a:t>inodes</a:t>
            </a:r>
            <a:r>
              <a:rPr lang="en-US" dirty="0" smtClean="0"/>
              <a:t> include 4 extents instead of block pointers</a:t>
            </a:r>
          </a:p>
          <a:p>
            <a:pPr lvl="1"/>
            <a:r>
              <a:rPr lang="en-US" dirty="0" smtClean="0"/>
              <a:t>Each extent can address at most 128MB of contiguous space (assuming 4KB blocks)</a:t>
            </a:r>
          </a:p>
          <a:p>
            <a:pPr lvl="1"/>
            <a:r>
              <a:rPr lang="en-US" dirty="0" smtClean="0"/>
              <a:t>If more extents are needed, a data block is allocated</a:t>
            </a:r>
          </a:p>
          <a:p>
            <a:pPr lvl="1"/>
            <a:r>
              <a:rPr lang="en-US" dirty="0" smtClean="0"/>
              <a:t>Similar to a block of indirect pointers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4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Revisiting Directories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ext</a:t>
            </a:r>
            <a:r>
              <a:rPr lang="en-US" dirty="0" smtClean="0"/>
              <a:t>, ext2, and ext3, each directory is a file with a list of entries</a:t>
            </a:r>
          </a:p>
          <a:p>
            <a:pPr lvl="1"/>
            <a:r>
              <a:rPr lang="en-US" dirty="0" smtClean="0"/>
              <a:t>Entries are not stored in sorted order</a:t>
            </a:r>
          </a:p>
          <a:p>
            <a:pPr lvl="1"/>
            <a:r>
              <a:rPr lang="en-US" dirty="0" smtClean="0"/>
              <a:t>Some entries may be blank, if they have been deleted</a:t>
            </a:r>
          </a:p>
          <a:p>
            <a:r>
              <a:rPr lang="en-US" dirty="0" smtClean="0"/>
              <a:t>Problem: searching for files in large directories takes O(n) time</a:t>
            </a:r>
          </a:p>
          <a:p>
            <a:pPr lvl="1"/>
            <a:r>
              <a:rPr lang="en-US" dirty="0" smtClean="0"/>
              <a:t>Practically, you can’t store &gt;10K files in a directory</a:t>
            </a:r>
          </a:p>
          <a:p>
            <a:pPr lvl="1"/>
            <a:r>
              <a:rPr lang="en-US" dirty="0" smtClean="0"/>
              <a:t>It takes way too long to locate and open files 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Lists to B-Trees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834" y="1490870"/>
            <a:ext cx="8679977" cy="5223829"/>
          </a:xfrm>
        </p:spPr>
        <p:txBody>
          <a:bodyPr>
            <a:normAutofit/>
          </a:bodyPr>
          <a:lstStyle/>
          <a:p>
            <a:r>
              <a:rPr lang="en-US" dirty="0" smtClean="0"/>
              <a:t>ext4 and NTFS encode directories as </a:t>
            </a:r>
            <a:r>
              <a:rPr lang="en-US" dirty="0" smtClean="0">
                <a:solidFill>
                  <a:schemeClr val="accent1"/>
                </a:solidFill>
              </a:rPr>
              <a:t>B-Trees</a:t>
            </a:r>
            <a:r>
              <a:rPr lang="en-US" dirty="0" smtClean="0"/>
              <a:t> to improve lookup time to O(log N)</a:t>
            </a:r>
          </a:p>
          <a:p>
            <a:r>
              <a:rPr lang="en-US" dirty="0" smtClean="0"/>
              <a:t>A B-Tree is a type of balanced tree that is optimized for storage on disk</a:t>
            </a:r>
          </a:p>
          <a:p>
            <a:pPr lvl="1"/>
            <a:r>
              <a:rPr lang="en-US" dirty="0" smtClean="0"/>
              <a:t>Items are stored in sorted order in blocks</a:t>
            </a:r>
          </a:p>
          <a:p>
            <a:r>
              <a:rPr lang="en-US" dirty="0" smtClean="0"/>
              <a:t>Suppose items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j</a:t>
            </a:r>
            <a:r>
              <a:rPr lang="en-US" dirty="0" smtClean="0"/>
              <a:t> are in the root of the tree</a:t>
            </a:r>
          </a:p>
          <a:p>
            <a:pPr lvl="1"/>
            <a:r>
              <a:rPr lang="en-US" dirty="0" smtClean="0"/>
              <a:t>The root must have 3 children, since it has 2 items</a:t>
            </a:r>
          </a:p>
          <a:p>
            <a:pPr lvl="1"/>
            <a:r>
              <a:rPr lang="en-US" dirty="0" smtClean="0"/>
              <a:t>The three child groups contain items </a:t>
            </a:r>
            <a:r>
              <a:rPr lang="en-US" i="1" dirty="0" smtClean="0"/>
              <a:t>a </a:t>
            </a:r>
            <a:r>
              <a:rPr lang="en-US" dirty="0" smtClean="0"/>
              <a:t>&lt; </a:t>
            </a:r>
            <a:r>
              <a:rPr lang="en-US" i="1" dirty="0" err="1" smtClean="0"/>
              <a:t>i</a:t>
            </a:r>
            <a:r>
              <a:rPr lang="en-US" dirty="0" smtClean="0"/>
              <a:t>, </a:t>
            </a:r>
            <a:r>
              <a:rPr lang="en-US" i="1" dirty="0" err="1" smtClean="0"/>
              <a:t>i</a:t>
            </a:r>
            <a:r>
              <a:rPr lang="en-US" dirty="0" smtClean="0"/>
              <a:t> &lt; </a:t>
            </a:r>
            <a:r>
              <a:rPr lang="en-US" i="1" dirty="0" smtClean="0"/>
              <a:t>a</a:t>
            </a:r>
            <a:r>
              <a:rPr lang="en-US" dirty="0" smtClean="0"/>
              <a:t> &lt; </a:t>
            </a:r>
            <a:r>
              <a:rPr lang="en-US" i="1" dirty="0" smtClean="0"/>
              <a:t>j</a:t>
            </a:r>
            <a:r>
              <a:rPr lang="en-US" dirty="0" smtClean="0"/>
              <a:t>, and </a:t>
            </a:r>
            <a:r>
              <a:rPr lang="en-US" i="1" dirty="0" smtClean="0"/>
              <a:t>a</a:t>
            </a:r>
            <a:r>
              <a:rPr lang="en-US" dirty="0" smtClean="0"/>
              <a:t> &gt; </a:t>
            </a:r>
            <a:r>
              <a:rPr lang="en-US" i="1" dirty="0" smtClean="0"/>
              <a:t>j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07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5218"/>
          </a:xfrm>
        </p:spPr>
        <p:txBody>
          <a:bodyPr/>
          <a:lstStyle/>
          <a:p>
            <a:r>
              <a:rPr lang="en-US" dirty="0" smtClean="0"/>
              <a:t>Example B-Tree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720" y="921224"/>
            <a:ext cx="8679977" cy="1781033"/>
          </a:xfrm>
        </p:spPr>
        <p:txBody>
          <a:bodyPr/>
          <a:lstStyle/>
          <a:p>
            <a:r>
              <a:rPr lang="en-US" dirty="0" smtClean="0"/>
              <a:t>ext4 uses a B-Tree variant known as a H-Tree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smtClean="0"/>
              <a:t>H</a:t>
            </a:r>
            <a:r>
              <a:rPr lang="en-US" dirty="0" smtClean="0"/>
              <a:t> stands for </a:t>
            </a:r>
            <a:r>
              <a:rPr lang="en-US" i="1" dirty="0" smtClean="0"/>
              <a:t>hash </a:t>
            </a:r>
            <a:r>
              <a:rPr lang="en-US" dirty="0" smtClean="0"/>
              <a:t>(sometime called </a:t>
            </a:r>
            <a:r>
              <a:rPr lang="en-US" dirty="0" err="1" smtClean="0"/>
              <a:t>B+Tree</a:t>
            </a:r>
            <a:r>
              <a:rPr lang="en-US" dirty="0" smtClean="0"/>
              <a:t>)</a:t>
            </a:r>
          </a:p>
          <a:p>
            <a:r>
              <a:rPr lang="en-US" dirty="0" smtClean="0"/>
              <a:t>Suppose you try to </a:t>
            </a:r>
            <a:r>
              <a:rPr lang="en-US" dirty="0" smtClean="0">
                <a:solidFill>
                  <a:schemeClr val="accent1"/>
                </a:solidFill>
              </a:rPr>
              <a:t>open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accent2"/>
                </a:solidFill>
              </a:rPr>
              <a:t>“</a:t>
            </a:r>
            <a:r>
              <a:rPr lang="en-US" dirty="0" err="1" smtClean="0">
                <a:solidFill>
                  <a:schemeClr val="accent2"/>
                </a:solidFill>
              </a:rPr>
              <a:t>my_file</a:t>
            </a:r>
            <a:r>
              <a:rPr lang="en-US" dirty="0" smtClean="0">
                <a:solidFill>
                  <a:schemeClr val="accent2"/>
                </a:solidFill>
              </a:rPr>
              <a:t>”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accent2"/>
                </a:solidFill>
              </a:rPr>
              <a:t>“r”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8963" y="2715902"/>
            <a:ext cx="33490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hash(“</a:t>
            </a:r>
            <a:r>
              <a:rPr lang="en-US" sz="2000" dirty="0" err="1" smtClean="0"/>
              <a:t>my_file</a:t>
            </a:r>
            <a:r>
              <a:rPr lang="en-US" sz="2000" dirty="0" smtClean="0"/>
              <a:t>”) = 0x0000C194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5766178" y="4462815"/>
            <a:ext cx="1433015" cy="382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H-Tree Node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488071" y="4462815"/>
            <a:ext cx="1433015" cy="382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H-Tree Node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991969" y="5666093"/>
            <a:ext cx="1433015" cy="3821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H-Tree Leaf</a:t>
            </a:r>
            <a:endParaRPr lang="en-US" dirty="0"/>
          </a:p>
        </p:txBody>
      </p:sp>
      <p:cxnSp>
        <p:nvCxnSpPr>
          <p:cNvPr id="13" name="Elbow Connector 12"/>
          <p:cNvCxnSpPr>
            <a:endCxn id="6" idx="0"/>
          </p:cNvCxnSpPr>
          <p:nvPr/>
        </p:nvCxnSpPr>
        <p:spPr>
          <a:xfrm>
            <a:off x="3991969" y="2915957"/>
            <a:ext cx="1518135" cy="282545"/>
          </a:xfrm>
          <a:prstGeom prst="bentConnector2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6" idx="2"/>
            <a:endCxn id="7" idx="0"/>
          </p:cNvCxnSpPr>
          <p:nvPr/>
        </p:nvCxnSpPr>
        <p:spPr>
          <a:xfrm rot="16200000" flipH="1">
            <a:off x="5735079" y="3715207"/>
            <a:ext cx="522633" cy="972582"/>
          </a:xfrm>
          <a:prstGeom prst="bentConnector3">
            <a:avLst>
              <a:gd name="adj1" fmla="val 50000"/>
            </a:avLst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/>
          <p:nvPr/>
        </p:nvCxnSpPr>
        <p:spPr>
          <a:xfrm>
            <a:off x="6428095" y="3780431"/>
            <a:ext cx="1776486" cy="682384"/>
          </a:xfrm>
          <a:prstGeom prst="bentConnector3">
            <a:avLst>
              <a:gd name="adj1" fmla="val 99936"/>
            </a:avLst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/>
          <p:cNvCxnSpPr>
            <a:endCxn id="9" idx="0"/>
          </p:cNvCxnSpPr>
          <p:nvPr/>
        </p:nvCxnSpPr>
        <p:spPr>
          <a:xfrm rot="10800000" flipV="1">
            <a:off x="3915431" y="3780430"/>
            <a:ext cx="804100" cy="693681"/>
          </a:xfrm>
          <a:prstGeom prst="bentConnector2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4123899" y="3198502"/>
          <a:ext cx="277241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H-Tree</a:t>
                      </a:r>
                      <a:r>
                        <a:rPr lang="en-US" baseline="0" dirty="0" smtClean="0"/>
                        <a:t> Root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0x00AD1102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0xCFF1A412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6" name="Elbow Connector 25"/>
          <p:cNvCxnSpPr>
            <a:endCxn id="27" idx="0"/>
          </p:cNvCxnSpPr>
          <p:nvPr/>
        </p:nvCxnSpPr>
        <p:spPr>
          <a:xfrm>
            <a:off x="4719531" y="5036022"/>
            <a:ext cx="1708563" cy="630071"/>
          </a:xfrm>
          <a:prstGeom prst="bentConnector2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5711586" y="5666093"/>
            <a:ext cx="1433015" cy="3821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H-Tree Leaf</a:t>
            </a:r>
            <a:endParaRPr lang="en-US" dirty="0"/>
          </a:p>
        </p:txBody>
      </p:sp>
      <p:cxnSp>
        <p:nvCxnSpPr>
          <p:cNvPr id="39" name="Elbow Connector 38"/>
          <p:cNvCxnSpPr>
            <a:stCxn id="9" idx="2"/>
            <a:endCxn id="10" idx="0"/>
          </p:cNvCxnSpPr>
          <p:nvPr/>
        </p:nvCxnSpPr>
        <p:spPr>
          <a:xfrm rot="16200000" flipH="1">
            <a:off x="4086804" y="5044419"/>
            <a:ext cx="450301" cy="793046"/>
          </a:xfrm>
          <a:prstGeom prst="bentConnector3">
            <a:avLst>
              <a:gd name="adj1" fmla="val 50000"/>
            </a:avLst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>
            <a:endCxn id="11" idx="0"/>
          </p:cNvCxnSpPr>
          <p:nvPr/>
        </p:nvCxnSpPr>
        <p:spPr>
          <a:xfrm rot="10800000" flipV="1">
            <a:off x="2242788" y="5036022"/>
            <a:ext cx="752896" cy="450298"/>
          </a:xfrm>
          <a:prstGeom prst="bentConnector2">
            <a:avLst/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2515733" y="4474112"/>
          <a:ext cx="279939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H-Tree</a:t>
                      </a:r>
                      <a:r>
                        <a:rPr lang="en-US" baseline="0" dirty="0" smtClean="0"/>
                        <a:t> Node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0x0000C195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0x00018201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45" name="Elbow Connector 44"/>
          <p:cNvCxnSpPr>
            <a:endCxn id="51" idx="1"/>
          </p:cNvCxnSpPr>
          <p:nvPr/>
        </p:nvCxnSpPr>
        <p:spPr>
          <a:xfrm>
            <a:off x="1371601" y="6084622"/>
            <a:ext cx="1023588" cy="491322"/>
          </a:xfrm>
          <a:prstGeom prst="bentConnector3">
            <a:avLst>
              <a:gd name="adj1" fmla="val 18000"/>
            </a:avLst>
          </a:prstGeom>
          <a:ln w="57150">
            <a:solidFill>
              <a:schemeClr val="bg1">
                <a:lumMod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395189" y="6384875"/>
            <a:ext cx="2006215" cy="38213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my_file</a:t>
            </a:r>
            <a:r>
              <a:rPr lang="en-US" dirty="0"/>
              <a:t>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</a:t>
            </a:r>
            <a:r>
              <a:rPr lang="en-US" dirty="0" err="1" smtClean="0"/>
              <a:t>inode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843090" y="5486320"/>
          <a:ext cx="279939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4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H-Tree</a:t>
                      </a:r>
                      <a:r>
                        <a:rPr lang="en-US" baseline="0" dirty="0" smtClean="0"/>
                        <a:t> Leaf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0x0000A0D1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0x0000C194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522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ext4: The Good and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good – ext4 (and NTFS) supports:</a:t>
            </a:r>
          </a:p>
          <a:p>
            <a:pPr lvl="1"/>
            <a:r>
              <a:rPr lang="en-US" dirty="0" smtClean="0"/>
              <a:t>All of the basic file system </a:t>
            </a:r>
            <a:r>
              <a:rPr lang="en-US" dirty="0" smtClean="0"/>
              <a:t>functionalities</a:t>
            </a:r>
            <a:endParaRPr lang="en-US" dirty="0" smtClean="0"/>
          </a:p>
          <a:p>
            <a:pPr lvl="1"/>
            <a:r>
              <a:rPr lang="en-US" dirty="0" smtClean="0"/>
              <a:t>Improved performance from ext3’s block groups</a:t>
            </a:r>
          </a:p>
          <a:p>
            <a:pPr lvl="1"/>
            <a:r>
              <a:rPr lang="en-US" dirty="0" smtClean="0"/>
              <a:t>Additional performance gains from extents and B-Tree directory files</a:t>
            </a:r>
          </a:p>
          <a:p>
            <a:r>
              <a:rPr lang="en-US" dirty="0" smtClean="0"/>
              <a:t>The bad:</a:t>
            </a:r>
          </a:p>
          <a:p>
            <a:pPr lvl="1"/>
            <a:r>
              <a:rPr lang="en-US" dirty="0" smtClean="0"/>
              <a:t>Next-gen file systems have even nicer features</a:t>
            </a:r>
          </a:p>
          <a:p>
            <a:pPr lvl="2"/>
            <a:r>
              <a:rPr lang="en-US" dirty="0" smtClean="0"/>
              <a:t>Copy-on-write semantics (</a:t>
            </a:r>
            <a:r>
              <a:rPr lang="en-US" dirty="0" err="1" smtClean="0"/>
              <a:t>btrfs</a:t>
            </a:r>
            <a:r>
              <a:rPr lang="en-US" dirty="0" smtClean="0"/>
              <a:t> and ZFS)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B9EA5-CE9A-4950-A80C-5ADF06B45BB8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20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</p:tagLst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5135</TotalTime>
  <Words>1695</Words>
  <Application>Microsoft Office PowerPoint</Application>
  <PresentationFormat>全屏显示(4:3)</PresentationFormat>
  <Paragraphs>335</Paragraphs>
  <Slides>37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6" baseType="lpstr">
      <vt:lpstr>宋体</vt:lpstr>
      <vt:lpstr>Arial</vt:lpstr>
      <vt:lpstr>Calibri</vt:lpstr>
      <vt:lpstr>Consolas</vt:lpstr>
      <vt:lpstr>Courier New</vt:lpstr>
      <vt:lpstr>Tahoma</vt:lpstr>
      <vt:lpstr>Times</vt:lpstr>
      <vt:lpstr>Wingdings</vt:lpstr>
      <vt:lpstr>CloudVisor-Austin</vt:lpstr>
      <vt:lpstr>File System: XV6 ~ Ext4</vt:lpstr>
      <vt:lpstr>Virtual File System Interface</vt:lpstr>
      <vt:lpstr>VFS Flowchart</vt:lpstr>
      <vt:lpstr>Xv6 FS Design</vt:lpstr>
      <vt:lpstr>xv6 File System</vt:lpstr>
      <vt:lpstr>Disk Layout</vt:lpstr>
      <vt:lpstr>Recap: Free-Space List Bit Vector</vt:lpstr>
      <vt:lpstr>Managing Disk Blocks</vt:lpstr>
      <vt:lpstr>Recap: Multi-level Indexed Allocation</vt:lpstr>
      <vt:lpstr>Files and inode</vt:lpstr>
      <vt:lpstr>Files (cont.)</vt:lpstr>
      <vt:lpstr>Directories</vt:lpstr>
      <vt:lpstr>Allocating an inode</vt:lpstr>
      <vt:lpstr>Case Study: read(fd, buf, 100)</vt:lpstr>
      <vt:lpstr>PowerPoint 演示文稿</vt:lpstr>
      <vt:lpstr>PowerPoint 演示文稿</vt:lpstr>
      <vt:lpstr>Case Study: read (cont.)</vt:lpstr>
      <vt:lpstr>Case Study: read (cont.)</vt:lpstr>
      <vt:lpstr>PowerPoint 演示文稿</vt:lpstr>
      <vt:lpstr>PowerPoint 演示文稿</vt:lpstr>
      <vt:lpstr>PowerPoint 演示文稿</vt:lpstr>
      <vt:lpstr>PowerPoint 演示文稿</vt:lpstr>
      <vt:lpstr>Ext File System</vt:lpstr>
      <vt:lpstr>Advantages of inodes</vt:lpstr>
      <vt:lpstr>Ext File System</vt:lpstr>
      <vt:lpstr>Fast File System (FFS) and Ext2</vt:lpstr>
      <vt:lpstr>Block Groups</vt:lpstr>
      <vt:lpstr>Allocation Policy</vt:lpstr>
      <vt:lpstr>ext2: The Good and the Bad</vt:lpstr>
      <vt:lpstr>File-size upper limits for data block addressing </vt:lpstr>
      <vt:lpstr>Extent</vt:lpstr>
      <vt:lpstr>From Pointers to Extents</vt:lpstr>
      <vt:lpstr>Implementing Extents</vt:lpstr>
      <vt:lpstr>Revisiting Directories</vt:lpstr>
      <vt:lpstr>From Lists to B-Trees</vt:lpstr>
      <vt:lpstr>Example B-Tree</vt:lpstr>
      <vt:lpstr>ext4: The Good and the Bad</vt:lpstr>
    </vt:vector>
  </TitlesOfParts>
  <Company>ppi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</dc:creator>
  <cp:lastModifiedBy>Xia Yubin</cp:lastModifiedBy>
  <cp:revision>148</cp:revision>
  <dcterms:created xsi:type="dcterms:W3CDTF">2010-11-18T04:24:51Z</dcterms:created>
  <dcterms:modified xsi:type="dcterms:W3CDTF">2019-04-11T01:41:16Z</dcterms:modified>
</cp:coreProperties>
</file>