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4"/>
  </p:notesMasterIdLst>
  <p:sldIdLst>
    <p:sldId id="256" r:id="rId2"/>
    <p:sldId id="357" r:id="rId3"/>
    <p:sldId id="358" r:id="rId4"/>
    <p:sldId id="349" r:id="rId5"/>
    <p:sldId id="376" r:id="rId6"/>
    <p:sldId id="377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352" r:id="rId15"/>
    <p:sldId id="291" r:id="rId16"/>
    <p:sldId id="292" r:id="rId17"/>
    <p:sldId id="353" r:id="rId18"/>
    <p:sldId id="324" r:id="rId19"/>
    <p:sldId id="293" r:id="rId20"/>
    <p:sldId id="326" r:id="rId21"/>
    <p:sldId id="294" r:id="rId22"/>
    <p:sldId id="327" r:id="rId23"/>
    <p:sldId id="295" r:id="rId24"/>
    <p:sldId id="332" r:id="rId25"/>
    <p:sldId id="325" r:id="rId26"/>
    <p:sldId id="329" r:id="rId27"/>
    <p:sldId id="333" r:id="rId28"/>
    <p:sldId id="328" r:id="rId29"/>
    <p:sldId id="296" r:id="rId30"/>
    <p:sldId id="330" r:id="rId31"/>
    <p:sldId id="331" r:id="rId32"/>
    <p:sldId id="334" r:id="rId33"/>
    <p:sldId id="335" r:id="rId34"/>
    <p:sldId id="359" r:id="rId35"/>
    <p:sldId id="361" r:id="rId36"/>
    <p:sldId id="362" r:id="rId37"/>
    <p:sldId id="363" r:id="rId38"/>
    <p:sldId id="364" r:id="rId39"/>
    <p:sldId id="365" r:id="rId40"/>
    <p:sldId id="366" r:id="rId41"/>
    <p:sldId id="367" r:id="rId42"/>
    <p:sldId id="368" r:id="rId43"/>
    <p:sldId id="369" r:id="rId44"/>
    <p:sldId id="370" r:id="rId45"/>
    <p:sldId id="371" r:id="rId46"/>
    <p:sldId id="380" r:id="rId47"/>
    <p:sldId id="379" r:id="rId48"/>
    <p:sldId id="378" r:id="rId49"/>
    <p:sldId id="372" r:id="rId50"/>
    <p:sldId id="373" r:id="rId51"/>
    <p:sldId id="374" r:id="rId52"/>
    <p:sldId id="375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1186" autoAdjust="0"/>
  </p:normalViewPr>
  <p:slideViewPr>
    <p:cSldViewPr snapToObjects="1">
      <p:cViewPr varScale="1">
        <p:scale>
          <a:sx n="149" d="100"/>
          <a:sy n="149" d="100"/>
        </p:scale>
        <p:origin x="1344" y="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BB4BA5-257B-4583-8C97-96697857DDA4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DAD593-A6EC-4F33-B54C-968938242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405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AD593-A6EC-4F33-B54C-9689382421D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218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15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0830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45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799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057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021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2862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19213" y="877888"/>
            <a:ext cx="4219575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94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61392" y="4350019"/>
            <a:ext cx="4740978" cy="3436298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974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4584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0365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00924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4308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6002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6118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40024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62031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AD593-A6EC-4F33-B54C-9689382421D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8775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AD593-A6EC-4F33-B54C-9689382421D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8775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7589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1227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DDEA6-5D64-2948-B177-43DDCA03951F}" type="datetimeFigureOut">
              <a:rPr lang="en-US" smtClean="0"/>
              <a:pPr/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i="0" kern="1200">
          <a:solidFill>
            <a:srgbClr val="3366F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Flash FS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Yubin</a:t>
            </a:r>
            <a:r>
              <a:rPr lang="en-US" dirty="0" smtClean="0"/>
              <a:t> Xia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1827"/>
            <a:ext cx="8229600" cy="778098"/>
          </a:xfrm>
        </p:spPr>
        <p:txBody>
          <a:bodyPr/>
          <a:lstStyle/>
          <a:p>
            <a:r>
              <a:rPr lang="en-US" dirty="0" smtClean="0"/>
              <a:t>Transaction Semantics in xv6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51917"/>
            <a:ext cx="8640960" cy="51454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/>
              <a:t>begin_trans</a:t>
            </a:r>
            <a:r>
              <a:rPr lang="en-US" dirty="0"/>
              <a:t>: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need </a:t>
            </a:r>
            <a:r>
              <a:rPr lang="en-US" dirty="0"/>
              <a:t>to indicate which group of writes must be atomic!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lock </a:t>
            </a:r>
            <a:r>
              <a:rPr lang="en-US" dirty="0"/>
              <a:t>-- xv6 allows only one transaction at a </a:t>
            </a:r>
            <a:r>
              <a:rPr lang="en-US" dirty="0" smtClean="0"/>
              <a:t>time</a:t>
            </a:r>
          </a:p>
          <a:p>
            <a:pPr marL="0" indent="0">
              <a:buNone/>
            </a:pPr>
            <a:r>
              <a:rPr lang="en-US" dirty="0" err="1" smtClean="0"/>
              <a:t>log_write</a:t>
            </a:r>
            <a:r>
              <a:rPr lang="en-US" dirty="0"/>
              <a:t>: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record </a:t>
            </a:r>
            <a:r>
              <a:rPr lang="en-US" dirty="0"/>
              <a:t>sector #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append </a:t>
            </a:r>
            <a:r>
              <a:rPr lang="en-US" dirty="0"/>
              <a:t>buffer content to log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leave </a:t>
            </a:r>
            <a:r>
              <a:rPr lang="en-US" dirty="0"/>
              <a:t>modified block in buffer cache (but do not write)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commit_trans</a:t>
            </a:r>
            <a:r>
              <a:rPr lang="en-US" dirty="0"/>
              <a:t>():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record </a:t>
            </a:r>
            <a:r>
              <a:rPr lang="en-US" dirty="0"/>
              <a:t>"done" and sector #s in log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do </a:t>
            </a:r>
            <a:r>
              <a:rPr lang="en-US" dirty="0"/>
              <a:t>the writes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erase </a:t>
            </a:r>
            <a:r>
              <a:rPr lang="en-US" dirty="0"/>
              <a:t>"done" from log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recovery</a:t>
            </a:r>
            <a:r>
              <a:rPr lang="en-US" dirty="0"/>
              <a:t>: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if </a:t>
            </a:r>
            <a:r>
              <a:rPr lang="en-US" dirty="0"/>
              <a:t>log says "done": copy blocks from log to real locations on disk</a:t>
            </a:r>
          </a:p>
        </p:txBody>
      </p:sp>
    </p:spTree>
    <p:extLst>
      <p:ext uri="{BB962C8B-B14F-4D97-AF65-F5344CB8AC3E}">
        <p14:creationId xmlns:p14="http://schemas.microsoft.com/office/powerpoint/2010/main" val="99867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Committing </a:t>
            </a:r>
            <a:r>
              <a:rPr lang="en-US" dirty="0"/>
              <a:t>a transaction to disk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363272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open a new transaction, for subsequent </a:t>
            </a:r>
            <a:r>
              <a:rPr lang="en-US" dirty="0" err="1"/>
              <a:t>syscalls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mark </a:t>
            </a:r>
            <a:r>
              <a:rPr lang="en-US" dirty="0"/>
              <a:t>transaction as done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wait </a:t>
            </a:r>
            <a:r>
              <a:rPr lang="en-US" dirty="0"/>
              <a:t>for in-progress </a:t>
            </a:r>
            <a:r>
              <a:rPr lang="en-US" dirty="0" err="1"/>
              <a:t>syscalls</a:t>
            </a:r>
            <a:r>
              <a:rPr lang="en-US" dirty="0"/>
              <a:t> to stop()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(</a:t>
            </a:r>
            <a:r>
              <a:rPr lang="en-US" dirty="0"/>
              <a:t>maybe it starts writing blocks, then waits, then writes again if needed)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write </a:t>
            </a:r>
            <a:r>
              <a:rPr lang="en-US" dirty="0"/>
              <a:t>descriptor to log on disk w/ list of block #s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write </a:t>
            </a:r>
            <a:r>
              <a:rPr lang="en-US" dirty="0"/>
              <a:t>each block from cache to log on disk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wait </a:t>
            </a:r>
            <a:r>
              <a:rPr lang="en-US" dirty="0"/>
              <a:t>for all log writes to finish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append </a:t>
            </a:r>
            <a:r>
              <a:rPr lang="en-US" dirty="0"/>
              <a:t>the commit record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now </a:t>
            </a:r>
            <a:r>
              <a:rPr lang="en-US" dirty="0"/>
              <a:t>cached blocks allowed to go to homes on disk (but not forced)</a:t>
            </a:r>
          </a:p>
        </p:txBody>
      </p:sp>
    </p:spTree>
    <p:extLst>
      <p:ext uri="{BB962C8B-B14F-4D97-AF65-F5344CB8AC3E}">
        <p14:creationId xmlns:p14="http://schemas.microsoft.com/office/powerpoint/2010/main" val="52028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437"/>
            <a:ext cx="8229600" cy="880283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Review: Ordered Mode vs </a:t>
            </a:r>
            <a:r>
              <a:rPr lang="en-US" sz="3200" dirty="0" err="1" smtClean="0"/>
              <a:t>Journaled</a:t>
            </a:r>
            <a:r>
              <a:rPr lang="en-US" sz="3200" dirty="0" smtClean="0"/>
              <a:t> Mode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363272" cy="56166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journaling file content is slow, every data block written twice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perhaps </a:t>
            </a:r>
            <a:r>
              <a:rPr lang="en-US" dirty="0"/>
              <a:t>not needed to keep FS internally consistent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can </a:t>
            </a:r>
            <a:r>
              <a:rPr lang="en-US" dirty="0"/>
              <a:t>we just lazily write file content blocks?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no</a:t>
            </a:r>
            <a:r>
              <a:rPr lang="en-US" dirty="0"/>
              <a:t>: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if </a:t>
            </a:r>
            <a:r>
              <a:rPr lang="en-US" dirty="0"/>
              <a:t>metadata updated first, crash may leave file pointing to blocks with someone else's data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ext3 </a:t>
            </a:r>
            <a:r>
              <a:rPr lang="en-US" dirty="0"/>
              <a:t>ordered mode: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write </a:t>
            </a:r>
            <a:r>
              <a:rPr lang="en-US" dirty="0"/>
              <a:t>content block to disk before </a:t>
            </a:r>
            <a:r>
              <a:rPr lang="en-US" dirty="0" smtClean="0"/>
              <a:t>committing </a:t>
            </a:r>
            <a:r>
              <a:rPr lang="en-US" dirty="0" err="1"/>
              <a:t>inode</a:t>
            </a:r>
            <a:r>
              <a:rPr lang="en-US" dirty="0"/>
              <a:t> w/ new block #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thus </a:t>
            </a:r>
            <a:r>
              <a:rPr lang="en-US" dirty="0"/>
              <a:t>won't see stale data if there's a crash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most </a:t>
            </a:r>
            <a:r>
              <a:rPr lang="en-US" dirty="0"/>
              <a:t>people use ext3 ordered mode</a:t>
            </a:r>
          </a:p>
        </p:txBody>
      </p:sp>
    </p:spTree>
    <p:extLst>
      <p:ext uri="{BB962C8B-B14F-4D97-AF65-F5344CB8AC3E}">
        <p14:creationId xmlns:p14="http://schemas.microsoft.com/office/powerpoint/2010/main" val="28653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Similar Problem in NV-RAM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Consider using NV-RAM as disk</a:t>
            </a:r>
          </a:p>
          <a:p>
            <a:pPr lvl="1"/>
            <a:r>
              <a:rPr lang="en-US" altLang="zh-CN" dirty="0" smtClean="0"/>
              <a:t>CPU Cache now becomes the memory</a:t>
            </a:r>
          </a:p>
          <a:p>
            <a:pPr lvl="1"/>
            <a:r>
              <a:rPr lang="en-US" altLang="zh-CN" dirty="0" smtClean="0"/>
              <a:t>Crash will lose data in cache (not written back)</a:t>
            </a:r>
          </a:p>
        </p:txBody>
      </p:sp>
      <p:grpSp>
        <p:nvGrpSpPr>
          <p:cNvPr id="4" name="组 56"/>
          <p:cNvGrpSpPr/>
          <p:nvPr/>
        </p:nvGrpSpPr>
        <p:grpSpPr>
          <a:xfrm>
            <a:off x="5796136" y="3429000"/>
            <a:ext cx="1982982" cy="972197"/>
            <a:chOff x="5895989" y="3068960"/>
            <a:chExt cx="1982982" cy="972197"/>
          </a:xfrm>
        </p:grpSpPr>
        <p:sp>
          <p:nvSpPr>
            <p:cNvPr id="5" name="圆角矩形 4"/>
            <p:cNvSpPr/>
            <p:nvPr/>
          </p:nvSpPr>
          <p:spPr>
            <a:xfrm>
              <a:off x="5895989" y="3645024"/>
              <a:ext cx="1982982" cy="396133"/>
            </a:xfrm>
            <a:prstGeom prst="roundRect">
              <a:avLst/>
            </a:prstGeom>
            <a:solidFill>
              <a:schemeClr val="bg1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altLang="zh-CN" sz="2000" dirty="0" smtClean="0">
                  <a:solidFill>
                    <a:schemeClr val="accent1"/>
                  </a:solidFill>
                </a:rPr>
                <a:t>LLC</a:t>
              </a:r>
              <a:endParaRPr lang="zh-CN" altLang="en-US" sz="2000" dirty="0">
                <a:solidFill>
                  <a:schemeClr val="accent1"/>
                </a:solidFill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6175711" y="3320899"/>
              <a:ext cx="1423538" cy="396133"/>
            </a:xfrm>
            <a:prstGeom prst="roundRect">
              <a:avLst/>
            </a:prstGeom>
            <a:solidFill>
              <a:schemeClr val="bg1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altLang="zh-CN" sz="2000" dirty="0" smtClean="0">
                  <a:solidFill>
                    <a:schemeClr val="accent1"/>
                  </a:solidFill>
                </a:rPr>
                <a:t>L2</a:t>
              </a:r>
              <a:endParaRPr lang="zh-CN" altLang="en-US" sz="2000" dirty="0">
                <a:solidFill>
                  <a:schemeClr val="accent1"/>
                </a:solidFill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6427739" y="3068960"/>
              <a:ext cx="919482" cy="324125"/>
            </a:xfrm>
            <a:prstGeom prst="roundRect">
              <a:avLst/>
            </a:prstGeom>
            <a:solidFill>
              <a:schemeClr val="bg1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/>
            <a:lstStyle/>
            <a:p>
              <a:pPr algn="ctr"/>
              <a:r>
                <a:rPr lang="en-US" altLang="zh-CN" sz="2000" dirty="0" smtClean="0">
                  <a:solidFill>
                    <a:schemeClr val="accent1"/>
                  </a:solidFill>
                </a:rPr>
                <a:t>L1</a:t>
              </a:r>
              <a:endParaRPr lang="zh-CN" altLang="en-US" sz="20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5364088" y="4658179"/>
            <a:ext cx="2963552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altLang="zh-CN" dirty="0" smtClean="0"/>
              <a:t>Memory</a:t>
            </a:r>
          </a:p>
          <a:p>
            <a:pPr algn="ctr"/>
            <a:r>
              <a:rPr lang="en-US" altLang="zh-CN" dirty="0" smtClean="0"/>
              <a:t>(NVM)</a:t>
            </a:r>
            <a:endParaRPr lang="zh-CN" altLang="en-US" dirty="0"/>
          </a:p>
        </p:txBody>
      </p:sp>
      <p:sp>
        <p:nvSpPr>
          <p:cNvPr id="9" name="罐形 5"/>
          <p:cNvSpPr/>
          <p:nvPr/>
        </p:nvSpPr>
        <p:spPr>
          <a:xfrm>
            <a:off x="5375312" y="5702384"/>
            <a:ext cx="2952327" cy="822960"/>
          </a:xfrm>
          <a:prstGeom prst="can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altLang="zh-CN" dirty="0" smtClean="0"/>
              <a:t>Disk Storage</a:t>
            </a:r>
            <a:endParaRPr lang="zh-CN" altLang="en-US" dirty="0"/>
          </a:p>
        </p:txBody>
      </p:sp>
      <p:grpSp>
        <p:nvGrpSpPr>
          <p:cNvPr id="10" name="组 18"/>
          <p:cNvGrpSpPr/>
          <p:nvPr/>
        </p:nvGrpSpPr>
        <p:grpSpPr>
          <a:xfrm>
            <a:off x="1243534" y="3464915"/>
            <a:ext cx="1982982" cy="972197"/>
            <a:chOff x="5895989" y="3068960"/>
            <a:chExt cx="1982982" cy="972197"/>
          </a:xfrm>
        </p:grpSpPr>
        <p:sp>
          <p:nvSpPr>
            <p:cNvPr id="11" name="圆角矩形 10"/>
            <p:cNvSpPr/>
            <p:nvPr/>
          </p:nvSpPr>
          <p:spPr>
            <a:xfrm>
              <a:off x="5895989" y="3645024"/>
              <a:ext cx="1982982" cy="396133"/>
            </a:xfrm>
            <a:prstGeom prst="roundRect">
              <a:avLst/>
            </a:prstGeom>
            <a:solidFill>
              <a:schemeClr val="bg1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altLang="zh-CN" sz="2000" dirty="0" smtClean="0">
                  <a:solidFill>
                    <a:schemeClr val="accent1"/>
                  </a:solidFill>
                </a:rPr>
                <a:t>LLC</a:t>
              </a:r>
              <a:endParaRPr lang="zh-CN" altLang="en-US" sz="2000" dirty="0">
                <a:solidFill>
                  <a:schemeClr val="accent1"/>
                </a:solidFill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6175711" y="3321077"/>
              <a:ext cx="1423538" cy="396133"/>
            </a:xfrm>
            <a:prstGeom prst="roundRect">
              <a:avLst/>
            </a:prstGeom>
            <a:solidFill>
              <a:schemeClr val="bg1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altLang="zh-CN" sz="2000" dirty="0" smtClean="0">
                  <a:solidFill>
                    <a:schemeClr val="accent1"/>
                  </a:solidFill>
                </a:rPr>
                <a:t>L2</a:t>
              </a:r>
              <a:endParaRPr lang="zh-CN" altLang="en-US" sz="2000" dirty="0">
                <a:solidFill>
                  <a:schemeClr val="accent1"/>
                </a:solidFill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6427739" y="3068960"/>
              <a:ext cx="919482" cy="324125"/>
            </a:xfrm>
            <a:prstGeom prst="roundRect">
              <a:avLst/>
            </a:prstGeom>
            <a:solidFill>
              <a:schemeClr val="bg1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/>
            <a:lstStyle/>
            <a:p>
              <a:pPr algn="ctr"/>
              <a:r>
                <a:rPr lang="en-US" altLang="zh-CN" sz="2000" dirty="0" smtClean="0">
                  <a:solidFill>
                    <a:schemeClr val="accent1"/>
                  </a:solidFill>
                </a:rPr>
                <a:t>L1</a:t>
              </a:r>
              <a:endParaRPr lang="zh-CN" altLang="en-US" sz="20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739478" y="4586171"/>
            <a:ext cx="2963552" cy="822960"/>
          </a:xfrm>
          <a:prstGeom prst="rect">
            <a:avLst/>
          </a:prstGeom>
          <a:solidFill>
            <a:srgbClr val="FFFFFF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altLang="zh-CN" dirty="0" smtClean="0">
                <a:solidFill>
                  <a:srgbClr val="366092"/>
                </a:solidFill>
              </a:rPr>
              <a:t>Memory</a:t>
            </a:r>
          </a:p>
          <a:p>
            <a:pPr algn="ctr"/>
            <a:r>
              <a:rPr lang="en-US" altLang="zh-CN" dirty="0" smtClean="0">
                <a:solidFill>
                  <a:srgbClr val="366092"/>
                </a:solidFill>
              </a:rPr>
              <a:t>(DRAM)</a:t>
            </a:r>
            <a:endParaRPr lang="zh-CN" altLang="en-US" dirty="0">
              <a:solidFill>
                <a:srgbClr val="366092"/>
              </a:solidFill>
            </a:endParaRPr>
          </a:p>
        </p:txBody>
      </p:sp>
      <p:sp>
        <p:nvSpPr>
          <p:cNvPr id="15" name="罐形 12"/>
          <p:cNvSpPr/>
          <p:nvPr/>
        </p:nvSpPr>
        <p:spPr>
          <a:xfrm>
            <a:off x="750702" y="5630376"/>
            <a:ext cx="2952327" cy="822960"/>
          </a:xfrm>
          <a:prstGeom prst="can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altLang="zh-CN" dirty="0" smtClean="0"/>
              <a:t>Disk Storage</a:t>
            </a:r>
            <a:endParaRPr lang="zh-CN" altLang="en-US" dirty="0"/>
          </a:p>
        </p:txBody>
      </p:sp>
      <p:sp>
        <p:nvSpPr>
          <p:cNvPr id="16" name="圆角矩形 15"/>
          <p:cNvSpPr/>
          <p:nvPr/>
        </p:nvSpPr>
        <p:spPr>
          <a:xfrm>
            <a:off x="827584" y="5904968"/>
            <a:ext cx="402435" cy="404351"/>
          </a:xfrm>
          <a:prstGeom prst="roundRect">
            <a:avLst/>
          </a:prstGeom>
          <a:solidFill>
            <a:schemeClr val="accent3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1331641" y="5904969"/>
            <a:ext cx="402435" cy="404351"/>
          </a:xfrm>
          <a:prstGeom prst="roundRect">
            <a:avLst/>
          </a:prstGeom>
          <a:solidFill>
            <a:schemeClr val="accent3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1835697" y="5904969"/>
            <a:ext cx="402435" cy="404351"/>
          </a:xfrm>
          <a:prstGeom prst="roundRect">
            <a:avLst/>
          </a:prstGeom>
          <a:solidFill>
            <a:schemeClr val="accent3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cxnSp>
        <p:nvCxnSpPr>
          <p:cNvPr id="19" name="直线连接符 26"/>
          <p:cNvCxnSpPr/>
          <p:nvPr/>
        </p:nvCxnSpPr>
        <p:spPr>
          <a:xfrm>
            <a:off x="251520" y="5541873"/>
            <a:ext cx="3944342" cy="11274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28"/>
          <p:cNvCxnSpPr/>
          <p:nvPr/>
        </p:nvCxnSpPr>
        <p:spPr>
          <a:xfrm>
            <a:off x="4860032" y="4545035"/>
            <a:ext cx="3944342" cy="11274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圆角矩形 20"/>
          <p:cNvSpPr/>
          <p:nvPr/>
        </p:nvSpPr>
        <p:spPr>
          <a:xfrm>
            <a:off x="1259632" y="4752840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1763689" y="4752841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2267745" y="4752841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5465709" y="4841464"/>
            <a:ext cx="402435" cy="404351"/>
          </a:xfrm>
          <a:prstGeom prst="roundRect">
            <a:avLst/>
          </a:prstGeom>
          <a:solidFill>
            <a:schemeClr val="accent3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5897757" y="4841464"/>
            <a:ext cx="402435" cy="404351"/>
          </a:xfrm>
          <a:prstGeom prst="roundRect">
            <a:avLst/>
          </a:prstGeom>
          <a:solidFill>
            <a:schemeClr val="accent3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6329805" y="4841464"/>
            <a:ext cx="402435" cy="404351"/>
          </a:xfrm>
          <a:prstGeom prst="roundRect">
            <a:avLst/>
          </a:prstGeom>
          <a:solidFill>
            <a:schemeClr val="accent3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6516216" y="3501008"/>
            <a:ext cx="216024" cy="260335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6948264" y="3501008"/>
            <a:ext cx="216024" cy="260335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7164288" y="3789040"/>
            <a:ext cx="216024" cy="260335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6977876" y="4835436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7409925" y="4841464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7841973" y="4852777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>
            <a:off x="1289244" y="4725144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1793301" y="4725145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2297357" y="4725145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1433260" y="4824848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>
            <a:off x="1937317" y="4824849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2441373" y="4824849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>
            <a:off x="6948264" y="4797152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7380313" y="4803180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41" name="圆角矩形 40"/>
          <p:cNvSpPr/>
          <p:nvPr/>
        </p:nvSpPr>
        <p:spPr>
          <a:xfrm>
            <a:off x="7812361" y="4814493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54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181 0.15751 " pathEditMode="relative" ptsTypes="AA">
                                      <p:cBhvr>
                                        <p:cTn id="5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181 0.15751 " pathEditMode="relative" ptsTypes="AA">
                                      <p:cBhvr>
                                        <p:cTn id="5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181 0.15751 " pathEditMode="relative" ptsTypes="AA">
                                      <p:cBhvr>
                                        <p:cTn id="5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6704 0.15775 " pathEditMode="relative" ptsTypes="AA">
                                      <p:cBhvr>
                                        <p:cTn id="7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6704 0.15775 " pathEditMode="relative" ptsTypes="AA">
                                      <p:cBhvr>
                                        <p:cTn id="7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6704 0.15775 " pathEditMode="relative" ptsTypes="AA">
                                      <p:cBhvr>
                                        <p:cTn id="8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104 0.01968 0.00209 0.02965 0.00643 0.04748 C 0.00643 0.04795 0.00938 0.05976 0.00973 0.06022 C 0.01633 0.06902 0.0231 0.07922 0.02744 0.09057 C 0.0297 0.10539 0.03074 0.1186 0.03717 0.13134 C 0.04273 0.15473 0.0337 0.11906 0.04203 0.14431 C 0.04325 0.14825 0.04359 0.15311 0.04516 0.15728 C 0.0462 0.16006 0.04724 0.16284 0.04846 0.16585 C 0.05037 0.17628 0.05558 0.18346 0.05818 0.19388 C 0.05922 0.19805 0.06009 0.20245 0.06131 0.20685 C 0.06183 0.20894 0.06305 0.21334 0.06305 0.21334 " pathEditMode="relative" ptsTypes="ffffffffffA">
                                      <p:cBhvr>
                                        <p:cTn id="10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52 0.01784 0.00052 0.0359 0.00156 0.05397 C 0.00295 0.08246 0.01997 0.10123 0.029 0.12509 C 0.03317 0.13644 0.03647 0.14871 0.04203 0.1596 C 0.04498 0.17188 0.05193 0.1823 0.05644 0.19388 C 0.05835 0.19898 0.05818 0.20454 0.06131 0.20917 " pathEditMode="relative" ptsTypes="fffffA">
                                      <p:cBhvr>
                                        <p:cTn id="1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1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52 0.01343 0 0.02733 0.00174 0.04077 C 0.00226 0.0447 0.00504 0.04795 0.0066 0.05165 C 0.0158 0.07389 0.03022 0.09173 0.04377 0.10979 C 0.05037 0.12809 0.04255 0.1091 0.05175 0.12485 C 0.05887 0.13713 0.06183 0.1501 0.07121 0.15937 C 0.07329 0.1684 0.07589 0.16794 0.08076 0.17442 " pathEditMode="relative" ptsTypes="ffffffA">
                                      <p:cBhvr>
                                        <p:cTn id="1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501 -0.11328 -0.05002 -0.22655 -0.07746 -0.22632 C -0.1049 -0.22609 -0.15006 -0.03591 -0.16464 0.00208 " pathEditMode="relative" ptsTypes="aaA">
                                      <p:cBhvr>
                                        <p:cTn id="12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501 -0.11328 -0.05002 -0.22655 -0.07746 -0.22632 C -0.1049 -0.22609 -0.15006 -0.03591 -0.16464 0.00208 " pathEditMode="relative" ptsTypes="aaA">
                                      <p:cBhvr>
                                        <p:cTn id="12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501 -0.11328 -0.05002 -0.22655 -0.07746 -0.22632 C -0.1049 -0.22609 -0.15006 -0.03591 -0.16464 0.00208 " pathEditMode="relative" ptsTypes="aaA">
                                      <p:cBhvr>
                                        <p:cTn id="12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5" grpId="0" animBg="1"/>
      <p:bldP spid="26" grpId="0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4" grpId="0" animBg="1"/>
      <p:bldP spid="35" grpId="0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40" grpId="0" animBg="1"/>
      <p:bldP spid="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Similar Problem in NV-RAM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CPU has instructions to flush cache to memory</a:t>
            </a:r>
          </a:p>
          <a:p>
            <a:pPr lvl="1"/>
            <a:r>
              <a:rPr lang="en-US" altLang="zh-CN" dirty="0" err="1"/>
              <a:t>Clflush</a:t>
            </a:r>
            <a:r>
              <a:rPr lang="en-US" altLang="zh-CN" dirty="0"/>
              <a:t>: cache line </a:t>
            </a:r>
            <a:r>
              <a:rPr lang="en-US" altLang="zh-CN" dirty="0" smtClean="0"/>
              <a:t>flush</a:t>
            </a:r>
          </a:p>
          <a:p>
            <a:pPr lvl="1"/>
            <a:r>
              <a:rPr lang="en-US" altLang="zh-CN" dirty="0" err="1" smtClean="0"/>
              <a:t>Clflushopt</a:t>
            </a:r>
            <a:r>
              <a:rPr lang="en-US" altLang="zh-CN" dirty="0" smtClean="0"/>
              <a:t>: a similar version </a:t>
            </a:r>
            <a:endParaRPr lang="en-US" altLang="zh-CN" dirty="0"/>
          </a:p>
          <a:p>
            <a:pPr lvl="1"/>
            <a:r>
              <a:rPr lang="en-US" altLang="zh-CN" dirty="0" err="1" smtClean="0"/>
              <a:t>Clwb</a:t>
            </a:r>
            <a:r>
              <a:rPr lang="en-US" altLang="zh-CN" dirty="0"/>
              <a:t>: cache line write back</a:t>
            </a:r>
          </a:p>
          <a:p>
            <a:pPr lvl="1"/>
            <a:r>
              <a:rPr lang="en-US" altLang="zh-CN" dirty="0" err="1" smtClean="0"/>
              <a:t>Pcommit</a:t>
            </a:r>
            <a:r>
              <a:rPr lang="en-US" altLang="zh-CN" dirty="0"/>
              <a:t>: </a:t>
            </a:r>
            <a:r>
              <a:rPr lang="en-US" altLang="zh-CN" dirty="0" smtClean="0"/>
              <a:t>Persistency commit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3800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2" y="4406900"/>
            <a:ext cx="8242175" cy="1362075"/>
          </a:xfrm>
        </p:spPr>
        <p:txBody>
          <a:bodyPr/>
          <a:lstStyle/>
          <a:p>
            <a:r>
              <a:rPr lang="en-US" dirty="0" smtClean="0"/>
              <a:t>INTRO TO FLASH FILE SYSTEM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What is flash file system?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Flash file system is designed for storing files on flash memory devices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Can traditional file </a:t>
            </a:r>
            <a:r>
              <a:rPr lang="en-US" altLang="zh-CN" dirty="0" smtClean="0"/>
              <a:t>systems </a:t>
            </a:r>
            <a:r>
              <a:rPr lang="en-US" altLang="zh-CN" dirty="0" smtClean="0"/>
              <a:t>be used on flash file system?</a:t>
            </a:r>
          </a:p>
          <a:p>
            <a:pPr lvl="1"/>
            <a:r>
              <a:rPr lang="en-US" altLang="zh-CN" dirty="0" smtClean="0"/>
              <a:t>Of course, NO.</a:t>
            </a:r>
          </a:p>
          <a:p>
            <a:pPr lvl="1"/>
            <a:endParaRPr lang="en-US" altLang="zh-CN" dirty="0" smtClean="0"/>
          </a:p>
          <a:p>
            <a:r>
              <a:rPr lang="en-US" altLang="zh-CN" dirty="0" smtClean="0"/>
              <a:t>So, what is the big difference between flash disk and magnetic disk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Flash disk organization (1/2)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Flash disk organization</a:t>
            </a:r>
          </a:p>
          <a:p>
            <a:pPr lvl="1"/>
            <a:r>
              <a:rPr lang="en-US" altLang="zh-CN" dirty="0" smtClean="0"/>
              <a:t>A </a:t>
            </a:r>
            <a:r>
              <a:rPr lang="en-US" altLang="zh-CN" b="1" dirty="0" smtClean="0"/>
              <a:t>chip</a:t>
            </a:r>
            <a:r>
              <a:rPr lang="en-US" altLang="zh-CN" dirty="0" smtClean="0"/>
              <a:t> (e.g. 1GB) =&gt; </a:t>
            </a:r>
            <a:r>
              <a:rPr lang="en-US" altLang="zh-CN" b="1" dirty="0" smtClean="0"/>
              <a:t>blocks</a:t>
            </a:r>
            <a:r>
              <a:rPr lang="en-US" altLang="zh-CN" dirty="0" smtClean="0"/>
              <a:t> (e.g. 512KB) =&gt; </a:t>
            </a:r>
            <a:br>
              <a:rPr lang="en-US" altLang="zh-CN" dirty="0" smtClean="0"/>
            </a:br>
            <a:r>
              <a:rPr lang="en-US" altLang="zh-CN" dirty="0" smtClean="0"/>
              <a:t>   </a:t>
            </a:r>
            <a:r>
              <a:rPr lang="en-US" altLang="zh-CN" b="1" dirty="0" smtClean="0"/>
              <a:t>pages</a:t>
            </a:r>
            <a:r>
              <a:rPr lang="en-US" altLang="zh-CN" dirty="0" smtClean="0"/>
              <a:t> (e.g. 4KB) =&gt; </a:t>
            </a:r>
            <a:r>
              <a:rPr lang="en-US" altLang="zh-CN" b="1" dirty="0" smtClean="0"/>
              <a:t>cells</a:t>
            </a:r>
          </a:p>
          <a:p>
            <a:pPr lvl="1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9</a:t>
            </a:fld>
            <a:endParaRPr lang="zh-CN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802" y="3162628"/>
            <a:ext cx="864791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Flash disk organization (2/2)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Flash cell: a floating gate transistor</a:t>
            </a:r>
          </a:p>
          <a:p>
            <a:pPr lvl="1"/>
            <a:r>
              <a:rPr lang="en-US" altLang="zh-CN" dirty="0" smtClean="0"/>
              <a:t>The number of electrons on the floating gate determines the threshold voltage V</a:t>
            </a:r>
          </a:p>
          <a:p>
            <a:pPr lvl="1"/>
            <a:r>
              <a:rPr lang="en-US" altLang="zh-CN" dirty="0" smtClean="0"/>
              <a:t>The threshold voltage represents a logical bit </a:t>
            </a:r>
            <a:br>
              <a:rPr lang="en-US" altLang="zh-CN" dirty="0" smtClean="0"/>
            </a:br>
            <a:r>
              <a:rPr lang="en-US" altLang="zh-CN" dirty="0" smtClean="0"/>
              <a:t>value (0 or 1)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10</a:t>
            </a:fld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945845" y="6075641"/>
            <a:ext cx="32147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dobe Devanagari" panose="02040503050201020203" pitchFamily="18" charset="0"/>
              </a:rPr>
              <a:t>(Multi-Level Cell, MLC)</a:t>
            </a:r>
            <a:endParaRPr lang="en-US" sz="1600" b="1" dirty="0">
              <a:latin typeface="Adobe Devanagari" panose="020405030502010202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9592" y="6089036"/>
            <a:ext cx="3429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dobe Devanagari" panose="02040503050201020203" pitchFamily="18" charset="0"/>
              </a:rPr>
              <a:t>(Single-Level Cell, SLC)</a:t>
            </a:r>
            <a:endParaRPr lang="en-US" sz="1600" b="1" dirty="0">
              <a:latin typeface="Adobe Devanagari" panose="02040503050201020203" pitchFamily="18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3888" y="3857628"/>
            <a:ext cx="5190263" cy="2062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 descr="D:\Work\TA\OS\OS-SS07\flash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38648" y="4653136"/>
            <a:ext cx="1965200" cy="1473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Comparisons of SLC and MLC Flashes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11</a:t>
            </a:fld>
            <a:endParaRPr lang="zh-CN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714488"/>
            <a:ext cx="8308358" cy="4029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Flash disk characters (1/2)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smtClean="0">
                <a:solidFill>
                  <a:schemeClr val="accent2"/>
                </a:solidFill>
              </a:rPr>
              <a:t>Asymmetric</a:t>
            </a:r>
            <a:r>
              <a:rPr lang="en-US" altLang="zh-CN" sz="2400" dirty="0" smtClean="0"/>
              <a:t> 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read/write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2400" dirty="0" smtClean="0"/>
              <a:t>and 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erase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CN" sz="2400" dirty="0" smtClean="0"/>
              <a:t>operations</a:t>
            </a:r>
          </a:p>
          <a:p>
            <a:pPr lvl="1"/>
            <a:r>
              <a:rPr lang="en-US" altLang="zh-CN" sz="2000" dirty="0" smtClean="0"/>
              <a:t>A “</a:t>
            </a:r>
            <a:r>
              <a:rPr lang="en-US" altLang="zh-CN" sz="2000" b="1" dirty="0" smtClean="0"/>
              <a:t>page</a:t>
            </a:r>
            <a:r>
              <a:rPr lang="en-US" altLang="zh-CN" sz="2000" dirty="0" smtClean="0"/>
              <a:t>” is a unit of </a:t>
            </a:r>
            <a:r>
              <a:rPr lang="en-US" altLang="zh-CN" sz="2000" dirty="0" smtClean="0"/>
              <a:t>read/write (8-16KB)</a:t>
            </a:r>
            <a:endParaRPr lang="en-US" altLang="zh-CN" sz="2000" dirty="0" smtClean="0"/>
          </a:p>
          <a:p>
            <a:pPr lvl="1"/>
            <a:r>
              <a:rPr lang="en-US" altLang="zh-CN" sz="2000" dirty="0" smtClean="0"/>
              <a:t>A “</a:t>
            </a:r>
            <a:r>
              <a:rPr lang="en-US" altLang="zh-CN" sz="2000" b="1" dirty="0" smtClean="0"/>
              <a:t>block</a:t>
            </a:r>
            <a:r>
              <a:rPr lang="en-US" altLang="zh-CN" sz="2000" dirty="0" smtClean="0"/>
              <a:t>” is a unit of </a:t>
            </a:r>
            <a:r>
              <a:rPr lang="en-US" altLang="zh-CN" sz="2000" dirty="0" smtClean="0"/>
              <a:t>erase (4-8MB)</a:t>
            </a:r>
            <a:endParaRPr lang="en-US" altLang="zh-CN" sz="2000" dirty="0" smtClean="0"/>
          </a:p>
          <a:p>
            <a:r>
              <a:rPr lang="en-US" altLang="zh-CN" sz="2400" dirty="0" smtClean="0"/>
              <a:t>Physical restrictions</a:t>
            </a:r>
          </a:p>
          <a:p>
            <a:pPr lvl="1"/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Erase-before-write</a:t>
            </a:r>
            <a:r>
              <a:rPr lang="en-US" altLang="zh-CN" sz="2000" dirty="0" smtClean="0"/>
              <a:t> restriction</a:t>
            </a:r>
          </a:p>
          <a:p>
            <a:pPr lvl="1"/>
            <a:r>
              <a:rPr lang="en-US" altLang="zh-CN" sz="2000" dirty="0" smtClean="0"/>
              <a:t>The number of erase cycles allowed for each block is limited</a:t>
            </a:r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12</a:t>
            </a:fld>
            <a:endParaRPr lang="zh-CN" altLang="en-US"/>
          </a:p>
        </p:txBody>
      </p:sp>
      <p:pic>
        <p:nvPicPr>
          <p:cNvPr id="1026" name="Picture 2" descr="https://flashdba.files.wordpress.com/2014/06/nand-flash-die-layou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4289040"/>
            <a:ext cx="2748551" cy="201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AND-flash-page-upda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264405"/>
            <a:ext cx="4776465" cy="227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en-US" altLang="zh-CN" dirty="0" smtClean="0"/>
              <a:t>Flash disk characteristics (2/2)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158" y="1386392"/>
            <a:ext cx="8715436" cy="5210960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Random access</a:t>
            </a:r>
          </a:p>
          <a:p>
            <a:pPr lvl="1"/>
            <a:r>
              <a:rPr lang="en-US" altLang="zh-CN" dirty="0" smtClean="0"/>
              <a:t>Disk file system are optimized to avoid disk seeks whenever possible</a:t>
            </a:r>
          </a:p>
          <a:p>
            <a:pPr lvl="1"/>
            <a:r>
              <a:rPr lang="en-US" altLang="zh-CN" dirty="0" smtClean="0"/>
              <a:t>Flash device impose no seek latency</a:t>
            </a:r>
          </a:p>
          <a:p>
            <a:pPr lvl="1"/>
            <a:endParaRPr lang="en-US" altLang="zh-CN" sz="1300" dirty="0" smtClean="0"/>
          </a:p>
          <a:p>
            <a:r>
              <a:rPr lang="en-US" altLang="zh-CN" dirty="0" smtClean="0"/>
              <a:t>Wear leaving</a:t>
            </a:r>
          </a:p>
          <a:p>
            <a:pPr lvl="1"/>
            <a:r>
              <a:rPr lang="en-US" altLang="zh-CN" dirty="0" smtClean="0"/>
              <a:t>Flash device tend to wear out when a single block is repeatedly overwritten</a:t>
            </a:r>
          </a:p>
          <a:p>
            <a:pPr lvl="1"/>
            <a:r>
              <a:rPr lang="en-US" altLang="zh-CN" dirty="0" smtClean="0"/>
              <a:t>Designed to spread out writes evenly</a:t>
            </a:r>
          </a:p>
          <a:p>
            <a:pPr lvl="1"/>
            <a:endParaRPr lang="en-US" altLang="zh-CN" sz="1300" dirty="0" smtClean="0"/>
          </a:p>
          <a:p>
            <a:r>
              <a:rPr lang="en-US" altLang="zh-CN" dirty="0" smtClean="0"/>
              <a:t>Heterogeneous cells</a:t>
            </a:r>
          </a:p>
          <a:p>
            <a:pPr lvl="1"/>
            <a:r>
              <a:rPr lang="en-US" altLang="zh-CN" dirty="0" smtClean="0"/>
              <a:t>SLC (single level cell) and MLC (multi level cell)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 for File Storage</a:t>
            </a:r>
          </a:p>
        </p:txBody>
      </p:sp>
      <p:sp>
        <p:nvSpPr>
          <p:cNvPr id="6145" name="Rectangle 1"/>
          <p:cNvSpPr>
            <a:spLocks noGrp="1" noChangeArrowheads="1"/>
          </p:cNvSpPr>
          <p:nvPr>
            <p:ph idx="1"/>
          </p:nvPr>
        </p:nvSpPr>
        <p:spPr>
          <a:xfrm>
            <a:off x="251520" y="1124744"/>
            <a:ext cx="8784976" cy="5001419"/>
          </a:xfrm>
          <a:ln/>
        </p:spPr>
        <p:txBody>
          <a:bodyPr tIns="11199" anchor="t"/>
          <a:lstStyle/>
          <a:p>
            <a:pPr marL="391645" indent="-293733" algn="l">
              <a:buClr>
                <a:srgbClr val="0E594D"/>
              </a:buClr>
              <a:buSzPct val="45000"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</a:tabLst>
            </a:pPr>
            <a:endParaRPr lang="de-DE" sz="1300" b="0" dirty="0">
              <a:solidFill>
                <a:srgbClr val="000000"/>
              </a:solidFill>
            </a:endParaRPr>
          </a:p>
          <a:p>
            <a:pPr marL="0" indent="-136553">
              <a:buSzPct val="75000"/>
              <a:buNone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</a:tabLst>
            </a:pPr>
            <a:r>
              <a:rPr lang="de-DE" sz="2900" dirty="0" err="1">
                <a:solidFill>
                  <a:srgbClr val="000000"/>
                </a:solidFill>
              </a:rPr>
              <a:t>Simplest</a:t>
            </a:r>
            <a:r>
              <a:rPr lang="de-DE" sz="2900" dirty="0">
                <a:solidFill>
                  <a:srgbClr val="000000"/>
                </a:solidFill>
              </a:rPr>
              <a:t> </a:t>
            </a:r>
            <a:r>
              <a:rPr lang="de-DE" sz="2900" dirty="0" err="1">
                <a:solidFill>
                  <a:srgbClr val="000000"/>
                </a:solidFill>
              </a:rPr>
              <a:t>method</a:t>
            </a:r>
            <a:r>
              <a:rPr lang="de-DE" sz="2900" dirty="0">
                <a:solidFill>
                  <a:srgbClr val="000000"/>
                </a:solidFill>
              </a:rPr>
              <a:t> – </a:t>
            </a:r>
            <a:r>
              <a:rPr lang="de-DE" sz="2900" dirty="0" err="1">
                <a:solidFill>
                  <a:srgbClr val="000000"/>
                </a:solidFill>
              </a:rPr>
              <a:t>direct</a:t>
            </a:r>
            <a:r>
              <a:rPr lang="de-DE" sz="2900" dirty="0">
                <a:solidFill>
                  <a:srgbClr val="000000"/>
                </a:solidFill>
              </a:rPr>
              <a:t> 1:1 </a:t>
            </a:r>
            <a:r>
              <a:rPr lang="de-DE" sz="2900" dirty="0" err="1">
                <a:solidFill>
                  <a:srgbClr val="000000"/>
                </a:solidFill>
              </a:rPr>
              <a:t>mapping</a:t>
            </a:r>
            <a:endParaRPr lang="de-DE" sz="2900" dirty="0">
              <a:solidFill>
                <a:srgbClr val="000000"/>
              </a:solidFill>
            </a:endParaRPr>
          </a:p>
          <a:p>
            <a:pPr marL="384680" lvl="1" indent="0">
              <a:buSzPct val="45000"/>
              <a:buNone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</a:tabLst>
            </a:pPr>
            <a:r>
              <a:rPr lang="de-DE" sz="2600" dirty="0" err="1">
                <a:solidFill>
                  <a:srgbClr val="000000"/>
                </a:solidFill>
              </a:rPr>
              <a:t>Good</a:t>
            </a:r>
            <a:r>
              <a:rPr lang="de-DE" sz="2600" dirty="0">
                <a:solidFill>
                  <a:srgbClr val="000000"/>
                </a:solidFill>
              </a:rPr>
              <a:t> </a:t>
            </a:r>
            <a:r>
              <a:rPr lang="de-DE" sz="2600" dirty="0" err="1">
                <a:solidFill>
                  <a:srgbClr val="000000"/>
                </a:solidFill>
              </a:rPr>
              <a:t>for</a:t>
            </a:r>
            <a:r>
              <a:rPr lang="de-DE" sz="2600" dirty="0">
                <a:solidFill>
                  <a:srgbClr val="000000"/>
                </a:solidFill>
              </a:rPr>
              <a:t> </a:t>
            </a:r>
            <a:r>
              <a:rPr lang="de-DE" sz="2600" dirty="0" err="1">
                <a:solidFill>
                  <a:srgbClr val="000000"/>
                </a:solidFill>
              </a:rPr>
              <a:t>read-only</a:t>
            </a:r>
            <a:r>
              <a:rPr lang="de-DE" sz="2600" dirty="0">
                <a:solidFill>
                  <a:srgbClr val="000000"/>
                </a:solidFill>
              </a:rPr>
              <a:t> </a:t>
            </a:r>
            <a:r>
              <a:rPr lang="de-DE" sz="2600" dirty="0" err="1">
                <a:solidFill>
                  <a:srgbClr val="000000"/>
                </a:solidFill>
              </a:rPr>
              <a:t>operations</a:t>
            </a:r>
            <a:endParaRPr lang="de-DE" sz="2600" dirty="0">
              <a:solidFill>
                <a:srgbClr val="000000"/>
              </a:solidFill>
            </a:endParaRPr>
          </a:p>
          <a:p>
            <a:pPr marL="384680" lvl="1" indent="0">
              <a:buSzPct val="45000"/>
              <a:buNone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</a:tabLst>
            </a:pPr>
            <a:r>
              <a:rPr lang="de-DE" sz="2600" dirty="0" err="1">
                <a:solidFill>
                  <a:srgbClr val="000000"/>
                </a:solidFill>
              </a:rPr>
              <a:t>No</a:t>
            </a:r>
            <a:r>
              <a:rPr lang="de-DE" sz="2600" dirty="0">
                <a:solidFill>
                  <a:srgbClr val="000000"/>
                </a:solidFill>
              </a:rPr>
              <a:t> </a:t>
            </a:r>
            <a:r>
              <a:rPr lang="de-DE" sz="2600" dirty="0" err="1">
                <a:solidFill>
                  <a:srgbClr val="000000"/>
                </a:solidFill>
              </a:rPr>
              <a:t>wear</a:t>
            </a:r>
            <a:r>
              <a:rPr lang="de-DE" sz="2600" dirty="0">
                <a:solidFill>
                  <a:srgbClr val="000000"/>
                </a:solidFill>
              </a:rPr>
              <a:t> </a:t>
            </a:r>
            <a:r>
              <a:rPr lang="de-DE" sz="2600" dirty="0" err="1">
                <a:solidFill>
                  <a:srgbClr val="000000"/>
                </a:solidFill>
              </a:rPr>
              <a:t>levelling</a:t>
            </a:r>
            <a:endParaRPr lang="de-DE" sz="2600" dirty="0">
              <a:solidFill>
                <a:srgbClr val="000000"/>
              </a:solidFill>
            </a:endParaRPr>
          </a:p>
          <a:p>
            <a:pPr marL="384680" lvl="1" indent="0">
              <a:buSzPct val="45000"/>
              <a:buNone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</a:tabLst>
            </a:pPr>
            <a:r>
              <a:rPr lang="de-DE" sz="2600" dirty="0" err="1">
                <a:solidFill>
                  <a:srgbClr val="000000"/>
                </a:solidFill>
              </a:rPr>
              <a:t>Very</a:t>
            </a:r>
            <a:r>
              <a:rPr lang="de-DE" sz="2600" dirty="0">
                <a:solidFill>
                  <a:srgbClr val="000000"/>
                </a:solidFill>
              </a:rPr>
              <a:t> </a:t>
            </a:r>
            <a:r>
              <a:rPr lang="de-DE" sz="2600" dirty="0" err="1">
                <a:solidFill>
                  <a:srgbClr val="000000"/>
                </a:solidFill>
              </a:rPr>
              <a:t>unsafe</a:t>
            </a:r>
            <a:r>
              <a:rPr lang="de-DE" sz="2600" dirty="0">
                <a:solidFill>
                  <a:srgbClr val="000000"/>
                </a:solidFill>
              </a:rPr>
              <a:t> ( on power </a:t>
            </a:r>
            <a:r>
              <a:rPr lang="de-DE" sz="2600" dirty="0" err="1">
                <a:solidFill>
                  <a:srgbClr val="000000"/>
                </a:solidFill>
              </a:rPr>
              <a:t>loss</a:t>
            </a:r>
            <a:r>
              <a:rPr lang="de-DE" sz="2600" dirty="0">
                <a:solidFill>
                  <a:srgbClr val="000000"/>
                </a:solidFill>
              </a:rPr>
              <a:t> )</a:t>
            </a:r>
          </a:p>
          <a:p>
            <a:pPr marL="384680" lvl="1" indent="0">
              <a:buSzPct val="45000"/>
              <a:buNone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</a:tabLst>
            </a:pPr>
            <a:endParaRPr lang="de-DE" sz="1200" dirty="0">
              <a:solidFill>
                <a:srgbClr val="000000"/>
              </a:solidFill>
            </a:endParaRPr>
          </a:p>
          <a:p>
            <a:pPr marL="0" indent="-136553">
              <a:buSzPct val="75000"/>
              <a:buNone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</a:tabLst>
            </a:pPr>
            <a:r>
              <a:rPr lang="de-DE" sz="2900" dirty="0">
                <a:solidFill>
                  <a:srgbClr val="000000"/>
                </a:solidFill>
              </a:rPr>
              <a:t>Flash Translation </a:t>
            </a:r>
            <a:r>
              <a:rPr lang="de-DE" sz="2900" dirty="0" smtClean="0">
                <a:solidFill>
                  <a:srgbClr val="000000"/>
                </a:solidFill>
              </a:rPr>
              <a:t>Layer (FTL) keeps </a:t>
            </a:r>
            <a:r>
              <a:rPr lang="de-DE" sz="2900" dirty="0">
                <a:solidFill>
                  <a:srgbClr val="000000"/>
                </a:solidFill>
              </a:rPr>
              <a:t>track of </a:t>
            </a:r>
            <a:r>
              <a:rPr lang="de-DE" sz="2900" dirty="0" smtClean="0">
                <a:solidFill>
                  <a:srgbClr val="000000"/>
                </a:solidFill>
              </a:rPr>
              <a:t>sectors</a:t>
            </a:r>
            <a:endParaRPr lang="de-DE" sz="2900" dirty="0">
              <a:solidFill>
                <a:srgbClr val="000000"/>
              </a:solidFill>
            </a:endParaRPr>
          </a:p>
          <a:p>
            <a:pPr marL="384680" lvl="1" indent="0">
              <a:buSzPct val="45000"/>
              <a:buNone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</a:tabLst>
            </a:pPr>
            <a:r>
              <a:rPr lang="de-DE" sz="2600" dirty="0" err="1">
                <a:solidFill>
                  <a:srgbClr val="000000"/>
                </a:solidFill>
              </a:rPr>
              <a:t>Suitable</a:t>
            </a:r>
            <a:r>
              <a:rPr lang="de-DE" sz="2600" dirty="0">
                <a:solidFill>
                  <a:srgbClr val="000000"/>
                </a:solidFill>
              </a:rPr>
              <a:t> </a:t>
            </a:r>
            <a:r>
              <a:rPr lang="de-DE" sz="2600" dirty="0" err="1">
                <a:solidFill>
                  <a:srgbClr val="000000"/>
                </a:solidFill>
              </a:rPr>
              <a:t>for</a:t>
            </a:r>
            <a:r>
              <a:rPr lang="de-DE" sz="2600" dirty="0">
                <a:solidFill>
                  <a:srgbClr val="000000"/>
                </a:solidFill>
              </a:rPr>
              <a:t> a </a:t>
            </a:r>
            <a:r>
              <a:rPr lang="de-DE" sz="2600" dirty="0" err="1">
                <a:solidFill>
                  <a:srgbClr val="000000"/>
                </a:solidFill>
              </a:rPr>
              <a:t>writable</a:t>
            </a:r>
            <a:r>
              <a:rPr lang="de-DE" sz="2600" dirty="0">
                <a:solidFill>
                  <a:srgbClr val="000000"/>
                </a:solidFill>
              </a:rPr>
              <a:t> FS</a:t>
            </a:r>
          </a:p>
          <a:p>
            <a:pPr marL="384680" lvl="1" indent="0">
              <a:buSzPct val="45000"/>
              <a:buNone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</a:tabLst>
            </a:pPr>
            <a:r>
              <a:rPr lang="de-DE" sz="2600" dirty="0">
                <a:solidFill>
                  <a:srgbClr val="000000"/>
                </a:solidFill>
              </a:rPr>
              <a:t>Wear levelling, Reliable operation; </a:t>
            </a:r>
            <a:endParaRPr lang="de-DE" sz="2600" dirty="0">
              <a:solidFill>
                <a:srgbClr val="DC2300"/>
              </a:solidFill>
            </a:endParaRPr>
          </a:p>
          <a:p>
            <a:pPr marL="384680" lvl="1" indent="0">
              <a:buSzPct val="45000"/>
              <a:buNone/>
              <a:tabLst>
                <a:tab pos="656582" algn="l"/>
                <a:tab pos="1313162" algn="l"/>
                <a:tab pos="1969745" algn="l"/>
                <a:tab pos="2626327" algn="l"/>
                <a:tab pos="3282907" algn="l"/>
                <a:tab pos="3939490" algn="l"/>
                <a:tab pos="4596072" algn="l"/>
                <a:tab pos="5252653" algn="l"/>
                <a:tab pos="5909234" algn="l"/>
                <a:tab pos="6565817" algn="l"/>
                <a:tab pos="7222398" algn="l"/>
              </a:tabLst>
            </a:pPr>
            <a:r>
              <a:rPr lang="de-DE" sz="2600" dirty="0" smtClean="0">
                <a:solidFill>
                  <a:srgbClr val="000000"/>
                </a:solidFill>
              </a:rPr>
              <a:t>But, one </a:t>
            </a:r>
            <a:r>
              <a:rPr lang="de-DE" sz="2600" dirty="0">
                <a:solidFill>
                  <a:srgbClr val="000000"/>
                </a:solidFill>
              </a:rPr>
              <a:t>journalling FS on top of the other</a:t>
            </a:r>
          </a:p>
        </p:txBody>
      </p:sp>
    </p:spTree>
    <p:extLst>
      <p:ext uri="{BB962C8B-B14F-4D97-AF65-F5344CB8AC3E}">
        <p14:creationId xmlns:p14="http://schemas.microsoft.com/office/powerpoint/2010/main" val="9804454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A real flash file system study - flexFS</a:t>
            </a:r>
            <a:endParaRPr lang="zh-CN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Consumers want to have a storage system with high performance, high capacity, and high endurance</a:t>
            </a:r>
          </a:p>
          <a:p>
            <a:r>
              <a:rPr lang="en-US" dirty="0" smtClean="0"/>
              <a:t>HOW ??</a:t>
            </a: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15</a:t>
            </a:fld>
            <a:endParaRPr lang="zh-CN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14426" y="3501008"/>
            <a:ext cx="4438774" cy="308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/>
          <a:lstStyle/>
          <a:p>
            <a:r>
              <a:rPr lang="en-US" dirty="0" smtClean="0"/>
              <a:t>Flexible Cell Programming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052736"/>
            <a:ext cx="8579296" cy="5073427"/>
          </a:xfrm>
        </p:spPr>
        <p:txBody>
          <a:bodyPr/>
          <a:lstStyle/>
          <a:p>
            <a:r>
              <a:rPr lang="en-US" dirty="0" smtClean="0"/>
              <a:t>Heterogeneous - Makes it possible to take benefits of two different types of NAND flash memory</a:t>
            </a: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16</a:t>
            </a:fld>
            <a:endParaRPr lang="zh-CN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1680" y="2214554"/>
            <a:ext cx="5155909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1" y="4472361"/>
            <a:ext cx="3071834" cy="224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5364088" y="5385990"/>
            <a:ext cx="34850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/>
              <a:t>Flexible Cell Programming: </a:t>
            </a:r>
          </a:p>
          <a:p>
            <a:r>
              <a:rPr lang="en-US" altLang="zh-CN" dirty="0" smtClean="0"/>
              <a:t>A </a:t>
            </a:r>
            <a:r>
              <a:rPr lang="en-US" altLang="zh-CN" dirty="0"/>
              <a:t>writing method of MLC </a:t>
            </a:r>
            <a:r>
              <a:rPr lang="en-US" altLang="zh-CN" dirty="0" smtClean="0"/>
              <a:t>flash memory </a:t>
            </a:r>
            <a:r>
              <a:rPr lang="en-US" altLang="zh-CN" dirty="0"/>
              <a:t>that allows each </a:t>
            </a:r>
            <a:r>
              <a:rPr lang="en-US" altLang="zh-CN" dirty="0" smtClean="0"/>
              <a:t>memory cell </a:t>
            </a:r>
            <a:r>
              <a:rPr lang="en-US" altLang="zh-CN" dirty="0"/>
              <a:t>to be used as SLC or MLC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Background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rmAutofit/>
          </a:bodyPr>
          <a:lstStyle/>
          <a:p>
            <a:r>
              <a:rPr kumimoji="1" lang="en-US" altLang="zh-CN" sz="2400" dirty="0"/>
              <a:t>(1) MLC programming method</a:t>
            </a:r>
          </a:p>
          <a:p>
            <a:pPr lvl="1"/>
            <a:r>
              <a:rPr kumimoji="1" lang="en-US" altLang="zh-CN" sz="2000" dirty="0" smtClean="0"/>
              <a:t>Uses </a:t>
            </a:r>
            <a:r>
              <a:rPr kumimoji="1" lang="en-US" altLang="zh-CN" sz="2000" dirty="0"/>
              <a:t>all four values of cell by writing data to both LSB and MSB bits</a:t>
            </a:r>
          </a:p>
          <a:p>
            <a:pPr lvl="1"/>
            <a:r>
              <a:rPr kumimoji="1" lang="en-US" altLang="zh-CN" sz="2000" dirty="0" smtClean="0"/>
              <a:t>Low </a:t>
            </a:r>
            <a:r>
              <a:rPr kumimoji="1" lang="en-US" altLang="zh-CN" sz="2000" dirty="0"/>
              <a:t>performance / High capacity (2 bits per cell</a:t>
            </a:r>
            <a:r>
              <a:rPr kumimoji="1" lang="en-US" altLang="zh-CN" sz="2000" dirty="0" smtClean="0"/>
              <a:t>)</a:t>
            </a:r>
          </a:p>
          <a:p>
            <a:pPr lvl="1"/>
            <a:endParaRPr kumimoji="1" lang="en-US" altLang="zh-CN" sz="2000" dirty="0"/>
          </a:p>
          <a:p>
            <a:r>
              <a:rPr kumimoji="1" lang="en-US" altLang="zh-CN" sz="2400" dirty="0" smtClean="0"/>
              <a:t>(</a:t>
            </a:r>
            <a:r>
              <a:rPr kumimoji="1" lang="en-US" altLang="zh-CN" sz="2400" dirty="0"/>
              <a:t>2) SLC programming method</a:t>
            </a:r>
          </a:p>
          <a:p>
            <a:pPr lvl="1"/>
            <a:r>
              <a:rPr kumimoji="1" lang="en-US" altLang="zh-CN" sz="2000" dirty="0" smtClean="0"/>
              <a:t>Uses </a:t>
            </a:r>
            <a:r>
              <a:rPr kumimoji="1" lang="en-US" altLang="zh-CN" sz="2000" dirty="0"/>
              <a:t>only two values of cell by writing data to LSB bit (or MSB bit</a:t>
            </a:r>
            <a:r>
              <a:rPr kumimoji="1" lang="en-US" altLang="zh-CN" sz="2000" dirty="0" smtClean="0"/>
              <a:t>)</a:t>
            </a:r>
          </a:p>
          <a:p>
            <a:pPr lvl="1"/>
            <a:r>
              <a:rPr kumimoji="1" lang="en-US" altLang="zh-CN" sz="2000" dirty="0" smtClean="0"/>
              <a:t>High </a:t>
            </a:r>
            <a:r>
              <a:rPr kumimoji="1" lang="en-US" altLang="zh-CN" sz="2000" dirty="0"/>
              <a:t>performance / Low capacity (1 bit per cell)</a:t>
            </a:r>
            <a:endParaRPr kumimoji="1"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4581128"/>
            <a:ext cx="7308304" cy="201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7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7158" y="342784"/>
            <a:ext cx="8229600" cy="1043608"/>
          </a:xfrm>
        </p:spPr>
        <p:txBody>
          <a:bodyPr/>
          <a:lstStyle/>
          <a:p>
            <a:r>
              <a:rPr lang="en-US" altLang="zh-CN" dirty="0" smtClean="0"/>
              <a:t>The Approach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7116" y="1729176"/>
            <a:ext cx="8535322" cy="4274856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Proposes a flash file system called </a:t>
            </a:r>
            <a:r>
              <a:rPr lang="en-US" altLang="zh-CN" dirty="0" err="1" smtClean="0"/>
              <a:t>FlexFS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Exploits </a:t>
            </a:r>
            <a:r>
              <a:rPr lang="en-US" altLang="zh-CN" dirty="0" smtClean="0">
                <a:solidFill>
                  <a:srgbClr val="FF0000"/>
                </a:solidFill>
              </a:rPr>
              <a:t>flexible cell programming</a:t>
            </a:r>
            <a:endParaRPr lang="en-US" altLang="zh-CN" dirty="0" smtClean="0"/>
          </a:p>
          <a:p>
            <a:pPr lvl="1"/>
            <a:r>
              <a:rPr lang="en-US" altLang="zh-CN" dirty="0"/>
              <a:t>Provides the </a:t>
            </a:r>
            <a:r>
              <a:rPr lang="en-US" altLang="zh-CN" dirty="0">
                <a:solidFill>
                  <a:srgbClr val="FF0000"/>
                </a:solidFill>
              </a:rPr>
              <a:t>high performance</a:t>
            </a:r>
            <a:r>
              <a:rPr lang="en-US" altLang="zh-CN" dirty="0"/>
              <a:t> of SLC flash memory and </a:t>
            </a:r>
            <a:r>
              <a:rPr lang="en-US" altLang="zh-CN" dirty="0" smtClean="0"/>
              <a:t>the </a:t>
            </a:r>
            <a:r>
              <a:rPr lang="en-US" altLang="zh-CN" dirty="0" smtClean="0">
                <a:solidFill>
                  <a:srgbClr val="FF0000"/>
                </a:solidFill>
              </a:rPr>
              <a:t>capacity</a:t>
            </a:r>
            <a:r>
              <a:rPr lang="en-US" altLang="zh-CN" dirty="0" smtClean="0"/>
              <a:t> </a:t>
            </a:r>
            <a:r>
              <a:rPr lang="en-US" altLang="zh-CN" dirty="0"/>
              <a:t>of MLC flash memory</a:t>
            </a:r>
          </a:p>
          <a:p>
            <a:pPr lvl="1"/>
            <a:r>
              <a:rPr lang="en-US" altLang="zh-CN" dirty="0" smtClean="0"/>
              <a:t>Provides </a:t>
            </a:r>
            <a:r>
              <a:rPr lang="en-US" altLang="zh-CN" dirty="0"/>
              <a:t>a mechanism that copes with a poor </a:t>
            </a:r>
            <a:r>
              <a:rPr lang="en-US" altLang="zh-CN" dirty="0">
                <a:solidFill>
                  <a:srgbClr val="FF0000"/>
                </a:solidFill>
              </a:rPr>
              <a:t>wear</a:t>
            </a:r>
            <a:r>
              <a:rPr lang="en-US" altLang="zh-CN" dirty="0"/>
              <a:t> </a:t>
            </a:r>
            <a:r>
              <a:rPr lang="en-US" altLang="zh-CN" dirty="0" smtClean="0"/>
              <a:t>characteristic of </a:t>
            </a:r>
            <a:r>
              <a:rPr lang="en-US" altLang="zh-CN" dirty="0"/>
              <a:t>MLC flash memory</a:t>
            </a:r>
          </a:p>
          <a:p>
            <a:pPr lvl="1"/>
            <a:r>
              <a:rPr lang="en-US" altLang="zh-CN" dirty="0" smtClean="0"/>
              <a:t>Designed </a:t>
            </a:r>
            <a:r>
              <a:rPr lang="en-US" altLang="zh-CN" dirty="0"/>
              <a:t>for mobile systems, such as mobile </a:t>
            </a:r>
            <a:r>
              <a:rPr lang="en-US" altLang="zh-CN" dirty="0" smtClean="0"/>
              <a:t>phones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539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Architecture of </a:t>
            </a:r>
            <a:r>
              <a:rPr lang="en-US" altLang="zh-CN" dirty="0" err="1" smtClean="0"/>
              <a:t>FlexFS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95800" y="1556792"/>
            <a:ext cx="4648200" cy="4944042"/>
          </a:xfrm>
        </p:spPr>
        <p:txBody>
          <a:bodyPr>
            <a:normAutofit/>
          </a:bodyPr>
          <a:lstStyle/>
          <a:p>
            <a:r>
              <a:rPr lang="en-US" altLang="zh-CN" sz="2400" dirty="0" smtClean="0"/>
              <a:t>Flash Manager</a:t>
            </a:r>
          </a:p>
          <a:p>
            <a:pPr lvl="1"/>
            <a:r>
              <a:rPr lang="en-US" altLang="zh-CN" sz="2000" dirty="0" smtClean="0"/>
              <a:t>Manages heterogeneous cells</a:t>
            </a:r>
          </a:p>
          <a:p>
            <a:r>
              <a:rPr lang="en-US" altLang="zh-CN" sz="2400" dirty="0" smtClean="0"/>
              <a:t>Performance manager</a:t>
            </a:r>
          </a:p>
          <a:p>
            <a:pPr lvl="1"/>
            <a:r>
              <a:rPr lang="en-US" altLang="zh-CN" sz="2000" dirty="0" smtClean="0"/>
              <a:t>Exploits I/O characteristics</a:t>
            </a:r>
          </a:p>
          <a:p>
            <a:pPr lvl="1"/>
            <a:r>
              <a:rPr lang="en-US" altLang="zh-CN" sz="2000" dirty="0" smtClean="0"/>
              <a:t>To achieve the high performance and high capacity</a:t>
            </a:r>
          </a:p>
          <a:p>
            <a:r>
              <a:rPr lang="en-US" altLang="zh-CN" sz="2400" dirty="0" smtClean="0"/>
              <a:t>Wear manager</a:t>
            </a:r>
          </a:p>
          <a:p>
            <a:pPr lvl="1"/>
            <a:r>
              <a:rPr lang="en-US" altLang="zh-CN" sz="2000" dirty="0" smtClean="0"/>
              <a:t>Guarantees a reasonable lifetime</a:t>
            </a:r>
          </a:p>
          <a:p>
            <a:pPr lvl="1"/>
            <a:r>
              <a:rPr lang="en-US" altLang="zh-CN" sz="2000" dirty="0" smtClean="0"/>
              <a:t>Distributes erase cycles evenly</a:t>
            </a:r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19</a:t>
            </a:fld>
            <a:endParaRPr lang="zh-CN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6939" y="1371600"/>
            <a:ext cx="4413607" cy="49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Overall Architecture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20</a:t>
            </a:fld>
            <a:endParaRPr lang="zh-CN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1916832"/>
            <a:ext cx="4743450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888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31762"/>
            <a:ext cx="9144000" cy="796908"/>
          </a:xfrm>
        </p:spPr>
        <p:txBody>
          <a:bodyPr>
            <a:noAutofit/>
          </a:bodyPr>
          <a:lstStyle/>
          <a:p>
            <a:r>
              <a:rPr lang="en-US" altLang="zh-CN" sz="4400" dirty="0" err="1" smtClean="0"/>
              <a:t>FlexFS</a:t>
            </a:r>
            <a:r>
              <a:rPr lang="en-US" altLang="zh-CN" sz="4400" dirty="0" smtClean="0"/>
              <a:t> - Flash Manager</a:t>
            </a:r>
            <a:endParaRPr lang="zh-CN" altLang="en-US" sz="4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4282" y="1071546"/>
            <a:ext cx="8715436" cy="5143536"/>
          </a:xfrm>
        </p:spPr>
        <p:txBody>
          <a:bodyPr/>
          <a:lstStyle/>
          <a:p>
            <a:r>
              <a:rPr lang="en-US" altLang="zh-CN" dirty="0" smtClean="0"/>
              <a:t>Handles Heterogeneous Cells</a:t>
            </a:r>
          </a:p>
          <a:p>
            <a:pPr lvl="1"/>
            <a:r>
              <a:rPr lang="en-US" altLang="zh-CN" dirty="0" smtClean="0"/>
              <a:t>Three types of flash memory block: SLC block, MLC block, and free block</a:t>
            </a:r>
          </a:p>
          <a:p>
            <a:pPr lvl="1"/>
            <a:r>
              <a:rPr lang="en-US" altLang="zh-CN" dirty="0" smtClean="0"/>
              <a:t>Manages them as two regions and one free block pool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21</a:t>
            </a:fld>
            <a:endParaRPr lang="zh-CN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486276"/>
            <a:ext cx="6886594" cy="3300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731" y="1916832"/>
            <a:ext cx="4581525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Overall Architecture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032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9992" y="2072597"/>
            <a:ext cx="4386260" cy="362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FlexFS</a:t>
            </a:r>
            <a:r>
              <a:rPr lang="en-US" altLang="zh-CN" dirty="0" smtClean="0"/>
              <a:t> – Performance Manager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8892" y="1844824"/>
            <a:ext cx="5629252" cy="4069961"/>
          </a:xfrm>
        </p:spPr>
        <p:txBody>
          <a:bodyPr>
            <a:normAutofit/>
          </a:bodyPr>
          <a:lstStyle/>
          <a:p>
            <a:r>
              <a:rPr lang="en-US" altLang="zh-CN" sz="2400" dirty="0" smtClean="0"/>
              <a:t>Manages SLC and MLC regions</a:t>
            </a:r>
          </a:p>
          <a:p>
            <a:pPr lvl="1"/>
            <a:r>
              <a:rPr lang="en-US" altLang="zh-CN" sz="2000" dirty="0" smtClean="0"/>
              <a:t>Provide SLC performance and MLC capacity</a:t>
            </a:r>
          </a:p>
          <a:p>
            <a:pPr lvl="1"/>
            <a:r>
              <a:rPr lang="en-US" altLang="zh-CN" sz="2000" dirty="0" smtClean="0"/>
              <a:t>Exploits I/O characteristics, </a:t>
            </a:r>
            <a:br>
              <a:rPr lang="en-US" altLang="zh-CN" sz="2000" dirty="0" smtClean="0"/>
            </a:br>
            <a:r>
              <a:rPr lang="en-US" altLang="zh-CN" sz="2000" dirty="0" smtClean="0"/>
              <a:t>such as idle time and locality</a:t>
            </a:r>
          </a:p>
          <a:p>
            <a:pPr lvl="1"/>
            <a:endParaRPr lang="en-US" altLang="zh-CN" sz="2000" dirty="0" smtClean="0"/>
          </a:p>
          <a:p>
            <a:r>
              <a:rPr lang="en-US" altLang="zh-CN" sz="2400" dirty="0" smtClean="0"/>
              <a:t>Three key techniques</a:t>
            </a:r>
          </a:p>
          <a:p>
            <a:pPr lvl="1"/>
            <a:r>
              <a:rPr lang="en-US" altLang="zh-CN" sz="2000" dirty="0" smtClean="0"/>
              <a:t>Dynamic allocation</a:t>
            </a:r>
          </a:p>
          <a:p>
            <a:pPr lvl="1"/>
            <a:r>
              <a:rPr lang="en-US" altLang="zh-CN" sz="2000" dirty="0" smtClean="0"/>
              <a:t>Background migration</a:t>
            </a:r>
          </a:p>
          <a:p>
            <a:pPr lvl="1"/>
            <a:r>
              <a:rPr lang="en-US" altLang="zh-CN" sz="2000" dirty="0" smtClean="0"/>
              <a:t>Locality-aware </a:t>
            </a:r>
            <a:r>
              <a:rPr lang="en-US" altLang="zh-CN" sz="2000" dirty="0" smtClean="0"/>
              <a:t>data management</a:t>
            </a:r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Baseline Approach</a:t>
            </a:r>
            <a:endParaRPr lang="zh-CN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283" y="1628800"/>
            <a:ext cx="709612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55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Background Migration</a:t>
            </a:r>
            <a:endParaRPr lang="zh-CN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62" y="1556792"/>
            <a:ext cx="661987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209" y="4310211"/>
            <a:ext cx="673417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own Arrow 3"/>
          <p:cNvSpPr/>
          <p:nvPr/>
        </p:nvSpPr>
        <p:spPr>
          <a:xfrm>
            <a:off x="4571999" y="3699917"/>
            <a:ext cx="504057" cy="610294"/>
          </a:xfrm>
          <a:prstGeom prst="down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28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564904"/>
            <a:ext cx="6135435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Dynamic Allocation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/>
          <a:lstStyle/>
          <a:p>
            <a:r>
              <a:rPr lang="en-US" altLang="zh-CN" dirty="0" smtClean="0"/>
              <a:t>Distributes the incoming data across two regions depending on </a:t>
            </a:r>
            <a:r>
              <a:rPr lang="el-GR" altLang="zh-CN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</a:t>
            </a:r>
            <a:endParaRPr lang="zh-CN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256" y="1810558"/>
            <a:ext cx="4896544" cy="69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5220072" y="2996952"/>
            <a:ext cx="11479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input data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99592" y="5866731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copy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is the time required to copy a single page from SLC to MLC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altLang="zh-CN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is the number of pages in SLC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CN" sz="16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predict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is the idle time of next time window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predicted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77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289" y="2060848"/>
            <a:ext cx="7499175" cy="4366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Locality-aware Data Management</a:t>
            </a:r>
            <a:endParaRPr lang="zh-CN" alt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406956"/>
            <a:ext cx="8229600" cy="4525963"/>
          </a:xfrm>
        </p:spPr>
        <p:txBody>
          <a:bodyPr/>
          <a:lstStyle/>
          <a:p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migration for hot data is unnecessary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92080" y="2060848"/>
            <a:ext cx="3244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2Q-based locality </a:t>
            </a:r>
            <a:r>
              <a:rPr lang="en-US" altLang="zh-CN" b="1" dirty="0" smtClean="0">
                <a:solidFill>
                  <a:srgbClr val="FF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detection</a:t>
            </a:r>
            <a:r>
              <a:rPr lang="zh-CN" altLang="en-US" b="1" baseline="30000" dirty="0" smtClean="0">
                <a:solidFill>
                  <a:srgbClr val="FF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*</a:t>
            </a:r>
            <a:endParaRPr lang="zh-CN" altLang="en-US" b="1" baseline="30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940152" y="2395736"/>
            <a:ext cx="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00199" y="602128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. O’Neil, P. O’Neil, and G. 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Weikum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, “The LRU-K Page Replacement Algorithm for Database Disk Buffering,” In Proceedings of the Conference on Management of Data (SIGMOD ’93), May 1993.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479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831" y="1916832"/>
            <a:ext cx="4543425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Overall Architecture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494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altLang="zh-CN" dirty="0" err="1" smtClean="0"/>
              <a:t>FlexFS</a:t>
            </a:r>
            <a:r>
              <a:rPr lang="en-US" altLang="zh-CN" dirty="0" smtClean="0"/>
              <a:t>– wearing rate control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576" y="1124744"/>
            <a:ext cx="7931224" cy="5001419"/>
          </a:xfrm>
        </p:spPr>
        <p:txBody>
          <a:bodyPr/>
          <a:lstStyle/>
          <a:p>
            <a:r>
              <a:rPr lang="en-US" altLang="zh-CN" dirty="0" smtClean="0"/>
              <a:t>How FlexFS control the wearing rate</a:t>
            </a:r>
          </a:p>
          <a:p>
            <a:pPr lvl="1"/>
            <a:r>
              <a:rPr lang="en-US" altLang="zh-CN" dirty="0" smtClean="0"/>
              <a:t>The wearing rate is directly proportional </a:t>
            </a:r>
            <a:r>
              <a:rPr lang="en-US" altLang="zh-CN" dirty="0" smtClean="0"/>
              <a:t>to </a:t>
            </a:r>
            <a:r>
              <a:rPr lang="el-GR" altLang="zh-CN" dirty="0" smtClean="0">
                <a:solidFill>
                  <a:srgbClr val="FF0000"/>
                </a:solidFill>
                <a:ea typeface="方正姚体"/>
              </a:rPr>
              <a:t>α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29</a:t>
            </a:fld>
            <a:endParaRPr lang="zh-CN" alt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714620"/>
            <a:ext cx="6667496" cy="3675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Wearing Rate Control</a:t>
            </a:r>
            <a:endParaRPr lang="zh-CN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342" y="2132856"/>
            <a:ext cx="6877050" cy="4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627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092" y="2060848"/>
            <a:ext cx="6972300" cy="416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Wearing Rate Control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8665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Conclusion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Propose a new file system for MLC NAND flash memory</a:t>
            </a:r>
          </a:p>
          <a:p>
            <a:pPr lvl="1"/>
            <a:r>
              <a:rPr lang="en-US" altLang="zh-CN" dirty="0" smtClean="0"/>
              <a:t>Exploits </a:t>
            </a:r>
            <a:r>
              <a:rPr lang="en-US" altLang="zh-CN" dirty="0"/>
              <a:t>the flexible cell programming to achieve the </a:t>
            </a:r>
            <a:r>
              <a:rPr lang="en-US" altLang="zh-CN" dirty="0" smtClean="0"/>
              <a:t>SLC </a:t>
            </a:r>
            <a:r>
              <a:rPr lang="en-US" altLang="zh-CN" dirty="0" smtClean="0">
                <a:solidFill>
                  <a:srgbClr val="FF0000"/>
                </a:solidFill>
              </a:rPr>
              <a:t>performance</a:t>
            </a:r>
            <a:r>
              <a:rPr lang="en-US" altLang="zh-CN" dirty="0" smtClean="0"/>
              <a:t> </a:t>
            </a:r>
            <a:r>
              <a:rPr lang="en-US" altLang="zh-CN" dirty="0"/>
              <a:t>and MLC </a:t>
            </a:r>
            <a:r>
              <a:rPr lang="en-US" altLang="zh-CN" dirty="0" smtClean="0">
                <a:solidFill>
                  <a:srgbClr val="FF0000"/>
                </a:solidFill>
              </a:rPr>
              <a:t>capacity</a:t>
            </a:r>
            <a:r>
              <a:rPr lang="en-US" altLang="zh-CN" dirty="0" smtClean="0"/>
              <a:t> while ensuring </a:t>
            </a:r>
            <a:r>
              <a:rPr lang="en-US" altLang="zh-CN" dirty="0"/>
              <a:t>a reasonable </a:t>
            </a:r>
            <a:r>
              <a:rPr lang="en-US" altLang="zh-CN" dirty="0" smtClean="0">
                <a:solidFill>
                  <a:srgbClr val="FF0000"/>
                </a:solidFill>
              </a:rPr>
              <a:t>lifetime</a:t>
            </a:r>
          </a:p>
          <a:p>
            <a:pPr lvl="1"/>
            <a:endParaRPr lang="zh-CN" alt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005064"/>
            <a:ext cx="3248025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8723" y="4044280"/>
            <a:ext cx="3071834" cy="224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6060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Other Solution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5502"/>
            <a:ext cx="8229600" cy="4525963"/>
          </a:xfrm>
        </p:spPr>
        <p:txBody>
          <a:bodyPr/>
          <a:lstStyle/>
          <a:p>
            <a:r>
              <a:rPr lang="en-US" altLang="zh-CN" dirty="0"/>
              <a:t>SLC/MLC hybrid </a:t>
            </a:r>
            <a:r>
              <a:rPr lang="en-US" altLang="zh-CN" dirty="0" smtClean="0"/>
              <a:t>storage </a:t>
            </a:r>
            <a:r>
              <a:rPr lang="en-US" altLang="zh-CN" sz="1800" i="1" baseline="30000" dirty="0" smtClean="0"/>
              <a:t>[Chang </a:t>
            </a:r>
            <a:r>
              <a:rPr lang="en-US" altLang="zh-CN" sz="1800" i="1" baseline="30000" dirty="0"/>
              <a:t>et al (2008), Park et al (2008), </a:t>
            </a:r>
            <a:r>
              <a:rPr lang="en-US" altLang="zh-CN" sz="1800" i="1" baseline="30000" dirty="0" err="1"/>
              <a:t>Im</a:t>
            </a:r>
            <a:r>
              <a:rPr lang="en-US" altLang="zh-CN" sz="1800" i="1" baseline="30000" dirty="0"/>
              <a:t> et al (2009</a:t>
            </a:r>
            <a:r>
              <a:rPr lang="en-US" altLang="zh-CN" sz="1800" i="1" baseline="30000" dirty="0" smtClean="0"/>
              <a:t>)]</a:t>
            </a:r>
            <a:endParaRPr lang="en-US" altLang="zh-CN" sz="2400" i="1" baseline="30000" dirty="0" smtClean="0"/>
          </a:p>
          <a:p>
            <a:pPr lvl="1"/>
            <a:r>
              <a:rPr lang="en-US" altLang="zh-CN" dirty="0"/>
              <a:t>Composed of a single SLC chip and many MLC chips</a:t>
            </a:r>
          </a:p>
          <a:p>
            <a:pPr lvl="1"/>
            <a:r>
              <a:rPr lang="en-US" altLang="zh-CN" dirty="0" smtClean="0"/>
              <a:t>Uses </a:t>
            </a:r>
            <a:r>
              <a:rPr lang="en-US" altLang="zh-CN" dirty="0"/>
              <a:t>the SLC chip as a write buffer for MLC chips</a:t>
            </a:r>
          </a:p>
          <a:p>
            <a:pPr lvl="2"/>
            <a:r>
              <a:rPr lang="en-US" altLang="zh-CN" dirty="0" smtClean="0"/>
              <a:t>Redirects </a:t>
            </a:r>
            <a:r>
              <a:rPr lang="en-US" altLang="zh-CN" dirty="0"/>
              <a:t>frequently accessed small data into the SLC chip</a:t>
            </a:r>
          </a:p>
          <a:p>
            <a:pPr lvl="2"/>
            <a:r>
              <a:rPr lang="en-US" altLang="zh-CN" dirty="0" smtClean="0"/>
              <a:t>Redirects </a:t>
            </a:r>
            <a:r>
              <a:rPr lang="en-US" altLang="zh-CN" dirty="0"/>
              <a:t>bulk data into the MLC chips</a:t>
            </a:r>
            <a:endParaRPr lang="zh-CN" alt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501008"/>
            <a:ext cx="6488706" cy="2574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287524" y="6237312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Q: </a:t>
            </a:r>
            <a:r>
              <a:rPr lang="en-US" altLang="zh-CN" i="1" dirty="0" smtClean="0">
                <a:latin typeface="Arial" panose="020B0604020202020204" pitchFamily="34" charset="0"/>
                <a:cs typeface="Arial" panose="020B0604020202020204" pitchFamily="34" charset="0"/>
              </a:rPr>
              <a:t>If using this design for an FS, which data should be put to SLC? Which to MLC?</a:t>
            </a:r>
            <a:endParaRPr lang="zh-CN" alt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14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Log-based File Systems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50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Reevaluating Disk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834" y="1556792"/>
            <a:ext cx="8823279" cy="4768945"/>
          </a:xfrm>
        </p:spPr>
        <p:txBody>
          <a:bodyPr/>
          <a:lstStyle/>
          <a:p>
            <a:r>
              <a:rPr lang="en-US" dirty="0" smtClean="0"/>
              <a:t>How has computer hardware been evolving?</a:t>
            </a:r>
          </a:p>
          <a:p>
            <a:pPr lvl="1"/>
            <a:r>
              <a:rPr lang="en-US" dirty="0" smtClean="0"/>
              <a:t>RAM has become cheaper and grown larger :)</a:t>
            </a:r>
          </a:p>
          <a:p>
            <a:pPr lvl="1"/>
            <a:r>
              <a:rPr lang="en-US" dirty="0" smtClean="0"/>
              <a:t>Random access seek times have remained very slow :(</a:t>
            </a:r>
          </a:p>
          <a:p>
            <a:r>
              <a:rPr lang="en-US" dirty="0" smtClean="0"/>
              <a:t>This changing dynamic alters how disks are used</a:t>
            </a:r>
          </a:p>
          <a:p>
            <a:pPr lvl="1"/>
            <a:r>
              <a:rPr lang="en-US" dirty="0" smtClean="0"/>
              <a:t>More data can be cached in RAM = less disk reads</a:t>
            </a:r>
          </a:p>
          <a:p>
            <a:pPr lvl="1"/>
            <a:r>
              <a:rPr lang="en-US" dirty="0" smtClean="0"/>
              <a:t>Thus, writes will dominate disk I/O</a:t>
            </a:r>
          </a:p>
          <a:p>
            <a:r>
              <a:rPr lang="en-US" dirty="0" smtClean="0"/>
              <a:t>Can we create a file system that is optimized for sequential writes?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03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Log-structured File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Key idea: buffer all writes (including meta-data) in memory</a:t>
            </a:r>
          </a:p>
          <a:p>
            <a:pPr lvl="1"/>
            <a:r>
              <a:rPr lang="en-US" dirty="0" smtClean="0"/>
              <a:t>Write these long segments to disk sequentially</a:t>
            </a:r>
          </a:p>
          <a:p>
            <a:pPr lvl="1"/>
            <a:r>
              <a:rPr lang="en-US" dirty="0" smtClean="0"/>
              <a:t>Treat the disk as a circular buffer, i.e. don’t overwrite</a:t>
            </a:r>
          </a:p>
          <a:p>
            <a:r>
              <a:rPr lang="en-US" dirty="0" smtClean="0"/>
              <a:t>Advantages:</a:t>
            </a:r>
          </a:p>
          <a:p>
            <a:pPr lvl="1"/>
            <a:r>
              <a:rPr lang="en-US" dirty="0" smtClean="0"/>
              <a:t>All writes are large and sequential</a:t>
            </a:r>
          </a:p>
          <a:p>
            <a:r>
              <a:rPr lang="en-US" dirty="0" smtClean="0"/>
              <a:t>Big question:</a:t>
            </a:r>
          </a:p>
          <a:p>
            <a:pPr lvl="1"/>
            <a:r>
              <a:rPr lang="en-US" dirty="0" smtClean="0"/>
              <a:t>How do you manage meta-data and maintain structure in this kind of design?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67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764276" y="3759962"/>
            <a:ext cx="7997588" cy="10372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Treating the Disk as a 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955" y="1146327"/>
            <a:ext cx="8679977" cy="1726528"/>
          </a:xfrm>
        </p:spPr>
        <p:txBody>
          <a:bodyPr/>
          <a:lstStyle/>
          <a:p>
            <a:r>
              <a:rPr lang="en-US" dirty="0" smtClean="0"/>
              <a:t>Same concept as data journaling</a:t>
            </a:r>
          </a:p>
          <a:p>
            <a:pPr lvl="1"/>
            <a:r>
              <a:rPr lang="en-US" dirty="0" smtClean="0"/>
              <a:t>Data and meta-data get appended to a log</a:t>
            </a:r>
          </a:p>
          <a:p>
            <a:pPr lvl="1"/>
            <a:r>
              <a:rPr lang="en-US" dirty="0" smtClean="0"/>
              <a:t>Stale data isn’t overwritten, its replaced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rot="16200000">
            <a:off x="-177082" y="4078521"/>
            <a:ext cx="13101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Disk</a:t>
            </a:r>
            <a:endParaRPr lang="en-US" sz="2000" b="1" dirty="0"/>
          </a:p>
        </p:txBody>
      </p:sp>
      <p:sp>
        <p:nvSpPr>
          <p:cNvPr id="6" name="Rectangle 5"/>
          <p:cNvSpPr/>
          <p:nvPr/>
        </p:nvSpPr>
        <p:spPr>
          <a:xfrm>
            <a:off x="1241948" y="3759962"/>
            <a:ext cx="90075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Block 1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142700" y="3759962"/>
            <a:ext cx="90075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Block 2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029804" y="3759962"/>
            <a:ext cx="750628" cy="1037230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r>
              <a:rPr lang="en-US" dirty="0" err="1" smtClean="0"/>
              <a:t>node</a:t>
            </a:r>
            <a:endParaRPr lang="en-US" dirty="0" smtClean="0"/>
          </a:p>
          <a:p>
            <a:pPr algn="ctr"/>
            <a:r>
              <a:rPr lang="en-US" dirty="0"/>
              <a:t>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80432" y="3759961"/>
            <a:ext cx="90075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Block 5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681184" y="3759961"/>
            <a:ext cx="750628" cy="1037230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r>
              <a:rPr lang="en-US" dirty="0" err="1" smtClean="0"/>
              <a:t>node</a:t>
            </a:r>
            <a:endParaRPr lang="en-US" dirty="0" smtClean="0"/>
          </a:p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3" name="Freeform 12"/>
          <p:cNvSpPr/>
          <p:nvPr/>
        </p:nvSpPr>
        <p:spPr>
          <a:xfrm>
            <a:off x="2562073" y="3595934"/>
            <a:ext cx="836222" cy="136733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4227100" y="3604905"/>
            <a:ext cx="836222" cy="136733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1651382" y="3391288"/>
            <a:ext cx="1746913" cy="341289"/>
          </a:xfrm>
          <a:custGeom>
            <a:avLst/>
            <a:gdLst>
              <a:gd name="connsiteX0" fmla="*/ 1746913 w 1746913"/>
              <a:gd name="connsiteY0" fmla="*/ 341289 h 341289"/>
              <a:gd name="connsiteX1" fmla="*/ 464024 w 1746913"/>
              <a:gd name="connsiteY1" fmla="*/ 95 h 341289"/>
              <a:gd name="connsiteX2" fmla="*/ 0 w 1746913"/>
              <a:gd name="connsiteY2" fmla="*/ 313993 h 3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6913" h="341289">
                <a:moveTo>
                  <a:pt x="1746913" y="341289"/>
                </a:moveTo>
                <a:cubicBezTo>
                  <a:pt x="1251044" y="172966"/>
                  <a:pt x="755176" y="4644"/>
                  <a:pt x="464024" y="95"/>
                </a:cubicBezTo>
                <a:cubicBezTo>
                  <a:pt x="172872" y="-4454"/>
                  <a:pt x="86436" y="154769"/>
                  <a:pt x="0" y="313993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431812" y="3759962"/>
            <a:ext cx="90075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Block 1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6332564" y="3759962"/>
            <a:ext cx="750628" cy="1037230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r>
              <a:rPr lang="en-US" dirty="0" err="1" smtClean="0"/>
              <a:t>node</a:t>
            </a:r>
            <a:endParaRPr lang="en-US" dirty="0" smtClean="0"/>
          </a:p>
          <a:p>
            <a:pPr algn="ctr"/>
            <a:r>
              <a:rPr lang="en-US" dirty="0"/>
              <a:t>1</a:t>
            </a:r>
          </a:p>
        </p:txBody>
      </p:sp>
      <p:sp>
        <p:nvSpPr>
          <p:cNvPr id="19" name="Freeform 18"/>
          <p:cNvSpPr/>
          <p:nvPr/>
        </p:nvSpPr>
        <p:spPr>
          <a:xfrm>
            <a:off x="5914453" y="3595844"/>
            <a:ext cx="836222" cy="136733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2593076" y="3118513"/>
            <a:ext cx="4157599" cy="595819"/>
          </a:xfrm>
          <a:custGeom>
            <a:avLst/>
            <a:gdLst>
              <a:gd name="connsiteX0" fmla="*/ 1746913 w 1746913"/>
              <a:gd name="connsiteY0" fmla="*/ 341289 h 341289"/>
              <a:gd name="connsiteX1" fmla="*/ 464024 w 1746913"/>
              <a:gd name="connsiteY1" fmla="*/ 95 h 341289"/>
              <a:gd name="connsiteX2" fmla="*/ 0 w 1746913"/>
              <a:gd name="connsiteY2" fmla="*/ 313993 h 3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6913" h="341289">
                <a:moveTo>
                  <a:pt x="1746913" y="341289"/>
                </a:moveTo>
                <a:cubicBezTo>
                  <a:pt x="1251044" y="172966"/>
                  <a:pt x="755176" y="4644"/>
                  <a:pt x="464024" y="95"/>
                </a:cubicBezTo>
                <a:cubicBezTo>
                  <a:pt x="172872" y="-4454"/>
                  <a:pt x="86436" y="154769"/>
                  <a:pt x="0" y="313993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51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87104" y="2586255"/>
            <a:ext cx="7997588" cy="10372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87104" y="4308146"/>
            <a:ext cx="7997588" cy="10372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Giant Log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Buffering Writes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122" y="1153236"/>
            <a:ext cx="8679977" cy="709683"/>
          </a:xfrm>
        </p:spPr>
        <p:txBody>
          <a:bodyPr/>
          <a:lstStyle/>
          <a:p>
            <a:r>
              <a:rPr lang="en-US" dirty="0" smtClean="0"/>
              <a:t>LFS buffers writes in-memory into chunks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22827" y="5618328"/>
            <a:ext cx="8905166" cy="1075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Chunks get appended to the log once they are sufficiently large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-54254" y="2904814"/>
            <a:ext cx="13101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Memory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-46982" y="4626706"/>
            <a:ext cx="13101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Disk</a:t>
            </a:r>
            <a:endParaRPr lang="en-US" sz="2000" b="1" dirty="0"/>
          </a:p>
        </p:txBody>
      </p:sp>
      <p:sp>
        <p:nvSpPr>
          <p:cNvPr id="10" name="Rectangle 9"/>
          <p:cNvSpPr/>
          <p:nvPr/>
        </p:nvSpPr>
        <p:spPr>
          <a:xfrm>
            <a:off x="1364776" y="2586255"/>
            <a:ext cx="90075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Block 1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265528" y="2586255"/>
            <a:ext cx="90075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Block 2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166280" y="2586255"/>
            <a:ext cx="90075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Block 3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067032" y="2586255"/>
            <a:ext cx="90075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Block 4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967784" y="2586255"/>
            <a:ext cx="750628" cy="1037230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r>
              <a:rPr lang="en-US" dirty="0" err="1" smtClean="0"/>
              <a:t>node</a:t>
            </a:r>
            <a:endParaRPr lang="en-US" dirty="0" smtClean="0"/>
          </a:p>
          <a:p>
            <a:pPr algn="ctr"/>
            <a:r>
              <a:rPr lang="en-US" dirty="0"/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18412" y="2586254"/>
            <a:ext cx="90075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Block 5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619164" y="2586254"/>
            <a:ext cx="750628" cy="1037230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r>
              <a:rPr lang="en-US" dirty="0" err="1" smtClean="0"/>
              <a:t>node</a:t>
            </a:r>
            <a:endParaRPr lang="en-US" dirty="0" smtClean="0"/>
          </a:p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4" name="Freeform 23"/>
          <p:cNvSpPr/>
          <p:nvPr/>
        </p:nvSpPr>
        <p:spPr>
          <a:xfrm>
            <a:off x="1828800" y="1944760"/>
            <a:ext cx="3521122" cy="614200"/>
          </a:xfrm>
          <a:custGeom>
            <a:avLst/>
            <a:gdLst>
              <a:gd name="connsiteX0" fmla="*/ 3521122 w 3521122"/>
              <a:gd name="connsiteY0" fmla="*/ 614200 h 614200"/>
              <a:gd name="connsiteX1" fmla="*/ 1378424 w 3521122"/>
              <a:gd name="connsiteY1" fmla="*/ 51 h 614200"/>
              <a:gd name="connsiteX2" fmla="*/ 0 w 3521122"/>
              <a:gd name="connsiteY2" fmla="*/ 586904 h 61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21122" h="614200">
                <a:moveTo>
                  <a:pt x="3521122" y="614200"/>
                </a:moveTo>
                <a:cubicBezTo>
                  <a:pt x="2743200" y="309400"/>
                  <a:pt x="1965278" y="4600"/>
                  <a:pt x="1378424" y="51"/>
                </a:cubicBezTo>
                <a:cubicBezTo>
                  <a:pt x="791570" y="-4498"/>
                  <a:pt x="395785" y="291203"/>
                  <a:pt x="0" y="586904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2743200" y="2067496"/>
            <a:ext cx="2606722" cy="505112"/>
          </a:xfrm>
          <a:custGeom>
            <a:avLst/>
            <a:gdLst>
              <a:gd name="connsiteX0" fmla="*/ 2606722 w 2606722"/>
              <a:gd name="connsiteY0" fmla="*/ 505112 h 505112"/>
              <a:gd name="connsiteX1" fmla="*/ 900752 w 2606722"/>
              <a:gd name="connsiteY1" fmla="*/ 144 h 505112"/>
              <a:gd name="connsiteX2" fmla="*/ 0 w 2606722"/>
              <a:gd name="connsiteY2" fmla="*/ 464168 h 50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6722" h="505112">
                <a:moveTo>
                  <a:pt x="2606722" y="505112"/>
                </a:moveTo>
                <a:cubicBezTo>
                  <a:pt x="1970964" y="256040"/>
                  <a:pt x="1335206" y="6968"/>
                  <a:pt x="900752" y="144"/>
                </a:cubicBezTo>
                <a:cubicBezTo>
                  <a:pt x="466298" y="-6680"/>
                  <a:pt x="233149" y="228744"/>
                  <a:pt x="0" y="464168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3603009" y="2217671"/>
            <a:ext cx="1746913" cy="341289"/>
          </a:xfrm>
          <a:custGeom>
            <a:avLst/>
            <a:gdLst>
              <a:gd name="connsiteX0" fmla="*/ 1746913 w 1746913"/>
              <a:gd name="connsiteY0" fmla="*/ 341289 h 341289"/>
              <a:gd name="connsiteX1" fmla="*/ 464024 w 1746913"/>
              <a:gd name="connsiteY1" fmla="*/ 95 h 341289"/>
              <a:gd name="connsiteX2" fmla="*/ 0 w 1746913"/>
              <a:gd name="connsiteY2" fmla="*/ 313993 h 3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6913" h="341289">
                <a:moveTo>
                  <a:pt x="1746913" y="341289"/>
                </a:moveTo>
                <a:cubicBezTo>
                  <a:pt x="1251044" y="172966"/>
                  <a:pt x="755176" y="4644"/>
                  <a:pt x="464024" y="95"/>
                </a:cubicBezTo>
                <a:cubicBezTo>
                  <a:pt x="172872" y="-4454"/>
                  <a:pt x="86436" y="154769"/>
                  <a:pt x="0" y="313993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4500053" y="2422227"/>
            <a:ext cx="836222" cy="136733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6165080" y="2431198"/>
            <a:ext cx="836222" cy="136733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80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7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8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Find </a:t>
            </a:r>
            <a:r>
              <a:rPr lang="en-US" dirty="0" err="1" smtClean="0"/>
              <a:t>inodes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typical file system, the </a:t>
            </a:r>
            <a:r>
              <a:rPr lang="en-US" dirty="0" err="1" smtClean="0"/>
              <a:t>inodes</a:t>
            </a:r>
            <a:r>
              <a:rPr lang="en-US" dirty="0" smtClean="0"/>
              <a:t> are stored at fixed locations (relatively easy to find)</a:t>
            </a:r>
          </a:p>
          <a:p>
            <a:r>
              <a:rPr lang="en-US" dirty="0" smtClean="0"/>
              <a:t>How do you find </a:t>
            </a:r>
            <a:r>
              <a:rPr lang="en-US" dirty="0" err="1" smtClean="0"/>
              <a:t>inodes</a:t>
            </a:r>
            <a:r>
              <a:rPr lang="en-US" dirty="0" smtClean="0"/>
              <a:t> in the log?</a:t>
            </a:r>
          </a:p>
          <a:p>
            <a:pPr lvl="1"/>
            <a:r>
              <a:rPr lang="en-US" dirty="0" smtClean="0"/>
              <a:t>Remember, there may be multiple copies of a given </a:t>
            </a:r>
            <a:r>
              <a:rPr lang="en-US" dirty="0" err="1" smtClean="0"/>
              <a:t>inode</a:t>
            </a:r>
            <a:endParaRPr lang="en-US" dirty="0" smtClean="0"/>
          </a:p>
          <a:p>
            <a:r>
              <a:rPr lang="en-US" dirty="0" smtClean="0"/>
              <a:t>Solution: add a level of indirection</a:t>
            </a:r>
          </a:p>
          <a:p>
            <a:pPr lvl="1"/>
            <a:r>
              <a:rPr lang="en-US" dirty="0" smtClean="0"/>
              <a:t>The traditional </a:t>
            </a:r>
            <a:r>
              <a:rPr lang="en-US" dirty="0" err="1" smtClean="0">
                <a:solidFill>
                  <a:schemeClr val="accent1"/>
                </a:solidFill>
              </a:rPr>
              <a:t>inode</a:t>
            </a:r>
            <a:r>
              <a:rPr lang="en-US" dirty="0" smtClean="0">
                <a:solidFill>
                  <a:schemeClr val="accent1"/>
                </a:solidFill>
              </a:rPr>
              <a:t> map </a:t>
            </a:r>
            <a:r>
              <a:rPr lang="en-US" dirty="0" smtClean="0"/>
              <a:t>can be broken into pieces</a:t>
            </a:r>
          </a:p>
          <a:p>
            <a:pPr lvl="1"/>
            <a:r>
              <a:rPr lang="en-US" dirty="0" smtClean="0"/>
              <a:t>When a portion of the </a:t>
            </a:r>
            <a:r>
              <a:rPr lang="en-US" dirty="0" err="1" smtClean="0"/>
              <a:t>inode</a:t>
            </a:r>
            <a:r>
              <a:rPr lang="en-US" dirty="0" smtClean="0"/>
              <a:t> map is updated, write it to the log!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7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887104" y="1801495"/>
            <a:ext cx="7997588" cy="10372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87104" y="3523386"/>
            <a:ext cx="7997588" cy="10372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Giant Log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7369792" y="1801495"/>
            <a:ext cx="750628" cy="103723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r>
              <a:rPr lang="en-US" dirty="0" err="1" smtClean="0"/>
              <a:t>node</a:t>
            </a:r>
            <a:endParaRPr lang="en-US" dirty="0" smtClean="0"/>
          </a:p>
          <a:p>
            <a:pPr algn="ctr"/>
            <a:r>
              <a:rPr lang="en-US" dirty="0" smtClean="0"/>
              <a:t>map</a:t>
            </a:r>
          </a:p>
          <a:p>
            <a:pPr algn="ctr"/>
            <a:r>
              <a:rPr lang="en-US" dirty="0"/>
              <a:t>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inode</a:t>
            </a:r>
            <a:r>
              <a:rPr lang="en-US" dirty="0" smtClean="0"/>
              <a:t> Maps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rot="16200000">
            <a:off x="-54254" y="2120054"/>
            <a:ext cx="13101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Memory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-46982" y="3841946"/>
            <a:ext cx="13101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Disk</a:t>
            </a:r>
            <a:endParaRPr lang="en-US" sz="2000" b="1" dirty="0"/>
          </a:p>
        </p:txBody>
      </p:sp>
      <p:sp>
        <p:nvSpPr>
          <p:cNvPr id="7" name="Rectangle 6"/>
          <p:cNvSpPr/>
          <p:nvPr/>
        </p:nvSpPr>
        <p:spPr>
          <a:xfrm>
            <a:off x="1364776" y="1801495"/>
            <a:ext cx="90075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Block 1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265528" y="1801495"/>
            <a:ext cx="90075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Block 2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166280" y="1801495"/>
            <a:ext cx="90075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Block 3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067032" y="1801495"/>
            <a:ext cx="90075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Block 4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967784" y="1801495"/>
            <a:ext cx="750628" cy="1037230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inode</a:t>
            </a:r>
            <a:endParaRPr lang="en-US" dirty="0" smtClean="0"/>
          </a:p>
          <a:p>
            <a:pPr algn="ctr"/>
            <a:r>
              <a:rPr lang="en-US" dirty="0"/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8412" y="1801494"/>
            <a:ext cx="90075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Block 5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619164" y="1801494"/>
            <a:ext cx="750628" cy="1037230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r>
              <a:rPr lang="en-US" dirty="0" err="1" smtClean="0"/>
              <a:t>node</a:t>
            </a:r>
            <a:endParaRPr lang="en-US" dirty="0" smtClean="0"/>
          </a:p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4" name="Freeform 13"/>
          <p:cNvSpPr/>
          <p:nvPr/>
        </p:nvSpPr>
        <p:spPr>
          <a:xfrm>
            <a:off x="1828800" y="1160000"/>
            <a:ext cx="3521122" cy="614200"/>
          </a:xfrm>
          <a:custGeom>
            <a:avLst/>
            <a:gdLst>
              <a:gd name="connsiteX0" fmla="*/ 3521122 w 3521122"/>
              <a:gd name="connsiteY0" fmla="*/ 614200 h 614200"/>
              <a:gd name="connsiteX1" fmla="*/ 1378424 w 3521122"/>
              <a:gd name="connsiteY1" fmla="*/ 51 h 614200"/>
              <a:gd name="connsiteX2" fmla="*/ 0 w 3521122"/>
              <a:gd name="connsiteY2" fmla="*/ 586904 h 61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21122" h="614200">
                <a:moveTo>
                  <a:pt x="3521122" y="614200"/>
                </a:moveTo>
                <a:cubicBezTo>
                  <a:pt x="2743200" y="309400"/>
                  <a:pt x="1965278" y="4600"/>
                  <a:pt x="1378424" y="51"/>
                </a:cubicBezTo>
                <a:cubicBezTo>
                  <a:pt x="791570" y="-4498"/>
                  <a:pt x="395785" y="291203"/>
                  <a:pt x="0" y="586904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2743200" y="1282736"/>
            <a:ext cx="2606722" cy="505112"/>
          </a:xfrm>
          <a:custGeom>
            <a:avLst/>
            <a:gdLst>
              <a:gd name="connsiteX0" fmla="*/ 2606722 w 2606722"/>
              <a:gd name="connsiteY0" fmla="*/ 505112 h 505112"/>
              <a:gd name="connsiteX1" fmla="*/ 900752 w 2606722"/>
              <a:gd name="connsiteY1" fmla="*/ 144 h 505112"/>
              <a:gd name="connsiteX2" fmla="*/ 0 w 2606722"/>
              <a:gd name="connsiteY2" fmla="*/ 464168 h 50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6722" h="505112">
                <a:moveTo>
                  <a:pt x="2606722" y="505112"/>
                </a:moveTo>
                <a:cubicBezTo>
                  <a:pt x="1970964" y="256040"/>
                  <a:pt x="1335206" y="6968"/>
                  <a:pt x="900752" y="144"/>
                </a:cubicBezTo>
                <a:cubicBezTo>
                  <a:pt x="466298" y="-6680"/>
                  <a:pt x="233149" y="228744"/>
                  <a:pt x="0" y="464168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3603009" y="1432911"/>
            <a:ext cx="1746913" cy="341289"/>
          </a:xfrm>
          <a:custGeom>
            <a:avLst/>
            <a:gdLst>
              <a:gd name="connsiteX0" fmla="*/ 1746913 w 1746913"/>
              <a:gd name="connsiteY0" fmla="*/ 341289 h 341289"/>
              <a:gd name="connsiteX1" fmla="*/ 464024 w 1746913"/>
              <a:gd name="connsiteY1" fmla="*/ 95 h 341289"/>
              <a:gd name="connsiteX2" fmla="*/ 0 w 1746913"/>
              <a:gd name="connsiteY2" fmla="*/ 313993 h 3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6913" h="341289">
                <a:moveTo>
                  <a:pt x="1746913" y="341289"/>
                </a:moveTo>
                <a:cubicBezTo>
                  <a:pt x="1251044" y="172966"/>
                  <a:pt x="755176" y="4644"/>
                  <a:pt x="464024" y="95"/>
                </a:cubicBezTo>
                <a:cubicBezTo>
                  <a:pt x="172872" y="-4454"/>
                  <a:pt x="86436" y="154769"/>
                  <a:pt x="0" y="313993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4500053" y="1637467"/>
            <a:ext cx="836222" cy="136733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6165080" y="1646438"/>
            <a:ext cx="836222" cy="136733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6951681" y="1628453"/>
            <a:ext cx="836222" cy="136733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5349921" y="1255488"/>
            <a:ext cx="2437981" cy="505112"/>
          </a:xfrm>
          <a:custGeom>
            <a:avLst/>
            <a:gdLst>
              <a:gd name="connsiteX0" fmla="*/ 2606722 w 2606722"/>
              <a:gd name="connsiteY0" fmla="*/ 505112 h 505112"/>
              <a:gd name="connsiteX1" fmla="*/ 900752 w 2606722"/>
              <a:gd name="connsiteY1" fmla="*/ 144 h 505112"/>
              <a:gd name="connsiteX2" fmla="*/ 0 w 2606722"/>
              <a:gd name="connsiteY2" fmla="*/ 464168 h 50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6722" h="505112">
                <a:moveTo>
                  <a:pt x="2606722" y="505112"/>
                </a:moveTo>
                <a:cubicBezTo>
                  <a:pt x="1970964" y="256040"/>
                  <a:pt x="1335206" y="6968"/>
                  <a:pt x="900752" y="144"/>
                </a:cubicBezTo>
                <a:cubicBezTo>
                  <a:pt x="466298" y="-6680"/>
                  <a:pt x="233149" y="228744"/>
                  <a:pt x="0" y="464168"/>
                </a:cubicBez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238834" y="4960960"/>
            <a:ext cx="8679977" cy="1801505"/>
          </a:xfrm>
        </p:spPr>
        <p:txBody>
          <a:bodyPr/>
          <a:lstStyle/>
          <a:p>
            <a:r>
              <a:rPr lang="en-US" dirty="0" smtClean="0"/>
              <a:t>New problem: the </a:t>
            </a:r>
            <a:r>
              <a:rPr lang="en-US" dirty="0" err="1" smtClean="0"/>
              <a:t>inode</a:t>
            </a:r>
            <a:r>
              <a:rPr lang="en-US" dirty="0" smtClean="0"/>
              <a:t> map is scattered throughout the log</a:t>
            </a:r>
          </a:p>
          <a:p>
            <a:pPr lvl="1"/>
            <a:r>
              <a:rPr lang="en-US" dirty="0" smtClean="0"/>
              <a:t>How do we find the most up-to-date pieces?</a:t>
            </a:r>
          </a:p>
        </p:txBody>
      </p:sp>
    </p:spTree>
    <p:extLst>
      <p:ext uri="{BB962C8B-B14F-4D97-AF65-F5344CB8AC3E}">
        <p14:creationId xmlns:p14="http://schemas.microsoft.com/office/powerpoint/2010/main" val="20261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2" grpId="0" animBg="1"/>
      <p:bldP spid="22" grpId="1" animBg="1"/>
      <p:bldP spid="23" grpId="0" animBg="1"/>
      <p:bldP spid="23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800894" y="5117901"/>
            <a:ext cx="7997588" cy="10372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Checkpoint Region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54" y="1353497"/>
            <a:ext cx="8679977" cy="2784143"/>
          </a:xfrm>
        </p:spPr>
        <p:txBody>
          <a:bodyPr/>
          <a:lstStyle/>
          <a:p>
            <a:r>
              <a:rPr lang="en-US" dirty="0" smtClean="0"/>
              <a:t>The superblock in LFS contains pointers to all of the up-to-date </a:t>
            </a:r>
            <a:r>
              <a:rPr lang="en-US" dirty="0" err="1" smtClean="0"/>
              <a:t>inode</a:t>
            </a:r>
            <a:r>
              <a:rPr lang="en-US" dirty="0" smtClean="0"/>
              <a:t> maps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chemeClr val="accent1"/>
                </a:solidFill>
              </a:rPr>
              <a:t>checkpoint region</a:t>
            </a:r>
            <a:r>
              <a:rPr lang="en-US" dirty="0"/>
              <a:t> </a:t>
            </a:r>
            <a:r>
              <a:rPr lang="en-US" dirty="0" smtClean="0"/>
              <a:t>is always cached in memory</a:t>
            </a:r>
          </a:p>
          <a:p>
            <a:pPr lvl="1"/>
            <a:r>
              <a:rPr lang="en-US" dirty="0" smtClean="0"/>
              <a:t>Written periodically to disk, say ~30 seconds</a:t>
            </a:r>
          </a:p>
          <a:p>
            <a:pPr lvl="1"/>
            <a:r>
              <a:rPr lang="en-US" dirty="0" smtClean="0"/>
              <a:t>Only part of LFS that isn’t maintained in the log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948646" y="5124726"/>
            <a:ext cx="704067" cy="103723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i</a:t>
            </a:r>
            <a:r>
              <a:rPr lang="en-US" sz="1600" dirty="0" err="1" smtClean="0"/>
              <a:t>node</a:t>
            </a:r>
            <a:endParaRPr lang="en-US" sz="1600" dirty="0" smtClean="0"/>
          </a:p>
          <a:p>
            <a:pPr algn="ctr"/>
            <a:r>
              <a:rPr lang="en-US" sz="1600" dirty="0" smtClean="0"/>
              <a:t>map</a:t>
            </a:r>
          </a:p>
          <a:p>
            <a:pPr algn="ctr"/>
            <a:r>
              <a:rPr lang="en-US" sz="1600" dirty="0"/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-140464" y="5436460"/>
            <a:ext cx="13101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Disk</a:t>
            </a:r>
            <a:endParaRPr lang="en-US" sz="2000" b="1" dirty="0"/>
          </a:p>
        </p:txBody>
      </p:sp>
      <p:sp>
        <p:nvSpPr>
          <p:cNvPr id="7" name="Rectangle 6"/>
          <p:cNvSpPr/>
          <p:nvPr/>
        </p:nvSpPr>
        <p:spPr>
          <a:xfrm>
            <a:off x="3246039" y="5124716"/>
            <a:ext cx="67090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Data Block 1</a:t>
            </a:r>
            <a:endParaRPr 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3916941" y="5124716"/>
            <a:ext cx="67090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Data Block 2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4587843" y="5124716"/>
            <a:ext cx="67090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Data Block 3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5258745" y="5124716"/>
            <a:ext cx="67090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Data Block 4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5924219" y="5124716"/>
            <a:ext cx="671624" cy="1037230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inode</a:t>
            </a:r>
            <a:endParaRPr lang="en-US" sz="1600" dirty="0" smtClean="0"/>
          </a:p>
          <a:p>
            <a:pPr algn="ctr"/>
            <a:r>
              <a:rPr lang="en-US" sz="1600" dirty="0"/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95843" y="5124716"/>
            <a:ext cx="67090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Data Block 5</a:t>
            </a:r>
            <a:endParaRPr lang="en-US" sz="1600" dirty="0"/>
          </a:p>
        </p:txBody>
      </p:sp>
      <p:sp>
        <p:nvSpPr>
          <p:cNvPr id="13" name="Rectangle 12"/>
          <p:cNvSpPr/>
          <p:nvPr/>
        </p:nvSpPr>
        <p:spPr>
          <a:xfrm>
            <a:off x="7266745" y="5124716"/>
            <a:ext cx="671624" cy="1037230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i</a:t>
            </a:r>
            <a:r>
              <a:rPr lang="en-US" sz="1600" dirty="0" err="1" smtClean="0"/>
              <a:t>node</a:t>
            </a:r>
            <a:endParaRPr lang="en-US" sz="1600" dirty="0" smtClean="0"/>
          </a:p>
          <a:p>
            <a:pPr algn="ctr"/>
            <a:r>
              <a:rPr lang="en-US" sz="1600" dirty="0" smtClean="0"/>
              <a:t>2</a:t>
            </a:r>
            <a:endParaRPr lang="en-US" sz="1600" dirty="0"/>
          </a:p>
        </p:txBody>
      </p:sp>
      <p:sp>
        <p:nvSpPr>
          <p:cNvPr id="14" name="Freeform 13"/>
          <p:cNvSpPr/>
          <p:nvPr/>
        </p:nvSpPr>
        <p:spPr>
          <a:xfrm>
            <a:off x="3612366" y="4476406"/>
            <a:ext cx="2671253" cy="614200"/>
          </a:xfrm>
          <a:custGeom>
            <a:avLst/>
            <a:gdLst>
              <a:gd name="connsiteX0" fmla="*/ 3521122 w 3521122"/>
              <a:gd name="connsiteY0" fmla="*/ 614200 h 614200"/>
              <a:gd name="connsiteX1" fmla="*/ 1378424 w 3521122"/>
              <a:gd name="connsiteY1" fmla="*/ 51 h 614200"/>
              <a:gd name="connsiteX2" fmla="*/ 0 w 3521122"/>
              <a:gd name="connsiteY2" fmla="*/ 586904 h 61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21122" h="614200">
                <a:moveTo>
                  <a:pt x="3521122" y="614200"/>
                </a:moveTo>
                <a:cubicBezTo>
                  <a:pt x="2743200" y="309400"/>
                  <a:pt x="1965278" y="4600"/>
                  <a:pt x="1378424" y="51"/>
                </a:cubicBezTo>
                <a:cubicBezTo>
                  <a:pt x="791570" y="-4498"/>
                  <a:pt x="395785" y="291203"/>
                  <a:pt x="0" y="586904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4252392" y="4599142"/>
            <a:ext cx="2036371" cy="505112"/>
          </a:xfrm>
          <a:custGeom>
            <a:avLst/>
            <a:gdLst>
              <a:gd name="connsiteX0" fmla="*/ 2606722 w 2606722"/>
              <a:gd name="connsiteY0" fmla="*/ 505112 h 505112"/>
              <a:gd name="connsiteX1" fmla="*/ 900752 w 2606722"/>
              <a:gd name="connsiteY1" fmla="*/ 144 h 505112"/>
              <a:gd name="connsiteX2" fmla="*/ 0 w 2606722"/>
              <a:gd name="connsiteY2" fmla="*/ 464168 h 50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6722" h="505112">
                <a:moveTo>
                  <a:pt x="2606722" y="505112"/>
                </a:moveTo>
                <a:cubicBezTo>
                  <a:pt x="1970964" y="256040"/>
                  <a:pt x="1335206" y="6968"/>
                  <a:pt x="900752" y="144"/>
                </a:cubicBezTo>
                <a:cubicBezTo>
                  <a:pt x="466298" y="-6680"/>
                  <a:pt x="233149" y="228744"/>
                  <a:pt x="0" y="464168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4872283" y="4762965"/>
            <a:ext cx="1387748" cy="341289"/>
          </a:xfrm>
          <a:custGeom>
            <a:avLst/>
            <a:gdLst>
              <a:gd name="connsiteX0" fmla="*/ 1746913 w 1746913"/>
              <a:gd name="connsiteY0" fmla="*/ 341289 h 341289"/>
              <a:gd name="connsiteX1" fmla="*/ 464024 w 1746913"/>
              <a:gd name="connsiteY1" fmla="*/ 95 h 341289"/>
              <a:gd name="connsiteX2" fmla="*/ 0 w 1746913"/>
              <a:gd name="connsiteY2" fmla="*/ 313993 h 3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6913" h="341289">
                <a:moveTo>
                  <a:pt x="1746913" y="341289"/>
                </a:moveTo>
                <a:cubicBezTo>
                  <a:pt x="1251044" y="172966"/>
                  <a:pt x="755176" y="4644"/>
                  <a:pt x="464024" y="95"/>
                </a:cubicBezTo>
                <a:cubicBezTo>
                  <a:pt x="172872" y="-4454"/>
                  <a:pt x="86436" y="154769"/>
                  <a:pt x="0" y="313993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5566157" y="4962844"/>
            <a:ext cx="722606" cy="127762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6878503" y="4933610"/>
            <a:ext cx="724053" cy="138616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7602555" y="4989270"/>
            <a:ext cx="698123" cy="78674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288763" y="4585494"/>
            <a:ext cx="2063714" cy="505112"/>
          </a:xfrm>
          <a:custGeom>
            <a:avLst/>
            <a:gdLst>
              <a:gd name="connsiteX0" fmla="*/ 2606722 w 2606722"/>
              <a:gd name="connsiteY0" fmla="*/ 505112 h 505112"/>
              <a:gd name="connsiteX1" fmla="*/ 900752 w 2606722"/>
              <a:gd name="connsiteY1" fmla="*/ 144 h 505112"/>
              <a:gd name="connsiteX2" fmla="*/ 0 w 2606722"/>
              <a:gd name="connsiteY2" fmla="*/ 464168 h 50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6722" h="505112">
                <a:moveTo>
                  <a:pt x="2606722" y="505112"/>
                </a:moveTo>
                <a:cubicBezTo>
                  <a:pt x="1970964" y="256040"/>
                  <a:pt x="1335206" y="6968"/>
                  <a:pt x="900752" y="144"/>
                </a:cubicBezTo>
                <a:cubicBezTo>
                  <a:pt x="466298" y="-6680"/>
                  <a:pt x="233149" y="228744"/>
                  <a:pt x="0" y="464168"/>
                </a:cubicBez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00894" y="5124716"/>
            <a:ext cx="704067" cy="103723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CR</a:t>
            </a:r>
            <a:endParaRPr lang="en-US" sz="2400" dirty="0"/>
          </a:p>
        </p:txBody>
      </p:sp>
      <p:sp>
        <p:nvSpPr>
          <p:cNvPr id="23" name="Freeform 22"/>
          <p:cNvSpPr/>
          <p:nvPr/>
        </p:nvSpPr>
        <p:spPr>
          <a:xfrm flipH="1">
            <a:off x="1203325" y="4101152"/>
            <a:ext cx="7149152" cy="989454"/>
          </a:xfrm>
          <a:custGeom>
            <a:avLst/>
            <a:gdLst>
              <a:gd name="connsiteX0" fmla="*/ 2606722 w 2606722"/>
              <a:gd name="connsiteY0" fmla="*/ 505112 h 505112"/>
              <a:gd name="connsiteX1" fmla="*/ 900752 w 2606722"/>
              <a:gd name="connsiteY1" fmla="*/ 144 h 505112"/>
              <a:gd name="connsiteX2" fmla="*/ 0 w 2606722"/>
              <a:gd name="connsiteY2" fmla="*/ 464168 h 50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6722" h="505112">
                <a:moveTo>
                  <a:pt x="2606722" y="505112"/>
                </a:moveTo>
                <a:cubicBezTo>
                  <a:pt x="1970964" y="256040"/>
                  <a:pt x="1335206" y="6968"/>
                  <a:pt x="900752" y="144"/>
                </a:cubicBezTo>
                <a:cubicBezTo>
                  <a:pt x="466298" y="-6680"/>
                  <a:pt x="233149" y="228744"/>
                  <a:pt x="0" y="464168"/>
                </a:cubicBez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2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800894" y="5349917"/>
            <a:ext cx="7997588" cy="104405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Read a File in LFS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54" y="1196752"/>
            <a:ext cx="8679977" cy="3388838"/>
          </a:xfrm>
        </p:spPr>
        <p:txBody>
          <a:bodyPr/>
          <a:lstStyle/>
          <a:p>
            <a:r>
              <a:rPr lang="en-US" dirty="0" smtClean="0"/>
              <a:t>Suppose you want to read </a:t>
            </a:r>
            <a:r>
              <a:rPr lang="en-US" dirty="0" err="1" smtClean="0"/>
              <a:t>inode</a:t>
            </a:r>
            <a:r>
              <a:rPr lang="en-US" dirty="0" smtClean="0"/>
              <a:t> 1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Look up </a:t>
            </a:r>
            <a:r>
              <a:rPr lang="en-US" dirty="0" err="1" smtClean="0"/>
              <a:t>inode</a:t>
            </a:r>
            <a:r>
              <a:rPr lang="en-US" dirty="0" smtClean="0"/>
              <a:t> 1 in the checkpoint region</a:t>
            </a:r>
          </a:p>
          <a:p>
            <a:pPr marL="1371600" lvl="2" indent="-514350"/>
            <a:r>
              <a:rPr lang="en-US" dirty="0" err="1" smtClean="0"/>
              <a:t>inode</a:t>
            </a:r>
            <a:r>
              <a:rPr lang="en-US" dirty="0" smtClean="0"/>
              <a:t> map containing </a:t>
            </a:r>
            <a:r>
              <a:rPr lang="en-US" dirty="0" err="1" smtClean="0"/>
              <a:t>inode</a:t>
            </a:r>
            <a:r>
              <a:rPr lang="en-US" dirty="0" smtClean="0"/>
              <a:t> 1 is in sector </a:t>
            </a:r>
            <a:r>
              <a:rPr lang="en-US" i="1" dirty="0" smtClean="0"/>
              <a:t>X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Read the </a:t>
            </a:r>
            <a:r>
              <a:rPr lang="en-US" dirty="0" err="1" smtClean="0"/>
              <a:t>inode</a:t>
            </a:r>
            <a:r>
              <a:rPr lang="en-US" dirty="0" smtClean="0"/>
              <a:t> map at sector </a:t>
            </a:r>
            <a:r>
              <a:rPr lang="en-US" i="1" dirty="0" smtClean="0"/>
              <a:t>X</a:t>
            </a:r>
          </a:p>
          <a:p>
            <a:pPr marL="1371600" lvl="2" indent="-514350"/>
            <a:r>
              <a:rPr lang="en-US" dirty="0" err="1" smtClean="0"/>
              <a:t>inode</a:t>
            </a:r>
            <a:r>
              <a:rPr lang="en-US" dirty="0" smtClean="0"/>
              <a:t> 1 is in sector </a:t>
            </a:r>
            <a:r>
              <a:rPr lang="en-US" i="1" dirty="0" smtClean="0"/>
              <a:t>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Read </a:t>
            </a:r>
            <a:r>
              <a:rPr lang="en-US" dirty="0" err="1" smtClean="0"/>
              <a:t>inode</a:t>
            </a:r>
            <a:r>
              <a:rPr lang="en-US" dirty="0" smtClean="0"/>
              <a:t> 1</a:t>
            </a:r>
          </a:p>
          <a:p>
            <a:pPr marL="1371600" lvl="2" indent="-514350"/>
            <a:r>
              <a:rPr lang="en-US" dirty="0" smtClean="0"/>
              <a:t>File data is in sectors 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, </a:t>
            </a:r>
            <a:r>
              <a:rPr lang="en-US" i="1" dirty="0" smtClean="0"/>
              <a:t>C</a:t>
            </a:r>
            <a:r>
              <a:rPr lang="en-US" dirty="0" smtClean="0"/>
              <a:t>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948646" y="5356742"/>
            <a:ext cx="704067" cy="103723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i</a:t>
            </a:r>
            <a:r>
              <a:rPr lang="en-US" sz="1600" dirty="0" err="1" smtClean="0"/>
              <a:t>node</a:t>
            </a:r>
            <a:endParaRPr lang="en-US" sz="1600" dirty="0" smtClean="0"/>
          </a:p>
          <a:p>
            <a:pPr algn="ctr"/>
            <a:r>
              <a:rPr lang="en-US" sz="1600" dirty="0" smtClean="0"/>
              <a:t>map</a:t>
            </a:r>
          </a:p>
          <a:p>
            <a:pPr algn="ctr"/>
            <a:r>
              <a:rPr lang="en-US" sz="1600" dirty="0"/>
              <a:t>N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-140464" y="5668476"/>
            <a:ext cx="13101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Disk</a:t>
            </a:r>
            <a:endParaRPr lang="en-US" sz="2000" b="1" dirty="0"/>
          </a:p>
        </p:txBody>
      </p:sp>
      <p:sp>
        <p:nvSpPr>
          <p:cNvPr id="7" name="Rectangle 6"/>
          <p:cNvSpPr/>
          <p:nvPr/>
        </p:nvSpPr>
        <p:spPr>
          <a:xfrm>
            <a:off x="3246039" y="5350675"/>
            <a:ext cx="67090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Data Block 1</a:t>
            </a:r>
            <a:endParaRPr 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3916941" y="5351433"/>
            <a:ext cx="67090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Data Block 2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4587843" y="5352191"/>
            <a:ext cx="67090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Data Block 3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5258745" y="5352949"/>
            <a:ext cx="67090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Data Block 4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5924219" y="5353707"/>
            <a:ext cx="671624" cy="1037230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inode</a:t>
            </a:r>
            <a:endParaRPr lang="en-US" sz="1600" dirty="0" smtClean="0"/>
          </a:p>
          <a:p>
            <a:pPr algn="ctr"/>
            <a:r>
              <a:rPr lang="en-US" sz="1600" dirty="0"/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95843" y="5354465"/>
            <a:ext cx="67090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Data Block 5</a:t>
            </a:r>
            <a:endParaRPr lang="en-US" sz="1600" dirty="0"/>
          </a:p>
        </p:txBody>
      </p:sp>
      <p:sp>
        <p:nvSpPr>
          <p:cNvPr id="13" name="Rectangle 12"/>
          <p:cNvSpPr/>
          <p:nvPr/>
        </p:nvSpPr>
        <p:spPr>
          <a:xfrm>
            <a:off x="7266745" y="5355223"/>
            <a:ext cx="671624" cy="1037230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i</a:t>
            </a:r>
            <a:r>
              <a:rPr lang="en-US" sz="1600" dirty="0" err="1" smtClean="0"/>
              <a:t>node</a:t>
            </a:r>
            <a:endParaRPr lang="en-US" sz="1600" dirty="0" smtClean="0"/>
          </a:p>
          <a:p>
            <a:pPr algn="ctr"/>
            <a:r>
              <a:rPr lang="en-US" sz="1600" dirty="0" smtClean="0"/>
              <a:t>2</a:t>
            </a:r>
            <a:endParaRPr lang="en-US" sz="1600" dirty="0"/>
          </a:p>
        </p:txBody>
      </p:sp>
      <p:sp>
        <p:nvSpPr>
          <p:cNvPr id="14" name="Freeform 13"/>
          <p:cNvSpPr/>
          <p:nvPr/>
        </p:nvSpPr>
        <p:spPr>
          <a:xfrm>
            <a:off x="3612366" y="4708422"/>
            <a:ext cx="2671253" cy="614200"/>
          </a:xfrm>
          <a:custGeom>
            <a:avLst/>
            <a:gdLst>
              <a:gd name="connsiteX0" fmla="*/ 3521122 w 3521122"/>
              <a:gd name="connsiteY0" fmla="*/ 614200 h 614200"/>
              <a:gd name="connsiteX1" fmla="*/ 1378424 w 3521122"/>
              <a:gd name="connsiteY1" fmla="*/ 51 h 614200"/>
              <a:gd name="connsiteX2" fmla="*/ 0 w 3521122"/>
              <a:gd name="connsiteY2" fmla="*/ 586904 h 61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21122" h="614200">
                <a:moveTo>
                  <a:pt x="3521122" y="614200"/>
                </a:moveTo>
                <a:cubicBezTo>
                  <a:pt x="2743200" y="309400"/>
                  <a:pt x="1965278" y="4600"/>
                  <a:pt x="1378424" y="51"/>
                </a:cubicBezTo>
                <a:cubicBezTo>
                  <a:pt x="791570" y="-4498"/>
                  <a:pt x="395785" y="291203"/>
                  <a:pt x="0" y="586904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4252392" y="4831158"/>
            <a:ext cx="2036371" cy="505112"/>
          </a:xfrm>
          <a:custGeom>
            <a:avLst/>
            <a:gdLst>
              <a:gd name="connsiteX0" fmla="*/ 2606722 w 2606722"/>
              <a:gd name="connsiteY0" fmla="*/ 505112 h 505112"/>
              <a:gd name="connsiteX1" fmla="*/ 900752 w 2606722"/>
              <a:gd name="connsiteY1" fmla="*/ 144 h 505112"/>
              <a:gd name="connsiteX2" fmla="*/ 0 w 2606722"/>
              <a:gd name="connsiteY2" fmla="*/ 464168 h 50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6722" h="505112">
                <a:moveTo>
                  <a:pt x="2606722" y="505112"/>
                </a:moveTo>
                <a:cubicBezTo>
                  <a:pt x="1970964" y="256040"/>
                  <a:pt x="1335206" y="6968"/>
                  <a:pt x="900752" y="144"/>
                </a:cubicBezTo>
                <a:cubicBezTo>
                  <a:pt x="466298" y="-6680"/>
                  <a:pt x="233149" y="228744"/>
                  <a:pt x="0" y="464168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4872283" y="4994981"/>
            <a:ext cx="1387748" cy="341289"/>
          </a:xfrm>
          <a:custGeom>
            <a:avLst/>
            <a:gdLst>
              <a:gd name="connsiteX0" fmla="*/ 1746913 w 1746913"/>
              <a:gd name="connsiteY0" fmla="*/ 341289 h 341289"/>
              <a:gd name="connsiteX1" fmla="*/ 464024 w 1746913"/>
              <a:gd name="connsiteY1" fmla="*/ 95 h 341289"/>
              <a:gd name="connsiteX2" fmla="*/ 0 w 1746913"/>
              <a:gd name="connsiteY2" fmla="*/ 313993 h 3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6913" h="341289">
                <a:moveTo>
                  <a:pt x="1746913" y="341289"/>
                </a:moveTo>
                <a:cubicBezTo>
                  <a:pt x="1251044" y="172966"/>
                  <a:pt x="755176" y="4644"/>
                  <a:pt x="464024" y="95"/>
                </a:cubicBezTo>
                <a:cubicBezTo>
                  <a:pt x="172872" y="-4454"/>
                  <a:pt x="86436" y="154769"/>
                  <a:pt x="0" y="313993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5566157" y="5194860"/>
            <a:ext cx="722606" cy="127762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6878503" y="5165626"/>
            <a:ext cx="724053" cy="138616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7602555" y="5221286"/>
            <a:ext cx="698123" cy="78674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288763" y="4817510"/>
            <a:ext cx="2063714" cy="505112"/>
          </a:xfrm>
          <a:custGeom>
            <a:avLst/>
            <a:gdLst>
              <a:gd name="connsiteX0" fmla="*/ 2606722 w 2606722"/>
              <a:gd name="connsiteY0" fmla="*/ 505112 h 505112"/>
              <a:gd name="connsiteX1" fmla="*/ 900752 w 2606722"/>
              <a:gd name="connsiteY1" fmla="*/ 144 h 505112"/>
              <a:gd name="connsiteX2" fmla="*/ 0 w 2606722"/>
              <a:gd name="connsiteY2" fmla="*/ 464168 h 50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6722" h="505112">
                <a:moveTo>
                  <a:pt x="2606722" y="505112"/>
                </a:moveTo>
                <a:cubicBezTo>
                  <a:pt x="1970964" y="256040"/>
                  <a:pt x="1335206" y="6968"/>
                  <a:pt x="900752" y="144"/>
                </a:cubicBezTo>
                <a:cubicBezTo>
                  <a:pt x="466298" y="-6680"/>
                  <a:pt x="233149" y="228744"/>
                  <a:pt x="0" y="464168"/>
                </a:cubicBez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00894" y="5355981"/>
            <a:ext cx="704067" cy="103723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CR</a:t>
            </a:r>
            <a:endParaRPr lang="en-US" sz="2400" dirty="0"/>
          </a:p>
        </p:txBody>
      </p:sp>
      <p:sp>
        <p:nvSpPr>
          <p:cNvPr id="23" name="Freeform 22"/>
          <p:cNvSpPr/>
          <p:nvPr/>
        </p:nvSpPr>
        <p:spPr>
          <a:xfrm flipH="1">
            <a:off x="1203325" y="4333168"/>
            <a:ext cx="7149152" cy="989454"/>
          </a:xfrm>
          <a:custGeom>
            <a:avLst/>
            <a:gdLst>
              <a:gd name="connsiteX0" fmla="*/ 2606722 w 2606722"/>
              <a:gd name="connsiteY0" fmla="*/ 505112 h 505112"/>
              <a:gd name="connsiteX1" fmla="*/ 900752 w 2606722"/>
              <a:gd name="connsiteY1" fmla="*/ 144 h 505112"/>
              <a:gd name="connsiteX2" fmla="*/ 0 w 2606722"/>
              <a:gd name="connsiteY2" fmla="*/ 464168 h 50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6722" h="505112">
                <a:moveTo>
                  <a:pt x="2606722" y="505112"/>
                </a:moveTo>
                <a:cubicBezTo>
                  <a:pt x="1970964" y="256040"/>
                  <a:pt x="1335206" y="6968"/>
                  <a:pt x="900752" y="144"/>
                </a:cubicBezTo>
                <a:cubicBezTo>
                  <a:pt x="466298" y="-6680"/>
                  <a:pt x="233149" y="228744"/>
                  <a:pt x="0" y="464168"/>
                </a:cubicBez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896250" y="4544175"/>
            <a:ext cx="614149" cy="730100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146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7.40741E-7 L 0.77448 -0.00069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715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7448 -0.00069 L 0.55798 0.0004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33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Directories in LFS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2" y="1426190"/>
            <a:ext cx="9034818" cy="2511187"/>
          </a:xfrm>
        </p:spPr>
        <p:txBody>
          <a:bodyPr/>
          <a:lstStyle/>
          <a:p>
            <a:r>
              <a:rPr lang="en-US" dirty="0" smtClean="0"/>
              <a:t>Directories are stored just like in typical file systems</a:t>
            </a:r>
          </a:p>
          <a:p>
            <a:pPr lvl="1"/>
            <a:r>
              <a:rPr lang="en-US" dirty="0" smtClean="0"/>
              <a:t>Directory data stored in a file</a:t>
            </a:r>
          </a:p>
          <a:p>
            <a:pPr lvl="1"/>
            <a:r>
              <a:rPr lang="en-US" dirty="0" err="1" smtClean="0"/>
              <a:t>inode</a:t>
            </a:r>
            <a:r>
              <a:rPr lang="en-US" dirty="0" smtClean="0"/>
              <a:t> points to the directory file</a:t>
            </a:r>
          </a:p>
          <a:p>
            <a:pPr lvl="1"/>
            <a:r>
              <a:rPr lang="en-US" dirty="0" smtClean="0"/>
              <a:t>Directory file contains name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inode</a:t>
            </a:r>
            <a:r>
              <a:rPr lang="en-US" dirty="0" smtClean="0">
                <a:sym typeface="Wingdings" panose="05000000000000000000" pitchFamily="2" charset="2"/>
              </a:rPr>
              <a:t> mappings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00894" y="5349917"/>
            <a:ext cx="7997588" cy="104405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948646" y="5356742"/>
            <a:ext cx="704067" cy="103723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i</a:t>
            </a:r>
            <a:r>
              <a:rPr lang="en-US" sz="1600" dirty="0" err="1" smtClean="0"/>
              <a:t>node</a:t>
            </a:r>
            <a:endParaRPr lang="en-US" sz="1600" dirty="0" smtClean="0"/>
          </a:p>
          <a:p>
            <a:pPr algn="ctr"/>
            <a:r>
              <a:rPr lang="en-US" sz="1600" dirty="0" smtClean="0"/>
              <a:t>map</a:t>
            </a:r>
          </a:p>
          <a:p>
            <a:pPr algn="ctr"/>
            <a:r>
              <a:rPr lang="en-US" sz="1600" dirty="0"/>
              <a:t>N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-140464" y="5668476"/>
            <a:ext cx="13101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Disk</a:t>
            </a:r>
            <a:endParaRPr lang="en-US" sz="2000" b="1" dirty="0"/>
          </a:p>
        </p:txBody>
      </p:sp>
      <p:sp>
        <p:nvSpPr>
          <p:cNvPr id="8" name="Rectangle 7"/>
          <p:cNvSpPr/>
          <p:nvPr/>
        </p:nvSpPr>
        <p:spPr>
          <a:xfrm>
            <a:off x="3246039" y="5350675"/>
            <a:ext cx="67090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Data Block 1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3916941" y="5351433"/>
            <a:ext cx="67090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Data Block 2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4587843" y="5352191"/>
            <a:ext cx="67090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Data Block 3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5258745" y="5352949"/>
            <a:ext cx="67090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Data Block 4</a:t>
            </a:r>
            <a:endParaRPr lang="en-US" sz="1600" dirty="0"/>
          </a:p>
        </p:txBody>
      </p:sp>
      <p:sp>
        <p:nvSpPr>
          <p:cNvPr id="12" name="Rectangle 11"/>
          <p:cNvSpPr/>
          <p:nvPr/>
        </p:nvSpPr>
        <p:spPr>
          <a:xfrm>
            <a:off x="5924219" y="5353707"/>
            <a:ext cx="671624" cy="1037230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inode</a:t>
            </a:r>
            <a:endParaRPr lang="en-US" sz="1600" dirty="0" smtClean="0"/>
          </a:p>
          <a:p>
            <a:pPr algn="ctr"/>
            <a:r>
              <a:rPr lang="en-US" sz="1600" dirty="0"/>
              <a:t>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95843" y="5354465"/>
            <a:ext cx="670902" cy="103723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Dir</a:t>
            </a:r>
            <a:r>
              <a:rPr lang="en-US" sz="1600" dirty="0" smtClean="0"/>
              <a:t> Data </a:t>
            </a:r>
            <a:r>
              <a:rPr lang="en-US" sz="1600" dirty="0"/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266745" y="5355223"/>
            <a:ext cx="671624" cy="1037230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inode</a:t>
            </a:r>
            <a:endParaRPr lang="en-US" sz="1600" dirty="0" smtClean="0"/>
          </a:p>
          <a:p>
            <a:pPr algn="ctr"/>
            <a:r>
              <a:rPr lang="en-US" sz="1600" dirty="0" smtClean="0"/>
              <a:t>2</a:t>
            </a:r>
            <a:endParaRPr lang="en-US" sz="1600" dirty="0"/>
          </a:p>
        </p:txBody>
      </p:sp>
      <p:sp>
        <p:nvSpPr>
          <p:cNvPr id="15" name="Freeform 14"/>
          <p:cNvSpPr/>
          <p:nvPr/>
        </p:nvSpPr>
        <p:spPr>
          <a:xfrm>
            <a:off x="3612366" y="4708422"/>
            <a:ext cx="2671253" cy="614200"/>
          </a:xfrm>
          <a:custGeom>
            <a:avLst/>
            <a:gdLst>
              <a:gd name="connsiteX0" fmla="*/ 3521122 w 3521122"/>
              <a:gd name="connsiteY0" fmla="*/ 614200 h 614200"/>
              <a:gd name="connsiteX1" fmla="*/ 1378424 w 3521122"/>
              <a:gd name="connsiteY1" fmla="*/ 51 h 614200"/>
              <a:gd name="connsiteX2" fmla="*/ 0 w 3521122"/>
              <a:gd name="connsiteY2" fmla="*/ 586904 h 61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21122" h="614200">
                <a:moveTo>
                  <a:pt x="3521122" y="614200"/>
                </a:moveTo>
                <a:cubicBezTo>
                  <a:pt x="2743200" y="309400"/>
                  <a:pt x="1965278" y="4600"/>
                  <a:pt x="1378424" y="51"/>
                </a:cubicBezTo>
                <a:cubicBezTo>
                  <a:pt x="791570" y="-4498"/>
                  <a:pt x="395785" y="291203"/>
                  <a:pt x="0" y="586904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4252392" y="4831158"/>
            <a:ext cx="2036371" cy="505112"/>
          </a:xfrm>
          <a:custGeom>
            <a:avLst/>
            <a:gdLst>
              <a:gd name="connsiteX0" fmla="*/ 2606722 w 2606722"/>
              <a:gd name="connsiteY0" fmla="*/ 505112 h 505112"/>
              <a:gd name="connsiteX1" fmla="*/ 900752 w 2606722"/>
              <a:gd name="connsiteY1" fmla="*/ 144 h 505112"/>
              <a:gd name="connsiteX2" fmla="*/ 0 w 2606722"/>
              <a:gd name="connsiteY2" fmla="*/ 464168 h 50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6722" h="505112">
                <a:moveTo>
                  <a:pt x="2606722" y="505112"/>
                </a:moveTo>
                <a:cubicBezTo>
                  <a:pt x="1970964" y="256040"/>
                  <a:pt x="1335206" y="6968"/>
                  <a:pt x="900752" y="144"/>
                </a:cubicBezTo>
                <a:cubicBezTo>
                  <a:pt x="466298" y="-6680"/>
                  <a:pt x="233149" y="228744"/>
                  <a:pt x="0" y="464168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4872283" y="4994981"/>
            <a:ext cx="1387748" cy="341289"/>
          </a:xfrm>
          <a:custGeom>
            <a:avLst/>
            <a:gdLst>
              <a:gd name="connsiteX0" fmla="*/ 1746913 w 1746913"/>
              <a:gd name="connsiteY0" fmla="*/ 341289 h 341289"/>
              <a:gd name="connsiteX1" fmla="*/ 464024 w 1746913"/>
              <a:gd name="connsiteY1" fmla="*/ 95 h 341289"/>
              <a:gd name="connsiteX2" fmla="*/ 0 w 1746913"/>
              <a:gd name="connsiteY2" fmla="*/ 313993 h 3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6913" h="341289">
                <a:moveTo>
                  <a:pt x="1746913" y="341289"/>
                </a:moveTo>
                <a:cubicBezTo>
                  <a:pt x="1251044" y="172966"/>
                  <a:pt x="755176" y="4644"/>
                  <a:pt x="464024" y="95"/>
                </a:cubicBezTo>
                <a:cubicBezTo>
                  <a:pt x="172872" y="-4454"/>
                  <a:pt x="86436" y="154769"/>
                  <a:pt x="0" y="313993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5566157" y="5194860"/>
            <a:ext cx="722606" cy="127762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6878503" y="5165626"/>
            <a:ext cx="724053" cy="138616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7602555" y="5221286"/>
            <a:ext cx="698123" cy="78674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6288763" y="4817510"/>
            <a:ext cx="2063714" cy="505112"/>
          </a:xfrm>
          <a:custGeom>
            <a:avLst/>
            <a:gdLst>
              <a:gd name="connsiteX0" fmla="*/ 2606722 w 2606722"/>
              <a:gd name="connsiteY0" fmla="*/ 505112 h 505112"/>
              <a:gd name="connsiteX1" fmla="*/ 900752 w 2606722"/>
              <a:gd name="connsiteY1" fmla="*/ 144 h 505112"/>
              <a:gd name="connsiteX2" fmla="*/ 0 w 2606722"/>
              <a:gd name="connsiteY2" fmla="*/ 464168 h 50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6722" h="505112">
                <a:moveTo>
                  <a:pt x="2606722" y="505112"/>
                </a:moveTo>
                <a:cubicBezTo>
                  <a:pt x="1970964" y="256040"/>
                  <a:pt x="1335206" y="6968"/>
                  <a:pt x="900752" y="144"/>
                </a:cubicBezTo>
                <a:cubicBezTo>
                  <a:pt x="466298" y="-6680"/>
                  <a:pt x="233149" y="228744"/>
                  <a:pt x="0" y="464168"/>
                </a:cubicBezTo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00894" y="5355981"/>
            <a:ext cx="704067" cy="103723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CR</a:t>
            </a:r>
            <a:endParaRPr lang="en-US" sz="2400" dirty="0"/>
          </a:p>
        </p:txBody>
      </p:sp>
      <p:sp>
        <p:nvSpPr>
          <p:cNvPr id="23" name="Freeform 22"/>
          <p:cNvSpPr/>
          <p:nvPr/>
        </p:nvSpPr>
        <p:spPr>
          <a:xfrm flipH="1">
            <a:off x="1203325" y="4333168"/>
            <a:ext cx="7149152" cy="989454"/>
          </a:xfrm>
          <a:custGeom>
            <a:avLst/>
            <a:gdLst>
              <a:gd name="connsiteX0" fmla="*/ 2606722 w 2606722"/>
              <a:gd name="connsiteY0" fmla="*/ 505112 h 505112"/>
              <a:gd name="connsiteX1" fmla="*/ 900752 w 2606722"/>
              <a:gd name="connsiteY1" fmla="*/ 144 h 505112"/>
              <a:gd name="connsiteX2" fmla="*/ 0 w 2606722"/>
              <a:gd name="connsiteY2" fmla="*/ 464168 h 50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06722" h="505112">
                <a:moveTo>
                  <a:pt x="2606722" y="505112"/>
                </a:moveTo>
                <a:cubicBezTo>
                  <a:pt x="1970964" y="256040"/>
                  <a:pt x="1335206" y="6968"/>
                  <a:pt x="900752" y="144"/>
                </a:cubicBezTo>
                <a:cubicBezTo>
                  <a:pt x="466298" y="-6680"/>
                  <a:pt x="233149" y="228744"/>
                  <a:pt x="0" y="464168"/>
                </a:cubicBezTo>
              </a:path>
            </a:pathLst>
          </a:custGeom>
          <a:noFill/>
          <a:ln w="3810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08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Garbage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 time, the log is going to fill up with stale data</a:t>
            </a:r>
          </a:p>
          <a:p>
            <a:pPr lvl="1"/>
            <a:r>
              <a:rPr lang="en-US" dirty="0" smtClean="0"/>
              <a:t>Highly fragmented: live data mixed with stale data</a:t>
            </a:r>
          </a:p>
          <a:p>
            <a:r>
              <a:rPr lang="en-US" dirty="0" smtClean="0"/>
              <a:t>Periodically, the log must be garbage collected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64277" y="4387759"/>
            <a:ext cx="7997588" cy="10372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16200000">
            <a:off x="-177081" y="4706318"/>
            <a:ext cx="13101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Disk</a:t>
            </a:r>
            <a:endParaRPr lang="en-US" sz="2000" b="1" dirty="0"/>
          </a:p>
        </p:txBody>
      </p:sp>
      <p:sp>
        <p:nvSpPr>
          <p:cNvPr id="7" name="Rectangle 6"/>
          <p:cNvSpPr/>
          <p:nvPr/>
        </p:nvSpPr>
        <p:spPr>
          <a:xfrm>
            <a:off x="1241949" y="4387759"/>
            <a:ext cx="90075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Block 1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142701" y="4387759"/>
            <a:ext cx="90075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Block 2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029805" y="4387759"/>
            <a:ext cx="750628" cy="1037230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r>
              <a:rPr lang="en-US" dirty="0" err="1" smtClean="0"/>
              <a:t>node</a:t>
            </a:r>
            <a:endParaRPr lang="en-US" dirty="0" smtClean="0"/>
          </a:p>
          <a:p>
            <a:pPr algn="ctr"/>
            <a:r>
              <a:rPr lang="en-US" dirty="0"/>
              <a:t>1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80433" y="4387758"/>
            <a:ext cx="90075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Block 5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681185" y="4387758"/>
            <a:ext cx="750628" cy="1037230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r>
              <a:rPr lang="en-US" dirty="0" err="1" smtClean="0"/>
              <a:t>node</a:t>
            </a:r>
            <a:endParaRPr lang="en-US" dirty="0" smtClean="0"/>
          </a:p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>
          <a:xfrm>
            <a:off x="2562074" y="4223731"/>
            <a:ext cx="836222" cy="136733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4227101" y="4232702"/>
            <a:ext cx="836222" cy="136733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1651383" y="4019085"/>
            <a:ext cx="1746913" cy="341289"/>
          </a:xfrm>
          <a:custGeom>
            <a:avLst/>
            <a:gdLst>
              <a:gd name="connsiteX0" fmla="*/ 1746913 w 1746913"/>
              <a:gd name="connsiteY0" fmla="*/ 341289 h 341289"/>
              <a:gd name="connsiteX1" fmla="*/ 464024 w 1746913"/>
              <a:gd name="connsiteY1" fmla="*/ 95 h 341289"/>
              <a:gd name="connsiteX2" fmla="*/ 0 w 1746913"/>
              <a:gd name="connsiteY2" fmla="*/ 313993 h 3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6913" h="341289">
                <a:moveTo>
                  <a:pt x="1746913" y="341289"/>
                </a:moveTo>
                <a:cubicBezTo>
                  <a:pt x="1251044" y="172966"/>
                  <a:pt x="755176" y="4644"/>
                  <a:pt x="464024" y="95"/>
                </a:cubicBezTo>
                <a:cubicBezTo>
                  <a:pt x="172872" y="-4454"/>
                  <a:pt x="86436" y="154769"/>
                  <a:pt x="0" y="313993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431813" y="4387759"/>
            <a:ext cx="900752" cy="1037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Block 1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332565" y="4387759"/>
            <a:ext cx="750628" cy="1037230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r>
              <a:rPr lang="en-US" dirty="0" err="1" smtClean="0"/>
              <a:t>node</a:t>
            </a:r>
            <a:endParaRPr lang="en-US" dirty="0" smtClean="0"/>
          </a:p>
          <a:p>
            <a:pPr algn="ctr"/>
            <a:r>
              <a:rPr lang="en-US" dirty="0"/>
              <a:t>1</a:t>
            </a:r>
          </a:p>
        </p:txBody>
      </p:sp>
      <p:sp>
        <p:nvSpPr>
          <p:cNvPr id="17" name="Freeform 16"/>
          <p:cNvSpPr/>
          <p:nvPr/>
        </p:nvSpPr>
        <p:spPr>
          <a:xfrm>
            <a:off x="5914454" y="4223641"/>
            <a:ext cx="836222" cy="136733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2593077" y="3746310"/>
            <a:ext cx="4157599" cy="595819"/>
          </a:xfrm>
          <a:custGeom>
            <a:avLst/>
            <a:gdLst>
              <a:gd name="connsiteX0" fmla="*/ 1746913 w 1746913"/>
              <a:gd name="connsiteY0" fmla="*/ 341289 h 341289"/>
              <a:gd name="connsiteX1" fmla="*/ 464024 w 1746913"/>
              <a:gd name="connsiteY1" fmla="*/ 95 h 341289"/>
              <a:gd name="connsiteX2" fmla="*/ 0 w 1746913"/>
              <a:gd name="connsiteY2" fmla="*/ 313993 h 3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6913" h="341289">
                <a:moveTo>
                  <a:pt x="1746913" y="341289"/>
                </a:moveTo>
                <a:cubicBezTo>
                  <a:pt x="1251044" y="172966"/>
                  <a:pt x="755176" y="4644"/>
                  <a:pt x="464024" y="95"/>
                </a:cubicBezTo>
                <a:cubicBezTo>
                  <a:pt x="172872" y="-4454"/>
                  <a:pt x="86436" y="154769"/>
                  <a:pt x="0" y="313993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Multiply 18"/>
          <p:cNvSpPr/>
          <p:nvPr/>
        </p:nvSpPr>
        <p:spPr>
          <a:xfrm>
            <a:off x="1160062" y="4374110"/>
            <a:ext cx="1064525" cy="1064525"/>
          </a:xfrm>
          <a:prstGeom prst="mathMultiply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69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Garbage Collection in LFS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45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4277" y="5486423"/>
            <a:ext cx="7997588" cy="5186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28679" y="5560359"/>
            <a:ext cx="898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Disk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07823" y="5486423"/>
            <a:ext cx="491318" cy="518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D1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.1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99141" y="5486423"/>
            <a:ext cx="491318" cy="518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D1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.2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90463" y="5486423"/>
            <a:ext cx="409432" cy="518616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i1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17495" y="5486421"/>
            <a:ext cx="491318" cy="518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D2.1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22466" y="5486422"/>
            <a:ext cx="409432" cy="518616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i2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eform 11"/>
          <p:cNvSpPr/>
          <p:nvPr/>
        </p:nvSpPr>
        <p:spPr>
          <a:xfrm rot="21171217">
            <a:off x="1931152" y="5151870"/>
            <a:ext cx="473728" cy="323044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1453482" y="5117749"/>
            <a:ext cx="996284" cy="341289"/>
          </a:xfrm>
          <a:custGeom>
            <a:avLst/>
            <a:gdLst>
              <a:gd name="connsiteX0" fmla="*/ 1746913 w 1746913"/>
              <a:gd name="connsiteY0" fmla="*/ 341289 h 341289"/>
              <a:gd name="connsiteX1" fmla="*/ 464024 w 1746913"/>
              <a:gd name="connsiteY1" fmla="*/ 95 h 341289"/>
              <a:gd name="connsiteX2" fmla="*/ 0 w 1746913"/>
              <a:gd name="connsiteY2" fmla="*/ 313993 h 3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6913" h="341289">
                <a:moveTo>
                  <a:pt x="1746913" y="341289"/>
                </a:moveTo>
                <a:cubicBezTo>
                  <a:pt x="1251044" y="172966"/>
                  <a:pt x="755176" y="4644"/>
                  <a:pt x="464024" y="95"/>
                </a:cubicBezTo>
                <a:cubicBezTo>
                  <a:pt x="172872" y="-4454"/>
                  <a:pt x="86436" y="154769"/>
                  <a:pt x="0" y="313993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985145" y="5486423"/>
            <a:ext cx="491318" cy="518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D1.1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76463" y="5486423"/>
            <a:ext cx="409432" cy="518616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i1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2034592" y="4873517"/>
            <a:ext cx="2497542" cy="595819"/>
          </a:xfrm>
          <a:custGeom>
            <a:avLst/>
            <a:gdLst>
              <a:gd name="connsiteX0" fmla="*/ 1746913 w 1746913"/>
              <a:gd name="connsiteY0" fmla="*/ 341289 h 341289"/>
              <a:gd name="connsiteX1" fmla="*/ 464024 w 1746913"/>
              <a:gd name="connsiteY1" fmla="*/ 95 h 341289"/>
              <a:gd name="connsiteX2" fmla="*/ 0 w 1746913"/>
              <a:gd name="connsiteY2" fmla="*/ 313993 h 3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6913" h="341289">
                <a:moveTo>
                  <a:pt x="1746913" y="341289"/>
                </a:moveTo>
                <a:cubicBezTo>
                  <a:pt x="1251044" y="172966"/>
                  <a:pt x="755176" y="4644"/>
                  <a:pt x="464024" y="95"/>
                </a:cubicBezTo>
                <a:cubicBezTo>
                  <a:pt x="172872" y="-4454"/>
                  <a:pt x="86436" y="154769"/>
                  <a:pt x="0" y="313993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19"/>
          <p:cNvSpPr/>
          <p:nvPr/>
        </p:nvSpPr>
        <p:spPr>
          <a:xfrm rot="21171217">
            <a:off x="4197103" y="5151872"/>
            <a:ext cx="473728" cy="323044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885895" y="5486423"/>
            <a:ext cx="491318" cy="518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D3.1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377213" y="5486423"/>
            <a:ext cx="491318" cy="518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D3.2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868531" y="5486423"/>
            <a:ext cx="491318" cy="518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D3.3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Left Brace 23"/>
          <p:cNvSpPr/>
          <p:nvPr/>
        </p:nvSpPr>
        <p:spPr>
          <a:xfrm rot="16200000">
            <a:off x="2069610" y="4842996"/>
            <a:ext cx="191069" cy="2733507"/>
          </a:xfrm>
          <a:prstGeom prst="leftBrace">
            <a:avLst>
              <a:gd name="adj1" fmla="val 66477"/>
              <a:gd name="adj2" fmla="val 50000"/>
            </a:avLst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Left Brace 24"/>
          <p:cNvSpPr/>
          <p:nvPr/>
        </p:nvSpPr>
        <p:spPr>
          <a:xfrm rot="16200000">
            <a:off x="4891034" y="4824212"/>
            <a:ext cx="191069" cy="2771071"/>
          </a:xfrm>
          <a:prstGeom prst="leftBrace">
            <a:avLst>
              <a:gd name="adj1" fmla="val 66477"/>
              <a:gd name="adj2" fmla="val 50000"/>
            </a:avLst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04668" y="6314158"/>
            <a:ext cx="1320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Cluster 1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326092" y="6314158"/>
            <a:ext cx="1320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Cluster 2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64277" y="3775900"/>
            <a:ext cx="7997588" cy="5186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-141036" y="3856701"/>
            <a:ext cx="1230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221476" y="3775902"/>
            <a:ext cx="491318" cy="518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D1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.1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712794" y="3775902"/>
            <a:ext cx="491318" cy="518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D1.2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04116" y="3775902"/>
            <a:ext cx="409432" cy="518616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i1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631148" y="3775900"/>
            <a:ext cx="491318" cy="518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D2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.1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136119" y="3775901"/>
            <a:ext cx="409432" cy="518616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i2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Freeform 34"/>
          <p:cNvSpPr/>
          <p:nvPr/>
        </p:nvSpPr>
        <p:spPr>
          <a:xfrm rot="21171217">
            <a:off x="1944805" y="3441349"/>
            <a:ext cx="473728" cy="323044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1467135" y="3407228"/>
            <a:ext cx="996284" cy="341289"/>
          </a:xfrm>
          <a:custGeom>
            <a:avLst/>
            <a:gdLst>
              <a:gd name="connsiteX0" fmla="*/ 1746913 w 1746913"/>
              <a:gd name="connsiteY0" fmla="*/ 341289 h 341289"/>
              <a:gd name="connsiteX1" fmla="*/ 464024 w 1746913"/>
              <a:gd name="connsiteY1" fmla="*/ 95 h 341289"/>
              <a:gd name="connsiteX2" fmla="*/ 0 w 1746913"/>
              <a:gd name="connsiteY2" fmla="*/ 313993 h 3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6913" h="341289">
                <a:moveTo>
                  <a:pt x="1746913" y="341289"/>
                </a:moveTo>
                <a:cubicBezTo>
                  <a:pt x="1251044" y="172966"/>
                  <a:pt x="755176" y="4644"/>
                  <a:pt x="464024" y="95"/>
                </a:cubicBezTo>
                <a:cubicBezTo>
                  <a:pt x="172872" y="-4454"/>
                  <a:pt x="86436" y="154769"/>
                  <a:pt x="0" y="313993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Multiply 18"/>
          <p:cNvSpPr/>
          <p:nvPr/>
        </p:nvSpPr>
        <p:spPr>
          <a:xfrm>
            <a:off x="1148607" y="3718311"/>
            <a:ext cx="637055" cy="637055"/>
          </a:xfrm>
          <a:prstGeom prst="mathMultiply">
            <a:avLst/>
          </a:prstGeom>
          <a:solidFill>
            <a:srgbClr val="C0504D">
              <a:alpha val="50196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Multiply 36"/>
          <p:cNvSpPr/>
          <p:nvPr/>
        </p:nvSpPr>
        <p:spPr>
          <a:xfrm>
            <a:off x="2090304" y="3718310"/>
            <a:ext cx="637055" cy="637055"/>
          </a:xfrm>
          <a:prstGeom prst="mathMultiply">
            <a:avLst/>
          </a:prstGeom>
          <a:solidFill>
            <a:srgbClr val="C0504D">
              <a:alpha val="50196"/>
            </a:srgb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Freeform 37"/>
          <p:cNvSpPr/>
          <p:nvPr/>
        </p:nvSpPr>
        <p:spPr>
          <a:xfrm rot="21171217">
            <a:off x="2860517" y="5151874"/>
            <a:ext cx="473728" cy="323044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Freeform 38"/>
          <p:cNvSpPr/>
          <p:nvPr/>
        </p:nvSpPr>
        <p:spPr>
          <a:xfrm rot="21171217">
            <a:off x="2871949" y="3441350"/>
            <a:ext cx="473728" cy="323044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795159" y="5485068"/>
            <a:ext cx="508671" cy="518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D1.2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290428" y="5489807"/>
            <a:ext cx="508671" cy="518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D2.1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798292" y="5489808"/>
            <a:ext cx="423892" cy="518616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i2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Freeform 42"/>
          <p:cNvSpPr/>
          <p:nvPr/>
        </p:nvSpPr>
        <p:spPr>
          <a:xfrm rot="21171217">
            <a:off x="7531916" y="5156298"/>
            <a:ext cx="490459" cy="323044"/>
          </a:xfrm>
          <a:custGeom>
            <a:avLst/>
            <a:gdLst>
              <a:gd name="connsiteX0" fmla="*/ 836222 w 836222"/>
              <a:gd name="connsiteY0" fmla="*/ 136733 h 136733"/>
              <a:gd name="connsiteX1" fmla="*/ 126538 w 836222"/>
              <a:gd name="connsiteY1" fmla="*/ 255 h 136733"/>
              <a:gd name="connsiteX2" fmla="*/ 3708 w 836222"/>
              <a:gd name="connsiteY2" fmla="*/ 109437 h 136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6222" h="136733">
                <a:moveTo>
                  <a:pt x="836222" y="136733"/>
                </a:moveTo>
                <a:cubicBezTo>
                  <a:pt x="550756" y="70768"/>
                  <a:pt x="265290" y="4804"/>
                  <a:pt x="126538" y="255"/>
                </a:cubicBezTo>
                <a:cubicBezTo>
                  <a:pt x="-12214" y="-4294"/>
                  <a:pt x="-4253" y="52571"/>
                  <a:pt x="3708" y="109437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8207724" y="5489808"/>
            <a:ext cx="423892" cy="518616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i1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4326092" y="4861953"/>
            <a:ext cx="4100807" cy="595819"/>
          </a:xfrm>
          <a:custGeom>
            <a:avLst/>
            <a:gdLst>
              <a:gd name="connsiteX0" fmla="*/ 1746913 w 1746913"/>
              <a:gd name="connsiteY0" fmla="*/ 341289 h 341289"/>
              <a:gd name="connsiteX1" fmla="*/ 464024 w 1746913"/>
              <a:gd name="connsiteY1" fmla="*/ 95 h 341289"/>
              <a:gd name="connsiteX2" fmla="*/ 0 w 1746913"/>
              <a:gd name="connsiteY2" fmla="*/ 313993 h 3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6913" h="341289">
                <a:moveTo>
                  <a:pt x="1746913" y="341289"/>
                </a:moveTo>
                <a:cubicBezTo>
                  <a:pt x="1251044" y="172966"/>
                  <a:pt x="755176" y="4644"/>
                  <a:pt x="464024" y="95"/>
                </a:cubicBezTo>
                <a:cubicBezTo>
                  <a:pt x="172872" y="-4454"/>
                  <a:pt x="86436" y="154769"/>
                  <a:pt x="0" y="313993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7009830" y="4849606"/>
            <a:ext cx="1417070" cy="595819"/>
          </a:xfrm>
          <a:custGeom>
            <a:avLst/>
            <a:gdLst>
              <a:gd name="connsiteX0" fmla="*/ 1746913 w 1746913"/>
              <a:gd name="connsiteY0" fmla="*/ 341289 h 341289"/>
              <a:gd name="connsiteX1" fmla="*/ 464024 w 1746913"/>
              <a:gd name="connsiteY1" fmla="*/ 95 h 341289"/>
              <a:gd name="connsiteX2" fmla="*/ 0 w 1746913"/>
              <a:gd name="connsiteY2" fmla="*/ 313993 h 3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6913" h="341289">
                <a:moveTo>
                  <a:pt x="1746913" y="341289"/>
                </a:moveTo>
                <a:cubicBezTo>
                  <a:pt x="1251044" y="172966"/>
                  <a:pt x="755176" y="4644"/>
                  <a:pt x="464024" y="95"/>
                </a:cubicBezTo>
                <a:cubicBezTo>
                  <a:pt x="172872" y="-4454"/>
                  <a:pt x="86436" y="154769"/>
                  <a:pt x="0" y="313993"/>
                </a:cubicBezTo>
              </a:path>
            </a:pathLst>
          </a:custGeom>
          <a:noFill/>
          <a:ln w="3810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98388" y="3775902"/>
            <a:ext cx="409432" cy="518616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98391" y="5489808"/>
            <a:ext cx="409432" cy="518616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559199" y="5489808"/>
            <a:ext cx="409432" cy="518616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72104" y="5482987"/>
            <a:ext cx="423892" cy="518616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52" name="Rectangular Callout 51"/>
          <p:cNvSpPr/>
          <p:nvPr/>
        </p:nvSpPr>
        <p:spPr>
          <a:xfrm>
            <a:off x="764277" y="4563029"/>
            <a:ext cx="2261966" cy="620976"/>
          </a:xfrm>
          <a:prstGeom prst="wedgeRectCallout">
            <a:avLst>
              <a:gd name="adj1" fmla="val -36438"/>
              <a:gd name="adj2" fmla="val 74730"/>
            </a:avLst>
          </a:prstGeom>
          <a:solidFill>
            <a:schemeClr val="accent5"/>
          </a:solidFill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Summary block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Content Placeholder 2"/>
          <p:cNvSpPr>
            <a:spLocks noGrp="1"/>
          </p:cNvSpPr>
          <p:nvPr>
            <p:ph idx="1"/>
          </p:nvPr>
        </p:nvSpPr>
        <p:spPr>
          <a:xfrm>
            <a:off x="14725" y="1114429"/>
            <a:ext cx="9034818" cy="2511187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Each cluster has a summary block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Contains the </a:t>
            </a:r>
            <a:r>
              <a:rPr lang="en-US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</a:t>
            </a:r>
            <a:r>
              <a:rPr lang="en-US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inode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mapping for each block in the cluster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 check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liveness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the GC reads each file with blocks in the cluster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If the current info doesn’t match the summary, blocks are stale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ular Callout 46"/>
          <p:cNvSpPr/>
          <p:nvPr/>
        </p:nvSpPr>
        <p:spPr>
          <a:xfrm>
            <a:off x="474253" y="1809591"/>
            <a:ext cx="3432411" cy="1418120"/>
          </a:xfrm>
          <a:prstGeom prst="wedgeRectCallout">
            <a:avLst>
              <a:gd name="adj1" fmla="val 98"/>
              <a:gd name="adj2" fmla="val 78579"/>
            </a:avLst>
          </a:prstGeom>
          <a:solidFill>
            <a:schemeClr val="accent2"/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Which blocks are stale?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Pointers from other clusters are invisible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906664" y="5317820"/>
            <a:ext cx="1079904" cy="810047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14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00"/>
                            </p:stCondLst>
                            <p:childTnLst>
                              <p:par>
                                <p:cTn id="1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500"/>
                            </p:stCondLst>
                            <p:childTnLst>
                              <p:par>
                                <p:cTn id="1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000"/>
                            </p:stCondLst>
                            <p:childTnLst>
                              <p:par>
                                <p:cTn id="1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500"/>
                            </p:stCondLst>
                            <p:childTnLst>
                              <p:par>
                                <p:cTn id="1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3000"/>
                            </p:stCondLst>
                            <p:childTnLst>
                              <p:par>
                                <p:cTn id="1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500"/>
                            </p:stCondLst>
                            <p:childTnLst>
                              <p:par>
                                <p:cTn id="161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2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3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5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6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9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1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72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7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7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1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3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4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6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7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9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0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2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3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5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6" dur="indefinite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8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9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1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02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4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05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7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08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0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1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3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4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6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7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9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20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19" grpId="0" animBg="1"/>
      <p:bldP spid="19" grpId="1" animBg="1"/>
      <p:bldP spid="37" grpId="0" animBg="1"/>
      <p:bldP spid="37" grpId="1" animBg="1"/>
      <p:bldP spid="38" grpId="0" animBg="1"/>
      <p:bldP spid="39" grpId="0" animBg="1"/>
      <p:bldP spid="39" grpId="1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  <p:bldP spid="52" grpId="0" animBg="1"/>
      <p:bldP spid="52" grpId="1" animBg="1"/>
      <p:bldP spid="53" grpId="0" build="p"/>
      <p:bldP spid="47" grpId="0" animBg="1"/>
      <p:bldP spid="47" grpId="1" animBg="1"/>
      <p:bldP spid="5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Segment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Summary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7859216" cy="4525963"/>
          </a:xfrm>
        </p:spPr>
        <p:txBody>
          <a:bodyPr>
            <a:normAutofit/>
          </a:bodyPr>
          <a:lstStyle/>
          <a:p>
            <a:r>
              <a:rPr lang="en-US" altLang="zh-CN" sz="2400" dirty="0" smtClean="0"/>
              <a:t>For </a:t>
            </a:r>
            <a:r>
              <a:rPr lang="en-US" altLang="zh-CN" sz="2400" dirty="0"/>
              <a:t>each data block in the segment, the summary describes</a:t>
            </a:r>
            <a:r>
              <a:rPr lang="en-US" altLang="zh-CN" sz="2400" dirty="0" smtClean="0"/>
              <a:t>:</a:t>
            </a:r>
          </a:p>
          <a:p>
            <a:pPr lvl="1"/>
            <a:r>
              <a:rPr lang="en-US" altLang="zh-CN" sz="2000" dirty="0" smtClean="0"/>
              <a:t>the </a:t>
            </a:r>
            <a:r>
              <a:rPr lang="en-US" altLang="zh-CN" sz="2000" dirty="0" err="1">
                <a:solidFill>
                  <a:srgbClr val="C00000"/>
                </a:solidFill>
              </a:rPr>
              <a:t>inode</a:t>
            </a:r>
            <a:r>
              <a:rPr lang="en-US" altLang="zh-CN" sz="2000" dirty="0">
                <a:solidFill>
                  <a:srgbClr val="C00000"/>
                </a:solidFill>
              </a:rPr>
              <a:t> number N </a:t>
            </a:r>
            <a:r>
              <a:rPr lang="en-US" altLang="zh-CN" sz="2000" dirty="0"/>
              <a:t>of the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that owns the </a:t>
            </a:r>
            <a:r>
              <a:rPr lang="en-US" altLang="zh-CN" sz="2000" dirty="0" smtClean="0"/>
              <a:t>block</a:t>
            </a:r>
          </a:p>
          <a:p>
            <a:pPr lvl="1"/>
            <a:r>
              <a:rPr lang="en-US" altLang="zh-CN" sz="2000" dirty="0" smtClean="0"/>
              <a:t>the </a:t>
            </a:r>
            <a:r>
              <a:rPr lang="en-US" altLang="zh-CN" sz="2000" dirty="0">
                <a:solidFill>
                  <a:srgbClr val="C00000"/>
                </a:solidFill>
              </a:rPr>
              <a:t>offset F</a:t>
            </a:r>
            <a:r>
              <a:rPr lang="en-US" altLang="zh-CN" sz="2000" dirty="0"/>
              <a:t> of the block inside the </a:t>
            </a:r>
            <a:r>
              <a:rPr lang="en-US" altLang="zh-CN" sz="2000" dirty="0" err="1"/>
              <a:t>inode’s</a:t>
            </a:r>
            <a:r>
              <a:rPr lang="en-US" altLang="zh-CN" sz="2000" dirty="0"/>
              <a:t> data region (e.g., “this block is at byte offset 4096</a:t>
            </a:r>
            <a:r>
              <a:rPr lang="en-US" altLang="zh-CN" sz="2000" dirty="0" smtClean="0"/>
              <a:t>”)</a:t>
            </a:r>
          </a:p>
          <a:p>
            <a:r>
              <a:rPr lang="en-US" altLang="zh-CN" sz="2400" dirty="0" smtClean="0"/>
              <a:t>Using </a:t>
            </a:r>
            <a:r>
              <a:rPr lang="en-US" altLang="zh-CN" sz="2400" dirty="0"/>
              <a:t>the summary, the cleaner determines whether a data block is live by: </a:t>
            </a:r>
            <a:endParaRPr lang="en-US" altLang="zh-CN" sz="2400" dirty="0" smtClean="0"/>
          </a:p>
          <a:p>
            <a:pPr lvl="1"/>
            <a:r>
              <a:rPr lang="en-US" altLang="zh-CN" sz="2000" dirty="0" smtClean="0"/>
              <a:t>reading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N (either from the buffer cache or from disk via the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map) </a:t>
            </a:r>
            <a:endParaRPr lang="en-US" altLang="zh-CN" sz="2000" dirty="0" smtClean="0"/>
          </a:p>
          <a:p>
            <a:pPr lvl="1"/>
            <a:r>
              <a:rPr lang="en-US" altLang="zh-CN" sz="2000" dirty="0" smtClean="0"/>
              <a:t>finding </a:t>
            </a:r>
            <a:r>
              <a:rPr lang="en-US" altLang="zh-CN" sz="2000" dirty="0"/>
              <a:t>the appropriate data pointer for offset F, and seeing whether that pointer points to the data block in the segment being examined </a:t>
            </a:r>
            <a:endParaRPr lang="en-US" altLang="zh-CN" sz="2000" dirty="0" smtClean="0"/>
          </a:p>
        </p:txBody>
      </p:sp>
    </p:spTree>
    <p:extLst>
      <p:ext uri="{BB962C8B-B14F-4D97-AF65-F5344CB8AC3E}">
        <p14:creationId xmlns:p14="http://schemas.microsoft.com/office/powerpoint/2010/main" val="177977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Segment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Summary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smtClean="0"/>
              <a:t>When </a:t>
            </a:r>
            <a:r>
              <a:rPr lang="en-US" altLang="zh-CN" sz="2400" dirty="0"/>
              <a:t>live data blocks are written to a new segment, the cleaner must also write new versions of the corresponding </a:t>
            </a:r>
            <a:r>
              <a:rPr lang="en-US" altLang="zh-CN" sz="2400" dirty="0" err="1"/>
              <a:t>inodes</a:t>
            </a:r>
            <a:r>
              <a:rPr lang="en-US" altLang="zh-CN" sz="2400" dirty="0"/>
              <a:t> and </a:t>
            </a:r>
            <a:r>
              <a:rPr lang="en-US" altLang="zh-CN" sz="2400" dirty="0" err="1"/>
              <a:t>imap</a:t>
            </a:r>
            <a:r>
              <a:rPr lang="en-US" altLang="zh-CN" sz="2400" dirty="0"/>
              <a:t> entries </a:t>
            </a:r>
            <a:endParaRPr lang="en-US" altLang="zh-CN" sz="2400" dirty="0" smtClean="0"/>
          </a:p>
          <a:p>
            <a:endParaRPr lang="en-US" altLang="zh-CN" sz="2400" dirty="0" smtClean="0"/>
          </a:p>
          <a:p>
            <a:r>
              <a:rPr lang="en-US" altLang="zh-CN" sz="2400" dirty="0" smtClean="0"/>
              <a:t>The </a:t>
            </a:r>
            <a:r>
              <a:rPr lang="en-US" altLang="zh-CN" sz="2400" dirty="0" err="1"/>
              <a:t>inode</a:t>
            </a:r>
            <a:r>
              <a:rPr lang="en-US" altLang="zh-CN" sz="2400" dirty="0"/>
              <a:t> map indicates which </a:t>
            </a:r>
            <a:r>
              <a:rPr lang="en-US" altLang="zh-CN" sz="2400" dirty="0" err="1"/>
              <a:t>inodes</a:t>
            </a:r>
            <a:r>
              <a:rPr lang="en-US" altLang="zh-CN" sz="2400" dirty="0"/>
              <a:t> are live, and each on-disk </a:t>
            </a:r>
            <a:r>
              <a:rPr lang="en-US" altLang="zh-CN" sz="2400" dirty="0" err="1"/>
              <a:t>inode</a:t>
            </a:r>
            <a:r>
              <a:rPr lang="en-US" altLang="zh-CN" sz="2400" dirty="0"/>
              <a:t> </a:t>
            </a:r>
            <a:r>
              <a:rPr lang="en-US" altLang="zh-CN" sz="2400" dirty="0" err="1"/>
              <a:t>struct</a:t>
            </a:r>
            <a:r>
              <a:rPr lang="en-US" altLang="zh-CN" sz="2400" dirty="0"/>
              <a:t> contains the </a:t>
            </a:r>
            <a:r>
              <a:rPr lang="en-US" altLang="zh-CN" sz="2400" dirty="0" err="1"/>
              <a:t>inode</a:t>
            </a:r>
            <a:r>
              <a:rPr lang="en-US" altLang="zh-CN" sz="2400" dirty="0"/>
              <a:t> number </a:t>
            </a:r>
            <a:endParaRPr lang="en-US" altLang="zh-CN" sz="2400" dirty="0" smtClean="0"/>
          </a:p>
          <a:p>
            <a:pPr lvl="1"/>
            <a:r>
              <a:rPr lang="en-US" altLang="zh-CN" sz="2000" dirty="0" smtClean="0"/>
              <a:t>So</a:t>
            </a:r>
            <a:r>
              <a:rPr lang="en-US" altLang="zh-CN" sz="2000" dirty="0"/>
              <a:t>, when the cleaner finds </a:t>
            </a:r>
            <a:r>
              <a:rPr lang="en-US" altLang="zh-CN" sz="2000" dirty="0" err="1"/>
              <a:t>inodes</a:t>
            </a:r>
            <a:r>
              <a:rPr lang="en-US" altLang="zh-CN" sz="2000" dirty="0"/>
              <a:t> in an old segment, the cleaner can check the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map to see whether the </a:t>
            </a:r>
            <a:r>
              <a:rPr lang="en-US" altLang="zh-CN" sz="2000" dirty="0" err="1"/>
              <a:t>inodes</a:t>
            </a:r>
            <a:r>
              <a:rPr lang="en-US" altLang="zh-CN" sz="2000" dirty="0"/>
              <a:t> should be written to a new segment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7719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63AAE-BCA4-EB4C-9A3A-3548BFC2B724}" type="slidenum">
              <a:rPr lang="en-US" altLang="zh-CN"/>
              <a:pPr/>
              <a:t>48</a:t>
            </a:fld>
            <a:endParaRPr lang="en-US" altLang="zh-CN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LFS Failure Recovery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/>
              <a:t>Checkpoint and roll-forward</a:t>
            </a:r>
          </a:p>
          <a:p>
            <a:pPr>
              <a:lnSpc>
                <a:spcPct val="90000"/>
              </a:lnSpc>
            </a:pPr>
            <a:r>
              <a:rPr lang="en-US" altLang="zh-CN"/>
              <a:t>Recovery is very fast</a:t>
            </a:r>
          </a:p>
          <a:p>
            <a:pPr lvl="1">
              <a:lnSpc>
                <a:spcPct val="90000"/>
              </a:lnSpc>
            </a:pPr>
            <a:r>
              <a:rPr lang="en-US" altLang="zh-CN"/>
              <a:t>No fsck, no need to check the entire disk</a:t>
            </a:r>
          </a:p>
          <a:p>
            <a:pPr lvl="1">
              <a:lnSpc>
                <a:spcPct val="90000"/>
              </a:lnSpc>
            </a:pPr>
            <a:r>
              <a:rPr lang="en-US" altLang="zh-CN"/>
              <a:t>Recover the last checkpoint, and see how much data written after the checkpoint you can recover</a:t>
            </a:r>
          </a:p>
          <a:p>
            <a:pPr lvl="1">
              <a:lnSpc>
                <a:spcPct val="90000"/>
              </a:lnSpc>
            </a:pPr>
            <a:r>
              <a:rPr lang="en-US" altLang="zh-CN"/>
              <a:t>Some data written after a checkpoint may be lost</a:t>
            </a:r>
          </a:p>
          <a:p>
            <a:pPr lvl="1">
              <a:lnSpc>
                <a:spcPct val="90000"/>
              </a:lnSpc>
            </a:pPr>
            <a:r>
              <a:rPr lang="en-US" altLang="zh-CN"/>
              <a:t>Seconds versus hours</a:t>
            </a:r>
          </a:p>
          <a:p>
            <a:pPr lvl="1">
              <a:lnSpc>
                <a:spcPct val="90000"/>
              </a:lnSpc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3422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Idea Whose Time Has 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550320" cy="4984969"/>
          </a:xfrm>
        </p:spPr>
        <p:txBody>
          <a:bodyPr/>
          <a:lstStyle/>
          <a:p>
            <a:r>
              <a:rPr lang="en-US" dirty="0" smtClean="0"/>
              <a:t>LFS seems like a </a:t>
            </a:r>
            <a:r>
              <a:rPr lang="en-US" i="1" dirty="0" smtClean="0"/>
              <a:t>very</a:t>
            </a:r>
            <a:r>
              <a:rPr lang="en-US" dirty="0" smtClean="0"/>
              <a:t> </a:t>
            </a:r>
            <a:r>
              <a:rPr lang="en-US" i="1" dirty="0" smtClean="0"/>
              <a:t>strange</a:t>
            </a:r>
            <a:r>
              <a:rPr lang="en-US" dirty="0" smtClean="0"/>
              <a:t> design</a:t>
            </a:r>
          </a:p>
          <a:p>
            <a:pPr lvl="1"/>
            <a:r>
              <a:rPr lang="en-US" dirty="0" smtClean="0"/>
              <a:t>Totally unlike traditional file system structures</a:t>
            </a:r>
          </a:p>
          <a:p>
            <a:pPr lvl="1"/>
            <a:r>
              <a:rPr lang="en-US" dirty="0" smtClean="0"/>
              <a:t>Doesn’t map well to our ideas about directory hierarchies</a:t>
            </a:r>
          </a:p>
          <a:p>
            <a:r>
              <a:rPr lang="en-US" dirty="0" smtClean="0"/>
              <a:t>Initially, people did not like LFS</a:t>
            </a:r>
          </a:p>
          <a:p>
            <a:r>
              <a:rPr lang="en-US" dirty="0" smtClean="0"/>
              <a:t>However, today </a:t>
            </a:r>
            <a:r>
              <a:rPr lang="en-US" dirty="0" smtClean="0"/>
              <a:t>its </a:t>
            </a:r>
            <a:r>
              <a:rPr lang="en-US" dirty="0" smtClean="0"/>
              <a:t>features are widely used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39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File Systems </a:t>
            </a:r>
            <a:r>
              <a:rPr lang="en-US" dirty="0" smtClean="0"/>
              <a:t>for SSDs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56792"/>
            <a:ext cx="8379259" cy="5178378"/>
          </a:xfrm>
        </p:spPr>
        <p:txBody>
          <a:bodyPr>
            <a:normAutofit/>
          </a:bodyPr>
          <a:lstStyle/>
          <a:p>
            <a:r>
              <a:rPr lang="en-US" dirty="0" smtClean="0"/>
              <a:t>Let’s </a:t>
            </a:r>
            <a:r>
              <a:rPr lang="en-US" dirty="0" err="1" smtClean="0"/>
              <a:t>revist</a:t>
            </a:r>
            <a:r>
              <a:rPr lang="en-US" dirty="0" smtClean="0"/>
              <a:t> SSD </a:t>
            </a:r>
            <a:r>
              <a:rPr lang="en-US" dirty="0" smtClean="0"/>
              <a:t>hardware constraints</a:t>
            </a:r>
          </a:p>
          <a:p>
            <a:pPr lvl="1"/>
            <a:r>
              <a:rPr lang="en-US" dirty="0" smtClean="0"/>
              <a:t>To implement wear leveling, writes must be spread across the blocks of flash</a:t>
            </a:r>
          </a:p>
          <a:p>
            <a:pPr lvl="1"/>
            <a:r>
              <a:rPr lang="en-US" dirty="0" smtClean="0"/>
              <a:t>Periodically, old blocks need to be garbage collected to prevent write-amplification</a:t>
            </a:r>
          </a:p>
          <a:p>
            <a:r>
              <a:rPr lang="en-US" dirty="0" smtClean="0"/>
              <a:t>Does this sounds familiar?</a:t>
            </a:r>
          </a:p>
          <a:p>
            <a:r>
              <a:rPr lang="en-US" dirty="0"/>
              <a:t>LFS is the ideal file system for SSDs!</a:t>
            </a:r>
            <a:endParaRPr lang="en-US" dirty="0" smtClean="0"/>
          </a:p>
          <a:p>
            <a:r>
              <a:rPr lang="en-US" dirty="0" smtClean="0"/>
              <a:t>Internally</a:t>
            </a:r>
            <a:r>
              <a:rPr lang="en-US" dirty="0"/>
              <a:t>, SSDs manage all files in a LFS</a:t>
            </a:r>
          </a:p>
          <a:p>
            <a:pPr lvl="1"/>
            <a:r>
              <a:rPr lang="en-US" dirty="0"/>
              <a:t>This is transparent to the OS and end-users</a:t>
            </a:r>
          </a:p>
          <a:p>
            <a:pPr lvl="1"/>
            <a:r>
              <a:rPr lang="en-US" dirty="0"/>
              <a:t>Ideal for wear-leveling and avoiding write-amplification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83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Copy-on-write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Modern file systems incorporate ideas from LFS</a:t>
            </a:r>
          </a:p>
          <a:p>
            <a:r>
              <a:rPr lang="en-US" dirty="0" smtClean="0"/>
              <a:t>Copy-on-write sema</a:t>
            </a:r>
            <a:r>
              <a:rPr lang="en-US" altLang="zh-CN" dirty="0" smtClean="0"/>
              <a:t>n</a:t>
            </a:r>
            <a:r>
              <a:rPr lang="en-US" dirty="0" smtClean="0"/>
              <a:t>tics</a:t>
            </a:r>
          </a:p>
          <a:p>
            <a:pPr lvl="1"/>
            <a:r>
              <a:rPr lang="en-US" dirty="0" smtClean="0"/>
              <a:t>Updated data is written to empty space on disk, rather than overwriting the original data</a:t>
            </a:r>
          </a:p>
          <a:p>
            <a:pPr lvl="1"/>
            <a:r>
              <a:rPr lang="en-US" dirty="0" smtClean="0"/>
              <a:t>Helps prevent data corruption, improves sequential write performance</a:t>
            </a:r>
          </a:p>
          <a:p>
            <a:r>
              <a:rPr lang="en-US" dirty="0" smtClean="0"/>
              <a:t>Pioneered by LFS, now used in ZFS and </a:t>
            </a:r>
            <a:r>
              <a:rPr lang="en-US" dirty="0" err="1" smtClean="0"/>
              <a:t>btrfs</a:t>
            </a:r>
            <a:endParaRPr lang="en-US" dirty="0" smtClean="0"/>
          </a:p>
          <a:p>
            <a:pPr lvl="1"/>
            <a:r>
              <a:rPr lang="en-US" dirty="0" err="1" smtClean="0"/>
              <a:t>btrfs</a:t>
            </a:r>
            <a:r>
              <a:rPr lang="en-US" dirty="0" smtClean="0"/>
              <a:t> will probably be the next default file system in Linux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29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Versioning File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LFS keeps old copies of data by default</a:t>
            </a:r>
          </a:p>
          <a:p>
            <a:r>
              <a:rPr lang="en-US" dirty="0" smtClean="0"/>
              <a:t>Old versions of files may be useful!</a:t>
            </a:r>
          </a:p>
          <a:p>
            <a:pPr lvl="1"/>
            <a:r>
              <a:rPr lang="en-US" dirty="0" smtClean="0"/>
              <a:t>Example: accidental file deletion</a:t>
            </a:r>
          </a:p>
          <a:p>
            <a:pPr lvl="1"/>
            <a:r>
              <a:rPr lang="en-US" dirty="0" smtClean="0"/>
              <a:t>Example: accidentally doing </a:t>
            </a:r>
            <a:r>
              <a:rPr lang="en-US" i="1" dirty="0" smtClean="0"/>
              <a:t>open(file, ‘w’) </a:t>
            </a:r>
            <a:r>
              <a:rPr lang="en-US" dirty="0" smtClean="0"/>
              <a:t>on a file full of data</a:t>
            </a:r>
          </a:p>
          <a:p>
            <a:r>
              <a:rPr lang="en-US" dirty="0" smtClean="0"/>
              <a:t>Turn LFS flaw into a virtue</a:t>
            </a:r>
          </a:p>
          <a:p>
            <a:r>
              <a:rPr lang="en-US" dirty="0" smtClean="0"/>
              <a:t>Many modern file systems are </a:t>
            </a:r>
            <a:r>
              <a:rPr lang="en-US" dirty="0" smtClean="0">
                <a:solidFill>
                  <a:schemeClr val="accent1"/>
                </a:solidFill>
              </a:rPr>
              <a:t>versioned</a:t>
            </a:r>
          </a:p>
          <a:p>
            <a:pPr lvl="1"/>
            <a:r>
              <a:rPr lang="en-US" dirty="0" smtClean="0"/>
              <a:t>Old copies of data are exposed to the user</a:t>
            </a:r>
          </a:p>
          <a:p>
            <a:pPr lvl="1"/>
            <a:r>
              <a:rPr lang="en-US" dirty="0" smtClean="0"/>
              <a:t>The user may roll-back a file to recover old </a:t>
            </a:r>
            <a:r>
              <a:rPr lang="en-US" dirty="0" smtClean="0"/>
              <a:t>versions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altLang="zh-CN" sz="1500" dirty="0" smtClean="0"/>
              <a:t>[CCS’17] </a:t>
            </a:r>
            <a:r>
              <a:rPr lang="en-US" altLang="zh-CN" sz="1500" dirty="0" err="1" smtClean="0"/>
              <a:t>FlashGuard</a:t>
            </a:r>
            <a:r>
              <a:rPr lang="en-US" altLang="zh-CN" sz="1500" dirty="0"/>
              <a:t>: Leveraging Intrinsic Flash </a:t>
            </a:r>
            <a:r>
              <a:rPr lang="en-US" altLang="zh-CN" sz="1500" dirty="0" smtClean="0"/>
              <a:t>Properties to </a:t>
            </a:r>
            <a:r>
              <a:rPr lang="en-US" altLang="zh-CN" sz="1500" dirty="0"/>
              <a:t>Defend Against Encryption Ransomware</a:t>
            </a:r>
            <a:endParaRPr lang="en-US" sz="15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53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oudVisor-Aust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F0"/>
        </a:solidFill>
        <a:ln w="28575">
          <a:solidFill>
            <a:schemeClr val="bg2">
              <a:lumMod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CloudVisor-Austin.thmx</Template>
  <TotalTime>1111</TotalTime>
  <Words>2372</Words>
  <Application>Microsoft Office PowerPoint</Application>
  <PresentationFormat>全屏显示(4:3)</PresentationFormat>
  <Paragraphs>465</Paragraphs>
  <Slides>52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52</vt:i4>
      </vt:variant>
    </vt:vector>
  </HeadingPairs>
  <TitlesOfParts>
    <vt:vector size="60" baseType="lpstr">
      <vt:lpstr>方正姚体</vt:lpstr>
      <vt:lpstr>宋体</vt:lpstr>
      <vt:lpstr>Adobe Devanagari</vt:lpstr>
      <vt:lpstr>Arial</vt:lpstr>
      <vt:lpstr>Calibri</vt:lpstr>
      <vt:lpstr>Verdana</vt:lpstr>
      <vt:lpstr>Wingdings</vt:lpstr>
      <vt:lpstr>CloudVisor-Austin</vt:lpstr>
      <vt:lpstr>Flash FS</vt:lpstr>
      <vt:lpstr>Transaction Semantics in xv6</vt:lpstr>
      <vt:lpstr>Committing a transaction to disk</vt:lpstr>
      <vt:lpstr>Review: Ordered Mode vs Journaled Mode</vt:lpstr>
      <vt:lpstr>Similar Problem in NV-RAM</vt:lpstr>
      <vt:lpstr>Similar Problem in NV-RAM</vt:lpstr>
      <vt:lpstr>INTRO TO FLASH FILE SYSTEM</vt:lpstr>
      <vt:lpstr>What is flash file system?</vt:lpstr>
      <vt:lpstr>Flash disk organization (1/2)</vt:lpstr>
      <vt:lpstr>Flash disk organization (2/2)</vt:lpstr>
      <vt:lpstr>Comparisons of SLC and MLC Flashes</vt:lpstr>
      <vt:lpstr>Flash disk characters (1/2)</vt:lpstr>
      <vt:lpstr>Flash disk characteristics (2/2)</vt:lpstr>
      <vt:lpstr>Flash for File Storage</vt:lpstr>
      <vt:lpstr>A real flash file system study - flexFS</vt:lpstr>
      <vt:lpstr>Flexible Cell Programming</vt:lpstr>
      <vt:lpstr>Background</vt:lpstr>
      <vt:lpstr>The Approach</vt:lpstr>
      <vt:lpstr>Architecture of FlexFS</vt:lpstr>
      <vt:lpstr>Overall Architecture</vt:lpstr>
      <vt:lpstr>FlexFS - Flash Manager</vt:lpstr>
      <vt:lpstr>Overall Architecture</vt:lpstr>
      <vt:lpstr>FlexFS – Performance Manager</vt:lpstr>
      <vt:lpstr>Baseline Approach</vt:lpstr>
      <vt:lpstr>Background Migration</vt:lpstr>
      <vt:lpstr>Dynamic Allocation</vt:lpstr>
      <vt:lpstr>Locality-aware Data Management</vt:lpstr>
      <vt:lpstr>Overall Architecture</vt:lpstr>
      <vt:lpstr>FlexFS– wearing rate control</vt:lpstr>
      <vt:lpstr>Wearing Rate Control</vt:lpstr>
      <vt:lpstr>Wearing Rate Control</vt:lpstr>
      <vt:lpstr>Conclusion</vt:lpstr>
      <vt:lpstr>Other Solution</vt:lpstr>
      <vt:lpstr>Log-based File Systems</vt:lpstr>
      <vt:lpstr>Reevaluating Disk Performance</vt:lpstr>
      <vt:lpstr>Log-structured File System</vt:lpstr>
      <vt:lpstr>Treating the Disk as a Log</vt:lpstr>
      <vt:lpstr>Buffering Writes</vt:lpstr>
      <vt:lpstr>How to Find inodes</vt:lpstr>
      <vt:lpstr>inode Maps</vt:lpstr>
      <vt:lpstr>The Checkpoint Region</vt:lpstr>
      <vt:lpstr>How to Read a File in LFS</vt:lpstr>
      <vt:lpstr>Directories in LFS</vt:lpstr>
      <vt:lpstr>Garbage</vt:lpstr>
      <vt:lpstr>Garbage Collection in LFS</vt:lpstr>
      <vt:lpstr>Segment Summary</vt:lpstr>
      <vt:lpstr>Segment Summary</vt:lpstr>
      <vt:lpstr>LFS Failure Recovery</vt:lpstr>
      <vt:lpstr>An Idea Whose Time Has Come</vt:lpstr>
      <vt:lpstr>File Systems for SSDs</vt:lpstr>
      <vt:lpstr>Copy-on-write</vt:lpstr>
      <vt:lpstr>Versioning File Systems</vt:lpstr>
    </vt:vector>
  </TitlesOfParts>
  <Company>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Topics in FS Implementation</dc:title>
  <dc:creator>mac</dc:creator>
  <cp:lastModifiedBy>Xia Yubin</cp:lastModifiedBy>
  <cp:revision>84</cp:revision>
  <dcterms:created xsi:type="dcterms:W3CDTF">2009-10-20T04:35:54Z</dcterms:created>
  <dcterms:modified xsi:type="dcterms:W3CDTF">2019-04-30T01:36:33Z</dcterms:modified>
</cp:coreProperties>
</file>