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sldIdLst>
    <p:sldId id="256" r:id="rId2"/>
    <p:sldId id="278" r:id="rId3"/>
    <p:sldId id="424" r:id="rId4"/>
    <p:sldId id="279" r:id="rId5"/>
    <p:sldId id="443" r:id="rId6"/>
    <p:sldId id="444" r:id="rId7"/>
    <p:sldId id="280" r:id="rId8"/>
    <p:sldId id="283" r:id="rId9"/>
    <p:sldId id="432" r:id="rId10"/>
    <p:sldId id="434" r:id="rId11"/>
    <p:sldId id="433" r:id="rId12"/>
    <p:sldId id="363" r:id="rId13"/>
    <p:sldId id="364" r:id="rId14"/>
    <p:sldId id="365" r:id="rId15"/>
    <p:sldId id="420" r:id="rId16"/>
    <p:sldId id="366" r:id="rId17"/>
    <p:sldId id="439" r:id="rId18"/>
    <p:sldId id="437" r:id="rId19"/>
    <p:sldId id="368" r:id="rId20"/>
    <p:sldId id="440" r:id="rId21"/>
    <p:sldId id="369" r:id="rId22"/>
    <p:sldId id="385" r:id="rId23"/>
    <p:sldId id="441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05" r:id="rId44"/>
    <p:sldId id="406" r:id="rId45"/>
    <p:sldId id="407" r:id="rId46"/>
    <p:sldId id="408" r:id="rId47"/>
    <p:sldId id="409" r:id="rId48"/>
    <p:sldId id="419" r:id="rId49"/>
    <p:sldId id="410" r:id="rId50"/>
    <p:sldId id="445" r:id="rId51"/>
    <p:sldId id="446" r:id="rId52"/>
    <p:sldId id="447" r:id="rId53"/>
    <p:sldId id="448" r:id="rId54"/>
    <p:sldId id="449" r:id="rId55"/>
    <p:sldId id="450" r:id="rId56"/>
    <p:sldId id="451" r:id="rId57"/>
    <p:sldId id="452" r:id="rId58"/>
    <p:sldId id="453" r:id="rId59"/>
    <p:sldId id="454" r:id="rId60"/>
    <p:sldId id="349" r:id="rId61"/>
    <p:sldId id="455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00" autoAdjust="0"/>
    <p:restoredTop sz="85508" autoAdjust="0"/>
  </p:normalViewPr>
  <p:slideViewPr>
    <p:cSldViewPr snapToGrid="0" snapToObjects="1">
      <p:cViewPr varScale="1">
        <p:scale>
          <a:sx n="107" d="100"/>
          <a:sy n="107" d="100"/>
        </p:scale>
        <p:origin x="10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862EC4EF-D7F6-E748-B343-D0965F302B1D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88F9591F-34CA-7A45-96A8-171D4093D5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5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838" y="4350019"/>
            <a:ext cx="4740088" cy="351368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37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Reference</a:t>
            </a:r>
            <a:r>
              <a:rPr kumimoji="1" lang="en-US" altLang="zh-CN" baseline="0" dirty="0"/>
              <a:t> http://</a:t>
            </a:r>
            <a:r>
              <a:rPr kumimoji="1" lang="en-US" altLang="zh-CN" baseline="0" dirty="0" err="1"/>
              <a:t>lwn.net</a:t>
            </a:r>
            <a:r>
              <a:rPr kumimoji="1" lang="en-US" altLang="zh-CN" baseline="0" dirty="0"/>
              <a:t>/Articles/267968/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1666E-306E-4FE6-A9EB-9F05729CE16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488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Questions: how does</a:t>
            </a:r>
            <a:r>
              <a:rPr kumimoji="1" lang="en-US" altLang="zh-CN" baseline="0" dirty="0"/>
              <a:t> P1/P2 know which processor or memory hold the most recent versions?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9591F-34CA-7A45-96A8-171D4093D5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86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9591F-34CA-7A45-96A8-171D4093D5A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2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/>
              <a:t>5/8/19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46485" y="1125141"/>
            <a:ext cx="8304609" cy="46077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446484"/>
            <a:ext cx="8259961" cy="410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ts val="2531"/>
              </a:lnSpc>
              <a:defRPr sz="2531"/>
            </a:lvl1pPr>
          </a:lstStyle>
          <a:p>
            <a:pPr lvl="0"/>
            <a:r>
              <a:rPr lang="en-US" dirty="0">
                <a:sym typeface="Helvetica Neue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911895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fld id="{610E83E4-3611-7043-8DA5-F407B5E4FE2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fld id="{E591E4F1-1BB4-434A-9FEB-B437B21362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000" b="0" i="0" kern="1200">
          <a:solidFill>
            <a:srgbClr val="3366FF"/>
          </a:solidFill>
          <a:latin typeface="Arial Regular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emf"/><Relationship Id="rId4" Type="http://schemas.openxmlformats.org/officeDocument/2006/relationships/image" Target="../media/image1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Scalable Locking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895" y="3743696"/>
            <a:ext cx="7086600" cy="1752600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Yubin</a:t>
            </a:r>
            <a:r>
              <a:rPr lang="zh-CN" altLang="en-US" dirty="0"/>
              <a:t> </a:t>
            </a:r>
            <a:r>
              <a:rPr lang="en-US" altLang="zh-CN" dirty="0"/>
              <a:t>Xia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9563" y="5988553"/>
            <a:ext cx="83312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egular"/>
              </a:rPr>
              <a:t>Some slides adjusted from.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Elsa L Gunter (UIUC), </a:t>
            </a:r>
            <a:r>
              <a:rPr lang="en-US" dirty="0">
                <a:latin typeface="Arial Regular"/>
              </a:rPr>
              <a:t>Jonathan Walpole (PSU)</a:t>
            </a:r>
          </a:p>
          <a:p>
            <a:r>
              <a:rPr lang="en-US" dirty="0">
                <a:latin typeface="Arial Regular"/>
              </a:rPr>
              <a:t>Paul </a:t>
            </a:r>
            <a:r>
              <a:rPr lang="en-US" dirty="0" err="1">
                <a:latin typeface="Arial Regular"/>
              </a:rPr>
              <a:t>McKenney</a:t>
            </a:r>
            <a:r>
              <a:rPr lang="en-US" dirty="0">
                <a:latin typeface="Arial Regular"/>
              </a:rPr>
              <a:t> (IBM) Tom Hart (University of Toronto), </a:t>
            </a:r>
            <a:r>
              <a:rPr lang="en-US" dirty="0" err="1">
                <a:latin typeface="Arial Regular"/>
              </a:rPr>
              <a:t>Frans</a:t>
            </a:r>
            <a:r>
              <a:rPr lang="en-US" dirty="0">
                <a:latin typeface="Arial Regular"/>
              </a:rPr>
              <a:t> </a:t>
            </a:r>
            <a:r>
              <a:rPr lang="en-US" dirty="0" err="1">
                <a:latin typeface="Arial Regular"/>
              </a:rPr>
              <a:t>Kaashoek</a:t>
            </a:r>
            <a:r>
              <a:rPr lang="en-US" dirty="0">
                <a:latin typeface="Arial Regular"/>
              </a:rPr>
              <a:t> (MIT)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6029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Scalability Tutorial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Non-scalable locks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Scalable locks</a:t>
            </a:r>
          </a:p>
        </p:txBody>
      </p:sp>
    </p:spTree>
    <p:extLst>
      <p:ext uri="{BB962C8B-B14F-4D97-AF65-F5344CB8AC3E}">
        <p14:creationId xmlns:p14="http://schemas.microsoft.com/office/powerpoint/2010/main" val="218281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Scalability Tutorials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scalability?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Application does N times as much work on N cores as it could on 1 core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Scalability may be limited by Amdahl's Law: </a:t>
            </a:r>
          </a:p>
          <a:p>
            <a:pPr marL="457200" lvl="1" indent="0">
              <a:buNone/>
            </a:pPr>
            <a:r>
              <a:rPr lang="en-US" dirty="0"/>
              <a:t>Locks, shared data structures, ... Shared hardware (DRAM, NIC, ...)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781" y="4454271"/>
            <a:ext cx="37909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52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9944"/>
            <a:ext cx="8229600" cy="4856220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Why do kernels normally use locks?</a:t>
            </a:r>
          </a:p>
          <a:p>
            <a:pPr marL="1828800" lvl="4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Locks support a concurrent programming style based on </a:t>
            </a:r>
            <a:r>
              <a:rPr lang="en-US" dirty="0">
                <a:solidFill>
                  <a:srgbClr val="C00000"/>
                </a:solidFill>
              </a:rPr>
              <a:t>mutual exclusion</a:t>
            </a:r>
          </a:p>
          <a:p>
            <a:pPr marL="457200" lvl="1" indent="0">
              <a:buNone/>
              <a:defRPr/>
            </a:pPr>
            <a:r>
              <a:rPr lang="en-US" dirty="0"/>
              <a:t>Acquire lock on entry to critical sections</a:t>
            </a:r>
          </a:p>
          <a:p>
            <a:pPr marL="457200" lvl="1" indent="0">
              <a:buNone/>
              <a:defRPr/>
            </a:pPr>
            <a:r>
              <a:rPr lang="en-US" dirty="0"/>
              <a:t>Release lock on exit</a:t>
            </a:r>
          </a:p>
          <a:p>
            <a:pPr marL="457200" lvl="1" indent="0">
              <a:buNone/>
              <a:defRPr/>
            </a:pPr>
            <a:r>
              <a:rPr lang="en-US" dirty="0"/>
              <a:t>Block or spin if lock is held</a:t>
            </a:r>
          </a:p>
          <a:p>
            <a:pPr marL="457200" lvl="1" indent="0">
              <a:buNone/>
              <a:defRPr/>
            </a:pPr>
            <a:r>
              <a:rPr lang="en-US" dirty="0"/>
              <a:t>Only one thread at a time executes the critical section</a:t>
            </a:r>
          </a:p>
          <a:p>
            <a:pPr marL="2286000" lvl="5" indent="0">
              <a:buNone/>
              <a:defRPr/>
            </a:pPr>
            <a:endParaRPr lang="en-US" dirty="0">
              <a:latin typeface="Arial Regular"/>
            </a:endParaRPr>
          </a:p>
          <a:p>
            <a:pPr marL="0" indent="0">
              <a:buNone/>
              <a:defRPr/>
            </a:pPr>
            <a:r>
              <a:rPr lang="en-US" dirty="0"/>
              <a:t>Locks prevent concurrent access and enable </a:t>
            </a:r>
            <a:r>
              <a:rPr lang="en-US" i="1" dirty="0"/>
              <a:t>sequential reasoning</a:t>
            </a:r>
            <a:r>
              <a:rPr lang="en-US" dirty="0"/>
              <a:t> about critical section code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-110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497E18"/>
                </a:solidFill>
                <a:latin typeface="Arial Regular"/>
              </a:rPr>
              <a:t>            </a:t>
            </a:r>
            <a:fld id="{498640E8-F19A-4FE9-80F6-367B26534FE1}" type="slidenum">
              <a:rPr lang="en-US" sz="1400">
                <a:solidFill>
                  <a:srgbClr val="497E18"/>
                </a:solidFill>
                <a:latin typeface="Arial Regular"/>
              </a:rPr>
              <a:pPr eaLnBrk="1" hangingPunct="1"/>
              <a:t>5</a:t>
            </a:fld>
            <a:endParaRPr lang="en-US" sz="1400" dirty="0">
              <a:solidFill>
                <a:srgbClr val="497E18"/>
              </a:solidFill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47823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13144"/>
            <a:ext cx="8229600" cy="1143000"/>
          </a:xfrm>
        </p:spPr>
        <p:txBody>
          <a:bodyPr/>
          <a:lstStyle/>
          <a:p>
            <a:r>
              <a:rPr kumimoji="1" lang="en-US" altLang="zh-CN" b="1" dirty="0"/>
              <a:t>Sample: SEND &amp; RECEIVE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57199" y="1268760"/>
            <a:ext cx="7026095" cy="52685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zh-CN" sz="2800" dirty="0"/>
              <a:t>Bounded Buffer</a:t>
            </a:r>
          </a:p>
          <a:p>
            <a:pPr marL="457200" lvl="1" indent="0">
              <a:buNone/>
            </a:pPr>
            <a:r>
              <a:rPr kumimoji="1" lang="en-US" altLang="zh-CN" sz="2400" dirty="0"/>
              <a:t>Shared between modules</a:t>
            </a:r>
          </a:p>
          <a:p>
            <a:pPr marL="457200" lvl="1" indent="0">
              <a:buNone/>
            </a:pPr>
            <a:r>
              <a:rPr kumimoji="1" lang="en-US" altLang="zh-CN" sz="2400" dirty="0"/>
              <a:t>Producers and consumers</a:t>
            </a:r>
          </a:p>
          <a:p>
            <a:pPr marL="400050" lvl="1" indent="0">
              <a:buNone/>
            </a:pPr>
            <a:endParaRPr kumimoji="1" lang="en-US" altLang="zh-CN" sz="2400" dirty="0"/>
          </a:p>
          <a:p>
            <a:pPr marL="0" indent="0">
              <a:buNone/>
            </a:pPr>
            <a:r>
              <a:rPr kumimoji="1" lang="en-US" altLang="zh-CN" sz="2800" dirty="0"/>
              <a:t>Race Condition</a:t>
            </a:r>
          </a:p>
          <a:p>
            <a:pPr marL="457200" lvl="1" indent="0">
              <a:buNone/>
            </a:pPr>
            <a:r>
              <a:rPr kumimoji="1" lang="en-US" altLang="zh-CN" sz="2400" dirty="0"/>
              <a:t>If multiple writers</a:t>
            </a:r>
          </a:p>
          <a:p>
            <a:pPr marL="457200" lvl="1" indent="0">
              <a:buNone/>
            </a:pPr>
            <a:r>
              <a:rPr kumimoji="1" lang="en-US" altLang="zh-CN" sz="2400" dirty="0"/>
              <a:t>Using lock to ensure single writer principle</a:t>
            </a:r>
          </a:p>
          <a:p>
            <a:pPr marL="400050" lvl="1" indent="0">
              <a:buNone/>
            </a:pPr>
            <a:endParaRPr kumimoji="1" lang="en-US" altLang="zh-CN" sz="2400" dirty="0"/>
          </a:p>
          <a:p>
            <a:pPr marL="0" indent="0">
              <a:buNone/>
            </a:pPr>
            <a:r>
              <a:rPr kumimoji="1" lang="en-US" altLang="zh-CN" sz="2800" dirty="0"/>
              <a:t>Locking</a:t>
            </a:r>
          </a:p>
          <a:p>
            <a:pPr marL="457200" lvl="1" indent="0">
              <a:buNone/>
            </a:pPr>
            <a:r>
              <a:rPr kumimoji="1" lang="en-US" altLang="zh-CN" sz="2400" dirty="0"/>
              <a:t>ACQUIRE &amp; RELEASE</a:t>
            </a:r>
          </a:p>
          <a:p>
            <a:pPr marL="457200" lvl="1" indent="0">
              <a:buNone/>
            </a:pPr>
            <a:r>
              <a:rPr kumimoji="1" lang="en-US" altLang="zh-CN" sz="2400" dirty="0"/>
              <a:t>Need atomicity</a:t>
            </a:r>
          </a:p>
          <a:p>
            <a:pPr marL="914400" lvl="2" indent="0">
              <a:buNone/>
            </a:pPr>
            <a:r>
              <a:rPr kumimoji="1" lang="en-US" altLang="zh-CN" sz="2000" dirty="0"/>
              <a:t>RSM: read-set-memory</a:t>
            </a:r>
          </a:p>
        </p:txBody>
      </p:sp>
    </p:spTree>
    <p:extLst>
      <p:ext uri="{BB962C8B-B14F-4D97-AF65-F5344CB8AC3E}">
        <p14:creationId xmlns:p14="http://schemas.microsoft.com/office/powerpoint/2010/main" val="161542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Amdahl's Law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29321" b="-29321"/>
          <a:stretch>
            <a:fillRect/>
          </a:stretch>
        </p:blipFill>
        <p:spPr>
          <a:xfrm>
            <a:off x="1972791" y="3165554"/>
            <a:ext cx="6714009" cy="369244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26" y="1757572"/>
            <a:ext cx="3237586" cy="152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0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Line 1"/>
          <p:cNvSpPr>
            <a:spLocks noChangeShapeType="1"/>
          </p:cNvSpPr>
          <p:nvPr/>
        </p:nvSpPr>
        <p:spPr bwMode="auto">
          <a:xfrm>
            <a:off x="3805921" y="2423775"/>
            <a:ext cx="387360" cy="144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ashDot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 dirty="0">
              <a:latin typeface="Arial Regular"/>
            </a:endParaRPr>
          </a:p>
        </p:txBody>
      </p:sp>
      <p:sp>
        <p:nvSpPr>
          <p:cNvPr id="10242" name="Line 2"/>
          <p:cNvSpPr>
            <a:spLocks noChangeShapeType="1"/>
          </p:cNvSpPr>
          <p:nvPr/>
        </p:nvSpPr>
        <p:spPr bwMode="auto">
          <a:xfrm>
            <a:off x="3805921" y="3267704"/>
            <a:ext cx="387360" cy="144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ashDot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 dirty="0">
              <a:latin typeface="Arial Regular"/>
            </a:endParaRP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3805921" y="3424680"/>
            <a:ext cx="387360" cy="288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ashDot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 dirty="0">
              <a:latin typeface="Arial Regular"/>
            </a:endParaRP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3805921" y="2191910"/>
            <a:ext cx="387360" cy="1441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ashDot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 dirty="0">
              <a:latin typeface="Arial Regular"/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>
          <a:xfrm>
            <a:off x="671040" y="568860"/>
            <a:ext cx="7807680" cy="718635"/>
          </a:xfrm>
          <a:ln/>
        </p:spPr>
        <p:txBody>
          <a:bodyPr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3617" algn="l"/>
                <a:tab pos="7218827" algn="l"/>
              </a:tabLst>
            </a:pPr>
            <a:r>
              <a:rPr lang="en-GB" b="1" dirty="0"/>
              <a:t>Critical-section efficiency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477454" y="2184710"/>
            <a:ext cx="2170531" cy="26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sz="1800" dirty="0">
                <a:latin typeface="Arial Regular"/>
              </a:rPr>
              <a:t>Lock Acquisition (T</a:t>
            </a:r>
            <a:r>
              <a:rPr lang="en-GB" sz="1800" baseline="-33000" dirty="0">
                <a:latin typeface="Arial Regular"/>
              </a:rPr>
              <a:t>a </a:t>
            </a:r>
            <a:r>
              <a:rPr lang="en-GB" sz="1800" dirty="0">
                <a:latin typeface="Arial Regular"/>
              </a:rPr>
              <a:t>)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522236" y="2726207"/>
            <a:ext cx="2055050" cy="26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sz="1800" dirty="0">
                <a:latin typeface="Arial Regular"/>
              </a:rPr>
              <a:t>Critical Section (T</a:t>
            </a:r>
            <a:r>
              <a:rPr lang="en-GB" sz="1800" baseline="-33000" dirty="0">
                <a:latin typeface="Arial Regular"/>
              </a:rPr>
              <a:t>c </a:t>
            </a:r>
            <a:r>
              <a:rPr lang="en-GB" sz="1800" dirty="0">
                <a:latin typeface="Arial Regular"/>
              </a:rPr>
              <a:t>)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489675" y="3221619"/>
            <a:ext cx="1850891" cy="26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sz="1800" dirty="0">
                <a:latin typeface="Arial Regular"/>
              </a:rPr>
              <a:t>Lock Release (</a:t>
            </a:r>
            <a:r>
              <a:rPr lang="en-GB" sz="1800" dirty="0" err="1">
                <a:latin typeface="Arial Regular"/>
              </a:rPr>
              <a:t>T</a:t>
            </a:r>
            <a:r>
              <a:rPr lang="en-GB" sz="1800" baseline="-33000" dirty="0" err="1">
                <a:latin typeface="Arial Regular"/>
              </a:rPr>
              <a:t>r</a:t>
            </a:r>
            <a:r>
              <a:rPr lang="en-GB" sz="1800" baseline="-33000" dirty="0">
                <a:latin typeface="Arial Regular"/>
              </a:rPr>
              <a:t> </a:t>
            </a:r>
            <a:r>
              <a:rPr lang="en-GB" sz="1800" dirty="0">
                <a:latin typeface="Arial Regular"/>
              </a:rPr>
              <a:t>)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567286" y="4339176"/>
            <a:ext cx="3649269" cy="35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dirty="0">
                <a:latin typeface="Arial Regular"/>
              </a:rPr>
              <a:t>Critical-section efficiency =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5879666" y="4120273"/>
            <a:ext cx="256031" cy="35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dirty="0">
                <a:latin typeface="Arial Regular"/>
              </a:rPr>
              <a:t>T</a:t>
            </a:r>
            <a:r>
              <a:rPr lang="en-GB" baseline="-33000" dirty="0">
                <a:latin typeface="Arial Regular"/>
              </a:rPr>
              <a:t>c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5441522" y="4536476"/>
            <a:ext cx="1159676" cy="35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dirty="0" err="1">
                <a:latin typeface="Arial Regular"/>
              </a:rPr>
              <a:t>T</a:t>
            </a:r>
            <a:r>
              <a:rPr lang="en-GB" baseline="-33000" dirty="0" err="1">
                <a:latin typeface="Arial Regular"/>
              </a:rPr>
              <a:t>c</a:t>
            </a:r>
            <a:r>
              <a:rPr lang="en-GB" dirty="0" err="1">
                <a:latin typeface="Arial Regular"/>
              </a:rPr>
              <a:t>+T</a:t>
            </a:r>
            <a:r>
              <a:rPr lang="en-GB" baseline="-33000" dirty="0" err="1">
                <a:latin typeface="Arial Regular"/>
              </a:rPr>
              <a:t>a</a:t>
            </a:r>
            <a:r>
              <a:rPr lang="en-GB" dirty="0" err="1">
                <a:latin typeface="Arial Regular"/>
              </a:rPr>
              <a:t>+T</a:t>
            </a:r>
            <a:r>
              <a:rPr lang="en-GB" baseline="-33000" dirty="0" err="1">
                <a:latin typeface="Arial Regular"/>
              </a:rPr>
              <a:t>r</a:t>
            </a:r>
            <a:endParaRPr lang="en-GB" baseline="-33000" dirty="0">
              <a:latin typeface="Arial Regular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5359680" y="4522075"/>
            <a:ext cx="1169280" cy="0"/>
          </a:xfrm>
          <a:prstGeom prst="line">
            <a:avLst/>
          </a:prstGeom>
          <a:noFill/>
          <a:ln w="360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 dirty="0">
              <a:latin typeface="Arial Regular"/>
            </a:endParaRP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381522" y="6004818"/>
            <a:ext cx="6604372" cy="26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128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9128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6000"/>
              </a:lnSpc>
              <a:spcBef>
                <a:spcPts val="771"/>
              </a:spcBef>
              <a:buClr>
                <a:srgbClr val="000000"/>
              </a:buClr>
              <a:buSzPct val="45000"/>
            </a:pPr>
            <a:r>
              <a:rPr lang="en-GB" sz="1800" i="1" dirty="0">
                <a:latin typeface="Arial Regular"/>
              </a:rPr>
              <a:t>Ignoring lock contention and cache conflicts in the critical section</a:t>
            </a:r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>
            <a:off x="2174401" y="2429536"/>
            <a:ext cx="1663200" cy="838168"/>
          </a:xfrm>
          <a:prstGeom prst="roundRect">
            <a:avLst>
              <a:gd name="adj" fmla="val 171"/>
            </a:avLst>
          </a:prstGeom>
          <a:solidFill>
            <a:schemeClr val="hlink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 dirty="0">
              <a:latin typeface="Arial Regular"/>
            </a:endParaRPr>
          </a:p>
        </p:txBody>
      </p:sp>
      <p:sp>
        <p:nvSpPr>
          <p:cNvPr id="10256" name="AutoShape 16"/>
          <p:cNvSpPr>
            <a:spLocks noChangeArrowheads="1"/>
          </p:cNvSpPr>
          <p:nvPr/>
        </p:nvSpPr>
        <p:spPr bwMode="auto">
          <a:xfrm>
            <a:off x="2174401" y="2193351"/>
            <a:ext cx="1663200" cy="236185"/>
          </a:xfrm>
          <a:prstGeom prst="roundRect">
            <a:avLst>
              <a:gd name="adj" fmla="val 417"/>
            </a:avLst>
          </a:prstGeom>
          <a:solidFill>
            <a:srgbClr val="D5010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ctr" defTabSz="828013"/>
            <a:endParaRPr lang="en-US" dirty="0">
              <a:solidFill>
                <a:srgbClr val="D50101"/>
              </a:solidFill>
              <a:latin typeface="Arial Regular"/>
            </a:endParaRPr>
          </a:p>
        </p:txBody>
      </p:sp>
      <p:sp>
        <p:nvSpPr>
          <p:cNvPr id="10257" name="AutoShape 17"/>
          <p:cNvSpPr>
            <a:spLocks noChangeArrowheads="1"/>
          </p:cNvSpPr>
          <p:nvPr/>
        </p:nvSpPr>
        <p:spPr bwMode="auto">
          <a:xfrm>
            <a:off x="2174401" y="3260502"/>
            <a:ext cx="1663200" cy="167058"/>
          </a:xfrm>
          <a:prstGeom prst="roundRect">
            <a:avLst>
              <a:gd name="adj" fmla="val 861"/>
            </a:avLst>
          </a:prstGeom>
          <a:solidFill>
            <a:srgbClr val="D5010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889870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Some numbers you may want to know</a:t>
            </a:r>
          </a:p>
        </p:txBody>
      </p:sp>
      <p:pic>
        <p:nvPicPr>
          <p:cNvPr id="5" name="Picture 4" descr="Screen Shot 2013-11-19 at 6.05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14" y="1948379"/>
            <a:ext cx="7671460" cy="2650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300873"/>
            <a:ext cx="8921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 Regular"/>
              </a:rPr>
              <a:t>Source: Everything you always wanted to know about synchronization, but were afraid to ask. </a:t>
            </a:r>
            <a:r>
              <a:rPr lang="en-US" altLang="zh-CN" sz="1400" dirty="0">
                <a:latin typeface="Arial Regular"/>
              </a:rPr>
              <a:t>[SOSP'13]</a:t>
            </a:r>
            <a:endParaRPr lang="en-US" sz="1400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98659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D976694-77A1-9142-A2BD-6CBB9C5D632E}" type="slidenum">
              <a:rPr lang="en-US">
                <a:solidFill>
                  <a:srgbClr val="0070C0"/>
                </a:solidFill>
                <a:latin typeface="Arial Regular"/>
                <a:sym typeface="Symbol" charset="0"/>
              </a:rPr>
              <a:pPr/>
              <a:t>10</a:t>
            </a:fld>
            <a:endParaRPr lang="en-US" dirty="0">
              <a:solidFill>
                <a:srgbClr val="FBBA03"/>
              </a:solidFill>
              <a:latin typeface="Arial Regular"/>
              <a:sym typeface="Symbol" charset="0"/>
            </a:endParaRPr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2" y="207963"/>
            <a:ext cx="8610600" cy="736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 Regular"/>
              </a:rPr>
              <a:t>Shared Memory Multiprocessors</a:t>
            </a:r>
          </a:p>
        </p:txBody>
      </p:sp>
      <p:sp>
        <p:nvSpPr>
          <p:cNvPr id="13318" name="Line 3"/>
          <p:cNvSpPr>
            <a:spLocks noChangeShapeType="1"/>
          </p:cNvSpPr>
          <p:nvPr/>
        </p:nvSpPr>
        <p:spPr bwMode="auto">
          <a:xfrm>
            <a:off x="862013" y="2032000"/>
            <a:ext cx="4762" cy="1301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19" name="Line 4"/>
          <p:cNvSpPr>
            <a:spLocks noChangeShapeType="1"/>
          </p:cNvSpPr>
          <p:nvPr/>
        </p:nvSpPr>
        <p:spPr bwMode="auto">
          <a:xfrm>
            <a:off x="1371600" y="2035175"/>
            <a:ext cx="1588" cy="12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0" name="Line 5"/>
          <p:cNvSpPr>
            <a:spLocks noChangeShapeType="1"/>
          </p:cNvSpPr>
          <p:nvPr/>
        </p:nvSpPr>
        <p:spPr bwMode="auto">
          <a:xfrm>
            <a:off x="1876425" y="2035175"/>
            <a:ext cx="1588" cy="12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1" name="Line 6"/>
          <p:cNvSpPr>
            <a:spLocks noChangeShapeType="1"/>
          </p:cNvSpPr>
          <p:nvPr/>
        </p:nvSpPr>
        <p:spPr bwMode="auto">
          <a:xfrm>
            <a:off x="2381250" y="2035175"/>
            <a:ext cx="1588" cy="12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2" name="Line 7"/>
          <p:cNvSpPr>
            <a:spLocks noChangeShapeType="1"/>
          </p:cNvSpPr>
          <p:nvPr/>
        </p:nvSpPr>
        <p:spPr bwMode="auto">
          <a:xfrm>
            <a:off x="866775" y="2540000"/>
            <a:ext cx="1588" cy="2063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3" name="Line 8"/>
          <p:cNvSpPr>
            <a:spLocks noChangeShapeType="1"/>
          </p:cNvSpPr>
          <p:nvPr/>
        </p:nvSpPr>
        <p:spPr bwMode="auto">
          <a:xfrm>
            <a:off x="1371600" y="2540000"/>
            <a:ext cx="1588" cy="2063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4" name="Line 9"/>
          <p:cNvSpPr>
            <a:spLocks noChangeShapeType="1"/>
          </p:cNvSpPr>
          <p:nvPr/>
        </p:nvSpPr>
        <p:spPr bwMode="auto">
          <a:xfrm>
            <a:off x="1876425" y="2540000"/>
            <a:ext cx="1588" cy="2063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5" name="Line 10"/>
          <p:cNvSpPr>
            <a:spLocks noChangeShapeType="1"/>
          </p:cNvSpPr>
          <p:nvPr/>
        </p:nvSpPr>
        <p:spPr bwMode="auto">
          <a:xfrm>
            <a:off x="2381250" y="2540000"/>
            <a:ext cx="1588" cy="2063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6" name="Freeform 11"/>
          <p:cNvSpPr>
            <a:spLocks/>
          </p:cNvSpPr>
          <p:nvPr/>
        </p:nvSpPr>
        <p:spPr bwMode="auto">
          <a:xfrm>
            <a:off x="609600" y="2157413"/>
            <a:ext cx="2024063" cy="382587"/>
          </a:xfrm>
          <a:custGeom>
            <a:avLst/>
            <a:gdLst>
              <a:gd name="T0" fmla="*/ 0 w 1275"/>
              <a:gd name="T1" fmla="*/ 0 h 241"/>
              <a:gd name="T2" fmla="*/ 2147483647 w 1275"/>
              <a:gd name="T3" fmla="*/ 2147483647 h 241"/>
              <a:gd name="T4" fmla="*/ 2147483647 w 1275"/>
              <a:gd name="T5" fmla="*/ 2147483647 h 241"/>
              <a:gd name="T6" fmla="*/ 2147483647 w 1275"/>
              <a:gd name="T7" fmla="*/ 2147483647 h 241"/>
              <a:gd name="T8" fmla="*/ 2147483647 w 1275"/>
              <a:gd name="T9" fmla="*/ 2147483647 h 241"/>
              <a:gd name="T10" fmla="*/ 0 w 1275"/>
              <a:gd name="T11" fmla="*/ 0 h 24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75" h="241">
                <a:moveTo>
                  <a:pt x="0" y="0"/>
                </a:moveTo>
                <a:lnTo>
                  <a:pt x="1275" y="3"/>
                </a:lnTo>
                <a:lnTo>
                  <a:pt x="1275" y="241"/>
                </a:lnTo>
                <a:lnTo>
                  <a:pt x="3" y="241"/>
                </a:lnTo>
                <a:lnTo>
                  <a:pt x="3" y="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7" name="Freeform 12"/>
          <p:cNvSpPr>
            <a:spLocks/>
          </p:cNvSpPr>
          <p:nvPr/>
        </p:nvSpPr>
        <p:spPr bwMode="auto">
          <a:xfrm>
            <a:off x="609600" y="2157413"/>
            <a:ext cx="2024063" cy="382587"/>
          </a:xfrm>
          <a:custGeom>
            <a:avLst/>
            <a:gdLst>
              <a:gd name="T0" fmla="*/ 0 w 1275"/>
              <a:gd name="T1" fmla="*/ 0 h 241"/>
              <a:gd name="T2" fmla="*/ 2147483647 w 1275"/>
              <a:gd name="T3" fmla="*/ 2147483647 h 241"/>
              <a:gd name="T4" fmla="*/ 2147483647 w 1275"/>
              <a:gd name="T5" fmla="*/ 2147483647 h 241"/>
              <a:gd name="T6" fmla="*/ 2147483647 w 1275"/>
              <a:gd name="T7" fmla="*/ 2147483647 h 241"/>
              <a:gd name="T8" fmla="*/ 2147483647 w 1275"/>
              <a:gd name="T9" fmla="*/ 2147483647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75" h="241">
                <a:moveTo>
                  <a:pt x="0" y="0"/>
                </a:moveTo>
                <a:lnTo>
                  <a:pt x="1275" y="3"/>
                </a:lnTo>
                <a:lnTo>
                  <a:pt x="1275" y="241"/>
                </a:lnTo>
                <a:lnTo>
                  <a:pt x="3" y="241"/>
                </a:lnTo>
                <a:lnTo>
                  <a:pt x="3" y="3"/>
                </a:lnTo>
              </a:path>
            </a:pathLst>
          </a:custGeom>
          <a:solidFill>
            <a:schemeClr val="accent2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8" name="Freeform 13"/>
          <p:cNvSpPr>
            <a:spLocks/>
          </p:cNvSpPr>
          <p:nvPr/>
        </p:nvSpPr>
        <p:spPr bwMode="auto">
          <a:xfrm>
            <a:off x="609600" y="2746375"/>
            <a:ext cx="2024063" cy="828675"/>
          </a:xfrm>
          <a:custGeom>
            <a:avLst/>
            <a:gdLst>
              <a:gd name="T0" fmla="*/ 0 w 1275"/>
              <a:gd name="T1" fmla="*/ 0 h 522"/>
              <a:gd name="T2" fmla="*/ 2147483647 w 1275"/>
              <a:gd name="T3" fmla="*/ 0 h 522"/>
              <a:gd name="T4" fmla="*/ 2147483647 w 1275"/>
              <a:gd name="T5" fmla="*/ 2147483647 h 522"/>
              <a:gd name="T6" fmla="*/ 2147483647 w 1275"/>
              <a:gd name="T7" fmla="*/ 2147483647 h 522"/>
              <a:gd name="T8" fmla="*/ 2147483647 w 1275"/>
              <a:gd name="T9" fmla="*/ 0 h 522"/>
              <a:gd name="T10" fmla="*/ 0 w 1275"/>
              <a:gd name="T11" fmla="*/ 0 h 5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75" h="522">
                <a:moveTo>
                  <a:pt x="0" y="0"/>
                </a:moveTo>
                <a:lnTo>
                  <a:pt x="1275" y="0"/>
                </a:lnTo>
                <a:lnTo>
                  <a:pt x="1275" y="522"/>
                </a:lnTo>
                <a:lnTo>
                  <a:pt x="3" y="522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29" name="Freeform 14" descr="Light upward diagonal"/>
          <p:cNvSpPr>
            <a:spLocks/>
          </p:cNvSpPr>
          <p:nvPr/>
        </p:nvSpPr>
        <p:spPr bwMode="auto">
          <a:xfrm>
            <a:off x="609600" y="2746375"/>
            <a:ext cx="2024063" cy="828675"/>
          </a:xfrm>
          <a:custGeom>
            <a:avLst/>
            <a:gdLst>
              <a:gd name="T0" fmla="*/ 0 w 1275"/>
              <a:gd name="T1" fmla="*/ 0 h 522"/>
              <a:gd name="T2" fmla="*/ 2147483647 w 1275"/>
              <a:gd name="T3" fmla="*/ 0 h 522"/>
              <a:gd name="T4" fmla="*/ 2147483647 w 1275"/>
              <a:gd name="T5" fmla="*/ 2147483647 h 522"/>
              <a:gd name="T6" fmla="*/ 2147483647 w 1275"/>
              <a:gd name="T7" fmla="*/ 2147483647 h 522"/>
              <a:gd name="T8" fmla="*/ 2147483647 w 1275"/>
              <a:gd name="T9" fmla="*/ 0 h 5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75" h="522">
                <a:moveTo>
                  <a:pt x="0" y="0"/>
                </a:moveTo>
                <a:lnTo>
                  <a:pt x="1275" y="0"/>
                </a:lnTo>
                <a:lnTo>
                  <a:pt x="1275" y="522"/>
                </a:lnTo>
                <a:lnTo>
                  <a:pt x="3" y="522"/>
                </a:lnTo>
                <a:lnTo>
                  <a:pt x="3" y="0"/>
                </a:lnTo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0" name="Line 15"/>
          <p:cNvSpPr>
            <a:spLocks noChangeShapeType="1"/>
          </p:cNvSpPr>
          <p:nvPr/>
        </p:nvSpPr>
        <p:spPr bwMode="auto">
          <a:xfrm>
            <a:off x="862013" y="1778000"/>
            <a:ext cx="4762" cy="1317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1" name="Line 16"/>
          <p:cNvSpPr>
            <a:spLocks noChangeShapeType="1"/>
          </p:cNvSpPr>
          <p:nvPr/>
        </p:nvSpPr>
        <p:spPr bwMode="auto">
          <a:xfrm>
            <a:off x="2381250" y="1782763"/>
            <a:ext cx="1588" cy="12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2" name="Freeform 17"/>
          <p:cNvSpPr>
            <a:spLocks/>
          </p:cNvSpPr>
          <p:nvPr/>
        </p:nvSpPr>
        <p:spPr bwMode="auto">
          <a:xfrm>
            <a:off x="609600" y="1905000"/>
            <a:ext cx="2024063" cy="130175"/>
          </a:xfrm>
          <a:custGeom>
            <a:avLst/>
            <a:gdLst>
              <a:gd name="T0" fmla="*/ 0 w 1275"/>
              <a:gd name="T1" fmla="*/ 0 h 82"/>
              <a:gd name="T2" fmla="*/ 2147483647 w 1275"/>
              <a:gd name="T3" fmla="*/ 2147483647 h 82"/>
              <a:gd name="T4" fmla="*/ 2147483647 w 1275"/>
              <a:gd name="T5" fmla="*/ 2147483647 h 82"/>
              <a:gd name="T6" fmla="*/ 2147483647 w 1275"/>
              <a:gd name="T7" fmla="*/ 2147483647 h 82"/>
              <a:gd name="T8" fmla="*/ 2147483647 w 1275"/>
              <a:gd name="T9" fmla="*/ 2147483647 h 82"/>
              <a:gd name="T10" fmla="*/ 0 w 1275"/>
              <a:gd name="T11" fmla="*/ 0 h 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75" h="82">
                <a:moveTo>
                  <a:pt x="0" y="0"/>
                </a:moveTo>
                <a:lnTo>
                  <a:pt x="1275" y="3"/>
                </a:lnTo>
                <a:lnTo>
                  <a:pt x="1275" y="82"/>
                </a:lnTo>
                <a:lnTo>
                  <a:pt x="3" y="82"/>
                </a:lnTo>
                <a:lnTo>
                  <a:pt x="3" y="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3" name="Freeform 18"/>
          <p:cNvSpPr>
            <a:spLocks/>
          </p:cNvSpPr>
          <p:nvPr/>
        </p:nvSpPr>
        <p:spPr bwMode="auto">
          <a:xfrm>
            <a:off x="609600" y="1905000"/>
            <a:ext cx="2024063" cy="130175"/>
          </a:xfrm>
          <a:custGeom>
            <a:avLst/>
            <a:gdLst>
              <a:gd name="T0" fmla="*/ 0 w 1275"/>
              <a:gd name="T1" fmla="*/ 0 h 82"/>
              <a:gd name="T2" fmla="*/ 2147483647 w 1275"/>
              <a:gd name="T3" fmla="*/ 2147483647 h 82"/>
              <a:gd name="T4" fmla="*/ 2147483647 w 1275"/>
              <a:gd name="T5" fmla="*/ 2147483647 h 82"/>
              <a:gd name="T6" fmla="*/ 2147483647 w 1275"/>
              <a:gd name="T7" fmla="*/ 2147483647 h 82"/>
              <a:gd name="T8" fmla="*/ 2147483647 w 1275"/>
              <a:gd name="T9" fmla="*/ 2147483647 h 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75" h="82">
                <a:moveTo>
                  <a:pt x="0" y="0"/>
                </a:moveTo>
                <a:lnTo>
                  <a:pt x="1275" y="3"/>
                </a:lnTo>
                <a:lnTo>
                  <a:pt x="1275" y="82"/>
                </a:lnTo>
                <a:lnTo>
                  <a:pt x="3" y="82"/>
                </a:lnTo>
                <a:lnTo>
                  <a:pt x="3" y="3"/>
                </a:lnTo>
              </a:path>
            </a:pathLst>
          </a:custGeom>
          <a:solidFill>
            <a:srgbClr val="FFFF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4" name="Freeform 19"/>
          <p:cNvSpPr>
            <a:spLocks/>
          </p:cNvSpPr>
          <p:nvPr/>
        </p:nvSpPr>
        <p:spPr bwMode="auto">
          <a:xfrm>
            <a:off x="614363" y="1277938"/>
            <a:ext cx="504825" cy="504825"/>
          </a:xfrm>
          <a:custGeom>
            <a:avLst/>
            <a:gdLst>
              <a:gd name="T0" fmla="*/ 2147483647 w 318"/>
              <a:gd name="T1" fmla="*/ 2147483647 h 318"/>
              <a:gd name="T2" fmla="*/ 2147483647 w 318"/>
              <a:gd name="T3" fmla="*/ 2147483647 h 318"/>
              <a:gd name="T4" fmla="*/ 2147483647 w 318"/>
              <a:gd name="T5" fmla="*/ 2147483647 h 318"/>
              <a:gd name="T6" fmla="*/ 2147483647 w 318"/>
              <a:gd name="T7" fmla="*/ 2147483647 h 318"/>
              <a:gd name="T8" fmla="*/ 2147483647 w 318"/>
              <a:gd name="T9" fmla="*/ 2147483647 h 318"/>
              <a:gd name="T10" fmla="*/ 2147483647 w 318"/>
              <a:gd name="T11" fmla="*/ 2147483647 h 318"/>
              <a:gd name="T12" fmla="*/ 2147483647 w 318"/>
              <a:gd name="T13" fmla="*/ 2147483647 h 318"/>
              <a:gd name="T14" fmla="*/ 2147483647 w 318"/>
              <a:gd name="T15" fmla="*/ 2147483647 h 318"/>
              <a:gd name="T16" fmla="*/ 2147483647 w 318"/>
              <a:gd name="T17" fmla="*/ 2147483647 h 318"/>
              <a:gd name="T18" fmla="*/ 2147483647 w 318"/>
              <a:gd name="T19" fmla="*/ 2147483647 h 318"/>
              <a:gd name="T20" fmla="*/ 2147483647 w 318"/>
              <a:gd name="T21" fmla="*/ 2147483647 h 318"/>
              <a:gd name="T22" fmla="*/ 2147483647 w 318"/>
              <a:gd name="T23" fmla="*/ 2147483647 h 318"/>
              <a:gd name="T24" fmla="*/ 2147483647 w 318"/>
              <a:gd name="T25" fmla="*/ 2147483647 h 318"/>
              <a:gd name="T26" fmla="*/ 2147483647 w 318"/>
              <a:gd name="T27" fmla="*/ 2147483647 h 318"/>
              <a:gd name="T28" fmla="*/ 2147483647 w 318"/>
              <a:gd name="T29" fmla="*/ 2147483647 h 318"/>
              <a:gd name="T30" fmla="*/ 2147483647 w 318"/>
              <a:gd name="T31" fmla="*/ 2147483647 h 318"/>
              <a:gd name="T32" fmla="*/ 2147483647 w 318"/>
              <a:gd name="T33" fmla="*/ 2147483647 h 318"/>
              <a:gd name="T34" fmla="*/ 2147483647 w 318"/>
              <a:gd name="T35" fmla="*/ 2147483647 h 318"/>
              <a:gd name="T36" fmla="*/ 2147483647 w 318"/>
              <a:gd name="T37" fmla="*/ 2147483647 h 318"/>
              <a:gd name="T38" fmla="*/ 0 w 318"/>
              <a:gd name="T39" fmla="*/ 2147483647 h 318"/>
              <a:gd name="T40" fmla="*/ 0 w 318"/>
              <a:gd name="T41" fmla="*/ 2147483647 h 318"/>
              <a:gd name="T42" fmla="*/ 0 w 318"/>
              <a:gd name="T43" fmla="*/ 2147483647 h 318"/>
              <a:gd name="T44" fmla="*/ 2147483647 w 318"/>
              <a:gd name="T45" fmla="*/ 2147483647 h 318"/>
              <a:gd name="T46" fmla="*/ 2147483647 w 318"/>
              <a:gd name="T47" fmla="*/ 2147483647 h 318"/>
              <a:gd name="T48" fmla="*/ 2147483647 w 318"/>
              <a:gd name="T49" fmla="*/ 2147483647 h 318"/>
              <a:gd name="T50" fmla="*/ 2147483647 w 318"/>
              <a:gd name="T51" fmla="*/ 2147483647 h 318"/>
              <a:gd name="T52" fmla="*/ 2147483647 w 318"/>
              <a:gd name="T53" fmla="*/ 2147483647 h 318"/>
              <a:gd name="T54" fmla="*/ 2147483647 w 318"/>
              <a:gd name="T55" fmla="*/ 2147483647 h 318"/>
              <a:gd name="T56" fmla="*/ 2147483647 w 318"/>
              <a:gd name="T57" fmla="*/ 2147483647 h 318"/>
              <a:gd name="T58" fmla="*/ 2147483647 w 318"/>
              <a:gd name="T59" fmla="*/ 2147483647 h 318"/>
              <a:gd name="T60" fmla="*/ 2147483647 w 318"/>
              <a:gd name="T61" fmla="*/ 0 h 318"/>
              <a:gd name="T62" fmla="*/ 2147483647 w 318"/>
              <a:gd name="T63" fmla="*/ 2147483647 h 318"/>
              <a:gd name="T64" fmla="*/ 2147483647 w 318"/>
              <a:gd name="T65" fmla="*/ 2147483647 h 318"/>
              <a:gd name="T66" fmla="*/ 2147483647 w 318"/>
              <a:gd name="T67" fmla="*/ 2147483647 h 318"/>
              <a:gd name="T68" fmla="*/ 2147483647 w 318"/>
              <a:gd name="T69" fmla="*/ 2147483647 h 318"/>
              <a:gd name="T70" fmla="*/ 2147483647 w 318"/>
              <a:gd name="T71" fmla="*/ 2147483647 h 318"/>
              <a:gd name="T72" fmla="*/ 2147483647 w 318"/>
              <a:gd name="T73" fmla="*/ 2147483647 h 318"/>
              <a:gd name="T74" fmla="*/ 2147483647 w 318"/>
              <a:gd name="T75" fmla="*/ 2147483647 h 318"/>
              <a:gd name="T76" fmla="*/ 2147483647 w 318"/>
              <a:gd name="T77" fmla="*/ 2147483647 h 318"/>
              <a:gd name="T78" fmla="*/ 2147483647 w 318"/>
              <a:gd name="T79" fmla="*/ 2147483647 h 318"/>
              <a:gd name="T80" fmla="*/ 2147483647 w 318"/>
              <a:gd name="T81" fmla="*/ 2147483647 h 318"/>
              <a:gd name="T82" fmla="*/ 2147483647 w 318"/>
              <a:gd name="T83" fmla="*/ 2147483647 h 31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18" h="318">
                <a:moveTo>
                  <a:pt x="316" y="159"/>
                </a:moveTo>
                <a:lnTo>
                  <a:pt x="316" y="186"/>
                </a:lnTo>
                <a:lnTo>
                  <a:pt x="310" y="209"/>
                </a:lnTo>
                <a:lnTo>
                  <a:pt x="300" y="231"/>
                </a:lnTo>
                <a:lnTo>
                  <a:pt x="286" y="252"/>
                </a:lnTo>
                <a:lnTo>
                  <a:pt x="270" y="270"/>
                </a:lnTo>
                <a:lnTo>
                  <a:pt x="252" y="286"/>
                </a:lnTo>
                <a:lnTo>
                  <a:pt x="231" y="300"/>
                </a:lnTo>
                <a:lnTo>
                  <a:pt x="209" y="310"/>
                </a:lnTo>
                <a:lnTo>
                  <a:pt x="183" y="315"/>
                </a:lnTo>
                <a:lnTo>
                  <a:pt x="159" y="318"/>
                </a:lnTo>
                <a:lnTo>
                  <a:pt x="133" y="315"/>
                </a:lnTo>
                <a:lnTo>
                  <a:pt x="109" y="310"/>
                </a:lnTo>
                <a:lnTo>
                  <a:pt x="85" y="300"/>
                </a:lnTo>
                <a:lnTo>
                  <a:pt x="64" y="286"/>
                </a:lnTo>
                <a:lnTo>
                  <a:pt x="45" y="270"/>
                </a:lnTo>
                <a:lnTo>
                  <a:pt x="29" y="252"/>
                </a:lnTo>
                <a:lnTo>
                  <a:pt x="16" y="231"/>
                </a:lnTo>
                <a:lnTo>
                  <a:pt x="8" y="209"/>
                </a:lnTo>
                <a:lnTo>
                  <a:pt x="0" y="186"/>
                </a:lnTo>
                <a:lnTo>
                  <a:pt x="0" y="159"/>
                </a:lnTo>
                <a:lnTo>
                  <a:pt x="0" y="133"/>
                </a:lnTo>
                <a:lnTo>
                  <a:pt x="8" y="109"/>
                </a:lnTo>
                <a:lnTo>
                  <a:pt x="16" y="85"/>
                </a:lnTo>
                <a:lnTo>
                  <a:pt x="29" y="64"/>
                </a:lnTo>
                <a:lnTo>
                  <a:pt x="45" y="45"/>
                </a:lnTo>
                <a:lnTo>
                  <a:pt x="64" y="29"/>
                </a:lnTo>
                <a:lnTo>
                  <a:pt x="85" y="19"/>
                </a:lnTo>
                <a:lnTo>
                  <a:pt x="109" y="8"/>
                </a:lnTo>
                <a:lnTo>
                  <a:pt x="133" y="3"/>
                </a:lnTo>
                <a:lnTo>
                  <a:pt x="159" y="0"/>
                </a:lnTo>
                <a:lnTo>
                  <a:pt x="183" y="3"/>
                </a:lnTo>
                <a:lnTo>
                  <a:pt x="209" y="8"/>
                </a:lnTo>
                <a:lnTo>
                  <a:pt x="231" y="19"/>
                </a:lnTo>
                <a:lnTo>
                  <a:pt x="252" y="29"/>
                </a:lnTo>
                <a:lnTo>
                  <a:pt x="270" y="45"/>
                </a:lnTo>
                <a:lnTo>
                  <a:pt x="286" y="64"/>
                </a:lnTo>
                <a:lnTo>
                  <a:pt x="300" y="85"/>
                </a:lnTo>
                <a:lnTo>
                  <a:pt x="310" y="109"/>
                </a:lnTo>
                <a:lnTo>
                  <a:pt x="316" y="133"/>
                </a:lnTo>
                <a:lnTo>
                  <a:pt x="318" y="159"/>
                </a:lnTo>
                <a:lnTo>
                  <a:pt x="316" y="1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5" name="Freeform 20"/>
          <p:cNvSpPr>
            <a:spLocks/>
          </p:cNvSpPr>
          <p:nvPr/>
        </p:nvSpPr>
        <p:spPr bwMode="auto">
          <a:xfrm>
            <a:off x="614363" y="1277938"/>
            <a:ext cx="504825" cy="504825"/>
          </a:xfrm>
          <a:custGeom>
            <a:avLst/>
            <a:gdLst>
              <a:gd name="T0" fmla="*/ 2147483647 w 318"/>
              <a:gd name="T1" fmla="*/ 2147483647 h 318"/>
              <a:gd name="T2" fmla="*/ 2147483647 w 318"/>
              <a:gd name="T3" fmla="*/ 2147483647 h 318"/>
              <a:gd name="T4" fmla="*/ 2147483647 w 318"/>
              <a:gd name="T5" fmla="*/ 2147483647 h 318"/>
              <a:gd name="T6" fmla="*/ 2147483647 w 318"/>
              <a:gd name="T7" fmla="*/ 2147483647 h 318"/>
              <a:gd name="T8" fmla="*/ 2147483647 w 318"/>
              <a:gd name="T9" fmla="*/ 2147483647 h 318"/>
              <a:gd name="T10" fmla="*/ 2147483647 w 318"/>
              <a:gd name="T11" fmla="*/ 2147483647 h 318"/>
              <a:gd name="T12" fmla="*/ 2147483647 w 318"/>
              <a:gd name="T13" fmla="*/ 2147483647 h 318"/>
              <a:gd name="T14" fmla="*/ 2147483647 w 318"/>
              <a:gd name="T15" fmla="*/ 2147483647 h 318"/>
              <a:gd name="T16" fmla="*/ 2147483647 w 318"/>
              <a:gd name="T17" fmla="*/ 2147483647 h 318"/>
              <a:gd name="T18" fmla="*/ 2147483647 w 318"/>
              <a:gd name="T19" fmla="*/ 2147483647 h 318"/>
              <a:gd name="T20" fmla="*/ 2147483647 w 318"/>
              <a:gd name="T21" fmla="*/ 0 h 318"/>
              <a:gd name="T22" fmla="*/ 2147483647 w 318"/>
              <a:gd name="T23" fmla="*/ 2147483647 h 318"/>
              <a:gd name="T24" fmla="*/ 2147483647 w 318"/>
              <a:gd name="T25" fmla="*/ 2147483647 h 318"/>
              <a:gd name="T26" fmla="*/ 2147483647 w 318"/>
              <a:gd name="T27" fmla="*/ 2147483647 h 318"/>
              <a:gd name="T28" fmla="*/ 2147483647 w 318"/>
              <a:gd name="T29" fmla="*/ 2147483647 h 318"/>
              <a:gd name="T30" fmla="*/ 2147483647 w 318"/>
              <a:gd name="T31" fmla="*/ 2147483647 h 318"/>
              <a:gd name="T32" fmla="*/ 2147483647 w 318"/>
              <a:gd name="T33" fmla="*/ 2147483647 h 318"/>
              <a:gd name="T34" fmla="*/ 2147483647 w 318"/>
              <a:gd name="T35" fmla="*/ 2147483647 h 318"/>
              <a:gd name="T36" fmla="*/ 2147483647 w 318"/>
              <a:gd name="T37" fmla="*/ 2147483647 h 318"/>
              <a:gd name="T38" fmla="*/ 0 w 318"/>
              <a:gd name="T39" fmla="*/ 2147483647 h 318"/>
              <a:gd name="T40" fmla="*/ 0 w 318"/>
              <a:gd name="T41" fmla="*/ 2147483647 h 318"/>
              <a:gd name="T42" fmla="*/ 0 w 318"/>
              <a:gd name="T43" fmla="*/ 2147483647 h 318"/>
              <a:gd name="T44" fmla="*/ 2147483647 w 318"/>
              <a:gd name="T45" fmla="*/ 2147483647 h 318"/>
              <a:gd name="T46" fmla="*/ 2147483647 w 318"/>
              <a:gd name="T47" fmla="*/ 2147483647 h 318"/>
              <a:gd name="T48" fmla="*/ 2147483647 w 318"/>
              <a:gd name="T49" fmla="*/ 2147483647 h 318"/>
              <a:gd name="T50" fmla="*/ 2147483647 w 318"/>
              <a:gd name="T51" fmla="*/ 2147483647 h 318"/>
              <a:gd name="T52" fmla="*/ 2147483647 w 318"/>
              <a:gd name="T53" fmla="*/ 2147483647 h 318"/>
              <a:gd name="T54" fmla="*/ 2147483647 w 318"/>
              <a:gd name="T55" fmla="*/ 2147483647 h 318"/>
              <a:gd name="T56" fmla="*/ 2147483647 w 318"/>
              <a:gd name="T57" fmla="*/ 2147483647 h 318"/>
              <a:gd name="T58" fmla="*/ 2147483647 w 318"/>
              <a:gd name="T59" fmla="*/ 2147483647 h 318"/>
              <a:gd name="T60" fmla="*/ 2147483647 w 318"/>
              <a:gd name="T61" fmla="*/ 2147483647 h 318"/>
              <a:gd name="T62" fmla="*/ 2147483647 w 318"/>
              <a:gd name="T63" fmla="*/ 2147483647 h 318"/>
              <a:gd name="T64" fmla="*/ 2147483647 w 318"/>
              <a:gd name="T65" fmla="*/ 2147483647 h 318"/>
              <a:gd name="T66" fmla="*/ 2147483647 w 318"/>
              <a:gd name="T67" fmla="*/ 2147483647 h 318"/>
              <a:gd name="T68" fmla="*/ 2147483647 w 318"/>
              <a:gd name="T69" fmla="*/ 2147483647 h 318"/>
              <a:gd name="T70" fmla="*/ 2147483647 w 318"/>
              <a:gd name="T71" fmla="*/ 2147483647 h 318"/>
              <a:gd name="T72" fmla="*/ 2147483647 w 318"/>
              <a:gd name="T73" fmla="*/ 2147483647 h 318"/>
              <a:gd name="T74" fmla="*/ 2147483647 w 318"/>
              <a:gd name="T75" fmla="*/ 2147483647 h 318"/>
              <a:gd name="T76" fmla="*/ 2147483647 w 318"/>
              <a:gd name="T77" fmla="*/ 2147483647 h 318"/>
              <a:gd name="T78" fmla="*/ 2147483647 w 318"/>
              <a:gd name="T79" fmla="*/ 2147483647 h 318"/>
              <a:gd name="T80" fmla="*/ 2147483647 w 318"/>
              <a:gd name="T81" fmla="*/ 2147483647 h 318"/>
              <a:gd name="T82" fmla="*/ 2147483647 w 318"/>
              <a:gd name="T83" fmla="*/ 2147483647 h 31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18" h="318">
                <a:moveTo>
                  <a:pt x="316" y="159"/>
                </a:moveTo>
                <a:lnTo>
                  <a:pt x="316" y="133"/>
                </a:lnTo>
                <a:lnTo>
                  <a:pt x="310" y="109"/>
                </a:lnTo>
                <a:lnTo>
                  <a:pt x="300" y="85"/>
                </a:lnTo>
                <a:lnTo>
                  <a:pt x="286" y="64"/>
                </a:lnTo>
                <a:lnTo>
                  <a:pt x="270" y="45"/>
                </a:lnTo>
                <a:lnTo>
                  <a:pt x="252" y="29"/>
                </a:lnTo>
                <a:lnTo>
                  <a:pt x="231" y="19"/>
                </a:lnTo>
                <a:lnTo>
                  <a:pt x="209" y="8"/>
                </a:lnTo>
                <a:lnTo>
                  <a:pt x="183" y="3"/>
                </a:lnTo>
                <a:lnTo>
                  <a:pt x="159" y="0"/>
                </a:lnTo>
                <a:lnTo>
                  <a:pt x="133" y="3"/>
                </a:lnTo>
                <a:lnTo>
                  <a:pt x="109" y="8"/>
                </a:lnTo>
                <a:lnTo>
                  <a:pt x="85" y="19"/>
                </a:lnTo>
                <a:lnTo>
                  <a:pt x="64" y="29"/>
                </a:lnTo>
                <a:lnTo>
                  <a:pt x="45" y="45"/>
                </a:lnTo>
                <a:lnTo>
                  <a:pt x="29" y="64"/>
                </a:lnTo>
                <a:lnTo>
                  <a:pt x="16" y="85"/>
                </a:lnTo>
                <a:lnTo>
                  <a:pt x="8" y="109"/>
                </a:lnTo>
                <a:lnTo>
                  <a:pt x="0" y="133"/>
                </a:lnTo>
                <a:lnTo>
                  <a:pt x="0" y="159"/>
                </a:lnTo>
                <a:lnTo>
                  <a:pt x="0" y="186"/>
                </a:lnTo>
                <a:lnTo>
                  <a:pt x="8" y="209"/>
                </a:lnTo>
                <a:lnTo>
                  <a:pt x="16" y="231"/>
                </a:lnTo>
                <a:lnTo>
                  <a:pt x="29" y="252"/>
                </a:lnTo>
                <a:lnTo>
                  <a:pt x="45" y="270"/>
                </a:lnTo>
                <a:lnTo>
                  <a:pt x="64" y="286"/>
                </a:lnTo>
                <a:lnTo>
                  <a:pt x="85" y="300"/>
                </a:lnTo>
                <a:lnTo>
                  <a:pt x="109" y="310"/>
                </a:lnTo>
                <a:lnTo>
                  <a:pt x="133" y="315"/>
                </a:lnTo>
                <a:lnTo>
                  <a:pt x="159" y="318"/>
                </a:lnTo>
                <a:lnTo>
                  <a:pt x="183" y="315"/>
                </a:lnTo>
                <a:lnTo>
                  <a:pt x="209" y="310"/>
                </a:lnTo>
                <a:lnTo>
                  <a:pt x="231" y="300"/>
                </a:lnTo>
                <a:lnTo>
                  <a:pt x="252" y="286"/>
                </a:lnTo>
                <a:lnTo>
                  <a:pt x="270" y="270"/>
                </a:lnTo>
                <a:lnTo>
                  <a:pt x="286" y="252"/>
                </a:lnTo>
                <a:lnTo>
                  <a:pt x="300" y="231"/>
                </a:lnTo>
                <a:lnTo>
                  <a:pt x="310" y="209"/>
                </a:lnTo>
                <a:lnTo>
                  <a:pt x="316" y="186"/>
                </a:lnTo>
                <a:lnTo>
                  <a:pt x="318" y="159"/>
                </a:lnTo>
              </a:path>
            </a:pathLst>
          </a:custGeom>
          <a:solidFill>
            <a:srgbClr val="67DCF7"/>
          </a:solidFill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6" name="Freeform 21"/>
          <p:cNvSpPr>
            <a:spLocks/>
          </p:cNvSpPr>
          <p:nvPr/>
        </p:nvSpPr>
        <p:spPr bwMode="auto">
          <a:xfrm>
            <a:off x="2128838" y="1277938"/>
            <a:ext cx="504825" cy="504825"/>
          </a:xfrm>
          <a:custGeom>
            <a:avLst/>
            <a:gdLst>
              <a:gd name="T0" fmla="*/ 2147483647 w 318"/>
              <a:gd name="T1" fmla="*/ 2147483647 h 318"/>
              <a:gd name="T2" fmla="*/ 2147483647 w 318"/>
              <a:gd name="T3" fmla="*/ 2147483647 h 318"/>
              <a:gd name="T4" fmla="*/ 2147483647 w 318"/>
              <a:gd name="T5" fmla="*/ 2147483647 h 318"/>
              <a:gd name="T6" fmla="*/ 2147483647 w 318"/>
              <a:gd name="T7" fmla="*/ 2147483647 h 318"/>
              <a:gd name="T8" fmla="*/ 2147483647 w 318"/>
              <a:gd name="T9" fmla="*/ 2147483647 h 318"/>
              <a:gd name="T10" fmla="*/ 2147483647 w 318"/>
              <a:gd name="T11" fmla="*/ 2147483647 h 318"/>
              <a:gd name="T12" fmla="*/ 2147483647 w 318"/>
              <a:gd name="T13" fmla="*/ 2147483647 h 318"/>
              <a:gd name="T14" fmla="*/ 2147483647 w 318"/>
              <a:gd name="T15" fmla="*/ 2147483647 h 318"/>
              <a:gd name="T16" fmla="*/ 2147483647 w 318"/>
              <a:gd name="T17" fmla="*/ 2147483647 h 318"/>
              <a:gd name="T18" fmla="*/ 2147483647 w 318"/>
              <a:gd name="T19" fmla="*/ 2147483647 h 318"/>
              <a:gd name="T20" fmla="*/ 2147483647 w 318"/>
              <a:gd name="T21" fmla="*/ 2147483647 h 318"/>
              <a:gd name="T22" fmla="*/ 2147483647 w 318"/>
              <a:gd name="T23" fmla="*/ 2147483647 h 318"/>
              <a:gd name="T24" fmla="*/ 2147483647 w 318"/>
              <a:gd name="T25" fmla="*/ 2147483647 h 318"/>
              <a:gd name="T26" fmla="*/ 2147483647 w 318"/>
              <a:gd name="T27" fmla="*/ 2147483647 h 318"/>
              <a:gd name="T28" fmla="*/ 2147483647 w 318"/>
              <a:gd name="T29" fmla="*/ 2147483647 h 318"/>
              <a:gd name="T30" fmla="*/ 2147483647 w 318"/>
              <a:gd name="T31" fmla="*/ 2147483647 h 318"/>
              <a:gd name="T32" fmla="*/ 2147483647 w 318"/>
              <a:gd name="T33" fmla="*/ 2147483647 h 318"/>
              <a:gd name="T34" fmla="*/ 2147483647 w 318"/>
              <a:gd name="T35" fmla="*/ 2147483647 h 318"/>
              <a:gd name="T36" fmla="*/ 2147483647 w 318"/>
              <a:gd name="T37" fmla="*/ 2147483647 h 318"/>
              <a:gd name="T38" fmla="*/ 0 w 318"/>
              <a:gd name="T39" fmla="*/ 2147483647 h 318"/>
              <a:gd name="T40" fmla="*/ 0 w 318"/>
              <a:gd name="T41" fmla="*/ 2147483647 h 318"/>
              <a:gd name="T42" fmla="*/ 0 w 318"/>
              <a:gd name="T43" fmla="*/ 2147483647 h 318"/>
              <a:gd name="T44" fmla="*/ 2147483647 w 318"/>
              <a:gd name="T45" fmla="*/ 2147483647 h 318"/>
              <a:gd name="T46" fmla="*/ 2147483647 w 318"/>
              <a:gd name="T47" fmla="*/ 2147483647 h 318"/>
              <a:gd name="T48" fmla="*/ 2147483647 w 318"/>
              <a:gd name="T49" fmla="*/ 2147483647 h 318"/>
              <a:gd name="T50" fmla="*/ 2147483647 w 318"/>
              <a:gd name="T51" fmla="*/ 2147483647 h 318"/>
              <a:gd name="T52" fmla="*/ 2147483647 w 318"/>
              <a:gd name="T53" fmla="*/ 2147483647 h 318"/>
              <a:gd name="T54" fmla="*/ 2147483647 w 318"/>
              <a:gd name="T55" fmla="*/ 2147483647 h 318"/>
              <a:gd name="T56" fmla="*/ 2147483647 w 318"/>
              <a:gd name="T57" fmla="*/ 2147483647 h 318"/>
              <a:gd name="T58" fmla="*/ 2147483647 w 318"/>
              <a:gd name="T59" fmla="*/ 2147483647 h 318"/>
              <a:gd name="T60" fmla="*/ 2147483647 w 318"/>
              <a:gd name="T61" fmla="*/ 0 h 318"/>
              <a:gd name="T62" fmla="*/ 2147483647 w 318"/>
              <a:gd name="T63" fmla="*/ 2147483647 h 318"/>
              <a:gd name="T64" fmla="*/ 2147483647 w 318"/>
              <a:gd name="T65" fmla="*/ 2147483647 h 318"/>
              <a:gd name="T66" fmla="*/ 2147483647 w 318"/>
              <a:gd name="T67" fmla="*/ 2147483647 h 318"/>
              <a:gd name="T68" fmla="*/ 2147483647 w 318"/>
              <a:gd name="T69" fmla="*/ 2147483647 h 318"/>
              <a:gd name="T70" fmla="*/ 2147483647 w 318"/>
              <a:gd name="T71" fmla="*/ 2147483647 h 318"/>
              <a:gd name="T72" fmla="*/ 2147483647 w 318"/>
              <a:gd name="T73" fmla="*/ 2147483647 h 318"/>
              <a:gd name="T74" fmla="*/ 2147483647 w 318"/>
              <a:gd name="T75" fmla="*/ 2147483647 h 318"/>
              <a:gd name="T76" fmla="*/ 2147483647 w 318"/>
              <a:gd name="T77" fmla="*/ 2147483647 h 318"/>
              <a:gd name="T78" fmla="*/ 2147483647 w 318"/>
              <a:gd name="T79" fmla="*/ 2147483647 h 318"/>
              <a:gd name="T80" fmla="*/ 2147483647 w 318"/>
              <a:gd name="T81" fmla="*/ 2147483647 h 318"/>
              <a:gd name="T82" fmla="*/ 2147483647 w 318"/>
              <a:gd name="T83" fmla="*/ 2147483647 h 31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18" h="318">
                <a:moveTo>
                  <a:pt x="316" y="159"/>
                </a:moveTo>
                <a:lnTo>
                  <a:pt x="316" y="186"/>
                </a:lnTo>
                <a:lnTo>
                  <a:pt x="310" y="209"/>
                </a:lnTo>
                <a:lnTo>
                  <a:pt x="300" y="231"/>
                </a:lnTo>
                <a:lnTo>
                  <a:pt x="287" y="252"/>
                </a:lnTo>
                <a:lnTo>
                  <a:pt x="271" y="270"/>
                </a:lnTo>
                <a:lnTo>
                  <a:pt x="252" y="286"/>
                </a:lnTo>
                <a:lnTo>
                  <a:pt x="231" y="300"/>
                </a:lnTo>
                <a:lnTo>
                  <a:pt x="210" y="310"/>
                </a:lnTo>
                <a:lnTo>
                  <a:pt x="183" y="315"/>
                </a:lnTo>
                <a:lnTo>
                  <a:pt x="159" y="318"/>
                </a:lnTo>
                <a:lnTo>
                  <a:pt x="133" y="315"/>
                </a:lnTo>
                <a:lnTo>
                  <a:pt x="109" y="310"/>
                </a:lnTo>
                <a:lnTo>
                  <a:pt x="85" y="300"/>
                </a:lnTo>
                <a:lnTo>
                  <a:pt x="64" y="286"/>
                </a:lnTo>
                <a:lnTo>
                  <a:pt x="45" y="270"/>
                </a:lnTo>
                <a:lnTo>
                  <a:pt x="30" y="252"/>
                </a:lnTo>
                <a:lnTo>
                  <a:pt x="16" y="231"/>
                </a:lnTo>
                <a:lnTo>
                  <a:pt x="8" y="209"/>
                </a:lnTo>
                <a:lnTo>
                  <a:pt x="0" y="186"/>
                </a:lnTo>
                <a:lnTo>
                  <a:pt x="0" y="159"/>
                </a:lnTo>
                <a:lnTo>
                  <a:pt x="0" y="133"/>
                </a:lnTo>
                <a:lnTo>
                  <a:pt x="8" y="109"/>
                </a:lnTo>
                <a:lnTo>
                  <a:pt x="16" y="85"/>
                </a:lnTo>
                <a:lnTo>
                  <a:pt x="30" y="64"/>
                </a:lnTo>
                <a:lnTo>
                  <a:pt x="45" y="45"/>
                </a:lnTo>
                <a:lnTo>
                  <a:pt x="64" y="29"/>
                </a:lnTo>
                <a:lnTo>
                  <a:pt x="85" y="19"/>
                </a:lnTo>
                <a:lnTo>
                  <a:pt x="109" y="8"/>
                </a:lnTo>
                <a:lnTo>
                  <a:pt x="133" y="3"/>
                </a:lnTo>
                <a:lnTo>
                  <a:pt x="159" y="0"/>
                </a:lnTo>
                <a:lnTo>
                  <a:pt x="183" y="3"/>
                </a:lnTo>
                <a:lnTo>
                  <a:pt x="210" y="8"/>
                </a:lnTo>
                <a:lnTo>
                  <a:pt x="231" y="19"/>
                </a:lnTo>
                <a:lnTo>
                  <a:pt x="252" y="29"/>
                </a:lnTo>
                <a:lnTo>
                  <a:pt x="271" y="45"/>
                </a:lnTo>
                <a:lnTo>
                  <a:pt x="287" y="64"/>
                </a:lnTo>
                <a:lnTo>
                  <a:pt x="300" y="85"/>
                </a:lnTo>
                <a:lnTo>
                  <a:pt x="310" y="109"/>
                </a:lnTo>
                <a:lnTo>
                  <a:pt x="316" y="133"/>
                </a:lnTo>
                <a:lnTo>
                  <a:pt x="318" y="159"/>
                </a:lnTo>
                <a:lnTo>
                  <a:pt x="316" y="1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7" name="Freeform 22"/>
          <p:cNvSpPr>
            <a:spLocks/>
          </p:cNvSpPr>
          <p:nvPr/>
        </p:nvSpPr>
        <p:spPr bwMode="auto">
          <a:xfrm>
            <a:off x="2128838" y="1277938"/>
            <a:ext cx="504825" cy="504825"/>
          </a:xfrm>
          <a:custGeom>
            <a:avLst/>
            <a:gdLst>
              <a:gd name="T0" fmla="*/ 2147483647 w 318"/>
              <a:gd name="T1" fmla="*/ 2147483647 h 318"/>
              <a:gd name="T2" fmla="*/ 2147483647 w 318"/>
              <a:gd name="T3" fmla="*/ 2147483647 h 318"/>
              <a:gd name="T4" fmla="*/ 2147483647 w 318"/>
              <a:gd name="T5" fmla="*/ 2147483647 h 318"/>
              <a:gd name="T6" fmla="*/ 2147483647 w 318"/>
              <a:gd name="T7" fmla="*/ 2147483647 h 318"/>
              <a:gd name="T8" fmla="*/ 2147483647 w 318"/>
              <a:gd name="T9" fmla="*/ 2147483647 h 318"/>
              <a:gd name="T10" fmla="*/ 2147483647 w 318"/>
              <a:gd name="T11" fmla="*/ 2147483647 h 318"/>
              <a:gd name="T12" fmla="*/ 2147483647 w 318"/>
              <a:gd name="T13" fmla="*/ 2147483647 h 318"/>
              <a:gd name="T14" fmla="*/ 2147483647 w 318"/>
              <a:gd name="T15" fmla="*/ 2147483647 h 318"/>
              <a:gd name="T16" fmla="*/ 2147483647 w 318"/>
              <a:gd name="T17" fmla="*/ 2147483647 h 318"/>
              <a:gd name="T18" fmla="*/ 2147483647 w 318"/>
              <a:gd name="T19" fmla="*/ 2147483647 h 318"/>
              <a:gd name="T20" fmla="*/ 2147483647 w 318"/>
              <a:gd name="T21" fmla="*/ 0 h 318"/>
              <a:gd name="T22" fmla="*/ 2147483647 w 318"/>
              <a:gd name="T23" fmla="*/ 2147483647 h 318"/>
              <a:gd name="T24" fmla="*/ 2147483647 w 318"/>
              <a:gd name="T25" fmla="*/ 2147483647 h 318"/>
              <a:gd name="T26" fmla="*/ 2147483647 w 318"/>
              <a:gd name="T27" fmla="*/ 2147483647 h 318"/>
              <a:gd name="T28" fmla="*/ 2147483647 w 318"/>
              <a:gd name="T29" fmla="*/ 2147483647 h 318"/>
              <a:gd name="T30" fmla="*/ 2147483647 w 318"/>
              <a:gd name="T31" fmla="*/ 2147483647 h 318"/>
              <a:gd name="T32" fmla="*/ 2147483647 w 318"/>
              <a:gd name="T33" fmla="*/ 2147483647 h 318"/>
              <a:gd name="T34" fmla="*/ 2147483647 w 318"/>
              <a:gd name="T35" fmla="*/ 2147483647 h 318"/>
              <a:gd name="T36" fmla="*/ 2147483647 w 318"/>
              <a:gd name="T37" fmla="*/ 2147483647 h 318"/>
              <a:gd name="T38" fmla="*/ 0 w 318"/>
              <a:gd name="T39" fmla="*/ 2147483647 h 318"/>
              <a:gd name="T40" fmla="*/ 0 w 318"/>
              <a:gd name="T41" fmla="*/ 2147483647 h 318"/>
              <a:gd name="T42" fmla="*/ 0 w 318"/>
              <a:gd name="T43" fmla="*/ 2147483647 h 318"/>
              <a:gd name="T44" fmla="*/ 2147483647 w 318"/>
              <a:gd name="T45" fmla="*/ 2147483647 h 318"/>
              <a:gd name="T46" fmla="*/ 2147483647 w 318"/>
              <a:gd name="T47" fmla="*/ 2147483647 h 318"/>
              <a:gd name="T48" fmla="*/ 2147483647 w 318"/>
              <a:gd name="T49" fmla="*/ 2147483647 h 318"/>
              <a:gd name="T50" fmla="*/ 2147483647 w 318"/>
              <a:gd name="T51" fmla="*/ 2147483647 h 318"/>
              <a:gd name="T52" fmla="*/ 2147483647 w 318"/>
              <a:gd name="T53" fmla="*/ 2147483647 h 318"/>
              <a:gd name="T54" fmla="*/ 2147483647 w 318"/>
              <a:gd name="T55" fmla="*/ 2147483647 h 318"/>
              <a:gd name="T56" fmla="*/ 2147483647 w 318"/>
              <a:gd name="T57" fmla="*/ 2147483647 h 318"/>
              <a:gd name="T58" fmla="*/ 2147483647 w 318"/>
              <a:gd name="T59" fmla="*/ 2147483647 h 318"/>
              <a:gd name="T60" fmla="*/ 2147483647 w 318"/>
              <a:gd name="T61" fmla="*/ 2147483647 h 318"/>
              <a:gd name="T62" fmla="*/ 2147483647 w 318"/>
              <a:gd name="T63" fmla="*/ 2147483647 h 318"/>
              <a:gd name="T64" fmla="*/ 2147483647 w 318"/>
              <a:gd name="T65" fmla="*/ 2147483647 h 318"/>
              <a:gd name="T66" fmla="*/ 2147483647 w 318"/>
              <a:gd name="T67" fmla="*/ 2147483647 h 318"/>
              <a:gd name="T68" fmla="*/ 2147483647 w 318"/>
              <a:gd name="T69" fmla="*/ 2147483647 h 318"/>
              <a:gd name="T70" fmla="*/ 2147483647 w 318"/>
              <a:gd name="T71" fmla="*/ 2147483647 h 318"/>
              <a:gd name="T72" fmla="*/ 2147483647 w 318"/>
              <a:gd name="T73" fmla="*/ 2147483647 h 318"/>
              <a:gd name="T74" fmla="*/ 2147483647 w 318"/>
              <a:gd name="T75" fmla="*/ 2147483647 h 318"/>
              <a:gd name="T76" fmla="*/ 2147483647 w 318"/>
              <a:gd name="T77" fmla="*/ 2147483647 h 318"/>
              <a:gd name="T78" fmla="*/ 2147483647 w 318"/>
              <a:gd name="T79" fmla="*/ 2147483647 h 318"/>
              <a:gd name="T80" fmla="*/ 2147483647 w 318"/>
              <a:gd name="T81" fmla="*/ 2147483647 h 318"/>
              <a:gd name="T82" fmla="*/ 2147483647 w 318"/>
              <a:gd name="T83" fmla="*/ 2147483647 h 31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18" h="318">
                <a:moveTo>
                  <a:pt x="316" y="159"/>
                </a:moveTo>
                <a:lnTo>
                  <a:pt x="316" y="133"/>
                </a:lnTo>
                <a:lnTo>
                  <a:pt x="310" y="109"/>
                </a:lnTo>
                <a:lnTo>
                  <a:pt x="300" y="85"/>
                </a:lnTo>
                <a:lnTo>
                  <a:pt x="287" y="64"/>
                </a:lnTo>
                <a:lnTo>
                  <a:pt x="271" y="45"/>
                </a:lnTo>
                <a:lnTo>
                  <a:pt x="252" y="29"/>
                </a:lnTo>
                <a:lnTo>
                  <a:pt x="231" y="19"/>
                </a:lnTo>
                <a:lnTo>
                  <a:pt x="210" y="8"/>
                </a:lnTo>
                <a:lnTo>
                  <a:pt x="183" y="3"/>
                </a:lnTo>
                <a:lnTo>
                  <a:pt x="159" y="0"/>
                </a:lnTo>
                <a:lnTo>
                  <a:pt x="133" y="3"/>
                </a:lnTo>
                <a:lnTo>
                  <a:pt x="109" y="8"/>
                </a:lnTo>
                <a:lnTo>
                  <a:pt x="85" y="19"/>
                </a:lnTo>
                <a:lnTo>
                  <a:pt x="64" y="29"/>
                </a:lnTo>
                <a:lnTo>
                  <a:pt x="45" y="45"/>
                </a:lnTo>
                <a:lnTo>
                  <a:pt x="30" y="64"/>
                </a:lnTo>
                <a:lnTo>
                  <a:pt x="16" y="85"/>
                </a:lnTo>
                <a:lnTo>
                  <a:pt x="8" y="109"/>
                </a:lnTo>
                <a:lnTo>
                  <a:pt x="0" y="133"/>
                </a:lnTo>
                <a:lnTo>
                  <a:pt x="0" y="159"/>
                </a:lnTo>
                <a:lnTo>
                  <a:pt x="0" y="186"/>
                </a:lnTo>
                <a:lnTo>
                  <a:pt x="8" y="209"/>
                </a:lnTo>
                <a:lnTo>
                  <a:pt x="16" y="231"/>
                </a:lnTo>
                <a:lnTo>
                  <a:pt x="30" y="252"/>
                </a:lnTo>
                <a:lnTo>
                  <a:pt x="45" y="270"/>
                </a:lnTo>
                <a:lnTo>
                  <a:pt x="64" y="286"/>
                </a:lnTo>
                <a:lnTo>
                  <a:pt x="85" y="300"/>
                </a:lnTo>
                <a:lnTo>
                  <a:pt x="109" y="310"/>
                </a:lnTo>
                <a:lnTo>
                  <a:pt x="133" y="315"/>
                </a:lnTo>
                <a:lnTo>
                  <a:pt x="159" y="318"/>
                </a:lnTo>
                <a:lnTo>
                  <a:pt x="183" y="315"/>
                </a:lnTo>
                <a:lnTo>
                  <a:pt x="210" y="310"/>
                </a:lnTo>
                <a:lnTo>
                  <a:pt x="231" y="300"/>
                </a:lnTo>
                <a:lnTo>
                  <a:pt x="252" y="286"/>
                </a:lnTo>
                <a:lnTo>
                  <a:pt x="271" y="270"/>
                </a:lnTo>
                <a:lnTo>
                  <a:pt x="287" y="252"/>
                </a:lnTo>
                <a:lnTo>
                  <a:pt x="300" y="231"/>
                </a:lnTo>
                <a:lnTo>
                  <a:pt x="310" y="209"/>
                </a:lnTo>
                <a:lnTo>
                  <a:pt x="316" y="186"/>
                </a:lnTo>
                <a:lnTo>
                  <a:pt x="318" y="159"/>
                </a:lnTo>
              </a:path>
            </a:pathLst>
          </a:custGeom>
          <a:solidFill>
            <a:srgbClr val="67DCF7"/>
          </a:solidFill>
          <a:ln w="254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38" name="Rectangle 23"/>
          <p:cNvSpPr>
            <a:spLocks noChangeArrowheads="1"/>
          </p:cNvSpPr>
          <p:nvPr/>
        </p:nvSpPr>
        <p:spPr bwMode="auto">
          <a:xfrm>
            <a:off x="782638" y="1455738"/>
            <a:ext cx="9457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P</a:t>
            </a:r>
            <a:endParaRPr lang="en-US" dirty="0">
              <a:latin typeface="Arial Regular"/>
            </a:endParaRPr>
          </a:p>
        </p:txBody>
      </p:sp>
      <p:sp>
        <p:nvSpPr>
          <p:cNvPr id="13339" name="Rectangle 24"/>
          <p:cNvSpPr>
            <a:spLocks noChangeArrowheads="1"/>
          </p:cNvSpPr>
          <p:nvPr/>
        </p:nvSpPr>
        <p:spPr bwMode="auto">
          <a:xfrm>
            <a:off x="854075" y="1509713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Arial Regular"/>
              </a:rPr>
              <a:t>1</a:t>
            </a:r>
            <a:endParaRPr lang="en-US" dirty="0">
              <a:latin typeface="Arial Regular"/>
            </a:endParaRPr>
          </a:p>
        </p:txBody>
      </p:sp>
      <p:sp>
        <p:nvSpPr>
          <p:cNvPr id="13340" name="Rectangle 25"/>
          <p:cNvSpPr>
            <a:spLocks noChangeArrowheads="1"/>
          </p:cNvSpPr>
          <p:nvPr/>
        </p:nvSpPr>
        <p:spPr bwMode="auto">
          <a:xfrm>
            <a:off x="1455738" y="1716088"/>
            <a:ext cx="4127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Switch</a:t>
            </a:r>
            <a:endParaRPr lang="en-US" dirty="0">
              <a:latin typeface="Arial Regular"/>
            </a:endParaRPr>
          </a:p>
        </p:txBody>
      </p:sp>
      <p:sp>
        <p:nvSpPr>
          <p:cNvPr id="13341" name="Rectangle 26"/>
          <p:cNvSpPr>
            <a:spLocks noChangeArrowheads="1"/>
          </p:cNvSpPr>
          <p:nvPr/>
        </p:nvSpPr>
        <p:spPr bwMode="auto">
          <a:xfrm>
            <a:off x="1223963" y="3095625"/>
            <a:ext cx="8445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Main memory</a:t>
            </a:r>
            <a:endParaRPr lang="en-US" dirty="0">
              <a:latin typeface="Arial Regular"/>
            </a:endParaRPr>
          </a:p>
        </p:txBody>
      </p:sp>
      <p:sp>
        <p:nvSpPr>
          <p:cNvPr id="13342" name="Rectangle 27"/>
          <p:cNvSpPr>
            <a:spLocks noChangeArrowheads="1"/>
          </p:cNvSpPr>
          <p:nvPr/>
        </p:nvSpPr>
        <p:spPr bwMode="auto">
          <a:xfrm>
            <a:off x="2306638" y="1455738"/>
            <a:ext cx="9457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P</a:t>
            </a:r>
            <a:endParaRPr lang="en-US" dirty="0">
              <a:latin typeface="Arial Regular"/>
            </a:endParaRPr>
          </a:p>
        </p:txBody>
      </p:sp>
      <p:sp>
        <p:nvSpPr>
          <p:cNvPr id="13343" name="Rectangle 28"/>
          <p:cNvSpPr>
            <a:spLocks noChangeArrowheads="1"/>
          </p:cNvSpPr>
          <p:nvPr/>
        </p:nvSpPr>
        <p:spPr bwMode="auto">
          <a:xfrm>
            <a:off x="2373313" y="1512888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Arial Regular"/>
              </a:rPr>
              <a:t>n</a:t>
            </a:r>
            <a:endParaRPr lang="en-US" dirty="0">
              <a:latin typeface="Arial Regular"/>
            </a:endParaRPr>
          </a:p>
        </p:txBody>
      </p:sp>
      <p:sp>
        <p:nvSpPr>
          <p:cNvPr id="13344" name="Rectangle 29"/>
          <p:cNvSpPr>
            <a:spLocks noChangeArrowheads="1"/>
          </p:cNvSpPr>
          <p:nvPr/>
        </p:nvSpPr>
        <p:spPr bwMode="auto">
          <a:xfrm>
            <a:off x="1254125" y="2182813"/>
            <a:ext cx="7826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(Interleaved)</a:t>
            </a:r>
            <a:endParaRPr lang="en-US" dirty="0">
              <a:latin typeface="Arial Regular"/>
            </a:endParaRPr>
          </a:p>
        </p:txBody>
      </p:sp>
      <p:sp>
        <p:nvSpPr>
          <p:cNvPr id="13345" name="Rectangle 30"/>
          <p:cNvSpPr>
            <a:spLocks noChangeArrowheads="1"/>
          </p:cNvSpPr>
          <p:nvPr/>
        </p:nvSpPr>
        <p:spPr bwMode="auto">
          <a:xfrm>
            <a:off x="1254125" y="2949575"/>
            <a:ext cx="7826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(Interleaved)</a:t>
            </a:r>
            <a:endParaRPr lang="en-US" dirty="0">
              <a:latin typeface="Arial Regular"/>
            </a:endParaRPr>
          </a:p>
        </p:txBody>
      </p:sp>
      <p:sp>
        <p:nvSpPr>
          <p:cNvPr id="13346" name="Rectangle 31"/>
          <p:cNvSpPr>
            <a:spLocks noChangeArrowheads="1"/>
          </p:cNvSpPr>
          <p:nvPr/>
        </p:nvSpPr>
        <p:spPr bwMode="auto">
          <a:xfrm>
            <a:off x="1308100" y="2300288"/>
            <a:ext cx="7223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Arial Regular"/>
              </a:rPr>
              <a:t>First-level $</a:t>
            </a:r>
            <a:endParaRPr lang="en-US" dirty="0">
              <a:latin typeface="Arial Regular"/>
            </a:endParaRPr>
          </a:p>
        </p:txBody>
      </p:sp>
      <p:sp>
        <p:nvSpPr>
          <p:cNvPr id="13347" name="Freeform 32"/>
          <p:cNvSpPr>
            <a:spLocks/>
          </p:cNvSpPr>
          <p:nvPr/>
        </p:nvSpPr>
        <p:spPr bwMode="auto">
          <a:xfrm>
            <a:off x="1284288" y="1501775"/>
            <a:ext cx="71437" cy="71438"/>
          </a:xfrm>
          <a:custGeom>
            <a:avLst/>
            <a:gdLst>
              <a:gd name="T0" fmla="*/ 2147483647 w 45"/>
              <a:gd name="T1" fmla="*/ 2147483647 h 45"/>
              <a:gd name="T2" fmla="*/ 2147483647 w 45"/>
              <a:gd name="T3" fmla="*/ 2147483647 h 45"/>
              <a:gd name="T4" fmla="*/ 2147483647 w 45"/>
              <a:gd name="T5" fmla="*/ 2147483647 h 45"/>
              <a:gd name="T6" fmla="*/ 2147483647 w 45"/>
              <a:gd name="T7" fmla="*/ 2147483647 h 45"/>
              <a:gd name="T8" fmla="*/ 2147483647 w 45"/>
              <a:gd name="T9" fmla="*/ 2147483647 h 45"/>
              <a:gd name="T10" fmla="*/ 2147483647 w 45"/>
              <a:gd name="T11" fmla="*/ 2147483647 h 45"/>
              <a:gd name="T12" fmla="*/ 2147483647 w 45"/>
              <a:gd name="T13" fmla="*/ 2147483647 h 45"/>
              <a:gd name="T14" fmla="*/ 2147483647 w 45"/>
              <a:gd name="T15" fmla="*/ 2147483647 h 45"/>
              <a:gd name="T16" fmla="*/ 2147483647 w 45"/>
              <a:gd name="T17" fmla="*/ 2147483647 h 45"/>
              <a:gd name="T18" fmla="*/ 2147483647 w 45"/>
              <a:gd name="T19" fmla="*/ 2147483647 h 45"/>
              <a:gd name="T20" fmla="*/ 2147483647 w 45"/>
              <a:gd name="T21" fmla="*/ 2147483647 h 45"/>
              <a:gd name="T22" fmla="*/ 2147483647 w 45"/>
              <a:gd name="T23" fmla="*/ 2147483647 h 45"/>
              <a:gd name="T24" fmla="*/ 2147483647 w 45"/>
              <a:gd name="T25" fmla="*/ 2147483647 h 45"/>
              <a:gd name="T26" fmla="*/ 2147483647 w 45"/>
              <a:gd name="T27" fmla="*/ 2147483647 h 45"/>
              <a:gd name="T28" fmla="*/ 2147483647 w 45"/>
              <a:gd name="T29" fmla="*/ 2147483647 h 45"/>
              <a:gd name="T30" fmla="*/ 2147483647 w 45"/>
              <a:gd name="T31" fmla="*/ 2147483647 h 45"/>
              <a:gd name="T32" fmla="*/ 2147483647 w 45"/>
              <a:gd name="T33" fmla="*/ 2147483647 h 45"/>
              <a:gd name="T34" fmla="*/ 2147483647 w 45"/>
              <a:gd name="T35" fmla="*/ 2147483647 h 45"/>
              <a:gd name="T36" fmla="*/ 2147483647 w 45"/>
              <a:gd name="T37" fmla="*/ 2147483647 h 45"/>
              <a:gd name="T38" fmla="*/ 0 w 45"/>
              <a:gd name="T39" fmla="*/ 2147483647 h 45"/>
              <a:gd name="T40" fmla="*/ 0 w 45"/>
              <a:gd name="T41" fmla="*/ 2147483647 h 45"/>
              <a:gd name="T42" fmla="*/ 0 w 45"/>
              <a:gd name="T43" fmla="*/ 2147483647 h 45"/>
              <a:gd name="T44" fmla="*/ 2147483647 w 45"/>
              <a:gd name="T45" fmla="*/ 2147483647 h 45"/>
              <a:gd name="T46" fmla="*/ 2147483647 w 45"/>
              <a:gd name="T47" fmla="*/ 2147483647 h 45"/>
              <a:gd name="T48" fmla="*/ 2147483647 w 45"/>
              <a:gd name="T49" fmla="*/ 2147483647 h 45"/>
              <a:gd name="T50" fmla="*/ 2147483647 w 45"/>
              <a:gd name="T51" fmla="*/ 2147483647 h 45"/>
              <a:gd name="T52" fmla="*/ 2147483647 w 45"/>
              <a:gd name="T53" fmla="*/ 2147483647 h 45"/>
              <a:gd name="T54" fmla="*/ 2147483647 w 45"/>
              <a:gd name="T55" fmla="*/ 2147483647 h 45"/>
              <a:gd name="T56" fmla="*/ 2147483647 w 45"/>
              <a:gd name="T57" fmla="*/ 0 h 45"/>
              <a:gd name="T58" fmla="*/ 2147483647 w 45"/>
              <a:gd name="T59" fmla="*/ 0 h 45"/>
              <a:gd name="T60" fmla="*/ 2147483647 w 45"/>
              <a:gd name="T61" fmla="*/ 0 h 45"/>
              <a:gd name="T62" fmla="*/ 2147483647 w 45"/>
              <a:gd name="T63" fmla="*/ 0 h 45"/>
              <a:gd name="T64" fmla="*/ 2147483647 w 45"/>
              <a:gd name="T65" fmla="*/ 0 h 45"/>
              <a:gd name="T66" fmla="*/ 2147483647 w 45"/>
              <a:gd name="T67" fmla="*/ 2147483647 h 45"/>
              <a:gd name="T68" fmla="*/ 2147483647 w 45"/>
              <a:gd name="T69" fmla="*/ 2147483647 h 45"/>
              <a:gd name="T70" fmla="*/ 2147483647 w 45"/>
              <a:gd name="T71" fmla="*/ 2147483647 h 45"/>
              <a:gd name="T72" fmla="*/ 2147483647 w 45"/>
              <a:gd name="T73" fmla="*/ 2147483647 h 45"/>
              <a:gd name="T74" fmla="*/ 2147483647 w 45"/>
              <a:gd name="T75" fmla="*/ 2147483647 h 45"/>
              <a:gd name="T76" fmla="*/ 2147483647 w 45"/>
              <a:gd name="T77" fmla="*/ 2147483647 h 45"/>
              <a:gd name="T78" fmla="*/ 2147483647 w 45"/>
              <a:gd name="T79" fmla="*/ 2147483647 h 45"/>
              <a:gd name="T80" fmla="*/ 2147483647 w 45"/>
              <a:gd name="T81" fmla="*/ 2147483647 h 4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45" h="45">
                <a:moveTo>
                  <a:pt x="45" y="21"/>
                </a:moveTo>
                <a:lnTo>
                  <a:pt x="45" y="26"/>
                </a:lnTo>
                <a:lnTo>
                  <a:pt x="45" y="29"/>
                </a:lnTo>
                <a:lnTo>
                  <a:pt x="42" y="31"/>
                </a:lnTo>
                <a:lnTo>
                  <a:pt x="39" y="34"/>
                </a:lnTo>
                <a:lnTo>
                  <a:pt x="39" y="37"/>
                </a:lnTo>
                <a:lnTo>
                  <a:pt x="37" y="39"/>
                </a:lnTo>
                <a:lnTo>
                  <a:pt x="34" y="42"/>
                </a:lnTo>
                <a:lnTo>
                  <a:pt x="29" y="42"/>
                </a:lnTo>
                <a:lnTo>
                  <a:pt x="26" y="45"/>
                </a:lnTo>
                <a:lnTo>
                  <a:pt x="23" y="45"/>
                </a:lnTo>
                <a:lnTo>
                  <a:pt x="18" y="45"/>
                </a:lnTo>
                <a:lnTo>
                  <a:pt x="15" y="42"/>
                </a:lnTo>
                <a:lnTo>
                  <a:pt x="13" y="42"/>
                </a:lnTo>
                <a:lnTo>
                  <a:pt x="10" y="39"/>
                </a:lnTo>
                <a:lnTo>
                  <a:pt x="7" y="37"/>
                </a:lnTo>
                <a:lnTo>
                  <a:pt x="5" y="34"/>
                </a:lnTo>
                <a:lnTo>
                  <a:pt x="2" y="31"/>
                </a:lnTo>
                <a:lnTo>
                  <a:pt x="2" y="29"/>
                </a:lnTo>
                <a:lnTo>
                  <a:pt x="0" y="26"/>
                </a:lnTo>
                <a:lnTo>
                  <a:pt x="0" y="21"/>
                </a:lnTo>
                <a:lnTo>
                  <a:pt x="0" y="18"/>
                </a:lnTo>
                <a:lnTo>
                  <a:pt x="2" y="15"/>
                </a:lnTo>
                <a:lnTo>
                  <a:pt x="2" y="13"/>
                </a:lnTo>
                <a:lnTo>
                  <a:pt x="5" y="8"/>
                </a:lnTo>
                <a:lnTo>
                  <a:pt x="7" y="5"/>
                </a:lnTo>
                <a:lnTo>
                  <a:pt x="10" y="5"/>
                </a:lnTo>
                <a:lnTo>
                  <a:pt x="13" y="2"/>
                </a:lnTo>
                <a:lnTo>
                  <a:pt x="15" y="0"/>
                </a:lnTo>
                <a:lnTo>
                  <a:pt x="18" y="0"/>
                </a:lnTo>
                <a:lnTo>
                  <a:pt x="23" y="0"/>
                </a:lnTo>
                <a:lnTo>
                  <a:pt x="26" y="0"/>
                </a:lnTo>
                <a:lnTo>
                  <a:pt x="29" y="0"/>
                </a:lnTo>
                <a:lnTo>
                  <a:pt x="34" y="2"/>
                </a:lnTo>
                <a:lnTo>
                  <a:pt x="37" y="5"/>
                </a:lnTo>
                <a:lnTo>
                  <a:pt x="39" y="5"/>
                </a:lnTo>
                <a:lnTo>
                  <a:pt x="39" y="8"/>
                </a:lnTo>
                <a:lnTo>
                  <a:pt x="42" y="13"/>
                </a:lnTo>
                <a:lnTo>
                  <a:pt x="45" y="15"/>
                </a:lnTo>
                <a:lnTo>
                  <a:pt x="45" y="18"/>
                </a:lnTo>
                <a:lnTo>
                  <a:pt x="45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48" name="Freeform 33"/>
          <p:cNvSpPr>
            <a:spLocks/>
          </p:cNvSpPr>
          <p:nvPr/>
        </p:nvSpPr>
        <p:spPr bwMode="auto">
          <a:xfrm>
            <a:off x="1284288" y="1501775"/>
            <a:ext cx="71437" cy="71438"/>
          </a:xfrm>
          <a:custGeom>
            <a:avLst/>
            <a:gdLst>
              <a:gd name="T0" fmla="*/ 2147483647 w 45"/>
              <a:gd name="T1" fmla="*/ 2147483647 h 45"/>
              <a:gd name="T2" fmla="*/ 2147483647 w 45"/>
              <a:gd name="T3" fmla="*/ 2147483647 h 45"/>
              <a:gd name="T4" fmla="*/ 2147483647 w 45"/>
              <a:gd name="T5" fmla="*/ 2147483647 h 45"/>
              <a:gd name="T6" fmla="*/ 2147483647 w 45"/>
              <a:gd name="T7" fmla="*/ 2147483647 h 45"/>
              <a:gd name="T8" fmla="*/ 2147483647 w 45"/>
              <a:gd name="T9" fmla="*/ 2147483647 h 45"/>
              <a:gd name="T10" fmla="*/ 2147483647 w 45"/>
              <a:gd name="T11" fmla="*/ 2147483647 h 45"/>
              <a:gd name="T12" fmla="*/ 2147483647 w 45"/>
              <a:gd name="T13" fmla="*/ 2147483647 h 45"/>
              <a:gd name="T14" fmla="*/ 2147483647 w 45"/>
              <a:gd name="T15" fmla="*/ 2147483647 h 45"/>
              <a:gd name="T16" fmla="*/ 2147483647 w 45"/>
              <a:gd name="T17" fmla="*/ 0 h 45"/>
              <a:gd name="T18" fmla="*/ 2147483647 w 45"/>
              <a:gd name="T19" fmla="*/ 0 h 45"/>
              <a:gd name="T20" fmla="*/ 2147483647 w 45"/>
              <a:gd name="T21" fmla="*/ 0 h 45"/>
              <a:gd name="T22" fmla="*/ 2147483647 w 45"/>
              <a:gd name="T23" fmla="*/ 0 h 45"/>
              <a:gd name="T24" fmla="*/ 2147483647 w 45"/>
              <a:gd name="T25" fmla="*/ 0 h 45"/>
              <a:gd name="T26" fmla="*/ 2147483647 w 45"/>
              <a:gd name="T27" fmla="*/ 2147483647 h 45"/>
              <a:gd name="T28" fmla="*/ 2147483647 w 45"/>
              <a:gd name="T29" fmla="*/ 2147483647 h 45"/>
              <a:gd name="T30" fmla="*/ 2147483647 w 45"/>
              <a:gd name="T31" fmla="*/ 2147483647 h 45"/>
              <a:gd name="T32" fmla="*/ 2147483647 w 45"/>
              <a:gd name="T33" fmla="*/ 2147483647 h 45"/>
              <a:gd name="T34" fmla="*/ 2147483647 w 45"/>
              <a:gd name="T35" fmla="*/ 2147483647 h 45"/>
              <a:gd name="T36" fmla="*/ 2147483647 w 45"/>
              <a:gd name="T37" fmla="*/ 2147483647 h 45"/>
              <a:gd name="T38" fmla="*/ 0 w 45"/>
              <a:gd name="T39" fmla="*/ 2147483647 h 45"/>
              <a:gd name="T40" fmla="*/ 0 w 45"/>
              <a:gd name="T41" fmla="*/ 2147483647 h 45"/>
              <a:gd name="T42" fmla="*/ 0 w 45"/>
              <a:gd name="T43" fmla="*/ 2147483647 h 45"/>
              <a:gd name="T44" fmla="*/ 2147483647 w 45"/>
              <a:gd name="T45" fmla="*/ 2147483647 h 45"/>
              <a:gd name="T46" fmla="*/ 2147483647 w 45"/>
              <a:gd name="T47" fmla="*/ 2147483647 h 45"/>
              <a:gd name="T48" fmla="*/ 2147483647 w 45"/>
              <a:gd name="T49" fmla="*/ 2147483647 h 45"/>
              <a:gd name="T50" fmla="*/ 2147483647 w 45"/>
              <a:gd name="T51" fmla="*/ 2147483647 h 45"/>
              <a:gd name="T52" fmla="*/ 2147483647 w 45"/>
              <a:gd name="T53" fmla="*/ 2147483647 h 45"/>
              <a:gd name="T54" fmla="*/ 2147483647 w 45"/>
              <a:gd name="T55" fmla="*/ 2147483647 h 45"/>
              <a:gd name="T56" fmla="*/ 2147483647 w 45"/>
              <a:gd name="T57" fmla="*/ 2147483647 h 45"/>
              <a:gd name="T58" fmla="*/ 2147483647 w 45"/>
              <a:gd name="T59" fmla="*/ 2147483647 h 45"/>
              <a:gd name="T60" fmla="*/ 2147483647 w 45"/>
              <a:gd name="T61" fmla="*/ 2147483647 h 45"/>
              <a:gd name="T62" fmla="*/ 2147483647 w 45"/>
              <a:gd name="T63" fmla="*/ 2147483647 h 45"/>
              <a:gd name="T64" fmla="*/ 2147483647 w 45"/>
              <a:gd name="T65" fmla="*/ 2147483647 h 45"/>
              <a:gd name="T66" fmla="*/ 2147483647 w 45"/>
              <a:gd name="T67" fmla="*/ 2147483647 h 45"/>
              <a:gd name="T68" fmla="*/ 2147483647 w 45"/>
              <a:gd name="T69" fmla="*/ 2147483647 h 45"/>
              <a:gd name="T70" fmla="*/ 2147483647 w 45"/>
              <a:gd name="T71" fmla="*/ 2147483647 h 45"/>
              <a:gd name="T72" fmla="*/ 2147483647 w 45"/>
              <a:gd name="T73" fmla="*/ 2147483647 h 45"/>
              <a:gd name="T74" fmla="*/ 2147483647 w 45"/>
              <a:gd name="T75" fmla="*/ 2147483647 h 45"/>
              <a:gd name="T76" fmla="*/ 2147483647 w 45"/>
              <a:gd name="T77" fmla="*/ 2147483647 h 45"/>
              <a:gd name="T78" fmla="*/ 2147483647 w 45"/>
              <a:gd name="T79" fmla="*/ 2147483647 h 45"/>
              <a:gd name="T80" fmla="*/ 2147483647 w 45"/>
              <a:gd name="T81" fmla="*/ 2147483647 h 45"/>
              <a:gd name="T82" fmla="*/ 2147483647 w 45"/>
              <a:gd name="T83" fmla="*/ 2147483647 h 4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5" h="45">
                <a:moveTo>
                  <a:pt x="45" y="21"/>
                </a:moveTo>
                <a:lnTo>
                  <a:pt x="45" y="18"/>
                </a:lnTo>
                <a:lnTo>
                  <a:pt x="45" y="15"/>
                </a:lnTo>
                <a:lnTo>
                  <a:pt x="42" y="13"/>
                </a:lnTo>
                <a:lnTo>
                  <a:pt x="39" y="8"/>
                </a:lnTo>
                <a:lnTo>
                  <a:pt x="39" y="5"/>
                </a:lnTo>
                <a:lnTo>
                  <a:pt x="37" y="5"/>
                </a:lnTo>
                <a:lnTo>
                  <a:pt x="34" y="2"/>
                </a:lnTo>
                <a:lnTo>
                  <a:pt x="29" y="0"/>
                </a:lnTo>
                <a:lnTo>
                  <a:pt x="26" y="0"/>
                </a:lnTo>
                <a:lnTo>
                  <a:pt x="23" y="0"/>
                </a:lnTo>
                <a:lnTo>
                  <a:pt x="18" y="0"/>
                </a:lnTo>
                <a:lnTo>
                  <a:pt x="15" y="0"/>
                </a:lnTo>
                <a:lnTo>
                  <a:pt x="13" y="2"/>
                </a:lnTo>
                <a:lnTo>
                  <a:pt x="10" y="5"/>
                </a:lnTo>
                <a:lnTo>
                  <a:pt x="7" y="5"/>
                </a:lnTo>
                <a:lnTo>
                  <a:pt x="5" y="8"/>
                </a:lnTo>
                <a:lnTo>
                  <a:pt x="2" y="13"/>
                </a:lnTo>
                <a:lnTo>
                  <a:pt x="2" y="15"/>
                </a:lnTo>
                <a:lnTo>
                  <a:pt x="0" y="18"/>
                </a:lnTo>
                <a:lnTo>
                  <a:pt x="0" y="21"/>
                </a:lnTo>
                <a:lnTo>
                  <a:pt x="0" y="26"/>
                </a:lnTo>
                <a:lnTo>
                  <a:pt x="2" y="29"/>
                </a:lnTo>
                <a:lnTo>
                  <a:pt x="2" y="31"/>
                </a:lnTo>
                <a:lnTo>
                  <a:pt x="5" y="34"/>
                </a:lnTo>
                <a:lnTo>
                  <a:pt x="7" y="37"/>
                </a:lnTo>
                <a:lnTo>
                  <a:pt x="10" y="39"/>
                </a:lnTo>
                <a:lnTo>
                  <a:pt x="13" y="42"/>
                </a:lnTo>
                <a:lnTo>
                  <a:pt x="15" y="42"/>
                </a:lnTo>
                <a:lnTo>
                  <a:pt x="18" y="45"/>
                </a:lnTo>
                <a:lnTo>
                  <a:pt x="23" y="45"/>
                </a:lnTo>
                <a:lnTo>
                  <a:pt x="26" y="45"/>
                </a:lnTo>
                <a:lnTo>
                  <a:pt x="29" y="42"/>
                </a:lnTo>
                <a:lnTo>
                  <a:pt x="34" y="42"/>
                </a:lnTo>
                <a:lnTo>
                  <a:pt x="37" y="39"/>
                </a:lnTo>
                <a:lnTo>
                  <a:pt x="39" y="37"/>
                </a:lnTo>
                <a:lnTo>
                  <a:pt x="39" y="34"/>
                </a:lnTo>
                <a:lnTo>
                  <a:pt x="42" y="31"/>
                </a:lnTo>
                <a:lnTo>
                  <a:pt x="45" y="29"/>
                </a:lnTo>
                <a:lnTo>
                  <a:pt x="45" y="26"/>
                </a:lnTo>
                <a:lnTo>
                  <a:pt x="45" y="21"/>
                </a:lnTo>
              </a:path>
            </a:pathLst>
          </a:custGeom>
          <a:noFill/>
          <a:ln w="3333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49" name="Freeform 34"/>
          <p:cNvSpPr>
            <a:spLocks/>
          </p:cNvSpPr>
          <p:nvPr/>
        </p:nvSpPr>
        <p:spPr bwMode="auto">
          <a:xfrm>
            <a:off x="1573213" y="1501775"/>
            <a:ext cx="73025" cy="71438"/>
          </a:xfrm>
          <a:custGeom>
            <a:avLst/>
            <a:gdLst>
              <a:gd name="T0" fmla="*/ 2147483647 w 46"/>
              <a:gd name="T1" fmla="*/ 2147483647 h 45"/>
              <a:gd name="T2" fmla="*/ 2147483647 w 46"/>
              <a:gd name="T3" fmla="*/ 2147483647 h 45"/>
              <a:gd name="T4" fmla="*/ 2147483647 w 46"/>
              <a:gd name="T5" fmla="*/ 2147483647 h 45"/>
              <a:gd name="T6" fmla="*/ 2147483647 w 46"/>
              <a:gd name="T7" fmla="*/ 2147483647 h 45"/>
              <a:gd name="T8" fmla="*/ 2147483647 w 46"/>
              <a:gd name="T9" fmla="*/ 2147483647 h 45"/>
              <a:gd name="T10" fmla="*/ 2147483647 w 46"/>
              <a:gd name="T11" fmla="*/ 2147483647 h 45"/>
              <a:gd name="T12" fmla="*/ 2147483647 w 46"/>
              <a:gd name="T13" fmla="*/ 2147483647 h 45"/>
              <a:gd name="T14" fmla="*/ 2147483647 w 46"/>
              <a:gd name="T15" fmla="*/ 2147483647 h 45"/>
              <a:gd name="T16" fmla="*/ 2147483647 w 46"/>
              <a:gd name="T17" fmla="*/ 2147483647 h 45"/>
              <a:gd name="T18" fmla="*/ 2147483647 w 46"/>
              <a:gd name="T19" fmla="*/ 2147483647 h 45"/>
              <a:gd name="T20" fmla="*/ 2147483647 w 46"/>
              <a:gd name="T21" fmla="*/ 2147483647 h 45"/>
              <a:gd name="T22" fmla="*/ 2147483647 w 46"/>
              <a:gd name="T23" fmla="*/ 2147483647 h 45"/>
              <a:gd name="T24" fmla="*/ 2147483647 w 46"/>
              <a:gd name="T25" fmla="*/ 2147483647 h 45"/>
              <a:gd name="T26" fmla="*/ 2147483647 w 46"/>
              <a:gd name="T27" fmla="*/ 2147483647 h 45"/>
              <a:gd name="T28" fmla="*/ 2147483647 w 46"/>
              <a:gd name="T29" fmla="*/ 2147483647 h 45"/>
              <a:gd name="T30" fmla="*/ 2147483647 w 46"/>
              <a:gd name="T31" fmla="*/ 2147483647 h 45"/>
              <a:gd name="T32" fmla="*/ 2147483647 w 46"/>
              <a:gd name="T33" fmla="*/ 2147483647 h 45"/>
              <a:gd name="T34" fmla="*/ 2147483647 w 46"/>
              <a:gd name="T35" fmla="*/ 2147483647 h 45"/>
              <a:gd name="T36" fmla="*/ 2147483647 w 46"/>
              <a:gd name="T37" fmla="*/ 2147483647 h 45"/>
              <a:gd name="T38" fmla="*/ 0 w 46"/>
              <a:gd name="T39" fmla="*/ 2147483647 h 45"/>
              <a:gd name="T40" fmla="*/ 0 w 46"/>
              <a:gd name="T41" fmla="*/ 2147483647 h 45"/>
              <a:gd name="T42" fmla="*/ 0 w 46"/>
              <a:gd name="T43" fmla="*/ 2147483647 h 45"/>
              <a:gd name="T44" fmla="*/ 2147483647 w 46"/>
              <a:gd name="T45" fmla="*/ 2147483647 h 45"/>
              <a:gd name="T46" fmla="*/ 2147483647 w 46"/>
              <a:gd name="T47" fmla="*/ 2147483647 h 45"/>
              <a:gd name="T48" fmla="*/ 2147483647 w 46"/>
              <a:gd name="T49" fmla="*/ 2147483647 h 45"/>
              <a:gd name="T50" fmla="*/ 2147483647 w 46"/>
              <a:gd name="T51" fmla="*/ 2147483647 h 45"/>
              <a:gd name="T52" fmla="*/ 2147483647 w 46"/>
              <a:gd name="T53" fmla="*/ 2147483647 h 45"/>
              <a:gd name="T54" fmla="*/ 2147483647 w 46"/>
              <a:gd name="T55" fmla="*/ 2147483647 h 45"/>
              <a:gd name="T56" fmla="*/ 2147483647 w 46"/>
              <a:gd name="T57" fmla="*/ 0 h 45"/>
              <a:gd name="T58" fmla="*/ 2147483647 w 46"/>
              <a:gd name="T59" fmla="*/ 0 h 45"/>
              <a:gd name="T60" fmla="*/ 2147483647 w 46"/>
              <a:gd name="T61" fmla="*/ 0 h 45"/>
              <a:gd name="T62" fmla="*/ 2147483647 w 46"/>
              <a:gd name="T63" fmla="*/ 0 h 45"/>
              <a:gd name="T64" fmla="*/ 2147483647 w 46"/>
              <a:gd name="T65" fmla="*/ 0 h 45"/>
              <a:gd name="T66" fmla="*/ 2147483647 w 46"/>
              <a:gd name="T67" fmla="*/ 2147483647 h 45"/>
              <a:gd name="T68" fmla="*/ 2147483647 w 46"/>
              <a:gd name="T69" fmla="*/ 2147483647 h 45"/>
              <a:gd name="T70" fmla="*/ 2147483647 w 46"/>
              <a:gd name="T71" fmla="*/ 2147483647 h 45"/>
              <a:gd name="T72" fmla="*/ 2147483647 w 46"/>
              <a:gd name="T73" fmla="*/ 2147483647 h 45"/>
              <a:gd name="T74" fmla="*/ 2147483647 w 46"/>
              <a:gd name="T75" fmla="*/ 2147483647 h 45"/>
              <a:gd name="T76" fmla="*/ 2147483647 w 46"/>
              <a:gd name="T77" fmla="*/ 2147483647 h 45"/>
              <a:gd name="T78" fmla="*/ 2147483647 w 46"/>
              <a:gd name="T79" fmla="*/ 2147483647 h 45"/>
              <a:gd name="T80" fmla="*/ 2147483647 w 46"/>
              <a:gd name="T81" fmla="*/ 2147483647 h 4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46" h="45">
                <a:moveTo>
                  <a:pt x="46" y="21"/>
                </a:moveTo>
                <a:lnTo>
                  <a:pt x="46" y="26"/>
                </a:lnTo>
                <a:lnTo>
                  <a:pt x="46" y="29"/>
                </a:lnTo>
                <a:lnTo>
                  <a:pt x="43" y="31"/>
                </a:lnTo>
                <a:lnTo>
                  <a:pt x="40" y="34"/>
                </a:lnTo>
                <a:lnTo>
                  <a:pt x="40" y="37"/>
                </a:lnTo>
                <a:lnTo>
                  <a:pt x="38" y="39"/>
                </a:lnTo>
                <a:lnTo>
                  <a:pt x="35" y="42"/>
                </a:lnTo>
                <a:lnTo>
                  <a:pt x="30" y="42"/>
                </a:lnTo>
                <a:lnTo>
                  <a:pt x="27" y="45"/>
                </a:lnTo>
                <a:lnTo>
                  <a:pt x="24" y="45"/>
                </a:lnTo>
                <a:lnTo>
                  <a:pt x="19" y="45"/>
                </a:lnTo>
                <a:lnTo>
                  <a:pt x="16" y="42"/>
                </a:lnTo>
                <a:lnTo>
                  <a:pt x="14" y="42"/>
                </a:lnTo>
                <a:lnTo>
                  <a:pt x="11" y="39"/>
                </a:lnTo>
                <a:lnTo>
                  <a:pt x="8" y="37"/>
                </a:lnTo>
                <a:lnTo>
                  <a:pt x="6" y="34"/>
                </a:lnTo>
                <a:lnTo>
                  <a:pt x="3" y="31"/>
                </a:lnTo>
                <a:lnTo>
                  <a:pt x="3" y="29"/>
                </a:lnTo>
                <a:lnTo>
                  <a:pt x="0" y="26"/>
                </a:lnTo>
                <a:lnTo>
                  <a:pt x="0" y="21"/>
                </a:lnTo>
                <a:lnTo>
                  <a:pt x="0" y="18"/>
                </a:lnTo>
                <a:lnTo>
                  <a:pt x="3" y="15"/>
                </a:lnTo>
                <a:lnTo>
                  <a:pt x="3" y="13"/>
                </a:lnTo>
                <a:lnTo>
                  <a:pt x="6" y="8"/>
                </a:lnTo>
                <a:lnTo>
                  <a:pt x="8" y="5"/>
                </a:lnTo>
                <a:lnTo>
                  <a:pt x="11" y="5"/>
                </a:lnTo>
                <a:lnTo>
                  <a:pt x="14" y="2"/>
                </a:lnTo>
                <a:lnTo>
                  <a:pt x="16" y="0"/>
                </a:lnTo>
                <a:lnTo>
                  <a:pt x="19" y="0"/>
                </a:lnTo>
                <a:lnTo>
                  <a:pt x="24" y="0"/>
                </a:lnTo>
                <a:lnTo>
                  <a:pt x="27" y="0"/>
                </a:lnTo>
                <a:lnTo>
                  <a:pt x="30" y="0"/>
                </a:lnTo>
                <a:lnTo>
                  <a:pt x="35" y="2"/>
                </a:lnTo>
                <a:lnTo>
                  <a:pt x="38" y="5"/>
                </a:lnTo>
                <a:lnTo>
                  <a:pt x="40" y="5"/>
                </a:lnTo>
                <a:lnTo>
                  <a:pt x="40" y="8"/>
                </a:lnTo>
                <a:lnTo>
                  <a:pt x="43" y="13"/>
                </a:lnTo>
                <a:lnTo>
                  <a:pt x="46" y="15"/>
                </a:lnTo>
                <a:lnTo>
                  <a:pt x="46" y="18"/>
                </a:lnTo>
                <a:lnTo>
                  <a:pt x="46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50" name="Freeform 35"/>
          <p:cNvSpPr>
            <a:spLocks/>
          </p:cNvSpPr>
          <p:nvPr/>
        </p:nvSpPr>
        <p:spPr bwMode="auto">
          <a:xfrm>
            <a:off x="1573213" y="1501775"/>
            <a:ext cx="73025" cy="71438"/>
          </a:xfrm>
          <a:custGeom>
            <a:avLst/>
            <a:gdLst>
              <a:gd name="T0" fmla="*/ 2147483647 w 46"/>
              <a:gd name="T1" fmla="*/ 2147483647 h 45"/>
              <a:gd name="T2" fmla="*/ 2147483647 w 46"/>
              <a:gd name="T3" fmla="*/ 2147483647 h 45"/>
              <a:gd name="T4" fmla="*/ 2147483647 w 46"/>
              <a:gd name="T5" fmla="*/ 2147483647 h 45"/>
              <a:gd name="T6" fmla="*/ 2147483647 w 46"/>
              <a:gd name="T7" fmla="*/ 2147483647 h 45"/>
              <a:gd name="T8" fmla="*/ 2147483647 w 46"/>
              <a:gd name="T9" fmla="*/ 2147483647 h 45"/>
              <a:gd name="T10" fmla="*/ 2147483647 w 46"/>
              <a:gd name="T11" fmla="*/ 2147483647 h 45"/>
              <a:gd name="T12" fmla="*/ 2147483647 w 46"/>
              <a:gd name="T13" fmla="*/ 2147483647 h 45"/>
              <a:gd name="T14" fmla="*/ 2147483647 w 46"/>
              <a:gd name="T15" fmla="*/ 2147483647 h 45"/>
              <a:gd name="T16" fmla="*/ 2147483647 w 46"/>
              <a:gd name="T17" fmla="*/ 0 h 45"/>
              <a:gd name="T18" fmla="*/ 2147483647 w 46"/>
              <a:gd name="T19" fmla="*/ 0 h 45"/>
              <a:gd name="T20" fmla="*/ 2147483647 w 46"/>
              <a:gd name="T21" fmla="*/ 0 h 45"/>
              <a:gd name="T22" fmla="*/ 2147483647 w 46"/>
              <a:gd name="T23" fmla="*/ 0 h 45"/>
              <a:gd name="T24" fmla="*/ 2147483647 w 46"/>
              <a:gd name="T25" fmla="*/ 0 h 45"/>
              <a:gd name="T26" fmla="*/ 2147483647 w 46"/>
              <a:gd name="T27" fmla="*/ 2147483647 h 45"/>
              <a:gd name="T28" fmla="*/ 2147483647 w 46"/>
              <a:gd name="T29" fmla="*/ 2147483647 h 45"/>
              <a:gd name="T30" fmla="*/ 2147483647 w 46"/>
              <a:gd name="T31" fmla="*/ 2147483647 h 45"/>
              <a:gd name="T32" fmla="*/ 2147483647 w 46"/>
              <a:gd name="T33" fmla="*/ 2147483647 h 45"/>
              <a:gd name="T34" fmla="*/ 2147483647 w 46"/>
              <a:gd name="T35" fmla="*/ 2147483647 h 45"/>
              <a:gd name="T36" fmla="*/ 2147483647 w 46"/>
              <a:gd name="T37" fmla="*/ 2147483647 h 45"/>
              <a:gd name="T38" fmla="*/ 0 w 46"/>
              <a:gd name="T39" fmla="*/ 2147483647 h 45"/>
              <a:gd name="T40" fmla="*/ 0 w 46"/>
              <a:gd name="T41" fmla="*/ 2147483647 h 45"/>
              <a:gd name="T42" fmla="*/ 0 w 46"/>
              <a:gd name="T43" fmla="*/ 2147483647 h 45"/>
              <a:gd name="T44" fmla="*/ 2147483647 w 46"/>
              <a:gd name="T45" fmla="*/ 2147483647 h 45"/>
              <a:gd name="T46" fmla="*/ 2147483647 w 46"/>
              <a:gd name="T47" fmla="*/ 2147483647 h 45"/>
              <a:gd name="T48" fmla="*/ 2147483647 w 46"/>
              <a:gd name="T49" fmla="*/ 2147483647 h 45"/>
              <a:gd name="T50" fmla="*/ 2147483647 w 46"/>
              <a:gd name="T51" fmla="*/ 2147483647 h 45"/>
              <a:gd name="T52" fmla="*/ 2147483647 w 46"/>
              <a:gd name="T53" fmla="*/ 2147483647 h 45"/>
              <a:gd name="T54" fmla="*/ 2147483647 w 46"/>
              <a:gd name="T55" fmla="*/ 2147483647 h 45"/>
              <a:gd name="T56" fmla="*/ 2147483647 w 46"/>
              <a:gd name="T57" fmla="*/ 2147483647 h 45"/>
              <a:gd name="T58" fmla="*/ 2147483647 w 46"/>
              <a:gd name="T59" fmla="*/ 2147483647 h 45"/>
              <a:gd name="T60" fmla="*/ 2147483647 w 46"/>
              <a:gd name="T61" fmla="*/ 2147483647 h 45"/>
              <a:gd name="T62" fmla="*/ 2147483647 w 46"/>
              <a:gd name="T63" fmla="*/ 2147483647 h 45"/>
              <a:gd name="T64" fmla="*/ 2147483647 w 46"/>
              <a:gd name="T65" fmla="*/ 2147483647 h 45"/>
              <a:gd name="T66" fmla="*/ 2147483647 w 46"/>
              <a:gd name="T67" fmla="*/ 2147483647 h 45"/>
              <a:gd name="T68" fmla="*/ 2147483647 w 46"/>
              <a:gd name="T69" fmla="*/ 2147483647 h 45"/>
              <a:gd name="T70" fmla="*/ 2147483647 w 46"/>
              <a:gd name="T71" fmla="*/ 2147483647 h 45"/>
              <a:gd name="T72" fmla="*/ 2147483647 w 46"/>
              <a:gd name="T73" fmla="*/ 2147483647 h 45"/>
              <a:gd name="T74" fmla="*/ 2147483647 w 46"/>
              <a:gd name="T75" fmla="*/ 2147483647 h 45"/>
              <a:gd name="T76" fmla="*/ 2147483647 w 46"/>
              <a:gd name="T77" fmla="*/ 2147483647 h 45"/>
              <a:gd name="T78" fmla="*/ 2147483647 w 46"/>
              <a:gd name="T79" fmla="*/ 2147483647 h 45"/>
              <a:gd name="T80" fmla="*/ 2147483647 w 46"/>
              <a:gd name="T81" fmla="*/ 2147483647 h 45"/>
              <a:gd name="T82" fmla="*/ 2147483647 w 46"/>
              <a:gd name="T83" fmla="*/ 2147483647 h 4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6" h="45">
                <a:moveTo>
                  <a:pt x="46" y="21"/>
                </a:moveTo>
                <a:lnTo>
                  <a:pt x="46" y="18"/>
                </a:lnTo>
                <a:lnTo>
                  <a:pt x="46" y="15"/>
                </a:lnTo>
                <a:lnTo>
                  <a:pt x="43" y="13"/>
                </a:lnTo>
                <a:lnTo>
                  <a:pt x="40" y="8"/>
                </a:lnTo>
                <a:lnTo>
                  <a:pt x="40" y="5"/>
                </a:lnTo>
                <a:lnTo>
                  <a:pt x="38" y="5"/>
                </a:lnTo>
                <a:lnTo>
                  <a:pt x="35" y="2"/>
                </a:lnTo>
                <a:lnTo>
                  <a:pt x="30" y="0"/>
                </a:lnTo>
                <a:lnTo>
                  <a:pt x="27" y="0"/>
                </a:lnTo>
                <a:lnTo>
                  <a:pt x="24" y="0"/>
                </a:lnTo>
                <a:lnTo>
                  <a:pt x="19" y="0"/>
                </a:lnTo>
                <a:lnTo>
                  <a:pt x="16" y="0"/>
                </a:lnTo>
                <a:lnTo>
                  <a:pt x="14" y="2"/>
                </a:lnTo>
                <a:lnTo>
                  <a:pt x="11" y="5"/>
                </a:lnTo>
                <a:lnTo>
                  <a:pt x="8" y="5"/>
                </a:lnTo>
                <a:lnTo>
                  <a:pt x="6" y="8"/>
                </a:lnTo>
                <a:lnTo>
                  <a:pt x="3" y="13"/>
                </a:lnTo>
                <a:lnTo>
                  <a:pt x="3" y="15"/>
                </a:lnTo>
                <a:lnTo>
                  <a:pt x="0" y="18"/>
                </a:lnTo>
                <a:lnTo>
                  <a:pt x="0" y="21"/>
                </a:lnTo>
                <a:lnTo>
                  <a:pt x="0" y="26"/>
                </a:lnTo>
                <a:lnTo>
                  <a:pt x="3" y="29"/>
                </a:lnTo>
                <a:lnTo>
                  <a:pt x="3" y="31"/>
                </a:lnTo>
                <a:lnTo>
                  <a:pt x="6" y="34"/>
                </a:lnTo>
                <a:lnTo>
                  <a:pt x="8" y="37"/>
                </a:lnTo>
                <a:lnTo>
                  <a:pt x="11" y="39"/>
                </a:lnTo>
                <a:lnTo>
                  <a:pt x="14" y="42"/>
                </a:lnTo>
                <a:lnTo>
                  <a:pt x="16" y="42"/>
                </a:lnTo>
                <a:lnTo>
                  <a:pt x="19" y="45"/>
                </a:lnTo>
                <a:lnTo>
                  <a:pt x="24" y="45"/>
                </a:lnTo>
                <a:lnTo>
                  <a:pt x="27" y="45"/>
                </a:lnTo>
                <a:lnTo>
                  <a:pt x="30" y="42"/>
                </a:lnTo>
                <a:lnTo>
                  <a:pt x="35" y="42"/>
                </a:lnTo>
                <a:lnTo>
                  <a:pt x="38" y="39"/>
                </a:lnTo>
                <a:lnTo>
                  <a:pt x="40" y="37"/>
                </a:lnTo>
                <a:lnTo>
                  <a:pt x="40" y="34"/>
                </a:lnTo>
                <a:lnTo>
                  <a:pt x="43" y="31"/>
                </a:lnTo>
                <a:lnTo>
                  <a:pt x="46" y="29"/>
                </a:lnTo>
                <a:lnTo>
                  <a:pt x="46" y="26"/>
                </a:lnTo>
                <a:lnTo>
                  <a:pt x="46" y="21"/>
                </a:lnTo>
              </a:path>
            </a:pathLst>
          </a:custGeom>
          <a:noFill/>
          <a:ln w="3333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51" name="Freeform 36"/>
          <p:cNvSpPr>
            <a:spLocks/>
          </p:cNvSpPr>
          <p:nvPr/>
        </p:nvSpPr>
        <p:spPr bwMode="auto">
          <a:xfrm>
            <a:off x="1889125" y="1501775"/>
            <a:ext cx="71438" cy="71438"/>
          </a:xfrm>
          <a:custGeom>
            <a:avLst/>
            <a:gdLst>
              <a:gd name="T0" fmla="*/ 2147483647 w 45"/>
              <a:gd name="T1" fmla="*/ 2147483647 h 45"/>
              <a:gd name="T2" fmla="*/ 2147483647 w 45"/>
              <a:gd name="T3" fmla="*/ 2147483647 h 45"/>
              <a:gd name="T4" fmla="*/ 2147483647 w 45"/>
              <a:gd name="T5" fmla="*/ 2147483647 h 45"/>
              <a:gd name="T6" fmla="*/ 2147483647 w 45"/>
              <a:gd name="T7" fmla="*/ 2147483647 h 45"/>
              <a:gd name="T8" fmla="*/ 2147483647 w 45"/>
              <a:gd name="T9" fmla="*/ 2147483647 h 45"/>
              <a:gd name="T10" fmla="*/ 2147483647 w 45"/>
              <a:gd name="T11" fmla="*/ 2147483647 h 45"/>
              <a:gd name="T12" fmla="*/ 2147483647 w 45"/>
              <a:gd name="T13" fmla="*/ 2147483647 h 45"/>
              <a:gd name="T14" fmla="*/ 2147483647 w 45"/>
              <a:gd name="T15" fmla="*/ 2147483647 h 45"/>
              <a:gd name="T16" fmla="*/ 2147483647 w 45"/>
              <a:gd name="T17" fmla="*/ 2147483647 h 45"/>
              <a:gd name="T18" fmla="*/ 2147483647 w 45"/>
              <a:gd name="T19" fmla="*/ 2147483647 h 45"/>
              <a:gd name="T20" fmla="*/ 2147483647 w 45"/>
              <a:gd name="T21" fmla="*/ 2147483647 h 45"/>
              <a:gd name="T22" fmla="*/ 2147483647 w 45"/>
              <a:gd name="T23" fmla="*/ 2147483647 h 45"/>
              <a:gd name="T24" fmla="*/ 2147483647 w 45"/>
              <a:gd name="T25" fmla="*/ 2147483647 h 45"/>
              <a:gd name="T26" fmla="*/ 2147483647 w 45"/>
              <a:gd name="T27" fmla="*/ 2147483647 h 45"/>
              <a:gd name="T28" fmla="*/ 2147483647 w 45"/>
              <a:gd name="T29" fmla="*/ 2147483647 h 45"/>
              <a:gd name="T30" fmla="*/ 2147483647 w 45"/>
              <a:gd name="T31" fmla="*/ 2147483647 h 45"/>
              <a:gd name="T32" fmla="*/ 2147483647 w 45"/>
              <a:gd name="T33" fmla="*/ 2147483647 h 45"/>
              <a:gd name="T34" fmla="*/ 2147483647 w 45"/>
              <a:gd name="T35" fmla="*/ 2147483647 h 45"/>
              <a:gd name="T36" fmla="*/ 2147483647 w 45"/>
              <a:gd name="T37" fmla="*/ 2147483647 h 45"/>
              <a:gd name="T38" fmla="*/ 2147483647 w 45"/>
              <a:gd name="T39" fmla="*/ 2147483647 h 45"/>
              <a:gd name="T40" fmla="*/ 0 w 45"/>
              <a:gd name="T41" fmla="*/ 2147483647 h 45"/>
              <a:gd name="T42" fmla="*/ 2147483647 w 45"/>
              <a:gd name="T43" fmla="*/ 2147483647 h 45"/>
              <a:gd name="T44" fmla="*/ 2147483647 w 45"/>
              <a:gd name="T45" fmla="*/ 2147483647 h 45"/>
              <a:gd name="T46" fmla="*/ 2147483647 w 45"/>
              <a:gd name="T47" fmla="*/ 2147483647 h 45"/>
              <a:gd name="T48" fmla="*/ 2147483647 w 45"/>
              <a:gd name="T49" fmla="*/ 2147483647 h 45"/>
              <a:gd name="T50" fmla="*/ 2147483647 w 45"/>
              <a:gd name="T51" fmla="*/ 2147483647 h 45"/>
              <a:gd name="T52" fmla="*/ 2147483647 w 45"/>
              <a:gd name="T53" fmla="*/ 2147483647 h 45"/>
              <a:gd name="T54" fmla="*/ 2147483647 w 45"/>
              <a:gd name="T55" fmla="*/ 2147483647 h 45"/>
              <a:gd name="T56" fmla="*/ 2147483647 w 45"/>
              <a:gd name="T57" fmla="*/ 0 h 45"/>
              <a:gd name="T58" fmla="*/ 2147483647 w 45"/>
              <a:gd name="T59" fmla="*/ 0 h 45"/>
              <a:gd name="T60" fmla="*/ 2147483647 w 45"/>
              <a:gd name="T61" fmla="*/ 0 h 45"/>
              <a:gd name="T62" fmla="*/ 2147483647 w 45"/>
              <a:gd name="T63" fmla="*/ 0 h 45"/>
              <a:gd name="T64" fmla="*/ 2147483647 w 45"/>
              <a:gd name="T65" fmla="*/ 0 h 45"/>
              <a:gd name="T66" fmla="*/ 2147483647 w 45"/>
              <a:gd name="T67" fmla="*/ 2147483647 h 45"/>
              <a:gd name="T68" fmla="*/ 2147483647 w 45"/>
              <a:gd name="T69" fmla="*/ 2147483647 h 45"/>
              <a:gd name="T70" fmla="*/ 2147483647 w 45"/>
              <a:gd name="T71" fmla="*/ 2147483647 h 45"/>
              <a:gd name="T72" fmla="*/ 2147483647 w 45"/>
              <a:gd name="T73" fmla="*/ 2147483647 h 45"/>
              <a:gd name="T74" fmla="*/ 2147483647 w 45"/>
              <a:gd name="T75" fmla="*/ 2147483647 h 45"/>
              <a:gd name="T76" fmla="*/ 2147483647 w 45"/>
              <a:gd name="T77" fmla="*/ 2147483647 h 45"/>
              <a:gd name="T78" fmla="*/ 2147483647 w 45"/>
              <a:gd name="T79" fmla="*/ 2147483647 h 45"/>
              <a:gd name="T80" fmla="*/ 2147483647 w 45"/>
              <a:gd name="T81" fmla="*/ 2147483647 h 4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45" h="45">
                <a:moveTo>
                  <a:pt x="45" y="21"/>
                </a:moveTo>
                <a:lnTo>
                  <a:pt x="45" y="26"/>
                </a:lnTo>
                <a:lnTo>
                  <a:pt x="45" y="29"/>
                </a:lnTo>
                <a:lnTo>
                  <a:pt x="43" y="31"/>
                </a:lnTo>
                <a:lnTo>
                  <a:pt x="43" y="34"/>
                </a:lnTo>
                <a:lnTo>
                  <a:pt x="40" y="37"/>
                </a:lnTo>
                <a:lnTo>
                  <a:pt x="37" y="39"/>
                </a:lnTo>
                <a:lnTo>
                  <a:pt x="35" y="42"/>
                </a:lnTo>
                <a:lnTo>
                  <a:pt x="32" y="42"/>
                </a:lnTo>
                <a:lnTo>
                  <a:pt x="27" y="45"/>
                </a:lnTo>
                <a:lnTo>
                  <a:pt x="24" y="45"/>
                </a:lnTo>
                <a:lnTo>
                  <a:pt x="21" y="45"/>
                </a:lnTo>
                <a:lnTo>
                  <a:pt x="16" y="42"/>
                </a:lnTo>
                <a:lnTo>
                  <a:pt x="14" y="42"/>
                </a:lnTo>
                <a:lnTo>
                  <a:pt x="11" y="39"/>
                </a:lnTo>
                <a:lnTo>
                  <a:pt x="8" y="37"/>
                </a:lnTo>
                <a:lnTo>
                  <a:pt x="6" y="34"/>
                </a:lnTo>
                <a:lnTo>
                  <a:pt x="3" y="31"/>
                </a:lnTo>
                <a:lnTo>
                  <a:pt x="3" y="29"/>
                </a:lnTo>
                <a:lnTo>
                  <a:pt x="3" y="26"/>
                </a:lnTo>
                <a:lnTo>
                  <a:pt x="0" y="21"/>
                </a:lnTo>
                <a:lnTo>
                  <a:pt x="3" y="18"/>
                </a:lnTo>
                <a:lnTo>
                  <a:pt x="3" y="15"/>
                </a:lnTo>
                <a:lnTo>
                  <a:pt x="3" y="13"/>
                </a:lnTo>
                <a:lnTo>
                  <a:pt x="6" y="8"/>
                </a:lnTo>
                <a:lnTo>
                  <a:pt x="8" y="5"/>
                </a:lnTo>
                <a:lnTo>
                  <a:pt x="11" y="5"/>
                </a:lnTo>
                <a:lnTo>
                  <a:pt x="14" y="2"/>
                </a:lnTo>
                <a:lnTo>
                  <a:pt x="16" y="0"/>
                </a:lnTo>
                <a:lnTo>
                  <a:pt x="21" y="0"/>
                </a:lnTo>
                <a:lnTo>
                  <a:pt x="24" y="0"/>
                </a:lnTo>
                <a:lnTo>
                  <a:pt x="27" y="0"/>
                </a:lnTo>
                <a:lnTo>
                  <a:pt x="32" y="0"/>
                </a:lnTo>
                <a:lnTo>
                  <a:pt x="35" y="2"/>
                </a:lnTo>
                <a:lnTo>
                  <a:pt x="37" y="5"/>
                </a:lnTo>
                <a:lnTo>
                  <a:pt x="40" y="5"/>
                </a:lnTo>
                <a:lnTo>
                  <a:pt x="43" y="8"/>
                </a:lnTo>
                <a:lnTo>
                  <a:pt x="43" y="13"/>
                </a:lnTo>
                <a:lnTo>
                  <a:pt x="45" y="15"/>
                </a:lnTo>
                <a:lnTo>
                  <a:pt x="45" y="18"/>
                </a:lnTo>
                <a:lnTo>
                  <a:pt x="45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52" name="Freeform 37"/>
          <p:cNvSpPr>
            <a:spLocks/>
          </p:cNvSpPr>
          <p:nvPr/>
        </p:nvSpPr>
        <p:spPr bwMode="auto">
          <a:xfrm>
            <a:off x="1889125" y="1501775"/>
            <a:ext cx="71438" cy="71438"/>
          </a:xfrm>
          <a:custGeom>
            <a:avLst/>
            <a:gdLst>
              <a:gd name="T0" fmla="*/ 2147483647 w 45"/>
              <a:gd name="T1" fmla="*/ 2147483647 h 45"/>
              <a:gd name="T2" fmla="*/ 2147483647 w 45"/>
              <a:gd name="T3" fmla="*/ 2147483647 h 45"/>
              <a:gd name="T4" fmla="*/ 2147483647 w 45"/>
              <a:gd name="T5" fmla="*/ 2147483647 h 45"/>
              <a:gd name="T6" fmla="*/ 2147483647 w 45"/>
              <a:gd name="T7" fmla="*/ 2147483647 h 45"/>
              <a:gd name="T8" fmla="*/ 2147483647 w 45"/>
              <a:gd name="T9" fmla="*/ 2147483647 h 45"/>
              <a:gd name="T10" fmla="*/ 2147483647 w 45"/>
              <a:gd name="T11" fmla="*/ 2147483647 h 45"/>
              <a:gd name="T12" fmla="*/ 2147483647 w 45"/>
              <a:gd name="T13" fmla="*/ 2147483647 h 45"/>
              <a:gd name="T14" fmla="*/ 2147483647 w 45"/>
              <a:gd name="T15" fmla="*/ 2147483647 h 45"/>
              <a:gd name="T16" fmla="*/ 2147483647 w 45"/>
              <a:gd name="T17" fmla="*/ 0 h 45"/>
              <a:gd name="T18" fmla="*/ 2147483647 w 45"/>
              <a:gd name="T19" fmla="*/ 0 h 45"/>
              <a:gd name="T20" fmla="*/ 2147483647 w 45"/>
              <a:gd name="T21" fmla="*/ 0 h 45"/>
              <a:gd name="T22" fmla="*/ 2147483647 w 45"/>
              <a:gd name="T23" fmla="*/ 0 h 45"/>
              <a:gd name="T24" fmla="*/ 2147483647 w 45"/>
              <a:gd name="T25" fmla="*/ 0 h 45"/>
              <a:gd name="T26" fmla="*/ 2147483647 w 45"/>
              <a:gd name="T27" fmla="*/ 2147483647 h 45"/>
              <a:gd name="T28" fmla="*/ 2147483647 w 45"/>
              <a:gd name="T29" fmla="*/ 2147483647 h 45"/>
              <a:gd name="T30" fmla="*/ 2147483647 w 45"/>
              <a:gd name="T31" fmla="*/ 2147483647 h 45"/>
              <a:gd name="T32" fmla="*/ 2147483647 w 45"/>
              <a:gd name="T33" fmla="*/ 2147483647 h 45"/>
              <a:gd name="T34" fmla="*/ 2147483647 w 45"/>
              <a:gd name="T35" fmla="*/ 2147483647 h 45"/>
              <a:gd name="T36" fmla="*/ 2147483647 w 45"/>
              <a:gd name="T37" fmla="*/ 2147483647 h 45"/>
              <a:gd name="T38" fmla="*/ 2147483647 w 45"/>
              <a:gd name="T39" fmla="*/ 2147483647 h 45"/>
              <a:gd name="T40" fmla="*/ 0 w 45"/>
              <a:gd name="T41" fmla="*/ 2147483647 h 45"/>
              <a:gd name="T42" fmla="*/ 2147483647 w 45"/>
              <a:gd name="T43" fmla="*/ 2147483647 h 45"/>
              <a:gd name="T44" fmla="*/ 2147483647 w 45"/>
              <a:gd name="T45" fmla="*/ 2147483647 h 45"/>
              <a:gd name="T46" fmla="*/ 2147483647 w 45"/>
              <a:gd name="T47" fmla="*/ 2147483647 h 45"/>
              <a:gd name="T48" fmla="*/ 2147483647 w 45"/>
              <a:gd name="T49" fmla="*/ 2147483647 h 45"/>
              <a:gd name="T50" fmla="*/ 2147483647 w 45"/>
              <a:gd name="T51" fmla="*/ 2147483647 h 45"/>
              <a:gd name="T52" fmla="*/ 2147483647 w 45"/>
              <a:gd name="T53" fmla="*/ 2147483647 h 45"/>
              <a:gd name="T54" fmla="*/ 2147483647 w 45"/>
              <a:gd name="T55" fmla="*/ 2147483647 h 45"/>
              <a:gd name="T56" fmla="*/ 2147483647 w 45"/>
              <a:gd name="T57" fmla="*/ 2147483647 h 45"/>
              <a:gd name="T58" fmla="*/ 2147483647 w 45"/>
              <a:gd name="T59" fmla="*/ 2147483647 h 45"/>
              <a:gd name="T60" fmla="*/ 2147483647 w 45"/>
              <a:gd name="T61" fmla="*/ 2147483647 h 45"/>
              <a:gd name="T62" fmla="*/ 2147483647 w 45"/>
              <a:gd name="T63" fmla="*/ 2147483647 h 45"/>
              <a:gd name="T64" fmla="*/ 2147483647 w 45"/>
              <a:gd name="T65" fmla="*/ 2147483647 h 45"/>
              <a:gd name="T66" fmla="*/ 2147483647 w 45"/>
              <a:gd name="T67" fmla="*/ 2147483647 h 45"/>
              <a:gd name="T68" fmla="*/ 2147483647 w 45"/>
              <a:gd name="T69" fmla="*/ 2147483647 h 45"/>
              <a:gd name="T70" fmla="*/ 2147483647 w 45"/>
              <a:gd name="T71" fmla="*/ 2147483647 h 45"/>
              <a:gd name="T72" fmla="*/ 2147483647 w 45"/>
              <a:gd name="T73" fmla="*/ 2147483647 h 45"/>
              <a:gd name="T74" fmla="*/ 2147483647 w 45"/>
              <a:gd name="T75" fmla="*/ 2147483647 h 45"/>
              <a:gd name="T76" fmla="*/ 2147483647 w 45"/>
              <a:gd name="T77" fmla="*/ 2147483647 h 45"/>
              <a:gd name="T78" fmla="*/ 2147483647 w 45"/>
              <a:gd name="T79" fmla="*/ 2147483647 h 45"/>
              <a:gd name="T80" fmla="*/ 2147483647 w 45"/>
              <a:gd name="T81" fmla="*/ 2147483647 h 45"/>
              <a:gd name="T82" fmla="*/ 2147483647 w 45"/>
              <a:gd name="T83" fmla="*/ 2147483647 h 4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5" h="45">
                <a:moveTo>
                  <a:pt x="45" y="21"/>
                </a:moveTo>
                <a:lnTo>
                  <a:pt x="45" y="18"/>
                </a:lnTo>
                <a:lnTo>
                  <a:pt x="45" y="15"/>
                </a:lnTo>
                <a:lnTo>
                  <a:pt x="43" y="13"/>
                </a:lnTo>
                <a:lnTo>
                  <a:pt x="43" y="8"/>
                </a:lnTo>
                <a:lnTo>
                  <a:pt x="40" y="5"/>
                </a:lnTo>
                <a:lnTo>
                  <a:pt x="37" y="5"/>
                </a:lnTo>
                <a:lnTo>
                  <a:pt x="35" y="2"/>
                </a:lnTo>
                <a:lnTo>
                  <a:pt x="32" y="0"/>
                </a:lnTo>
                <a:lnTo>
                  <a:pt x="27" y="0"/>
                </a:lnTo>
                <a:lnTo>
                  <a:pt x="24" y="0"/>
                </a:lnTo>
                <a:lnTo>
                  <a:pt x="21" y="0"/>
                </a:lnTo>
                <a:lnTo>
                  <a:pt x="16" y="0"/>
                </a:lnTo>
                <a:lnTo>
                  <a:pt x="14" y="2"/>
                </a:lnTo>
                <a:lnTo>
                  <a:pt x="11" y="5"/>
                </a:lnTo>
                <a:lnTo>
                  <a:pt x="8" y="5"/>
                </a:lnTo>
                <a:lnTo>
                  <a:pt x="6" y="8"/>
                </a:lnTo>
                <a:lnTo>
                  <a:pt x="3" y="13"/>
                </a:lnTo>
                <a:lnTo>
                  <a:pt x="3" y="15"/>
                </a:lnTo>
                <a:lnTo>
                  <a:pt x="3" y="18"/>
                </a:lnTo>
                <a:lnTo>
                  <a:pt x="0" y="21"/>
                </a:lnTo>
                <a:lnTo>
                  <a:pt x="3" y="26"/>
                </a:lnTo>
                <a:lnTo>
                  <a:pt x="3" y="29"/>
                </a:lnTo>
                <a:lnTo>
                  <a:pt x="3" y="31"/>
                </a:lnTo>
                <a:lnTo>
                  <a:pt x="6" y="34"/>
                </a:lnTo>
                <a:lnTo>
                  <a:pt x="8" y="37"/>
                </a:lnTo>
                <a:lnTo>
                  <a:pt x="11" y="39"/>
                </a:lnTo>
                <a:lnTo>
                  <a:pt x="14" y="42"/>
                </a:lnTo>
                <a:lnTo>
                  <a:pt x="16" y="42"/>
                </a:lnTo>
                <a:lnTo>
                  <a:pt x="21" y="45"/>
                </a:lnTo>
                <a:lnTo>
                  <a:pt x="24" y="45"/>
                </a:lnTo>
                <a:lnTo>
                  <a:pt x="27" y="45"/>
                </a:lnTo>
                <a:lnTo>
                  <a:pt x="32" y="42"/>
                </a:lnTo>
                <a:lnTo>
                  <a:pt x="35" y="42"/>
                </a:lnTo>
                <a:lnTo>
                  <a:pt x="37" y="39"/>
                </a:lnTo>
                <a:lnTo>
                  <a:pt x="40" y="37"/>
                </a:lnTo>
                <a:lnTo>
                  <a:pt x="43" y="34"/>
                </a:lnTo>
                <a:lnTo>
                  <a:pt x="43" y="31"/>
                </a:lnTo>
                <a:lnTo>
                  <a:pt x="45" y="29"/>
                </a:lnTo>
                <a:lnTo>
                  <a:pt x="45" y="26"/>
                </a:lnTo>
                <a:lnTo>
                  <a:pt x="45" y="21"/>
                </a:lnTo>
              </a:path>
            </a:pathLst>
          </a:custGeom>
          <a:noFill/>
          <a:ln w="3333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grpSp>
        <p:nvGrpSpPr>
          <p:cNvPr id="13353" name="Group 38"/>
          <p:cNvGrpSpPr>
            <a:grpSpLocks/>
          </p:cNvGrpSpPr>
          <p:nvPr/>
        </p:nvGrpSpPr>
        <p:grpSpPr bwMode="auto">
          <a:xfrm>
            <a:off x="4724400" y="4267200"/>
            <a:ext cx="3922713" cy="1855788"/>
            <a:chOff x="2983" y="2798"/>
            <a:chExt cx="2471" cy="1169"/>
          </a:xfrm>
        </p:grpSpPr>
        <p:sp>
          <p:nvSpPr>
            <p:cNvPr id="13396" name="Freeform 39"/>
            <p:cNvSpPr>
              <a:spLocks/>
            </p:cNvSpPr>
            <p:nvPr/>
          </p:nvSpPr>
          <p:spPr bwMode="auto">
            <a:xfrm>
              <a:off x="2983" y="2798"/>
              <a:ext cx="319" cy="318"/>
            </a:xfrm>
            <a:custGeom>
              <a:avLst/>
              <a:gdLst>
                <a:gd name="T0" fmla="*/ 319 w 319"/>
                <a:gd name="T1" fmla="*/ 157 h 318"/>
                <a:gd name="T2" fmla="*/ 316 w 319"/>
                <a:gd name="T3" fmla="*/ 186 h 318"/>
                <a:gd name="T4" fmla="*/ 311 w 319"/>
                <a:gd name="T5" fmla="*/ 210 h 318"/>
                <a:gd name="T6" fmla="*/ 300 w 319"/>
                <a:gd name="T7" fmla="*/ 231 h 318"/>
                <a:gd name="T8" fmla="*/ 289 w 319"/>
                <a:gd name="T9" fmla="*/ 252 h 318"/>
                <a:gd name="T10" fmla="*/ 273 w 319"/>
                <a:gd name="T11" fmla="*/ 271 h 318"/>
                <a:gd name="T12" fmla="*/ 255 w 319"/>
                <a:gd name="T13" fmla="*/ 287 h 318"/>
                <a:gd name="T14" fmla="*/ 234 w 319"/>
                <a:gd name="T15" fmla="*/ 300 h 318"/>
                <a:gd name="T16" fmla="*/ 210 w 319"/>
                <a:gd name="T17" fmla="*/ 310 h 318"/>
                <a:gd name="T18" fmla="*/ 186 w 319"/>
                <a:gd name="T19" fmla="*/ 316 h 318"/>
                <a:gd name="T20" fmla="*/ 159 w 319"/>
                <a:gd name="T21" fmla="*/ 318 h 318"/>
                <a:gd name="T22" fmla="*/ 133 w 319"/>
                <a:gd name="T23" fmla="*/ 316 h 318"/>
                <a:gd name="T24" fmla="*/ 109 w 319"/>
                <a:gd name="T25" fmla="*/ 310 h 318"/>
                <a:gd name="T26" fmla="*/ 88 w 319"/>
                <a:gd name="T27" fmla="*/ 300 h 318"/>
                <a:gd name="T28" fmla="*/ 67 w 319"/>
                <a:gd name="T29" fmla="*/ 287 h 318"/>
                <a:gd name="T30" fmla="*/ 48 w 319"/>
                <a:gd name="T31" fmla="*/ 271 h 318"/>
                <a:gd name="T32" fmla="*/ 32 w 319"/>
                <a:gd name="T33" fmla="*/ 252 h 318"/>
                <a:gd name="T34" fmla="*/ 19 w 319"/>
                <a:gd name="T35" fmla="*/ 231 h 318"/>
                <a:gd name="T36" fmla="*/ 8 w 319"/>
                <a:gd name="T37" fmla="*/ 210 h 318"/>
                <a:gd name="T38" fmla="*/ 3 w 319"/>
                <a:gd name="T39" fmla="*/ 186 h 318"/>
                <a:gd name="T40" fmla="*/ 0 w 319"/>
                <a:gd name="T41" fmla="*/ 159 h 318"/>
                <a:gd name="T42" fmla="*/ 3 w 319"/>
                <a:gd name="T43" fmla="*/ 133 h 318"/>
                <a:gd name="T44" fmla="*/ 8 w 319"/>
                <a:gd name="T45" fmla="*/ 109 h 318"/>
                <a:gd name="T46" fmla="*/ 19 w 319"/>
                <a:gd name="T47" fmla="*/ 85 h 318"/>
                <a:gd name="T48" fmla="*/ 32 w 319"/>
                <a:gd name="T49" fmla="*/ 64 h 318"/>
                <a:gd name="T50" fmla="*/ 48 w 319"/>
                <a:gd name="T51" fmla="*/ 45 h 318"/>
                <a:gd name="T52" fmla="*/ 67 w 319"/>
                <a:gd name="T53" fmla="*/ 29 h 318"/>
                <a:gd name="T54" fmla="*/ 88 w 319"/>
                <a:gd name="T55" fmla="*/ 19 h 318"/>
                <a:gd name="T56" fmla="*/ 109 w 319"/>
                <a:gd name="T57" fmla="*/ 8 h 318"/>
                <a:gd name="T58" fmla="*/ 133 w 319"/>
                <a:gd name="T59" fmla="*/ 3 h 318"/>
                <a:gd name="T60" fmla="*/ 159 w 319"/>
                <a:gd name="T61" fmla="*/ 0 h 318"/>
                <a:gd name="T62" fmla="*/ 186 w 319"/>
                <a:gd name="T63" fmla="*/ 3 h 318"/>
                <a:gd name="T64" fmla="*/ 210 w 319"/>
                <a:gd name="T65" fmla="*/ 8 h 318"/>
                <a:gd name="T66" fmla="*/ 234 w 319"/>
                <a:gd name="T67" fmla="*/ 19 h 318"/>
                <a:gd name="T68" fmla="*/ 255 w 319"/>
                <a:gd name="T69" fmla="*/ 29 h 318"/>
                <a:gd name="T70" fmla="*/ 273 w 319"/>
                <a:gd name="T71" fmla="*/ 45 h 318"/>
                <a:gd name="T72" fmla="*/ 289 w 319"/>
                <a:gd name="T73" fmla="*/ 64 h 318"/>
                <a:gd name="T74" fmla="*/ 300 w 319"/>
                <a:gd name="T75" fmla="*/ 85 h 318"/>
                <a:gd name="T76" fmla="*/ 311 w 319"/>
                <a:gd name="T77" fmla="*/ 109 h 318"/>
                <a:gd name="T78" fmla="*/ 316 w 319"/>
                <a:gd name="T79" fmla="*/ 133 h 318"/>
                <a:gd name="T80" fmla="*/ 319 w 319"/>
                <a:gd name="T81" fmla="*/ 159 h 318"/>
                <a:gd name="T82" fmla="*/ 319 w 319"/>
                <a:gd name="T83" fmla="*/ 157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9" h="318">
                  <a:moveTo>
                    <a:pt x="319" y="157"/>
                  </a:moveTo>
                  <a:lnTo>
                    <a:pt x="316" y="186"/>
                  </a:lnTo>
                  <a:lnTo>
                    <a:pt x="311" y="210"/>
                  </a:lnTo>
                  <a:lnTo>
                    <a:pt x="300" y="231"/>
                  </a:lnTo>
                  <a:lnTo>
                    <a:pt x="289" y="252"/>
                  </a:lnTo>
                  <a:lnTo>
                    <a:pt x="273" y="271"/>
                  </a:lnTo>
                  <a:lnTo>
                    <a:pt x="255" y="287"/>
                  </a:lnTo>
                  <a:lnTo>
                    <a:pt x="234" y="300"/>
                  </a:lnTo>
                  <a:lnTo>
                    <a:pt x="210" y="310"/>
                  </a:lnTo>
                  <a:lnTo>
                    <a:pt x="186" y="316"/>
                  </a:lnTo>
                  <a:lnTo>
                    <a:pt x="159" y="318"/>
                  </a:lnTo>
                  <a:lnTo>
                    <a:pt x="133" y="316"/>
                  </a:lnTo>
                  <a:lnTo>
                    <a:pt x="109" y="310"/>
                  </a:lnTo>
                  <a:lnTo>
                    <a:pt x="88" y="300"/>
                  </a:lnTo>
                  <a:lnTo>
                    <a:pt x="67" y="287"/>
                  </a:lnTo>
                  <a:lnTo>
                    <a:pt x="48" y="271"/>
                  </a:lnTo>
                  <a:lnTo>
                    <a:pt x="32" y="252"/>
                  </a:lnTo>
                  <a:lnTo>
                    <a:pt x="19" y="231"/>
                  </a:lnTo>
                  <a:lnTo>
                    <a:pt x="8" y="210"/>
                  </a:lnTo>
                  <a:lnTo>
                    <a:pt x="3" y="186"/>
                  </a:lnTo>
                  <a:lnTo>
                    <a:pt x="0" y="159"/>
                  </a:lnTo>
                  <a:lnTo>
                    <a:pt x="3" y="133"/>
                  </a:lnTo>
                  <a:lnTo>
                    <a:pt x="8" y="109"/>
                  </a:lnTo>
                  <a:lnTo>
                    <a:pt x="19" y="85"/>
                  </a:lnTo>
                  <a:lnTo>
                    <a:pt x="32" y="64"/>
                  </a:lnTo>
                  <a:lnTo>
                    <a:pt x="48" y="45"/>
                  </a:lnTo>
                  <a:lnTo>
                    <a:pt x="67" y="29"/>
                  </a:lnTo>
                  <a:lnTo>
                    <a:pt x="88" y="19"/>
                  </a:lnTo>
                  <a:lnTo>
                    <a:pt x="109" y="8"/>
                  </a:lnTo>
                  <a:lnTo>
                    <a:pt x="133" y="3"/>
                  </a:lnTo>
                  <a:lnTo>
                    <a:pt x="159" y="0"/>
                  </a:lnTo>
                  <a:lnTo>
                    <a:pt x="186" y="3"/>
                  </a:lnTo>
                  <a:lnTo>
                    <a:pt x="210" y="8"/>
                  </a:lnTo>
                  <a:lnTo>
                    <a:pt x="234" y="19"/>
                  </a:lnTo>
                  <a:lnTo>
                    <a:pt x="255" y="29"/>
                  </a:lnTo>
                  <a:lnTo>
                    <a:pt x="273" y="45"/>
                  </a:lnTo>
                  <a:lnTo>
                    <a:pt x="289" y="64"/>
                  </a:lnTo>
                  <a:lnTo>
                    <a:pt x="300" y="85"/>
                  </a:lnTo>
                  <a:lnTo>
                    <a:pt x="311" y="109"/>
                  </a:lnTo>
                  <a:lnTo>
                    <a:pt x="316" y="133"/>
                  </a:lnTo>
                  <a:lnTo>
                    <a:pt x="319" y="159"/>
                  </a:lnTo>
                  <a:lnTo>
                    <a:pt x="319" y="1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7" name="Freeform 40"/>
            <p:cNvSpPr>
              <a:spLocks/>
            </p:cNvSpPr>
            <p:nvPr/>
          </p:nvSpPr>
          <p:spPr bwMode="auto">
            <a:xfrm>
              <a:off x="3408" y="2928"/>
              <a:ext cx="319" cy="318"/>
            </a:xfrm>
            <a:custGeom>
              <a:avLst/>
              <a:gdLst>
                <a:gd name="T0" fmla="*/ 319 w 319"/>
                <a:gd name="T1" fmla="*/ 157 h 318"/>
                <a:gd name="T2" fmla="*/ 316 w 319"/>
                <a:gd name="T3" fmla="*/ 133 h 318"/>
                <a:gd name="T4" fmla="*/ 311 w 319"/>
                <a:gd name="T5" fmla="*/ 109 h 318"/>
                <a:gd name="T6" fmla="*/ 300 w 319"/>
                <a:gd name="T7" fmla="*/ 85 h 318"/>
                <a:gd name="T8" fmla="*/ 289 w 319"/>
                <a:gd name="T9" fmla="*/ 64 h 318"/>
                <a:gd name="T10" fmla="*/ 273 w 319"/>
                <a:gd name="T11" fmla="*/ 45 h 318"/>
                <a:gd name="T12" fmla="*/ 255 w 319"/>
                <a:gd name="T13" fmla="*/ 29 h 318"/>
                <a:gd name="T14" fmla="*/ 234 w 319"/>
                <a:gd name="T15" fmla="*/ 19 h 318"/>
                <a:gd name="T16" fmla="*/ 210 w 319"/>
                <a:gd name="T17" fmla="*/ 8 h 318"/>
                <a:gd name="T18" fmla="*/ 186 w 319"/>
                <a:gd name="T19" fmla="*/ 3 h 318"/>
                <a:gd name="T20" fmla="*/ 159 w 319"/>
                <a:gd name="T21" fmla="*/ 0 h 318"/>
                <a:gd name="T22" fmla="*/ 133 w 319"/>
                <a:gd name="T23" fmla="*/ 3 h 318"/>
                <a:gd name="T24" fmla="*/ 109 w 319"/>
                <a:gd name="T25" fmla="*/ 8 h 318"/>
                <a:gd name="T26" fmla="*/ 88 w 319"/>
                <a:gd name="T27" fmla="*/ 19 h 318"/>
                <a:gd name="T28" fmla="*/ 67 w 319"/>
                <a:gd name="T29" fmla="*/ 29 h 318"/>
                <a:gd name="T30" fmla="*/ 48 w 319"/>
                <a:gd name="T31" fmla="*/ 45 h 318"/>
                <a:gd name="T32" fmla="*/ 32 w 319"/>
                <a:gd name="T33" fmla="*/ 64 h 318"/>
                <a:gd name="T34" fmla="*/ 19 w 319"/>
                <a:gd name="T35" fmla="*/ 85 h 318"/>
                <a:gd name="T36" fmla="*/ 8 w 319"/>
                <a:gd name="T37" fmla="*/ 109 h 318"/>
                <a:gd name="T38" fmla="*/ 3 w 319"/>
                <a:gd name="T39" fmla="*/ 133 h 318"/>
                <a:gd name="T40" fmla="*/ 0 w 319"/>
                <a:gd name="T41" fmla="*/ 159 h 318"/>
                <a:gd name="T42" fmla="*/ 3 w 319"/>
                <a:gd name="T43" fmla="*/ 186 h 318"/>
                <a:gd name="T44" fmla="*/ 8 w 319"/>
                <a:gd name="T45" fmla="*/ 210 h 318"/>
                <a:gd name="T46" fmla="*/ 19 w 319"/>
                <a:gd name="T47" fmla="*/ 231 h 318"/>
                <a:gd name="T48" fmla="*/ 32 w 319"/>
                <a:gd name="T49" fmla="*/ 252 h 318"/>
                <a:gd name="T50" fmla="*/ 48 w 319"/>
                <a:gd name="T51" fmla="*/ 271 h 318"/>
                <a:gd name="T52" fmla="*/ 67 w 319"/>
                <a:gd name="T53" fmla="*/ 287 h 318"/>
                <a:gd name="T54" fmla="*/ 88 w 319"/>
                <a:gd name="T55" fmla="*/ 300 h 318"/>
                <a:gd name="T56" fmla="*/ 109 w 319"/>
                <a:gd name="T57" fmla="*/ 310 h 318"/>
                <a:gd name="T58" fmla="*/ 133 w 319"/>
                <a:gd name="T59" fmla="*/ 316 h 318"/>
                <a:gd name="T60" fmla="*/ 159 w 319"/>
                <a:gd name="T61" fmla="*/ 318 h 318"/>
                <a:gd name="T62" fmla="*/ 186 w 319"/>
                <a:gd name="T63" fmla="*/ 316 h 318"/>
                <a:gd name="T64" fmla="*/ 210 w 319"/>
                <a:gd name="T65" fmla="*/ 310 h 318"/>
                <a:gd name="T66" fmla="*/ 234 w 319"/>
                <a:gd name="T67" fmla="*/ 300 h 318"/>
                <a:gd name="T68" fmla="*/ 255 w 319"/>
                <a:gd name="T69" fmla="*/ 287 h 318"/>
                <a:gd name="T70" fmla="*/ 273 w 319"/>
                <a:gd name="T71" fmla="*/ 271 h 318"/>
                <a:gd name="T72" fmla="*/ 289 w 319"/>
                <a:gd name="T73" fmla="*/ 252 h 318"/>
                <a:gd name="T74" fmla="*/ 300 w 319"/>
                <a:gd name="T75" fmla="*/ 231 h 318"/>
                <a:gd name="T76" fmla="*/ 311 w 319"/>
                <a:gd name="T77" fmla="*/ 210 h 318"/>
                <a:gd name="T78" fmla="*/ 316 w 319"/>
                <a:gd name="T79" fmla="*/ 186 h 318"/>
                <a:gd name="T80" fmla="*/ 319 w 319"/>
                <a:gd name="T81" fmla="*/ 159 h 318"/>
                <a:gd name="T82" fmla="*/ 319 w 319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9" h="318">
                  <a:moveTo>
                    <a:pt x="319" y="157"/>
                  </a:moveTo>
                  <a:lnTo>
                    <a:pt x="316" y="133"/>
                  </a:lnTo>
                  <a:lnTo>
                    <a:pt x="311" y="109"/>
                  </a:lnTo>
                  <a:lnTo>
                    <a:pt x="300" y="85"/>
                  </a:lnTo>
                  <a:lnTo>
                    <a:pt x="289" y="64"/>
                  </a:lnTo>
                  <a:lnTo>
                    <a:pt x="273" y="45"/>
                  </a:lnTo>
                  <a:lnTo>
                    <a:pt x="255" y="29"/>
                  </a:lnTo>
                  <a:lnTo>
                    <a:pt x="234" y="19"/>
                  </a:lnTo>
                  <a:lnTo>
                    <a:pt x="210" y="8"/>
                  </a:lnTo>
                  <a:lnTo>
                    <a:pt x="186" y="3"/>
                  </a:lnTo>
                  <a:lnTo>
                    <a:pt x="159" y="0"/>
                  </a:lnTo>
                  <a:lnTo>
                    <a:pt x="133" y="3"/>
                  </a:lnTo>
                  <a:lnTo>
                    <a:pt x="109" y="8"/>
                  </a:lnTo>
                  <a:lnTo>
                    <a:pt x="88" y="19"/>
                  </a:lnTo>
                  <a:lnTo>
                    <a:pt x="67" y="29"/>
                  </a:lnTo>
                  <a:lnTo>
                    <a:pt x="48" y="45"/>
                  </a:lnTo>
                  <a:lnTo>
                    <a:pt x="32" y="64"/>
                  </a:lnTo>
                  <a:lnTo>
                    <a:pt x="19" y="85"/>
                  </a:lnTo>
                  <a:lnTo>
                    <a:pt x="8" y="109"/>
                  </a:lnTo>
                  <a:lnTo>
                    <a:pt x="3" y="133"/>
                  </a:lnTo>
                  <a:lnTo>
                    <a:pt x="0" y="159"/>
                  </a:lnTo>
                  <a:lnTo>
                    <a:pt x="3" y="186"/>
                  </a:lnTo>
                  <a:lnTo>
                    <a:pt x="8" y="210"/>
                  </a:lnTo>
                  <a:lnTo>
                    <a:pt x="19" y="231"/>
                  </a:lnTo>
                  <a:lnTo>
                    <a:pt x="32" y="252"/>
                  </a:lnTo>
                  <a:lnTo>
                    <a:pt x="48" y="271"/>
                  </a:lnTo>
                  <a:lnTo>
                    <a:pt x="67" y="287"/>
                  </a:lnTo>
                  <a:lnTo>
                    <a:pt x="88" y="300"/>
                  </a:lnTo>
                  <a:lnTo>
                    <a:pt x="109" y="310"/>
                  </a:lnTo>
                  <a:lnTo>
                    <a:pt x="133" y="316"/>
                  </a:lnTo>
                  <a:lnTo>
                    <a:pt x="159" y="318"/>
                  </a:lnTo>
                  <a:lnTo>
                    <a:pt x="186" y="316"/>
                  </a:lnTo>
                  <a:lnTo>
                    <a:pt x="210" y="310"/>
                  </a:lnTo>
                  <a:lnTo>
                    <a:pt x="234" y="300"/>
                  </a:lnTo>
                  <a:lnTo>
                    <a:pt x="255" y="287"/>
                  </a:lnTo>
                  <a:lnTo>
                    <a:pt x="273" y="271"/>
                  </a:lnTo>
                  <a:lnTo>
                    <a:pt x="289" y="252"/>
                  </a:lnTo>
                  <a:lnTo>
                    <a:pt x="300" y="231"/>
                  </a:lnTo>
                  <a:lnTo>
                    <a:pt x="311" y="210"/>
                  </a:lnTo>
                  <a:lnTo>
                    <a:pt x="316" y="186"/>
                  </a:lnTo>
                  <a:lnTo>
                    <a:pt x="319" y="159"/>
                  </a:lnTo>
                </a:path>
              </a:pathLst>
            </a:custGeom>
            <a:solidFill>
              <a:srgbClr val="67DCF7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8" name="Freeform 41"/>
            <p:cNvSpPr>
              <a:spLocks/>
            </p:cNvSpPr>
            <p:nvPr/>
          </p:nvSpPr>
          <p:spPr bwMode="auto">
            <a:xfrm>
              <a:off x="5136" y="2928"/>
              <a:ext cx="318" cy="318"/>
            </a:xfrm>
            <a:custGeom>
              <a:avLst/>
              <a:gdLst>
                <a:gd name="T0" fmla="*/ 318 w 318"/>
                <a:gd name="T1" fmla="*/ 159 h 318"/>
                <a:gd name="T2" fmla="*/ 316 w 318"/>
                <a:gd name="T3" fmla="*/ 135 h 318"/>
                <a:gd name="T4" fmla="*/ 311 w 318"/>
                <a:gd name="T5" fmla="*/ 108 h 318"/>
                <a:gd name="T6" fmla="*/ 300 w 318"/>
                <a:gd name="T7" fmla="*/ 87 h 318"/>
                <a:gd name="T8" fmla="*/ 289 w 318"/>
                <a:gd name="T9" fmla="*/ 66 h 318"/>
                <a:gd name="T10" fmla="*/ 273 w 318"/>
                <a:gd name="T11" fmla="*/ 47 h 318"/>
                <a:gd name="T12" fmla="*/ 255 w 318"/>
                <a:gd name="T13" fmla="*/ 31 h 318"/>
                <a:gd name="T14" fmla="*/ 234 w 318"/>
                <a:gd name="T15" fmla="*/ 18 h 318"/>
                <a:gd name="T16" fmla="*/ 210 w 318"/>
                <a:gd name="T17" fmla="*/ 8 h 318"/>
                <a:gd name="T18" fmla="*/ 186 w 318"/>
                <a:gd name="T19" fmla="*/ 2 h 318"/>
                <a:gd name="T20" fmla="*/ 159 w 318"/>
                <a:gd name="T21" fmla="*/ 0 h 318"/>
                <a:gd name="T22" fmla="*/ 133 w 318"/>
                <a:gd name="T23" fmla="*/ 2 h 318"/>
                <a:gd name="T24" fmla="*/ 109 w 318"/>
                <a:gd name="T25" fmla="*/ 8 h 318"/>
                <a:gd name="T26" fmla="*/ 88 w 318"/>
                <a:gd name="T27" fmla="*/ 18 h 318"/>
                <a:gd name="T28" fmla="*/ 67 w 318"/>
                <a:gd name="T29" fmla="*/ 31 h 318"/>
                <a:gd name="T30" fmla="*/ 48 w 318"/>
                <a:gd name="T31" fmla="*/ 47 h 318"/>
                <a:gd name="T32" fmla="*/ 32 w 318"/>
                <a:gd name="T33" fmla="*/ 66 h 318"/>
                <a:gd name="T34" fmla="*/ 19 w 318"/>
                <a:gd name="T35" fmla="*/ 87 h 318"/>
                <a:gd name="T36" fmla="*/ 8 w 318"/>
                <a:gd name="T37" fmla="*/ 108 h 318"/>
                <a:gd name="T38" fmla="*/ 3 w 318"/>
                <a:gd name="T39" fmla="*/ 135 h 318"/>
                <a:gd name="T40" fmla="*/ 0 w 318"/>
                <a:gd name="T41" fmla="*/ 159 h 318"/>
                <a:gd name="T42" fmla="*/ 3 w 318"/>
                <a:gd name="T43" fmla="*/ 185 h 318"/>
                <a:gd name="T44" fmla="*/ 8 w 318"/>
                <a:gd name="T45" fmla="*/ 209 h 318"/>
                <a:gd name="T46" fmla="*/ 19 w 318"/>
                <a:gd name="T47" fmla="*/ 233 h 318"/>
                <a:gd name="T48" fmla="*/ 32 w 318"/>
                <a:gd name="T49" fmla="*/ 254 h 318"/>
                <a:gd name="T50" fmla="*/ 48 w 318"/>
                <a:gd name="T51" fmla="*/ 273 h 318"/>
                <a:gd name="T52" fmla="*/ 67 w 318"/>
                <a:gd name="T53" fmla="*/ 289 h 318"/>
                <a:gd name="T54" fmla="*/ 88 w 318"/>
                <a:gd name="T55" fmla="*/ 302 h 318"/>
                <a:gd name="T56" fmla="*/ 109 w 318"/>
                <a:gd name="T57" fmla="*/ 310 h 318"/>
                <a:gd name="T58" fmla="*/ 133 w 318"/>
                <a:gd name="T59" fmla="*/ 318 h 318"/>
                <a:gd name="T60" fmla="*/ 159 w 318"/>
                <a:gd name="T61" fmla="*/ 318 h 318"/>
                <a:gd name="T62" fmla="*/ 186 w 318"/>
                <a:gd name="T63" fmla="*/ 318 h 318"/>
                <a:gd name="T64" fmla="*/ 210 w 318"/>
                <a:gd name="T65" fmla="*/ 310 h 318"/>
                <a:gd name="T66" fmla="*/ 234 w 318"/>
                <a:gd name="T67" fmla="*/ 302 h 318"/>
                <a:gd name="T68" fmla="*/ 255 w 318"/>
                <a:gd name="T69" fmla="*/ 289 h 318"/>
                <a:gd name="T70" fmla="*/ 273 w 318"/>
                <a:gd name="T71" fmla="*/ 273 h 318"/>
                <a:gd name="T72" fmla="*/ 289 w 318"/>
                <a:gd name="T73" fmla="*/ 254 h 318"/>
                <a:gd name="T74" fmla="*/ 300 w 318"/>
                <a:gd name="T75" fmla="*/ 233 h 318"/>
                <a:gd name="T76" fmla="*/ 311 w 318"/>
                <a:gd name="T77" fmla="*/ 209 h 318"/>
                <a:gd name="T78" fmla="*/ 316 w 318"/>
                <a:gd name="T79" fmla="*/ 185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8" h="318">
                  <a:moveTo>
                    <a:pt x="318" y="159"/>
                  </a:moveTo>
                  <a:lnTo>
                    <a:pt x="316" y="135"/>
                  </a:lnTo>
                  <a:lnTo>
                    <a:pt x="311" y="108"/>
                  </a:lnTo>
                  <a:lnTo>
                    <a:pt x="300" y="87"/>
                  </a:lnTo>
                  <a:lnTo>
                    <a:pt x="289" y="66"/>
                  </a:lnTo>
                  <a:lnTo>
                    <a:pt x="273" y="47"/>
                  </a:lnTo>
                  <a:lnTo>
                    <a:pt x="255" y="31"/>
                  </a:lnTo>
                  <a:lnTo>
                    <a:pt x="234" y="18"/>
                  </a:lnTo>
                  <a:lnTo>
                    <a:pt x="210" y="8"/>
                  </a:lnTo>
                  <a:lnTo>
                    <a:pt x="186" y="2"/>
                  </a:lnTo>
                  <a:lnTo>
                    <a:pt x="159" y="0"/>
                  </a:lnTo>
                  <a:lnTo>
                    <a:pt x="133" y="2"/>
                  </a:lnTo>
                  <a:lnTo>
                    <a:pt x="109" y="8"/>
                  </a:lnTo>
                  <a:lnTo>
                    <a:pt x="88" y="18"/>
                  </a:lnTo>
                  <a:lnTo>
                    <a:pt x="67" y="31"/>
                  </a:lnTo>
                  <a:lnTo>
                    <a:pt x="48" y="47"/>
                  </a:lnTo>
                  <a:lnTo>
                    <a:pt x="32" y="66"/>
                  </a:lnTo>
                  <a:lnTo>
                    <a:pt x="19" y="87"/>
                  </a:lnTo>
                  <a:lnTo>
                    <a:pt x="8" y="108"/>
                  </a:lnTo>
                  <a:lnTo>
                    <a:pt x="3" y="135"/>
                  </a:lnTo>
                  <a:lnTo>
                    <a:pt x="0" y="159"/>
                  </a:lnTo>
                  <a:lnTo>
                    <a:pt x="3" y="185"/>
                  </a:lnTo>
                  <a:lnTo>
                    <a:pt x="8" y="209"/>
                  </a:lnTo>
                  <a:lnTo>
                    <a:pt x="19" y="233"/>
                  </a:lnTo>
                  <a:lnTo>
                    <a:pt x="32" y="254"/>
                  </a:lnTo>
                  <a:lnTo>
                    <a:pt x="48" y="273"/>
                  </a:lnTo>
                  <a:lnTo>
                    <a:pt x="67" y="289"/>
                  </a:lnTo>
                  <a:lnTo>
                    <a:pt x="88" y="302"/>
                  </a:lnTo>
                  <a:lnTo>
                    <a:pt x="109" y="310"/>
                  </a:lnTo>
                  <a:lnTo>
                    <a:pt x="133" y="318"/>
                  </a:lnTo>
                  <a:lnTo>
                    <a:pt x="159" y="318"/>
                  </a:lnTo>
                  <a:lnTo>
                    <a:pt x="186" y="318"/>
                  </a:lnTo>
                  <a:lnTo>
                    <a:pt x="210" y="310"/>
                  </a:lnTo>
                  <a:lnTo>
                    <a:pt x="234" y="302"/>
                  </a:lnTo>
                  <a:lnTo>
                    <a:pt x="255" y="289"/>
                  </a:lnTo>
                  <a:lnTo>
                    <a:pt x="273" y="273"/>
                  </a:lnTo>
                  <a:lnTo>
                    <a:pt x="289" y="254"/>
                  </a:lnTo>
                  <a:lnTo>
                    <a:pt x="300" y="233"/>
                  </a:lnTo>
                  <a:lnTo>
                    <a:pt x="311" y="209"/>
                  </a:lnTo>
                  <a:lnTo>
                    <a:pt x="316" y="185"/>
                  </a:lnTo>
                  <a:lnTo>
                    <a:pt x="318" y="159"/>
                  </a:lnTo>
                </a:path>
              </a:pathLst>
            </a:custGeom>
            <a:solidFill>
              <a:srgbClr val="67DCF7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grpSp>
          <p:nvGrpSpPr>
            <p:cNvPr id="13399" name="Group 42"/>
            <p:cNvGrpSpPr>
              <a:grpSpLocks/>
            </p:cNvGrpSpPr>
            <p:nvPr/>
          </p:nvGrpSpPr>
          <p:grpSpPr bwMode="auto">
            <a:xfrm>
              <a:off x="3024" y="3024"/>
              <a:ext cx="2393" cy="943"/>
              <a:chOff x="2586" y="2742"/>
              <a:chExt cx="2393" cy="943"/>
            </a:xfrm>
          </p:grpSpPr>
          <p:sp>
            <p:nvSpPr>
              <p:cNvPr id="13400" name="Line 43"/>
              <p:cNvSpPr>
                <a:spLocks noChangeShapeType="1"/>
              </p:cNvSpPr>
              <p:nvPr/>
            </p:nvSpPr>
            <p:spPr bwMode="auto">
              <a:xfrm>
                <a:off x="4820" y="3248"/>
                <a:ext cx="1" cy="19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1" name="Line 44"/>
              <p:cNvSpPr>
                <a:spLocks noChangeShapeType="1"/>
              </p:cNvSpPr>
              <p:nvPr/>
            </p:nvSpPr>
            <p:spPr bwMode="auto">
              <a:xfrm>
                <a:off x="3142" y="3251"/>
                <a:ext cx="1" cy="19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2" name="Rectangle 45"/>
              <p:cNvSpPr>
                <a:spLocks noChangeArrowheads="1"/>
              </p:cNvSpPr>
              <p:nvPr/>
            </p:nvSpPr>
            <p:spPr bwMode="auto">
              <a:xfrm>
                <a:off x="2594" y="3447"/>
                <a:ext cx="2385" cy="23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3" name="Rectangle 46"/>
              <p:cNvSpPr>
                <a:spLocks noChangeArrowheads="1"/>
              </p:cNvSpPr>
              <p:nvPr/>
            </p:nvSpPr>
            <p:spPr bwMode="auto">
              <a:xfrm>
                <a:off x="2594" y="3447"/>
                <a:ext cx="2385" cy="238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4" name="Line 47"/>
              <p:cNvSpPr>
                <a:spLocks noChangeShapeType="1"/>
              </p:cNvSpPr>
              <p:nvPr/>
            </p:nvSpPr>
            <p:spPr bwMode="auto">
              <a:xfrm>
                <a:off x="2904" y="3320"/>
                <a:ext cx="238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5" name="Line 48"/>
              <p:cNvSpPr>
                <a:spLocks noChangeShapeType="1"/>
              </p:cNvSpPr>
              <p:nvPr/>
            </p:nvSpPr>
            <p:spPr bwMode="auto">
              <a:xfrm>
                <a:off x="3142" y="2972"/>
                <a:ext cx="1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6" name="Rectangle 49"/>
              <p:cNvSpPr>
                <a:spLocks noChangeArrowheads="1"/>
              </p:cNvSpPr>
              <p:nvPr/>
            </p:nvSpPr>
            <p:spPr bwMode="auto">
              <a:xfrm>
                <a:off x="2983" y="3052"/>
                <a:ext cx="319" cy="1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7" name="Rectangle 50"/>
              <p:cNvSpPr>
                <a:spLocks noChangeArrowheads="1"/>
              </p:cNvSpPr>
              <p:nvPr/>
            </p:nvSpPr>
            <p:spPr bwMode="auto">
              <a:xfrm>
                <a:off x="2983" y="3052"/>
                <a:ext cx="319" cy="199"/>
              </a:xfrm>
              <a:prstGeom prst="rect">
                <a:avLst/>
              </a:prstGeom>
              <a:solidFill>
                <a:schemeClr val="accent2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08" name="Rectangle 51"/>
              <p:cNvSpPr>
                <a:spLocks noChangeArrowheads="1"/>
              </p:cNvSpPr>
              <p:nvPr/>
            </p:nvSpPr>
            <p:spPr bwMode="auto">
              <a:xfrm>
                <a:off x="3097" y="2761"/>
                <a:ext cx="5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P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09" name="Rectangle 52"/>
              <p:cNvSpPr>
                <a:spLocks noChangeArrowheads="1"/>
              </p:cNvSpPr>
              <p:nvPr/>
            </p:nvSpPr>
            <p:spPr bwMode="auto">
              <a:xfrm>
                <a:off x="3142" y="2795"/>
                <a:ext cx="4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Arial Regular"/>
                  </a:rPr>
                  <a:t>1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10" name="Rectangle 53"/>
              <p:cNvSpPr>
                <a:spLocks noChangeArrowheads="1"/>
              </p:cNvSpPr>
              <p:nvPr/>
            </p:nvSpPr>
            <p:spPr bwMode="auto">
              <a:xfrm>
                <a:off x="3113" y="3092"/>
                <a:ext cx="5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300" dirty="0">
                    <a:solidFill>
                      <a:srgbClr val="000000"/>
                    </a:solidFill>
                    <a:latin typeface="Arial Regular"/>
                  </a:rPr>
                  <a:t>$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11" name="Rectangle 54"/>
              <p:cNvSpPr>
                <a:spLocks noChangeArrowheads="1"/>
              </p:cNvSpPr>
              <p:nvPr/>
            </p:nvSpPr>
            <p:spPr bwMode="auto">
              <a:xfrm>
                <a:off x="2586" y="3052"/>
                <a:ext cx="318" cy="3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12" name="Rectangle 55" descr="Dark upward diagonal"/>
              <p:cNvSpPr>
                <a:spLocks noChangeArrowheads="1"/>
              </p:cNvSpPr>
              <p:nvPr/>
            </p:nvSpPr>
            <p:spPr bwMode="auto">
              <a:xfrm>
                <a:off x="2586" y="3052"/>
                <a:ext cx="318" cy="318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13" name="Rectangle 56"/>
              <p:cNvSpPr>
                <a:spLocks noChangeArrowheads="1"/>
              </p:cNvSpPr>
              <p:nvPr/>
            </p:nvSpPr>
            <p:spPr bwMode="auto">
              <a:xfrm>
                <a:off x="3323" y="3505"/>
                <a:ext cx="17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Inter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14" name="Rectangle 57"/>
              <p:cNvSpPr>
                <a:spLocks noChangeArrowheads="1"/>
              </p:cNvSpPr>
              <p:nvPr/>
            </p:nvSpPr>
            <p:spPr bwMode="auto">
              <a:xfrm>
                <a:off x="3498" y="3505"/>
                <a:ext cx="758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connection network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15" name="Line 58"/>
              <p:cNvSpPr>
                <a:spLocks noChangeShapeType="1"/>
              </p:cNvSpPr>
              <p:nvPr/>
            </p:nvSpPr>
            <p:spPr bwMode="auto">
              <a:xfrm>
                <a:off x="4582" y="3317"/>
                <a:ext cx="238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16" name="Line 59"/>
              <p:cNvSpPr>
                <a:spLocks noChangeShapeType="1"/>
              </p:cNvSpPr>
              <p:nvPr/>
            </p:nvSpPr>
            <p:spPr bwMode="auto">
              <a:xfrm>
                <a:off x="4820" y="2970"/>
                <a:ext cx="1" cy="7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17" name="Rectangle 60"/>
              <p:cNvSpPr>
                <a:spLocks noChangeArrowheads="1"/>
              </p:cNvSpPr>
              <p:nvPr/>
            </p:nvSpPr>
            <p:spPr bwMode="auto">
              <a:xfrm>
                <a:off x="4661" y="3049"/>
                <a:ext cx="318" cy="1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18" name="Rectangle 61"/>
              <p:cNvSpPr>
                <a:spLocks noChangeArrowheads="1"/>
              </p:cNvSpPr>
              <p:nvPr/>
            </p:nvSpPr>
            <p:spPr bwMode="auto">
              <a:xfrm>
                <a:off x="4661" y="3049"/>
                <a:ext cx="318" cy="199"/>
              </a:xfrm>
              <a:prstGeom prst="rect">
                <a:avLst/>
              </a:prstGeom>
              <a:solidFill>
                <a:schemeClr val="accent2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19" name="Rectangle 62"/>
              <p:cNvSpPr>
                <a:spLocks noChangeArrowheads="1"/>
              </p:cNvSpPr>
              <p:nvPr/>
            </p:nvSpPr>
            <p:spPr bwMode="auto">
              <a:xfrm>
                <a:off x="4794" y="3097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$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20" name="Rectangle 63"/>
              <p:cNvSpPr>
                <a:spLocks noChangeArrowheads="1"/>
              </p:cNvSpPr>
              <p:nvPr/>
            </p:nvSpPr>
            <p:spPr bwMode="auto">
              <a:xfrm>
                <a:off x="4264" y="3049"/>
                <a:ext cx="318" cy="3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21" name="Rectangle 64" descr="Dark upward diagonal"/>
              <p:cNvSpPr>
                <a:spLocks noChangeArrowheads="1"/>
              </p:cNvSpPr>
              <p:nvPr/>
            </p:nvSpPr>
            <p:spPr bwMode="auto">
              <a:xfrm>
                <a:off x="4264" y="3049"/>
                <a:ext cx="318" cy="318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22" name="Rectangle 65"/>
              <p:cNvSpPr>
                <a:spLocks noChangeArrowheads="1"/>
              </p:cNvSpPr>
              <p:nvPr/>
            </p:nvSpPr>
            <p:spPr bwMode="auto">
              <a:xfrm>
                <a:off x="4778" y="2742"/>
                <a:ext cx="5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P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23" name="Rectangle 66"/>
              <p:cNvSpPr>
                <a:spLocks noChangeArrowheads="1"/>
              </p:cNvSpPr>
              <p:nvPr/>
            </p:nvSpPr>
            <p:spPr bwMode="auto">
              <a:xfrm>
                <a:off x="4820" y="2779"/>
                <a:ext cx="4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latin typeface="Arial Regular"/>
                  </a:rPr>
                  <a:t>n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24" name="Rectangle 67"/>
              <p:cNvSpPr>
                <a:spLocks noChangeArrowheads="1"/>
              </p:cNvSpPr>
              <p:nvPr/>
            </p:nvSpPr>
            <p:spPr bwMode="auto">
              <a:xfrm>
                <a:off x="2647" y="3161"/>
                <a:ext cx="19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Mem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25" name="Rectangle 68"/>
              <p:cNvSpPr>
                <a:spLocks noChangeArrowheads="1"/>
              </p:cNvSpPr>
              <p:nvPr/>
            </p:nvSpPr>
            <p:spPr bwMode="auto">
              <a:xfrm>
                <a:off x="4325" y="3166"/>
                <a:ext cx="19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latin typeface="Arial Regular"/>
                  </a:rPr>
                  <a:t>Mem</a:t>
                </a:r>
                <a:endParaRPr lang="en-US" dirty="0">
                  <a:latin typeface="Arial Regular"/>
                </a:endParaRPr>
              </a:p>
            </p:txBody>
          </p:sp>
          <p:sp>
            <p:nvSpPr>
              <p:cNvPr id="13426" name="Freeform 69"/>
              <p:cNvSpPr>
                <a:spLocks/>
              </p:cNvSpPr>
              <p:nvPr/>
            </p:nvSpPr>
            <p:spPr bwMode="auto">
              <a:xfrm>
                <a:off x="3575" y="3161"/>
                <a:ext cx="45" cy="45"/>
              </a:xfrm>
              <a:custGeom>
                <a:avLst/>
                <a:gdLst>
                  <a:gd name="T0" fmla="*/ 42 w 45"/>
                  <a:gd name="T1" fmla="*/ 21 h 45"/>
                  <a:gd name="T2" fmla="*/ 42 w 45"/>
                  <a:gd name="T3" fmla="*/ 26 h 45"/>
                  <a:gd name="T4" fmla="*/ 42 w 45"/>
                  <a:gd name="T5" fmla="*/ 29 h 45"/>
                  <a:gd name="T6" fmla="*/ 42 w 45"/>
                  <a:gd name="T7" fmla="*/ 34 h 45"/>
                  <a:gd name="T8" fmla="*/ 39 w 45"/>
                  <a:gd name="T9" fmla="*/ 37 h 45"/>
                  <a:gd name="T10" fmla="*/ 37 w 45"/>
                  <a:gd name="T11" fmla="*/ 39 h 45"/>
                  <a:gd name="T12" fmla="*/ 34 w 45"/>
                  <a:gd name="T13" fmla="*/ 39 h 45"/>
                  <a:gd name="T14" fmla="*/ 31 w 45"/>
                  <a:gd name="T15" fmla="*/ 42 h 45"/>
                  <a:gd name="T16" fmla="*/ 29 w 45"/>
                  <a:gd name="T17" fmla="*/ 45 h 45"/>
                  <a:gd name="T18" fmla="*/ 26 w 45"/>
                  <a:gd name="T19" fmla="*/ 45 h 45"/>
                  <a:gd name="T20" fmla="*/ 21 w 45"/>
                  <a:gd name="T21" fmla="*/ 45 h 45"/>
                  <a:gd name="T22" fmla="*/ 18 w 45"/>
                  <a:gd name="T23" fmla="*/ 45 h 45"/>
                  <a:gd name="T24" fmla="*/ 13 w 45"/>
                  <a:gd name="T25" fmla="*/ 45 h 45"/>
                  <a:gd name="T26" fmla="*/ 10 w 45"/>
                  <a:gd name="T27" fmla="*/ 42 h 45"/>
                  <a:gd name="T28" fmla="*/ 8 w 45"/>
                  <a:gd name="T29" fmla="*/ 39 h 45"/>
                  <a:gd name="T30" fmla="*/ 5 w 45"/>
                  <a:gd name="T31" fmla="*/ 39 h 45"/>
                  <a:gd name="T32" fmla="*/ 2 w 45"/>
                  <a:gd name="T33" fmla="*/ 37 h 45"/>
                  <a:gd name="T34" fmla="*/ 2 w 45"/>
                  <a:gd name="T35" fmla="*/ 34 h 45"/>
                  <a:gd name="T36" fmla="*/ 0 w 45"/>
                  <a:gd name="T37" fmla="*/ 29 h 45"/>
                  <a:gd name="T38" fmla="*/ 0 w 45"/>
                  <a:gd name="T39" fmla="*/ 26 h 45"/>
                  <a:gd name="T40" fmla="*/ 0 w 45"/>
                  <a:gd name="T41" fmla="*/ 23 h 45"/>
                  <a:gd name="T42" fmla="*/ 0 w 45"/>
                  <a:gd name="T43" fmla="*/ 18 h 45"/>
                  <a:gd name="T44" fmla="*/ 0 w 45"/>
                  <a:gd name="T45" fmla="*/ 16 h 45"/>
                  <a:gd name="T46" fmla="*/ 2 w 45"/>
                  <a:gd name="T47" fmla="*/ 13 h 45"/>
                  <a:gd name="T48" fmla="*/ 2 w 45"/>
                  <a:gd name="T49" fmla="*/ 10 h 45"/>
                  <a:gd name="T50" fmla="*/ 5 w 45"/>
                  <a:gd name="T51" fmla="*/ 8 h 45"/>
                  <a:gd name="T52" fmla="*/ 8 w 45"/>
                  <a:gd name="T53" fmla="*/ 5 h 45"/>
                  <a:gd name="T54" fmla="*/ 10 w 45"/>
                  <a:gd name="T55" fmla="*/ 2 h 45"/>
                  <a:gd name="T56" fmla="*/ 13 w 45"/>
                  <a:gd name="T57" fmla="*/ 2 h 45"/>
                  <a:gd name="T58" fmla="*/ 18 w 45"/>
                  <a:gd name="T59" fmla="*/ 0 h 45"/>
                  <a:gd name="T60" fmla="*/ 21 w 45"/>
                  <a:gd name="T61" fmla="*/ 0 h 45"/>
                  <a:gd name="T62" fmla="*/ 26 w 45"/>
                  <a:gd name="T63" fmla="*/ 0 h 45"/>
                  <a:gd name="T64" fmla="*/ 29 w 45"/>
                  <a:gd name="T65" fmla="*/ 2 h 45"/>
                  <a:gd name="T66" fmla="*/ 31 w 45"/>
                  <a:gd name="T67" fmla="*/ 2 h 45"/>
                  <a:gd name="T68" fmla="*/ 34 w 45"/>
                  <a:gd name="T69" fmla="*/ 5 h 45"/>
                  <a:gd name="T70" fmla="*/ 37 w 45"/>
                  <a:gd name="T71" fmla="*/ 8 h 45"/>
                  <a:gd name="T72" fmla="*/ 39 w 45"/>
                  <a:gd name="T73" fmla="*/ 10 h 45"/>
                  <a:gd name="T74" fmla="*/ 42 w 45"/>
                  <a:gd name="T75" fmla="*/ 13 h 45"/>
                  <a:gd name="T76" fmla="*/ 42 w 45"/>
                  <a:gd name="T77" fmla="*/ 16 h 45"/>
                  <a:gd name="T78" fmla="*/ 42 w 45"/>
                  <a:gd name="T79" fmla="*/ 18 h 45"/>
                  <a:gd name="T80" fmla="*/ 45 w 45"/>
                  <a:gd name="T81" fmla="*/ 23 h 45"/>
                  <a:gd name="T82" fmla="*/ 42 w 45"/>
                  <a:gd name="T83" fmla="*/ 21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5" h="45">
                    <a:moveTo>
                      <a:pt x="42" y="21"/>
                    </a:moveTo>
                    <a:lnTo>
                      <a:pt x="42" y="26"/>
                    </a:lnTo>
                    <a:lnTo>
                      <a:pt x="42" y="29"/>
                    </a:lnTo>
                    <a:lnTo>
                      <a:pt x="42" y="34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4" y="39"/>
                    </a:lnTo>
                    <a:lnTo>
                      <a:pt x="31" y="42"/>
                    </a:lnTo>
                    <a:lnTo>
                      <a:pt x="29" y="45"/>
                    </a:lnTo>
                    <a:lnTo>
                      <a:pt x="26" y="45"/>
                    </a:lnTo>
                    <a:lnTo>
                      <a:pt x="21" y="45"/>
                    </a:lnTo>
                    <a:lnTo>
                      <a:pt x="18" y="45"/>
                    </a:lnTo>
                    <a:lnTo>
                      <a:pt x="13" y="45"/>
                    </a:lnTo>
                    <a:lnTo>
                      <a:pt x="10" y="42"/>
                    </a:lnTo>
                    <a:lnTo>
                      <a:pt x="8" y="39"/>
                    </a:lnTo>
                    <a:lnTo>
                      <a:pt x="5" y="39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5" y="8"/>
                    </a:lnTo>
                    <a:lnTo>
                      <a:pt x="8" y="5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6" y="0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10"/>
                    </a:lnTo>
                    <a:lnTo>
                      <a:pt x="42" y="13"/>
                    </a:lnTo>
                    <a:lnTo>
                      <a:pt x="42" y="16"/>
                    </a:lnTo>
                    <a:lnTo>
                      <a:pt x="42" y="18"/>
                    </a:lnTo>
                    <a:lnTo>
                      <a:pt x="45" y="23"/>
                    </a:lnTo>
                    <a:lnTo>
                      <a:pt x="4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27" name="Freeform 70"/>
              <p:cNvSpPr>
                <a:spLocks/>
              </p:cNvSpPr>
              <p:nvPr/>
            </p:nvSpPr>
            <p:spPr bwMode="auto">
              <a:xfrm>
                <a:off x="3575" y="3161"/>
                <a:ext cx="45" cy="45"/>
              </a:xfrm>
              <a:custGeom>
                <a:avLst/>
                <a:gdLst>
                  <a:gd name="T0" fmla="*/ 42 w 45"/>
                  <a:gd name="T1" fmla="*/ 21 h 45"/>
                  <a:gd name="T2" fmla="*/ 42 w 45"/>
                  <a:gd name="T3" fmla="*/ 18 h 45"/>
                  <a:gd name="T4" fmla="*/ 42 w 45"/>
                  <a:gd name="T5" fmla="*/ 16 h 45"/>
                  <a:gd name="T6" fmla="*/ 42 w 45"/>
                  <a:gd name="T7" fmla="*/ 13 h 45"/>
                  <a:gd name="T8" fmla="*/ 39 w 45"/>
                  <a:gd name="T9" fmla="*/ 10 h 45"/>
                  <a:gd name="T10" fmla="*/ 37 w 45"/>
                  <a:gd name="T11" fmla="*/ 8 h 45"/>
                  <a:gd name="T12" fmla="*/ 34 w 45"/>
                  <a:gd name="T13" fmla="*/ 5 h 45"/>
                  <a:gd name="T14" fmla="*/ 31 w 45"/>
                  <a:gd name="T15" fmla="*/ 2 h 45"/>
                  <a:gd name="T16" fmla="*/ 29 w 45"/>
                  <a:gd name="T17" fmla="*/ 2 h 45"/>
                  <a:gd name="T18" fmla="*/ 26 w 45"/>
                  <a:gd name="T19" fmla="*/ 0 h 45"/>
                  <a:gd name="T20" fmla="*/ 21 w 45"/>
                  <a:gd name="T21" fmla="*/ 0 h 45"/>
                  <a:gd name="T22" fmla="*/ 18 w 45"/>
                  <a:gd name="T23" fmla="*/ 0 h 45"/>
                  <a:gd name="T24" fmla="*/ 13 w 45"/>
                  <a:gd name="T25" fmla="*/ 2 h 45"/>
                  <a:gd name="T26" fmla="*/ 10 w 45"/>
                  <a:gd name="T27" fmla="*/ 2 h 45"/>
                  <a:gd name="T28" fmla="*/ 8 w 45"/>
                  <a:gd name="T29" fmla="*/ 5 h 45"/>
                  <a:gd name="T30" fmla="*/ 5 w 45"/>
                  <a:gd name="T31" fmla="*/ 8 h 45"/>
                  <a:gd name="T32" fmla="*/ 2 w 45"/>
                  <a:gd name="T33" fmla="*/ 10 h 45"/>
                  <a:gd name="T34" fmla="*/ 2 w 45"/>
                  <a:gd name="T35" fmla="*/ 13 h 45"/>
                  <a:gd name="T36" fmla="*/ 0 w 45"/>
                  <a:gd name="T37" fmla="*/ 16 h 45"/>
                  <a:gd name="T38" fmla="*/ 0 w 45"/>
                  <a:gd name="T39" fmla="*/ 18 h 45"/>
                  <a:gd name="T40" fmla="*/ 0 w 45"/>
                  <a:gd name="T41" fmla="*/ 23 h 45"/>
                  <a:gd name="T42" fmla="*/ 0 w 45"/>
                  <a:gd name="T43" fmla="*/ 26 h 45"/>
                  <a:gd name="T44" fmla="*/ 0 w 45"/>
                  <a:gd name="T45" fmla="*/ 29 h 45"/>
                  <a:gd name="T46" fmla="*/ 2 w 45"/>
                  <a:gd name="T47" fmla="*/ 34 h 45"/>
                  <a:gd name="T48" fmla="*/ 2 w 45"/>
                  <a:gd name="T49" fmla="*/ 37 h 45"/>
                  <a:gd name="T50" fmla="*/ 5 w 45"/>
                  <a:gd name="T51" fmla="*/ 39 h 45"/>
                  <a:gd name="T52" fmla="*/ 8 w 45"/>
                  <a:gd name="T53" fmla="*/ 39 h 45"/>
                  <a:gd name="T54" fmla="*/ 10 w 45"/>
                  <a:gd name="T55" fmla="*/ 42 h 45"/>
                  <a:gd name="T56" fmla="*/ 13 w 45"/>
                  <a:gd name="T57" fmla="*/ 45 h 45"/>
                  <a:gd name="T58" fmla="*/ 18 w 45"/>
                  <a:gd name="T59" fmla="*/ 45 h 45"/>
                  <a:gd name="T60" fmla="*/ 21 w 45"/>
                  <a:gd name="T61" fmla="*/ 45 h 45"/>
                  <a:gd name="T62" fmla="*/ 26 w 45"/>
                  <a:gd name="T63" fmla="*/ 45 h 45"/>
                  <a:gd name="T64" fmla="*/ 29 w 45"/>
                  <a:gd name="T65" fmla="*/ 45 h 45"/>
                  <a:gd name="T66" fmla="*/ 31 w 45"/>
                  <a:gd name="T67" fmla="*/ 42 h 45"/>
                  <a:gd name="T68" fmla="*/ 34 w 45"/>
                  <a:gd name="T69" fmla="*/ 39 h 45"/>
                  <a:gd name="T70" fmla="*/ 37 w 45"/>
                  <a:gd name="T71" fmla="*/ 39 h 45"/>
                  <a:gd name="T72" fmla="*/ 39 w 45"/>
                  <a:gd name="T73" fmla="*/ 37 h 45"/>
                  <a:gd name="T74" fmla="*/ 42 w 45"/>
                  <a:gd name="T75" fmla="*/ 34 h 45"/>
                  <a:gd name="T76" fmla="*/ 42 w 45"/>
                  <a:gd name="T77" fmla="*/ 29 h 45"/>
                  <a:gd name="T78" fmla="*/ 42 w 45"/>
                  <a:gd name="T79" fmla="*/ 26 h 45"/>
                  <a:gd name="T80" fmla="*/ 45 w 45"/>
                  <a:gd name="T81" fmla="*/ 23 h 45"/>
                  <a:gd name="T82" fmla="*/ 45 w 45"/>
                  <a:gd name="T83" fmla="*/ 23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5" h="45">
                    <a:moveTo>
                      <a:pt x="42" y="21"/>
                    </a:moveTo>
                    <a:lnTo>
                      <a:pt x="42" y="18"/>
                    </a:lnTo>
                    <a:lnTo>
                      <a:pt x="42" y="16"/>
                    </a:lnTo>
                    <a:lnTo>
                      <a:pt x="42" y="13"/>
                    </a:lnTo>
                    <a:lnTo>
                      <a:pt x="39" y="10"/>
                    </a:lnTo>
                    <a:lnTo>
                      <a:pt x="37" y="8"/>
                    </a:lnTo>
                    <a:lnTo>
                      <a:pt x="34" y="5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2" y="13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2" y="34"/>
                    </a:lnTo>
                    <a:lnTo>
                      <a:pt x="2" y="37"/>
                    </a:lnTo>
                    <a:lnTo>
                      <a:pt x="5" y="39"/>
                    </a:lnTo>
                    <a:lnTo>
                      <a:pt x="8" y="39"/>
                    </a:lnTo>
                    <a:lnTo>
                      <a:pt x="10" y="42"/>
                    </a:lnTo>
                    <a:lnTo>
                      <a:pt x="13" y="45"/>
                    </a:lnTo>
                    <a:lnTo>
                      <a:pt x="18" y="45"/>
                    </a:lnTo>
                    <a:lnTo>
                      <a:pt x="21" y="45"/>
                    </a:lnTo>
                    <a:lnTo>
                      <a:pt x="26" y="45"/>
                    </a:lnTo>
                    <a:lnTo>
                      <a:pt x="29" y="45"/>
                    </a:lnTo>
                    <a:lnTo>
                      <a:pt x="31" y="42"/>
                    </a:lnTo>
                    <a:lnTo>
                      <a:pt x="34" y="39"/>
                    </a:lnTo>
                    <a:lnTo>
                      <a:pt x="37" y="39"/>
                    </a:lnTo>
                    <a:lnTo>
                      <a:pt x="39" y="37"/>
                    </a:lnTo>
                    <a:lnTo>
                      <a:pt x="42" y="34"/>
                    </a:lnTo>
                    <a:lnTo>
                      <a:pt x="42" y="29"/>
                    </a:lnTo>
                    <a:lnTo>
                      <a:pt x="42" y="26"/>
                    </a:lnTo>
                    <a:lnTo>
                      <a:pt x="45" y="23"/>
                    </a:lnTo>
                  </a:path>
                </a:pathLst>
              </a:cu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28" name="Freeform 71"/>
              <p:cNvSpPr>
                <a:spLocks/>
              </p:cNvSpPr>
              <p:nvPr/>
            </p:nvSpPr>
            <p:spPr bwMode="auto">
              <a:xfrm>
                <a:off x="3757" y="3161"/>
                <a:ext cx="46" cy="45"/>
              </a:xfrm>
              <a:custGeom>
                <a:avLst/>
                <a:gdLst>
                  <a:gd name="T0" fmla="*/ 43 w 46"/>
                  <a:gd name="T1" fmla="*/ 21 h 45"/>
                  <a:gd name="T2" fmla="*/ 43 w 46"/>
                  <a:gd name="T3" fmla="*/ 26 h 45"/>
                  <a:gd name="T4" fmla="*/ 43 w 46"/>
                  <a:gd name="T5" fmla="*/ 29 h 45"/>
                  <a:gd name="T6" fmla="*/ 43 w 46"/>
                  <a:gd name="T7" fmla="*/ 34 h 45"/>
                  <a:gd name="T8" fmla="*/ 40 w 46"/>
                  <a:gd name="T9" fmla="*/ 37 h 45"/>
                  <a:gd name="T10" fmla="*/ 38 w 46"/>
                  <a:gd name="T11" fmla="*/ 39 h 45"/>
                  <a:gd name="T12" fmla="*/ 35 w 46"/>
                  <a:gd name="T13" fmla="*/ 39 h 45"/>
                  <a:gd name="T14" fmla="*/ 32 w 46"/>
                  <a:gd name="T15" fmla="*/ 42 h 45"/>
                  <a:gd name="T16" fmla="*/ 30 w 46"/>
                  <a:gd name="T17" fmla="*/ 45 h 45"/>
                  <a:gd name="T18" fmla="*/ 27 w 46"/>
                  <a:gd name="T19" fmla="*/ 45 h 45"/>
                  <a:gd name="T20" fmla="*/ 22 w 46"/>
                  <a:gd name="T21" fmla="*/ 45 h 45"/>
                  <a:gd name="T22" fmla="*/ 19 w 46"/>
                  <a:gd name="T23" fmla="*/ 45 h 45"/>
                  <a:gd name="T24" fmla="*/ 14 w 46"/>
                  <a:gd name="T25" fmla="*/ 45 h 45"/>
                  <a:gd name="T26" fmla="*/ 11 w 46"/>
                  <a:gd name="T27" fmla="*/ 42 h 45"/>
                  <a:gd name="T28" fmla="*/ 8 w 46"/>
                  <a:gd name="T29" fmla="*/ 39 h 45"/>
                  <a:gd name="T30" fmla="*/ 6 w 46"/>
                  <a:gd name="T31" fmla="*/ 39 h 45"/>
                  <a:gd name="T32" fmla="*/ 3 w 46"/>
                  <a:gd name="T33" fmla="*/ 37 h 45"/>
                  <a:gd name="T34" fmla="*/ 3 w 46"/>
                  <a:gd name="T35" fmla="*/ 34 h 45"/>
                  <a:gd name="T36" fmla="*/ 0 w 46"/>
                  <a:gd name="T37" fmla="*/ 29 h 45"/>
                  <a:gd name="T38" fmla="*/ 0 w 46"/>
                  <a:gd name="T39" fmla="*/ 26 h 45"/>
                  <a:gd name="T40" fmla="*/ 0 w 46"/>
                  <a:gd name="T41" fmla="*/ 23 h 45"/>
                  <a:gd name="T42" fmla="*/ 0 w 46"/>
                  <a:gd name="T43" fmla="*/ 18 h 45"/>
                  <a:gd name="T44" fmla="*/ 0 w 46"/>
                  <a:gd name="T45" fmla="*/ 16 h 45"/>
                  <a:gd name="T46" fmla="*/ 3 w 46"/>
                  <a:gd name="T47" fmla="*/ 13 h 45"/>
                  <a:gd name="T48" fmla="*/ 3 w 46"/>
                  <a:gd name="T49" fmla="*/ 10 h 45"/>
                  <a:gd name="T50" fmla="*/ 6 w 46"/>
                  <a:gd name="T51" fmla="*/ 8 h 45"/>
                  <a:gd name="T52" fmla="*/ 8 w 46"/>
                  <a:gd name="T53" fmla="*/ 5 h 45"/>
                  <a:gd name="T54" fmla="*/ 11 w 46"/>
                  <a:gd name="T55" fmla="*/ 2 h 45"/>
                  <a:gd name="T56" fmla="*/ 14 w 46"/>
                  <a:gd name="T57" fmla="*/ 2 h 45"/>
                  <a:gd name="T58" fmla="*/ 19 w 46"/>
                  <a:gd name="T59" fmla="*/ 0 h 45"/>
                  <a:gd name="T60" fmla="*/ 22 w 46"/>
                  <a:gd name="T61" fmla="*/ 0 h 45"/>
                  <a:gd name="T62" fmla="*/ 27 w 46"/>
                  <a:gd name="T63" fmla="*/ 0 h 45"/>
                  <a:gd name="T64" fmla="*/ 30 w 46"/>
                  <a:gd name="T65" fmla="*/ 2 h 45"/>
                  <a:gd name="T66" fmla="*/ 32 w 46"/>
                  <a:gd name="T67" fmla="*/ 2 h 45"/>
                  <a:gd name="T68" fmla="*/ 35 w 46"/>
                  <a:gd name="T69" fmla="*/ 5 h 45"/>
                  <a:gd name="T70" fmla="*/ 38 w 46"/>
                  <a:gd name="T71" fmla="*/ 8 h 45"/>
                  <a:gd name="T72" fmla="*/ 40 w 46"/>
                  <a:gd name="T73" fmla="*/ 10 h 45"/>
                  <a:gd name="T74" fmla="*/ 43 w 46"/>
                  <a:gd name="T75" fmla="*/ 13 h 45"/>
                  <a:gd name="T76" fmla="*/ 43 w 46"/>
                  <a:gd name="T77" fmla="*/ 16 h 45"/>
                  <a:gd name="T78" fmla="*/ 43 w 46"/>
                  <a:gd name="T79" fmla="*/ 18 h 45"/>
                  <a:gd name="T80" fmla="*/ 46 w 46"/>
                  <a:gd name="T81" fmla="*/ 23 h 45"/>
                  <a:gd name="T82" fmla="*/ 43 w 46"/>
                  <a:gd name="T83" fmla="*/ 21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6" h="45">
                    <a:moveTo>
                      <a:pt x="43" y="21"/>
                    </a:moveTo>
                    <a:lnTo>
                      <a:pt x="43" y="26"/>
                    </a:lnTo>
                    <a:lnTo>
                      <a:pt x="43" y="29"/>
                    </a:lnTo>
                    <a:lnTo>
                      <a:pt x="43" y="34"/>
                    </a:lnTo>
                    <a:lnTo>
                      <a:pt x="40" y="37"/>
                    </a:lnTo>
                    <a:lnTo>
                      <a:pt x="38" y="39"/>
                    </a:lnTo>
                    <a:lnTo>
                      <a:pt x="35" y="39"/>
                    </a:lnTo>
                    <a:lnTo>
                      <a:pt x="32" y="42"/>
                    </a:lnTo>
                    <a:lnTo>
                      <a:pt x="30" y="45"/>
                    </a:lnTo>
                    <a:lnTo>
                      <a:pt x="27" y="45"/>
                    </a:lnTo>
                    <a:lnTo>
                      <a:pt x="22" y="45"/>
                    </a:lnTo>
                    <a:lnTo>
                      <a:pt x="19" y="45"/>
                    </a:lnTo>
                    <a:lnTo>
                      <a:pt x="14" y="45"/>
                    </a:lnTo>
                    <a:lnTo>
                      <a:pt x="11" y="42"/>
                    </a:lnTo>
                    <a:lnTo>
                      <a:pt x="8" y="39"/>
                    </a:lnTo>
                    <a:lnTo>
                      <a:pt x="6" y="39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6" y="8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2" y="2"/>
                    </a:lnTo>
                    <a:lnTo>
                      <a:pt x="35" y="5"/>
                    </a:lnTo>
                    <a:lnTo>
                      <a:pt x="38" y="8"/>
                    </a:lnTo>
                    <a:lnTo>
                      <a:pt x="40" y="10"/>
                    </a:lnTo>
                    <a:lnTo>
                      <a:pt x="43" y="13"/>
                    </a:lnTo>
                    <a:lnTo>
                      <a:pt x="43" y="16"/>
                    </a:lnTo>
                    <a:lnTo>
                      <a:pt x="43" y="18"/>
                    </a:lnTo>
                    <a:lnTo>
                      <a:pt x="46" y="23"/>
                    </a:lnTo>
                    <a:lnTo>
                      <a:pt x="43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29" name="Freeform 72"/>
              <p:cNvSpPr>
                <a:spLocks/>
              </p:cNvSpPr>
              <p:nvPr/>
            </p:nvSpPr>
            <p:spPr bwMode="auto">
              <a:xfrm>
                <a:off x="3757" y="3161"/>
                <a:ext cx="46" cy="45"/>
              </a:xfrm>
              <a:custGeom>
                <a:avLst/>
                <a:gdLst>
                  <a:gd name="T0" fmla="*/ 43 w 46"/>
                  <a:gd name="T1" fmla="*/ 21 h 45"/>
                  <a:gd name="T2" fmla="*/ 43 w 46"/>
                  <a:gd name="T3" fmla="*/ 18 h 45"/>
                  <a:gd name="T4" fmla="*/ 43 w 46"/>
                  <a:gd name="T5" fmla="*/ 16 h 45"/>
                  <a:gd name="T6" fmla="*/ 43 w 46"/>
                  <a:gd name="T7" fmla="*/ 13 h 45"/>
                  <a:gd name="T8" fmla="*/ 40 w 46"/>
                  <a:gd name="T9" fmla="*/ 10 h 45"/>
                  <a:gd name="T10" fmla="*/ 38 w 46"/>
                  <a:gd name="T11" fmla="*/ 8 h 45"/>
                  <a:gd name="T12" fmla="*/ 35 w 46"/>
                  <a:gd name="T13" fmla="*/ 5 h 45"/>
                  <a:gd name="T14" fmla="*/ 32 w 46"/>
                  <a:gd name="T15" fmla="*/ 2 h 45"/>
                  <a:gd name="T16" fmla="*/ 30 w 46"/>
                  <a:gd name="T17" fmla="*/ 2 h 45"/>
                  <a:gd name="T18" fmla="*/ 27 w 46"/>
                  <a:gd name="T19" fmla="*/ 0 h 45"/>
                  <a:gd name="T20" fmla="*/ 22 w 46"/>
                  <a:gd name="T21" fmla="*/ 0 h 45"/>
                  <a:gd name="T22" fmla="*/ 19 w 46"/>
                  <a:gd name="T23" fmla="*/ 0 h 45"/>
                  <a:gd name="T24" fmla="*/ 14 w 46"/>
                  <a:gd name="T25" fmla="*/ 2 h 45"/>
                  <a:gd name="T26" fmla="*/ 11 w 46"/>
                  <a:gd name="T27" fmla="*/ 2 h 45"/>
                  <a:gd name="T28" fmla="*/ 8 w 46"/>
                  <a:gd name="T29" fmla="*/ 5 h 45"/>
                  <a:gd name="T30" fmla="*/ 6 w 46"/>
                  <a:gd name="T31" fmla="*/ 8 h 45"/>
                  <a:gd name="T32" fmla="*/ 3 w 46"/>
                  <a:gd name="T33" fmla="*/ 10 h 45"/>
                  <a:gd name="T34" fmla="*/ 3 w 46"/>
                  <a:gd name="T35" fmla="*/ 13 h 45"/>
                  <a:gd name="T36" fmla="*/ 0 w 46"/>
                  <a:gd name="T37" fmla="*/ 16 h 45"/>
                  <a:gd name="T38" fmla="*/ 0 w 46"/>
                  <a:gd name="T39" fmla="*/ 18 h 45"/>
                  <a:gd name="T40" fmla="*/ 0 w 46"/>
                  <a:gd name="T41" fmla="*/ 23 h 45"/>
                  <a:gd name="T42" fmla="*/ 0 w 46"/>
                  <a:gd name="T43" fmla="*/ 26 h 45"/>
                  <a:gd name="T44" fmla="*/ 0 w 46"/>
                  <a:gd name="T45" fmla="*/ 29 h 45"/>
                  <a:gd name="T46" fmla="*/ 3 w 46"/>
                  <a:gd name="T47" fmla="*/ 34 h 45"/>
                  <a:gd name="T48" fmla="*/ 3 w 46"/>
                  <a:gd name="T49" fmla="*/ 37 h 45"/>
                  <a:gd name="T50" fmla="*/ 6 w 46"/>
                  <a:gd name="T51" fmla="*/ 39 h 45"/>
                  <a:gd name="T52" fmla="*/ 8 w 46"/>
                  <a:gd name="T53" fmla="*/ 39 h 45"/>
                  <a:gd name="T54" fmla="*/ 11 w 46"/>
                  <a:gd name="T55" fmla="*/ 42 h 45"/>
                  <a:gd name="T56" fmla="*/ 14 w 46"/>
                  <a:gd name="T57" fmla="*/ 45 h 45"/>
                  <a:gd name="T58" fmla="*/ 19 w 46"/>
                  <a:gd name="T59" fmla="*/ 45 h 45"/>
                  <a:gd name="T60" fmla="*/ 22 w 46"/>
                  <a:gd name="T61" fmla="*/ 45 h 45"/>
                  <a:gd name="T62" fmla="*/ 27 w 46"/>
                  <a:gd name="T63" fmla="*/ 45 h 45"/>
                  <a:gd name="T64" fmla="*/ 30 w 46"/>
                  <a:gd name="T65" fmla="*/ 45 h 45"/>
                  <a:gd name="T66" fmla="*/ 32 w 46"/>
                  <a:gd name="T67" fmla="*/ 42 h 45"/>
                  <a:gd name="T68" fmla="*/ 35 w 46"/>
                  <a:gd name="T69" fmla="*/ 39 h 45"/>
                  <a:gd name="T70" fmla="*/ 38 w 46"/>
                  <a:gd name="T71" fmla="*/ 39 h 45"/>
                  <a:gd name="T72" fmla="*/ 40 w 46"/>
                  <a:gd name="T73" fmla="*/ 37 h 45"/>
                  <a:gd name="T74" fmla="*/ 43 w 46"/>
                  <a:gd name="T75" fmla="*/ 34 h 45"/>
                  <a:gd name="T76" fmla="*/ 43 w 46"/>
                  <a:gd name="T77" fmla="*/ 29 h 45"/>
                  <a:gd name="T78" fmla="*/ 43 w 46"/>
                  <a:gd name="T79" fmla="*/ 26 h 45"/>
                  <a:gd name="T80" fmla="*/ 46 w 46"/>
                  <a:gd name="T81" fmla="*/ 23 h 45"/>
                  <a:gd name="T82" fmla="*/ 46 w 46"/>
                  <a:gd name="T83" fmla="*/ 23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6" h="45">
                    <a:moveTo>
                      <a:pt x="43" y="21"/>
                    </a:moveTo>
                    <a:lnTo>
                      <a:pt x="43" y="18"/>
                    </a:lnTo>
                    <a:lnTo>
                      <a:pt x="43" y="16"/>
                    </a:lnTo>
                    <a:lnTo>
                      <a:pt x="43" y="13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5" y="5"/>
                    </a:lnTo>
                    <a:lnTo>
                      <a:pt x="32" y="2"/>
                    </a:lnTo>
                    <a:lnTo>
                      <a:pt x="30" y="2"/>
                    </a:lnTo>
                    <a:lnTo>
                      <a:pt x="27" y="0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8" y="5"/>
                    </a:lnTo>
                    <a:lnTo>
                      <a:pt x="6" y="8"/>
                    </a:lnTo>
                    <a:lnTo>
                      <a:pt x="3" y="10"/>
                    </a:lnTo>
                    <a:lnTo>
                      <a:pt x="3" y="13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6" y="39"/>
                    </a:lnTo>
                    <a:lnTo>
                      <a:pt x="8" y="39"/>
                    </a:lnTo>
                    <a:lnTo>
                      <a:pt x="11" y="42"/>
                    </a:lnTo>
                    <a:lnTo>
                      <a:pt x="14" y="45"/>
                    </a:lnTo>
                    <a:lnTo>
                      <a:pt x="19" y="45"/>
                    </a:lnTo>
                    <a:lnTo>
                      <a:pt x="22" y="45"/>
                    </a:lnTo>
                    <a:lnTo>
                      <a:pt x="27" y="45"/>
                    </a:lnTo>
                    <a:lnTo>
                      <a:pt x="30" y="45"/>
                    </a:lnTo>
                    <a:lnTo>
                      <a:pt x="32" y="42"/>
                    </a:lnTo>
                    <a:lnTo>
                      <a:pt x="35" y="39"/>
                    </a:lnTo>
                    <a:lnTo>
                      <a:pt x="38" y="39"/>
                    </a:lnTo>
                    <a:lnTo>
                      <a:pt x="40" y="37"/>
                    </a:lnTo>
                    <a:lnTo>
                      <a:pt x="43" y="34"/>
                    </a:lnTo>
                    <a:lnTo>
                      <a:pt x="43" y="29"/>
                    </a:lnTo>
                    <a:lnTo>
                      <a:pt x="43" y="26"/>
                    </a:lnTo>
                    <a:lnTo>
                      <a:pt x="46" y="23"/>
                    </a:lnTo>
                  </a:path>
                </a:pathLst>
              </a:cu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30" name="Freeform 73"/>
              <p:cNvSpPr>
                <a:spLocks/>
              </p:cNvSpPr>
              <p:nvPr/>
            </p:nvSpPr>
            <p:spPr bwMode="auto">
              <a:xfrm>
                <a:off x="3956" y="3161"/>
                <a:ext cx="45" cy="45"/>
              </a:xfrm>
              <a:custGeom>
                <a:avLst/>
                <a:gdLst>
                  <a:gd name="T0" fmla="*/ 43 w 45"/>
                  <a:gd name="T1" fmla="*/ 21 h 45"/>
                  <a:gd name="T2" fmla="*/ 43 w 45"/>
                  <a:gd name="T3" fmla="*/ 26 h 45"/>
                  <a:gd name="T4" fmla="*/ 43 w 45"/>
                  <a:gd name="T5" fmla="*/ 29 h 45"/>
                  <a:gd name="T6" fmla="*/ 43 w 45"/>
                  <a:gd name="T7" fmla="*/ 34 h 45"/>
                  <a:gd name="T8" fmla="*/ 40 w 45"/>
                  <a:gd name="T9" fmla="*/ 37 h 45"/>
                  <a:gd name="T10" fmla="*/ 37 w 45"/>
                  <a:gd name="T11" fmla="*/ 39 h 45"/>
                  <a:gd name="T12" fmla="*/ 35 w 45"/>
                  <a:gd name="T13" fmla="*/ 39 h 45"/>
                  <a:gd name="T14" fmla="*/ 32 w 45"/>
                  <a:gd name="T15" fmla="*/ 42 h 45"/>
                  <a:gd name="T16" fmla="*/ 29 w 45"/>
                  <a:gd name="T17" fmla="*/ 45 h 45"/>
                  <a:gd name="T18" fmla="*/ 27 w 45"/>
                  <a:gd name="T19" fmla="*/ 45 h 45"/>
                  <a:gd name="T20" fmla="*/ 21 w 45"/>
                  <a:gd name="T21" fmla="*/ 45 h 45"/>
                  <a:gd name="T22" fmla="*/ 19 w 45"/>
                  <a:gd name="T23" fmla="*/ 45 h 45"/>
                  <a:gd name="T24" fmla="*/ 14 w 45"/>
                  <a:gd name="T25" fmla="*/ 45 h 45"/>
                  <a:gd name="T26" fmla="*/ 11 w 45"/>
                  <a:gd name="T27" fmla="*/ 42 h 45"/>
                  <a:gd name="T28" fmla="*/ 8 w 45"/>
                  <a:gd name="T29" fmla="*/ 39 h 45"/>
                  <a:gd name="T30" fmla="*/ 6 w 45"/>
                  <a:gd name="T31" fmla="*/ 39 h 45"/>
                  <a:gd name="T32" fmla="*/ 3 w 45"/>
                  <a:gd name="T33" fmla="*/ 37 h 45"/>
                  <a:gd name="T34" fmla="*/ 3 w 45"/>
                  <a:gd name="T35" fmla="*/ 34 h 45"/>
                  <a:gd name="T36" fmla="*/ 0 w 45"/>
                  <a:gd name="T37" fmla="*/ 29 h 45"/>
                  <a:gd name="T38" fmla="*/ 0 w 45"/>
                  <a:gd name="T39" fmla="*/ 26 h 45"/>
                  <a:gd name="T40" fmla="*/ 0 w 45"/>
                  <a:gd name="T41" fmla="*/ 23 h 45"/>
                  <a:gd name="T42" fmla="*/ 0 w 45"/>
                  <a:gd name="T43" fmla="*/ 18 h 45"/>
                  <a:gd name="T44" fmla="*/ 0 w 45"/>
                  <a:gd name="T45" fmla="*/ 16 h 45"/>
                  <a:gd name="T46" fmla="*/ 3 w 45"/>
                  <a:gd name="T47" fmla="*/ 13 h 45"/>
                  <a:gd name="T48" fmla="*/ 3 w 45"/>
                  <a:gd name="T49" fmla="*/ 10 h 45"/>
                  <a:gd name="T50" fmla="*/ 6 w 45"/>
                  <a:gd name="T51" fmla="*/ 8 h 45"/>
                  <a:gd name="T52" fmla="*/ 8 w 45"/>
                  <a:gd name="T53" fmla="*/ 5 h 45"/>
                  <a:gd name="T54" fmla="*/ 11 w 45"/>
                  <a:gd name="T55" fmla="*/ 2 h 45"/>
                  <a:gd name="T56" fmla="*/ 14 w 45"/>
                  <a:gd name="T57" fmla="*/ 2 h 45"/>
                  <a:gd name="T58" fmla="*/ 19 w 45"/>
                  <a:gd name="T59" fmla="*/ 0 h 45"/>
                  <a:gd name="T60" fmla="*/ 21 w 45"/>
                  <a:gd name="T61" fmla="*/ 0 h 45"/>
                  <a:gd name="T62" fmla="*/ 27 w 45"/>
                  <a:gd name="T63" fmla="*/ 0 h 45"/>
                  <a:gd name="T64" fmla="*/ 29 w 45"/>
                  <a:gd name="T65" fmla="*/ 2 h 45"/>
                  <a:gd name="T66" fmla="*/ 32 w 45"/>
                  <a:gd name="T67" fmla="*/ 2 h 45"/>
                  <a:gd name="T68" fmla="*/ 35 w 45"/>
                  <a:gd name="T69" fmla="*/ 5 h 45"/>
                  <a:gd name="T70" fmla="*/ 37 w 45"/>
                  <a:gd name="T71" fmla="*/ 8 h 45"/>
                  <a:gd name="T72" fmla="*/ 40 w 45"/>
                  <a:gd name="T73" fmla="*/ 10 h 45"/>
                  <a:gd name="T74" fmla="*/ 43 w 45"/>
                  <a:gd name="T75" fmla="*/ 13 h 45"/>
                  <a:gd name="T76" fmla="*/ 43 w 45"/>
                  <a:gd name="T77" fmla="*/ 16 h 45"/>
                  <a:gd name="T78" fmla="*/ 43 w 45"/>
                  <a:gd name="T79" fmla="*/ 18 h 45"/>
                  <a:gd name="T80" fmla="*/ 45 w 45"/>
                  <a:gd name="T81" fmla="*/ 23 h 45"/>
                  <a:gd name="T82" fmla="*/ 43 w 45"/>
                  <a:gd name="T83" fmla="*/ 21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5" h="45">
                    <a:moveTo>
                      <a:pt x="43" y="21"/>
                    </a:moveTo>
                    <a:lnTo>
                      <a:pt x="43" y="26"/>
                    </a:lnTo>
                    <a:lnTo>
                      <a:pt x="43" y="29"/>
                    </a:lnTo>
                    <a:lnTo>
                      <a:pt x="43" y="34"/>
                    </a:lnTo>
                    <a:lnTo>
                      <a:pt x="40" y="37"/>
                    </a:lnTo>
                    <a:lnTo>
                      <a:pt x="37" y="39"/>
                    </a:lnTo>
                    <a:lnTo>
                      <a:pt x="35" y="39"/>
                    </a:lnTo>
                    <a:lnTo>
                      <a:pt x="32" y="42"/>
                    </a:lnTo>
                    <a:lnTo>
                      <a:pt x="29" y="45"/>
                    </a:lnTo>
                    <a:lnTo>
                      <a:pt x="27" y="45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4" y="45"/>
                    </a:lnTo>
                    <a:lnTo>
                      <a:pt x="11" y="42"/>
                    </a:lnTo>
                    <a:lnTo>
                      <a:pt x="8" y="39"/>
                    </a:lnTo>
                    <a:lnTo>
                      <a:pt x="6" y="39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6" y="8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5" y="5"/>
                    </a:lnTo>
                    <a:lnTo>
                      <a:pt x="37" y="8"/>
                    </a:lnTo>
                    <a:lnTo>
                      <a:pt x="40" y="10"/>
                    </a:lnTo>
                    <a:lnTo>
                      <a:pt x="43" y="13"/>
                    </a:lnTo>
                    <a:lnTo>
                      <a:pt x="43" y="16"/>
                    </a:lnTo>
                    <a:lnTo>
                      <a:pt x="43" y="18"/>
                    </a:lnTo>
                    <a:lnTo>
                      <a:pt x="45" y="23"/>
                    </a:lnTo>
                    <a:lnTo>
                      <a:pt x="43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3431" name="Freeform 74"/>
              <p:cNvSpPr>
                <a:spLocks/>
              </p:cNvSpPr>
              <p:nvPr/>
            </p:nvSpPr>
            <p:spPr bwMode="auto">
              <a:xfrm>
                <a:off x="3956" y="3161"/>
                <a:ext cx="45" cy="45"/>
              </a:xfrm>
              <a:custGeom>
                <a:avLst/>
                <a:gdLst>
                  <a:gd name="T0" fmla="*/ 43 w 45"/>
                  <a:gd name="T1" fmla="*/ 21 h 45"/>
                  <a:gd name="T2" fmla="*/ 43 w 45"/>
                  <a:gd name="T3" fmla="*/ 18 h 45"/>
                  <a:gd name="T4" fmla="*/ 43 w 45"/>
                  <a:gd name="T5" fmla="*/ 16 h 45"/>
                  <a:gd name="T6" fmla="*/ 43 w 45"/>
                  <a:gd name="T7" fmla="*/ 13 h 45"/>
                  <a:gd name="T8" fmla="*/ 40 w 45"/>
                  <a:gd name="T9" fmla="*/ 10 h 45"/>
                  <a:gd name="T10" fmla="*/ 37 w 45"/>
                  <a:gd name="T11" fmla="*/ 8 h 45"/>
                  <a:gd name="T12" fmla="*/ 35 w 45"/>
                  <a:gd name="T13" fmla="*/ 5 h 45"/>
                  <a:gd name="T14" fmla="*/ 32 w 45"/>
                  <a:gd name="T15" fmla="*/ 2 h 45"/>
                  <a:gd name="T16" fmla="*/ 29 w 45"/>
                  <a:gd name="T17" fmla="*/ 2 h 45"/>
                  <a:gd name="T18" fmla="*/ 27 w 45"/>
                  <a:gd name="T19" fmla="*/ 0 h 45"/>
                  <a:gd name="T20" fmla="*/ 21 w 45"/>
                  <a:gd name="T21" fmla="*/ 0 h 45"/>
                  <a:gd name="T22" fmla="*/ 19 w 45"/>
                  <a:gd name="T23" fmla="*/ 0 h 45"/>
                  <a:gd name="T24" fmla="*/ 14 w 45"/>
                  <a:gd name="T25" fmla="*/ 2 h 45"/>
                  <a:gd name="T26" fmla="*/ 11 w 45"/>
                  <a:gd name="T27" fmla="*/ 2 h 45"/>
                  <a:gd name="T28" fmla="*/ 8 w 45"/>
                  <a:gd name="T29" fmla="*/ 5 h 45"/>
                  <a:gd name="T30" fmla="*/ 6 w 45"/>
                  <a:gd name="T31" fmla="*/ 8 h 45"/>
                  <a:gd name="T32" fmla="*/ 3 w 45"/>
                  <a:gd name="T33" fmla="*/ 10 h 45"/>
                  <a:gd name="T34" fmla="*/ 3 w 45"/>
                  <a:gd name="T35" fmla="*/ 13 h 45"/>
                  <a:gd name="T36" fmla="*/ 0 w 45"/>
                  <a:gd name="T37" fmla="*/ 16 h 45"/>
                  <a:gd name="T38" fmla="*/ 0 w 45"/>
                  <a:gd name="T39" fmla="*/ 18 h 45"/>
                  <a:gd name="T40" fmla="*/ 0 w 45"/>
                  <a:gd name="T41" fmla="*/ 23 h 45"/>
                  <a:gd name="T42" fmla="*/ 0 w 45"/>
                  <a:gd name="T43" fmla="*/ 26 h 45"/>
                  <a:gd name="T44" fmla="*/ 0 w 45"/>
                  <a:gd name="T45" fmla="*/ 29 h 45"/>
                  <a:gd name="T46" fmla="*/ 3 w 45"/>
                  <a:gd name="T47" fmla="*/ 34 h 45"/>
                  <a:gd name="T48" fmla="*/ 3 w 45"/>
                  <a:gd name="T49" fmla="*/ 37 h 45"/>
                  <a:gd name="T50" fmla="*/ 6 w 45"/>
                  <a:gd name="T51" fmla="*/ 39 h 45"/>
                  <a:gd name="T52" fmla="*/ 8 w 45"/>
                  <a:gd name="T53" fmla="*/ 39 h 45"/>
                  <a:gd name="T54" fmla="*/ 11 w 45"/>
                  <a:gd name="T55" fmla="*/ 42 h 45"/>
                  <a:gd name="T56" fmla="*/ 14 w 45"/>
                  <a:gd name="T57" fmla="*/ 45 h 45"/>
                  <a:gd name="T58" fmla="*/ 19 w 45"/>
                  <a:gd name="T59" fmla="*/ 45 h 45"/>
                  <a:gd name="T60" fmla="*/ 21 w 45"/>
                  <a:gd name="T61" fmla="*/ 45 h 45"/>
                  <a:gd name="T62" fmla="*/ 27 w 45"/>
                  <a:gd name="T63" fmla="*/ 45 h 45"/>
                  <a:gd name="T64" fmla="*/ 29 w 45"/>
                  <a:gd name="T65" fmla="*/ 45 h 45"/>
                  <a:gd name="T66" fmla="*/ 32 w 45"/>
                  <a:gd name="T67" fmla="*/ 42 h 45"/>
                  <a:gd name="T68" fmla="*/ 35 w 45"/>
                  <a:gd name="T69" fmla="*/ 39 h 45"/>
                  <a:gd name="T70" fmla="*/ 37 w 45"/>
                  <a:gd name="T71" fmla="*/ 39 h 45"/>
                  <a:gd name="T72" fmla="*/ 40 w 45"/>
                  <a:gd name="T73" fmla="*/ 37 h 45"/>
                  <a:gd name="T74" fmla="*/ 43 w 45"/>
                  <a:gd name="T75" fmla="*/ 34 h 45"/>
                  <a:gd name="T76" fmla="*/ 43 w 45"/>
                  <a:gd name="T77" fmla="*/ 29 h 45"/>
                  <a:gd name="T78" fmla="*/ 43 w 45"/>
                  <a:gd name="T79" fmla="*/ 26 h 45"/>
                  <a:gd name="T80" fmla="*/ 45 w 45"/>
                  <a:gd name="T81" fmla="*/ 23 h 45"/>
                  <a:gd name="T82" fmla="*/ 45 w 45"/>
                  <a:gd name="T83" fmla="*/ 23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5" h="45">
                    <a:moveTo>
                      <a:pt x="43" y="21"/>
                    </a:moveTo>
                    <a:lnTo>
                      <a:pt x="43" y="18"/>
                    </a:lnTo>
                    <a:lnTo>
                      <a:pt x="43" y="16"/>
                    </a:lnTo>
                    <a:lnTo>
                      <a:pt x="43" y="13"/>
                    </a:lnTo>
                    <a:lnTo>
                      <a:pt x="40" y="10"/>
                    </a:lnTo>
                    <a:lnTo>
                      <a:pt x="37" y="8"/>
                    </a:lnTo>
                    <a:lnTo>
                      <a:pt x="35" y="5"/>
                    </a:lnTo>
                    <a:lnTo>
                      <a:pt x="32" y="2"/>
                    </a:lnTo>
                    <a:lnTo>
                      <a:pt x="29" y="2"/>
                    </a:lnTo>
                    <a:lnTo>
                      <a:pt x="27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8" y="5"/>
                    </a:lnTo>
                    <a:lnTo>
                      <a:pt x="6" y="8"/>
                    </a:lnTo>
                    <a:lnTo>
                      <a:pt x="3" y="10"/>
                    </a:lnTo>
                    <a:lnTo>
                      <a:pt x="3" y="13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6" y="39"/>
                    </a:lnTo>
                    <a:lnTo>
                      <a:pt x="8" y="39"/>
                    </a:lnTo>
                    <a:lnTo>
                      <a:pt x="11" y="42"/>
                    </a:lnTo>
                    <a:lnTo>
                      <a:pt x="14" y="45"/>
                    </a:lnTo>
                    <a:lnTo>
                      <a:pt x="19" y="45"/>
                    </a:lnTo>
                    <a:lnTo>
                      <a:pt x="21" y="45"/>
                    </a:lnTo>
                    <a:lnTo>
                      <a:pt x="27" y="45"/>
                    </a:lnTo>
                    <a:lnTo>
                      <a:pt x="29" y="45"/>
                    </a:lnTo>
                    <a:lnTo>
                      <a:pt x="32" y="42"/>
                    </a:lnTo>
                    <a:lnTo>
                      <a:pt x="35" y="39"/>
                    </a:lnTo>
                    <a:lnTo>
                      <a:pt x="37" y="39"/>
                    </a:lnTo>
                    <a:lnTo>
                      <a:pt x="40" y="37"/>
                    </a:lnTo>
                    <a:lnTo>
                      <a:pt x="43" y="34"/>
                    </a:lnTo>
                    <a:lnTo>
                      <a:pt x="43" y="29"/>
                    </a:lnTo>
                    <a:lnTo>
                      <a:pt x="43" y="26"/>
                    </a:lnTo>
                    <a:lnTo>
                      <a:pt x="45" y="23"/>
                    </a:lnTo>
                  </a:path>
                </a:pathLst>
              </a:cu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</p:grpSp>
      </p:grpSp>
      <p:grpSp>
        <p:nvGrpSpPr>
          <p:cNvPr id="13354" name="Group 75"/>
          <p:cNvGrpSpPr>
            <a:grpSpLocks/>
          </p:cNvGrpSpPr>
          <p:nvPr/>
        </p:nvGrpSpPr>
        <p:grpSpPr bwMode="auto">
          <a:xfrm>
            <a:off x="3124200" y="2133600"/>
            <a:ext cx="2647950" cy="2011363"/>
            <a:chOff x="746" y="2543"/>
            <a:chExt cx="1668" cy="1267"/>
          </a:xfrm>
        </p:grpSpPr>
        <p:sp>
          <p:nvSpPr>
            <p:cNvPr id="13360" name="Line 76"/>
            <p:cNvSpPr>
              <a:spLocks noChangeShapeType="1"/>
            </p:cNvSpPr>
            <p:nvPr/>
          </p:nvSpPr>
          <p:spPr bwMode="auto">
            <a:xfrm>
              <a:off x="2048" y="3471"/>
              <a:ext cx="2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1" name="Line 77"/>
            <p:cNvSpPr>
              <a:spLocks noChangeShapeType="1"/>
            </p:cNvSpPr>
            <p:nvPr/>
          </p:nvSpPr>
          <p:spPr bwMode="auto">
            <a:xfrm>
              <a:off x="2207" y="3147"/>
              <a:ext cx="2" cy="8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2" name="Line 78"/>
            <p:cNvSpPr>
              <a:spLocks noChangeShapeType="1"/>
            </p:cNvSpPr>
            <p:nvPr/>
          </p:nvSpPr>
          <p:spPr bwMode="auto">
            <a:xfrm>
              <a:off x="934" y="3139"/>
              <a:ext cx="3" cy="7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3" name="Freeform 79"/>
            <p:cNvSpPr>
              <a:spLocks/>
            </p:cNvSpPr>
            <p:nvPr/>
          </p:nvSpPr>
          <p:spPr bwMode="auto">
            <a:xfrm>
              <a:off x="746" y="3224"/>
              <a:ext cx="1668" cy="241"/>
            </a:xfrm>
            <a:custGeom>
              <a:avLst/>
              <a:gdLst>
                <a:gd name="T0" fmla="*/ 0 w 1668"/>
                <a:gd name="T1" fmla="*/ 0 h 241"/>
                <a:gd name="T2" fmla="*/ 1668 w 1668"/>
                <a:gd name="T3" fmla="*/ 3 h 241"/>
                <a:gd name="T4" fmla="*/ 1668 w 1668"/>
                <a:gd name="T5" fmla="*/ 241 h 241"/>
                <a:gd name="T6" fmla="*/ 3 w 1668"/>
                <a:gd name="T7" fmla="*/ 241 h 241"/>
                <a:gd name="T8" fmla="*/ 3 w 1668"/>
                <a:gd name="T9" fmla="*/ 3 h 241"/>
                <a:gd name="T10" fmla="*/ 0 w 1668"/>
                <a:gd name="T11" fmla="*/ 0 h 2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68" h="241">
                  <a:moveTo>
                    <a:pt x="0" y="0"/>
                  </a:moveTo>
                  <a:lnTo>
                    <a:pt x="1668" y="3"/>
                  </a:lnTo>
                  <a:lnTo>
                    <a:pt x="1668" y="241"/>
                  </a:lnTo>
                  <a:lnTo>
                    <a:pt x="3" y="241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4" name="Freeform 80"/>
            <p:cNvSpPr>
              <a:spLocks/>
            </p:cNvSpPr>
            <p:nvPr/>
          </p:nvSpPr>
          <p:spPr bwMode="auto">
            <a:xfrm>
              <a:off x="746" y="3224"/>
              <a:ext cx="1668" cy="241"/>
            </a:xfrm>
            <a:custGeom>
              <a:avLst/>
              <a:gdLst>
                <a:gd name="T0" fmla="*/ 0 w 1668"/>
                <a:gd name="T1" fmla="*/ 0 h 241"/>
                <a:gd name="T2" fmla="*/ 1668 w 1668"/>
                <a:gd name="T3" fmla="*/ 3 h 241"/>
                <a:gd name="T4" fmla="*/ 1668 w 1668"/>
                <a:gd name="T5" fmla="*/ 241 h 241"/>
                <a:gd name="T6" fmla="*/ 3 w 1668"/>
                <a:gd name="T7" fmla="*/ 241 h 241"/>
                <a:gd name="T8" fmla="*/ 3 w 1668"/>
                <a:gd name="T9" fmla="*/ 3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8" h="241">
                  <a:moveTo>
                    <a:pt x="0" y="0"/>
                  </a:moveTo>
                  <a:lnTo>
                    <a:pt x="1668" y="3"/>
                  </a:lnTo>
                  <a:lnTo>
                    <a:pt x="1668" y="241"/>
                  </a:lnTo>
                  <a:lnTo>
                    <a:pt x="3" y="241"/>
                  </a:lnTo>
                  <a:lnTo>
                    <a:pt x="3" y="3"/>
                  </a:lnTo>
                </a:path>
              </a:pathLst>
            </a:custGeom>
            <a:solidFill>
              <a:srgbClr val="FFFF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5" name="Line 81"/>
            <p:cNvSpPr>
              <a:spLocks noChangeShapeType="1"/>
            </p:cNvSpPr>
            <p:nvPr/>
          </p:nvSpPr>
          <p:spPr bwMode="auto">
            <a:xfrm>
              <a:off x="932" y="2858"/>
              <a:ext cx="2" cy="8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6" name="Freeform 82"/>
            <p:cNvSpPr>
              <a:spLocks/>
            </p:cNvSpPr>
            <p:nvPr/>
          </p:nvSpPr>
          <p:spPr bwMode="auto">
            <a:xfrm>
              <a:off x="775" y="2543"/>
              <a:ext cx="318" cy="318"/>
            </a:xfrm>
            <a:custGeom>
              <a:avLst/>
              <a:gdLst>
                <a:gd name="T0" fmla="*/ 316 w 318"/>
                <a:gd name="T1" fmla="*/ 156 h 318"/>
                <a:gd name="T2" fmla="*/ 316 w 318"/>
                <a:gd name="T3" fmla="*/ 186 h 318"/>
                <a:gd name="T4" fmla="*/ 311 w 318"/>
                <a:gd name="T5" fmla="*/ 209 h 318"/>
                <a:gd name="T6" fmla="*/ 300 w 318"/>
                <a:gd name="T7" fmla="*/ 231 h 318"/>
                <a:gd name="T8" fmla="*/ 287 w 318"/>
                <a:gd name="T9" fmla="*/ 252 h 318"/>
                <a:gd name="T10" fmla="*/ 271 w 318"/>
                <a:gd name="T11" fmla="*/ 270 h 318"/>
                <a:gd name="T12" fmla="*/ 252 w 318"/>
                <a:gd name="T13" fmla="*/ 286 h 318"/>
                <a:gd name="T14" fmla="*/ 231 w 318"/>
                <a:gd name="T15" fmla="*/ 300 h 318"/>
                <a:gd name="T16" fmla="*/ 210 w 318"/>
                <a:gd name="T17" fmla="*/ 310 h 318"/>
                <a:gd name="T18" fmla="*/ 183 w 318"/>
                <a:gd name="T19" fmla="*/ 315 h 318"/>
                <a:gd name="T20" fmla="*/ 159 w 318"/>
                <a:gd name="T21" fmla="*/ 318 h 318"/>
                <a:gd name="T22" fmla="*/ 133 w 318"/>
                <a:gd name="T23" fmla="*/ 315 h 318"/>
                <a:gd name="T24" fmla="*/ 109 w 318"/>
                <a:gd name="T25" fmla="*/ 310 h 318"/>
                <a:gd name="T26" fmla="*/ 85 w 318"/>
                <a:gd name="T27" fmla="*/ 300 h 318"/>
                <a:gd name="T28" fmla="*/ 64 w 318"/>
                <a:gd name="T29" fmla="*/ 286 h 318"/>
                <a:gd name="T30" fmla="*/ 45 w 318"/>
                <a:gd name="T31" fmla="*/ 270 h 318"/>
                <a:gd name="T32" fmla="*/ 30 w 318"/>
                <a:gd name="T33" fmla="*/ 252 h 318"/>
                <a:gd name="T34" fmla="*/ 16 w 318"/>
                <a:gd name="T35" fmla="*/ 231 h 318"/>
                <a:gd name="T36" fmla="*/ 8 w 318"/>
                <a:gd name="T37" fmla="*/ 209 h 318"/>
                <a:gd name="T38" fmla="*/ 0 w 318"/>
                <a:gd name="T39" fmla="*/ 186 h 318"/>
                <a:gd name="T40" fmla="*/ 0 w 318"/>
                <a:gd name="T41" fmla="*/ 159 h 318"/>
                <a:gd name="T42" fmla="*/ 0 w 318"/>
                <a:gd name="T43" fmla="*/ 133 h 318"/>
                <a:gd name="T44" fmla="*/ 8 w 318"/>
                <a:gd name="T45" fmla="*/ 109 h 318"/>
                <a:gd name="T46" fmla="*/ 16 w 318"/>
                <a:gd name="T47" fmla="*/ 85 h 318"/>
                <a:gd name="T48" fmla="*/ 30 w 318"/>
                <a:gd name="T49" fmla="*/ 64 h 318"/>
                <a:gd name="T50" fmla="*/ 45 w 318"/>
                <a:gd name="T51" fmla="*/ 45 h 318"/>
                <a:gd name="T52" fmla="*/ 64 w 318"/>
                <a:gd name="T53" fmla="*/ 29 h 318"/>
                <a:gd name="T54" fmla="*/ 85 w 318"/>
                <a:gd name="T55" fmla="*/ 19 h 318"/>
                <a:gd name="T56" fmla="*/ 109 w 318"/>
                <a:gd name="T57" fmla="*/ 8 h 318"/>
                <a:gd name="T58" fmla="*/ 133 w 318"/>
                <a:gd name="T59" fmla="*/ 3 h 318"/>
                <a:gd name="T60" fmla="*/ 159 w 318"/>
                <a:gd name="T61" fmla="*/ 0 h 318"/>
                <a:gd name="T62" fmla="*/ 183 w 318"/>
                <a:gd name="T63" fmla="*/ 3 h 318"/>
                <a:gd name="T64" fmla="*/ 210 w 318"/>
                <a:gd name="T65" fmla="*/ 8 h 318"/>
                <a:gd name="T66" fmla="*/ 231 w 318"/>
                <a:gd name="T67" fmla="*/ 19 h 318"/>
                <a:gd name="T68" fmla="*/ 252 w 318"/>
                <a:gd name="T69" fmla="*/ 29 h 318"/>
                <a:gd name="T70" fmla="*/ 271 w 318"/>
                <a:gd name="T71" fmla="*/ 45 h 318"/>
                <a:gd name="T72" fmla="*/ 287 w 318"/>
                <a:gd name="T73" fmla="*/ 64 h 318"/>
                <a:gd name="T74" fmla="*/ 300 w 318"/>
                <a:gd name="T75" fmla="*/ 85 h 318"/>
                <a:gd name="T76" fmla="*/ 311 w 318"/>
                <a:gd name="T77" fmla="*/ 109 h 318"/>
                <a:gd name="T78" fmla="*/ 316 w 318"/>
                <a:gd name="T79" fmla="*/ 133 h 318"/>
                <a:gd name="T80" fmla="*/ 318 w 318"/>
                <a:gd name="T81" fmla="*/ 159 h 318"/>
                <a:gd name="T82" fmla="*/ 316 w 318"/>
                <a:gd name="T83" fmla="*/ 156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8" h="318">
                  <a:moveTo>
                    <a:pt x="316" y="156"/>
                  </a:moveTo>
                  <a:lnTo>
                    <a:pt x="316" y="186"/>
                  </a:lnTo>
                  <a:lnTo>
                    <a:pt x="311" y="209"/>
                  </a:lnTo>
                  <a:lnTo>
                    <a:pt x="300" y="231"/>
                  </a:lnTo>
                  <a:lnTo>
                    <a:pt x="287" y="252"/>
                  </a:lnTo>
                  <a:lnTo>
                    <a:pt x="271" y="270"/>
                  </a:lnTo>
                  <a:lnTo>
                    <a:pt x="252" y="286"/>
                  </a:lnTo>
                  <a:lnTo>
                    <a:pt x="231" y="300"/>
                  </a:lnTo>
                  <a:lnTo>
                    <a:pt x="210" y="310"/>
                  </a:lnTo>
                  <a:lnTo>
                    <a:pt x="183" y="315"/>
                  </a:lnTo>
                  <a:lnTo>
                    <a:pt x="159" y="318"/>
                  </a:lnTo>
                  <a:lnTo>
                    <a:pt x="133" y="315"/>
                  </a:lnTo>
                  <a:lnTo>
                    <a:pt x="109" y="310"/>
                  </a:lnTo>
                  <a:lnTo>
                    <a:pt x="85" y="300"/>
                  </a:lnTo>
                  <a:lnTo>
                    <a:pt x="64" y="286"/>
                  </a:lnTo>
                  <a:lnTo>
                    <a:pt x="45" y="270"/>
                  </a:lnTo>
                  <a:lnTo>
                    <a:pt x="30" y="252"/>
                  </a:lnTo>
                  <a:lnTo>
                    <a:pt x="16" y="231"/>
                  </a:lnTo>
                  <a:lnTo>
                    <a:pt x="8" y="209"/>
                  </a:lnTo>
                  <a:lnTo>
                    <a:pt x="0" y="186"/>
                  </a:lnTo>
                  <a:lnTo>
                    <a:pt x="0" y="159"/>
                  </a:lnTo>
                  <a:lnTo>
                    <a:pt x="0" y="133"/>
                  </a:lnTo>
                  <a:lnTo>
                    <a:pt x="8" y="109"/>
                  </a:lnTo>
                  <a:lnTo>
                    <a:pt x="16" y="85"/>
                  </a:lnTo>
                  <a:lnTo>
                    <a:pt x="30" y="64"/>
                  </a:lnTo>
                  <a:lnTo>
                    <a:pt x="45" y="45"/>
                  </a:lnTo>
                  <a:lnTo>
                    <a:pt x="64" y="29"/>
                  </a:lnTo>
                  <a:lnTo>
                    <a:pt x="85" y="19"/>
                  </a:lnTo>
                  <a:lnTo>
                    <a:pt x="109" y="8"/>
                  </a:lnTo>
                  <a:lnTo>
                    <a:pt x="133" y="3"/>
                  </a:lnTo>
                  <a:lnTo>
                    <a:pt x="159" y="0"/>
                  </a:lnTo>
                  <a:lnTo>
                    <a:pt x="183" y="3"/>
                  </a:lnTo>
                  <a:lnTo>
                    <a:pt x="210" y="8"/>
                  </a:lnTo>
                  <a:lnTo>
                    <a:pt x="231" y="19"/>
                  </a:lnTo>
                  <a:lnTo>
                    <a:pt x="252" y="29"/>
                  </a:lnTo>
                  <a:lnTo>
                    <a:pt x="271" y="45"/>
                  </a:lnTo>
                  <a:lnTo>
                    <a:pt x="287" y="64"/>
                  </a:lnTo>
                  <a:lnTo>
                    <a:pt x="300" y="85"/>
                  </a:lnTo>
                  <a:lnTo>
                    <a:pt x="311" y="109"/>
                  </a:lnTo>
                  <a:lnTo>
                    <a:pt x="316" y="133"/>
                  </a:lnTo>
                  <a:lnTo>
                    <a:pt x="318" y="159"/>
                  </a:lnTo>
                  <a:lnTo>
                    <a:pt x="316" y="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7" name="Freeform 83"/>
            <p:cNvSpPr>
              <a:spLocks/>
            </p:cNvSpPr>
            <p:nvPr/>
          </p:nvSpPr>
          <p:spPr bwMode="auto">
            <a:xfrm>
              <a:off x="775" y="2543"/>
              <a:ext cx="318" cy="318"/>
            </a:xfrm>
            <a:custGeom>
              <a:avLst/>
              <a:gdLst>
                <a:gd name="T0" fmla="*/ 316 w 318"/>
                <a:gd name="T1" fmla="*/ 156 h 318"/>
                <a:gd name="T2" fmla="*/ 316 w 318"/>
                <a:gd name="T3" fmla="*/ 133 h 318"/>
                <a:gd name="T4" fmla="*/ 311 w 318"/>
                <a:gd name="T5" fmla="*/ 109 h 318"/>
                <a:gd name="T6" fmla="*/ 300 w 318"/>
                <a:gd name="T7" fmla="*/ 85 h 318"/>
                <a:gd name="T8" fmla="*/ 287 w 318"/>
                <a:gd name="T9" fmla="*/ 64 h 318"/>
                <a:gd name="T10" fmla="*/ 271 w 318"/>
                <a:gd name="T11" fmla="*/ 45 h 318"/>
                <a:gd name="T12" fmla="*/ 252 w 318"/>
                <a:gd name="T13" fmla="*/ 29 h 318"/>
                <a:gd name="T14" fmla="*/ 231 w 318"/>
                <a:gd name="T15" fmla="*/ 19 h 318"/>
                <a:gd name="T16" fmla="*/ 210 w 318"/>
                <a:gd name="T17" fmla="*/ 8 h 318"/>
                <a:gd name="T18" fmla="*/ 183 w 318"/>
                <a:gd name="T19" fmla="*/ 3 h 318"/>
                <a:gd name="T20" fmla="*/ 159 w 318"/>
                <a:gd name="T21" fmla="*/ 0 h 318"/>
                <a:gd name="T22" fmla="*/ 133 w 318"/>
                <a:gd name="T23" fmla="*/ 3 h 318"/>
                <a:gd name="T24" fmla="*/ 109 w 318"/>
                <a:gd name="T25" fmla="*/ 8 h 318"/>
                <a:gd name="T26" fmla="*/ 85 w 318"/>
                <a:gd name="T27" fmla="*/ 19 h 318"/>
                <a:gd name="T28" fmla="*/ 64 w 318"/>
                <a:gd name="T29" fmla="*/ 29 h 318"/>
                <a:gd name="T30" fmla="*/ 45 w 318"/>
                <a:gd name="T31" fmla="*/ 45 h 318"/>
                <a:gd name="T32" fmla="*/ 30 w 318"/>
                <a:gd name="T33" fmla="*/ 64 h 318"/>
                <a:gd name="T34" fmla="*/ 16 w 318"/>
                <a:gd name="T35" fmla="*/ 85 h 318"/>
                <a:gd name="T36" fmla="*/ 8 w 318"/>
                <a:gd name="T37" fmla="*/ 109 h 318"/>
                <a:gd name="T38" fmla="*/ 0 w 318"/>
                <a:gd name="T39" fmla="*/ 133 h 318"/>
                <a:gd name="T40" fmla="*/ 0 w 318"/>
                <a:gd name="T41" fmla="*/ 159 h 318"/>
                <a:gd name="T42" fmla="*/ 0 w 318"/>
                <a:gd name="T43" fmla="*/ 186 h 318"/>
                <a:gd name="T44" fmla="*/ 8 w 318"/>
                <a:gd name="T45" fmla="*/ 209 h 318"/>
                <a:gd name="T46" fmla="*/ 16 w 318"/>
                <a:gd name="T47" fmla="*/ 231 h 318"/>
                <a:gd name="T48" fmla="*/ 30 w 318"/>
                <a:gd name="T49" fmla="*/ 252 h 318"/>
                <a:gd name="T50" fmla="*/ 45 w 318"/>
                <a:gd name="T51" fmla="*/ 270 h 318"/>
                <a:gd name="T52" fmla="*/ 64 w 318"/>
                <a:gd name="T53" fmla="*/ 286 h 318"/>
                <a:gd name="T54" fmla="*/ 85 w 318"/>
                <a:gd name="T55" fmla="*/ 300 h 318"/>
                <a:gd name="T56" fmla="*/ 109 w 318"/>
                <a:gd name="T57" fmla="*/ 310 h 318"/>
                <a:gd name="T58" fmla="*/ 133 w 318"/>
                <a:gd name="T59" fmla="*/ 315 h 318"/>
                <a:gd name="T60" fmla="*/ 159 w 318"/>
                <a:gd name="T61" fmla="*/ 318 h 318"/>
                <a:gd name="T62" fmla="*/ 183 w 318"/>
                <a:gd name="T63" fmla="*/ 315 h 318"/>
                <a:gd name="T64" fmla="*/ 210 w 318"/>
                <a:gd name="T65" fmla="*/ 310 h 318"/>
                <a:gd name="T66" fmla="*/ 231 w 318"/>
                <a:gd name="T67" fmla="*/ 300 h 318"/>
                <a:gd name="T68" fmla="*/ 252 w 318"/>
                <a:gd name="T69" fmla="*/ 286 h 318"/>
                <a:gd name="T70" fmla="*/ 271 w 318"/>
                <a:gd name="T71" fmla="*/ 270 h 318"/>
                <a:gd name="T72" fmla="*/ 287 w 318"/>
                <a:gd name="T73" fmla="*/ 252 h 318"/>
                <a:gd name="T74" fmla="*/ 300 w 318"/>
                <a:gd name="T75" fmla="*/ 231 h 318"/>
                <a:gd name="T76" fmla="*/ 311 w 318"/>
                <a:gd name="T77" fmla="*/ 209 h 318"/>
                <a:gd name="T78" fmla="*/ 316 w 318"/>
                <a:gd name="T79" fmla="*/ 186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8" h="318">
                  <a:moveTo>
                    <a:pt x="316" y="156"/>
                  </a:moveTo>
                  <a:lnTo>
                    <a:pt x="316" y="133"/>
                  </a:lnTo>
                  <a:lnTo>
                    <a:pt x="311" y="109"/>
                  </a:lnTo>
                  <a:lnTo>
                    <a:pt x="300" y="85"/>
                  </a:lnTo>
                  <a:lnTo>
                    <a:pt x="287" y="64"/>
                  </a:lnTo>
                  <a:lnTo>
                    <a:pt x="271" y="45"/>
                  </a:lnTo>
                  <a:lnTo>
                    <a:pt x="252" y="29"/>
                  </a:lnTo>
                  <a:lnTo>
                    <a:pt x="231" y="19"/>
                  </a:lnTo>
                  <a:lnTo>
                    <a:pt x="210" y="8"/>
                  </a:lnTo>
                  <a:lnTo>
                    <a:pt x="183" y="3"/>
                  </a:lnTo>
                  <a:lnTo>
                    <a:pt x="159" y="0"/>
                  </a:lnTo>
                  <a:lnTo>
                    <a:pt x="133" y="3"/>
                  </a:lnTo>
                  <a:lnTo>
                    <a:pt x="109" y="8"/>
                  </a:lnTo>
                  <a:lnTo>
                    <a:pt x="85" y="19"/>
                  </a:lnTo>
                  <a:lnTo>
                    <a:pt x="64" y="29"/>
                  </a:lnTo>
                  <a:lnTo>
                    <a:pt x="45" y="45"/>
                  </a:lnTo>
                  <a:lnTo>
                    <a:pt x="30" y="64"/>
                  </a:lnTo>
                  <a:lnTo>
                    <a:pt x="16" y="85"/>
                  </a:lnTo>
                  <a:lnTo>
                    <a:pt x="8" y="109"/>
                  </a:lnTo>
                  <a:lnTo>
                    <a:pt x="0" y="133"/>
                  </a:lnTo>
                  <a:lnTo>
                    <a:pt x="0" y="159"/>
                  </a:lnTo>
                  <a:lnTo>
                    <a:pt x="0" y="186"/>
                  </a:lnTo>
                  <a:lnTo>
                    <a:pt x="8" y="209"/>
                  </a:lnTo>
                  <a:lnTo>
                    <a:pt x="16" y="231"/>
                  </a:lnTo>
                  <a:lnTo>
                    <a:pt x="30" y="252"/>
                  </a:lnTo>
                  <a:lnTo>
                    <a:pt x="45" y="270"/>
                  </a:lnTo>
                  <a:lnTo>
                    <a:pt x="64" y="286"/>
                  </a:lnTo>
                  <a:lnTo>
                    <a:pt x="85" y="300"/>
                  </a:lnTo>
                  <a:lnTo>
                    <a:pt x="109" y="310"/>
                  </a:lnTo>
                  <a:lnTo>
                    <a:pt x="133" y="315"/>
                  </a:lnTo>
                  <a:lnTo>
                    <a:pt x="159" y="318"/>
                  </a:lnTo>
                  <a:lnTo>
                    <a:pt x="183" y="315"/>
                  </a:lnTo>
                  <a:lnTo>
                    <a:pt x="210" y="310"/>
                  </a:lnTo>
                  <a:lnTo>
                    <a:pt x="231" y="300"/>
                  </a:lnTo>
                  <a:lnTo>
                    <a:pt x="252" y="286"/>
                  </a:lnTo>
                  <a:lnTo>
                    <a:pt x="271" y="270"/>
                  </a:lnTo>
                  <a:lnTo>
                    <a:pt x="287" y="252"/>
                  </a:lnTo>
                  <a:lnTo>
                    <a:pt x="300" y="231"/>
                  </a:lnTo>
                  <a:lnTo>
                    <a:pt x="311" y="209"/>
                  </a:lnTo>
                  <a:lnTo>
                    <a:pt x="316" y="186"/>
                  </a:lnTo>
                  <a:lnTo>
                    <a:pt x="318" y="159"/>
                  </a:lnTo>
                </a:path>
              </a:pathLst>
            </a:custGeom>
            <a:solidFill>
              <a:srgbClr val="67DCF7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8" name="Freeform 84"/>
            <p:cNvSpPr>
              <a:spLocks/>
            </p:cNvSpPr>
            <p:nvPr/>
          </p:nvSpPr>
          <p:spPr bwMode="auto">
            <a:xfrm>
              <a:off x="773" y="2938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3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3 h 201"/>
                <a:gd name="T10" fmla="*/ 0 w 320"/>
                <a:gd name="T11" fmla="*/ 0 h 2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0" h="201">
                  <a:moveTo>
                    <a:pt x="0" y="0"/>
                  </a:moveTo>
                  <a:lnTo>
                    <a:pt x="320" y="3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69" name="Freeform 85"/>
            <p:cNvSpPr>
              <a:spLocks/>
            </p:cNvSpPr>
            <p:nvPr/>
          </p:nvSpPr>
          <p:spPr bwMode="auto">
            <a:xfrm>
              <a:off x="773" y="2938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3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3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0" h="201">
                  <a:moveTo>
                    <a:pt x="0" y="0"/>
                  </a:moveTo>
                  <a:lnTo>
                    <a:pt x="320" y="3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3"/>
                  </a:lnTo>
                </a:path>
              </a:pathLst>
            </a:custGeom>
            <a:solidFill>
              <a:schemeClr val="accent2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70" name="Rectangle 86"/>
            <p:cNvSpPr>
              <a:spLocks noChangeArrowheads="1"/>
            </p:cNvSpPr>
            <p:nvPr/>
          </p:nvSpPr>
          <p:spPr bwMode="auto">
            <a:xfrm>
              <a:off x="889" y="2649"/>
              <a:ext cx="5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P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71" name="Rectangle 87"/>
            <p:cNvSpPr>
              <a:spLocks noChangeArrowheads="1"/>
            </p:cNvSpPr>
            <p:nvPr/>
          </p:nvSpPr>
          <p:spPr bwMode="auto">
            <a:xfrm>
              <a:off x="932" y="2683"/>
              <a:ext cx="40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dirty="0">
                  <a:solidFill>
                    <a:srgbClr val="000000"/>
                  </a:solidFill>
                  <a:latin typeface="Arial Regular"/>
                </a:rPr>
                <a:t>1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72" name="Rectangle 88"/>
            <p:cNvSpPr>
              <a:spLocks noChangeArrowheads="1"/>
            </p:cNvSpPr>
            <p:nvPr/>
          </p:nvSpPr>
          <p:spPr bwMode="auto">
            <a:xfrm>
              <a:off x="908" y="2988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$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73" name="Rectangle 89"/>
            <p:cNvSpPr>
              <a:spLocks noChangeArrowheads="1"/>
            </p:cNvSpPr>
            <p:nvPr/>
          </p:nvSpPr>
          <p:spPr bwMode="auto">
            <a:xfrm>
              <a:off x="1115" y="3280"/>
              <a:ext cx="17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Inter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74" name="Rectangle 90"/>
            <p:cNvSpPr>
              <a:spLocks noChangeArrowheads="1"/>
            </p:cNvSpPr>
            <p:nvPr/>
          </p:nvSpPr>
          <p:spPr bwMode="auto">
            <a:xfrm>
              <a:off x="1290" y="3280"/>
              <a:ext cx="7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connection network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75" name="Line 91"/>
            <p:cNvSpPr>
              <a:spLocks noChangeShapeType="1"/>
            </p:cNvSpPr>
            <p:nvPr/>
          </p:nvSpPr>
          <p:spPr bwMode="auto">
            <a:xfrm>
              <a:off x="2207" y="2869"/>
              <a:ext cx="2" cy="8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76" name="Freeform 92"/>
            <p:cNvSpPr>
              <a:spLocks/>
            </p:cNvSpPr>
            <p:nvPr/>
          </p:nvSpPr>
          <p:spPr bwMode="auto">
            <a:xfrm>
              <a:off x="2050" y="2551"/>
              <a:ext cx="318" cy="318"/>
            </a:xfrm>
            <a:custGeom>
              <a:avLst/>
              <a:gdLst>
                <a:gd name="T0" fmla="*/ 316 w 318"/>
                <a:gd name="T1" fmla="*/ 159 h 318"/>
                <a:gd name="T2" fmla="*/ 316 w 318"/>
                <a:gd name="T3" fmla="*/ 186 h 318"/>
                <a:gd name="T4" fmla="*/ 311 w 318"/>
                <a:gd name="T5" fmla="*/ 209 h 318"/>
                <a:gd name="T6" fmla="*/ 300 w 318"/>
                <a:gd name="T7" fmla="*/ 233 h 318"/>
                <a:gd name="T8" fmla="*/ 287 w 318"/>
                <a:gd name="T9" fmla="*/ 254 h 318"/>
                <a:gd name="T10" fmla="*/ 271 w 318"/>
                <a:gd name="T11" fmla="*/ 273 h 318"/>
                <a:gd name="T12" fmla="*/ 252 w 318"/>
                <a:gd name="T13" fmla="*/ 289 h 318"/>
                <a:gd name="T14" fmla="*/ 231 w 318"/>
                <a:gd name="T15" fmla="*/ 302 h 318"/>
                <a:gd name="T16" fmla="*/ 210 w 318"/>
                <a:gd name="T17" fmla="*/ 310 h 318"/>
                <a:gd name="T18" fmla="*/ 183 w 318"/>
                <a:gd name="T19" fmla="*/ 318 h 318"/>
                <a:gd name="T20" fmla="*/ 159 w 318"/>
                <a:gd name="T21" fmla="*/ 318 h 318"/>
                <a:gd name="T22" fmla="*/ 133 w 318"/>
                <a:gd name="T23" fmla="*/ 318 h 318"/>
                <a:gd name="T24" fmla="*/ 109 w 318"/>
                <a:gd name="T25" fmla="*/ 310 h 318"/>
                <a:gd name="T26" fmla="*/ 85 w 318"/>
                <a:gd name="T27" fmla="*/ 302 h 318"/>
                <a:gd name="T28" fmla="*/ 64 w 318"/>
                <a:gd name="T29" fmla="*/ 289 h 318"/>
                <a:gd name="T30" fmla="*/ 45 w 318"/>
                <a:gd name="T31" fmla="*/ 273 h 318"/>
                <a:gd name="T32" fmla="*/ 30 w 318"/>
                <a:gd name="T33" fmla="*/ 254 h 318"/>
                <a:gd name="T34" fmla="*/ 16 w 318"/>
                <a:gd name="T35" fmla="*/ 233 h 318"/>
                <a:gd name="T36" fmla="*/ 8 w 318"/>
                <a:gd name="T37" fmla="*/ 209 h 318"/>
                <a:gd name="T38" fmla="*/ 0 w 318"/>
                <a:gd name="T39" fmla="*/ 186 h 318"/>
                <a:gd name="T40" fmla="*/ 0 w 318"/>
                <a:gd name="T41" fmla="*/ 159 h 318"/>
                <a:gd name="T42" fmla="*/ 0 w 318"/>
                <a:gd name="T43" fmla="*/ 135 h 318"/>
                <a:gd name="T44" fmla="*/ 8 w 318"/>
                <a:gd name="T45" fmla="*/ 109 h 318"/>
                <a:gd name="T46" fmla="*/ 16 w 318"/>
                <a:gd name="T47" fmla="*/ 87 h 318"/>
                <a:gd name="T48" fmla="*/ 30 w 318"/>
                <a:gd name="T49" fmla="*/ 66 h 318"/>
                <a:gd name="T50" fmla="*/ 45 w 318"/>
                <a:gd name="T51" fmla="*/ 48 h 318"/>
                <a:gd name="T52" fmla="*/ 64 w 318"/>
                <a:gd name="T53" fmla="*/ 32 h 318"/>
                <a:gd name="T54" fmla="*/ 85 w 318"/>
                <a:gd name="T55" fmla="*/ 19 h 318"/>
                <a:gd name="T56" fmla="*/ 109 w 318"/>
                <a:gd name="T57" fmla="*/ 8 h 318"/>
                <a:gd name="T58" fmla="*/ 133 w 318"/>
                <a:gd name="T59" fmla="*/ 3 h 318"/>
                <a:gd name="T60" fmla="*/ 159 w 318"/>
                <a:gd name="T61" fmla="*/ 0 h 318"/>
                <a:gd name="T62" fmla="*/ 183 w 318"/>
                <a:gd name="T63" fmla="*/ 3 h 318"/>
                <a:gd name="T64" fmla="*/ 210 w 318"/>
                <a:gd name="T65" fmla="*/ 8 h 318"/>
                <a:gd name="T66" fmla="*/ 231 w 318"/>
                <a:gd name="T67" fmla="*/ 19 h 318"/>
                <a:gd name="T68" fmla="*/ 252 w 318"/>
                <a:gd name="T69" fmla="*/ 32 h 318"/>
                <a:gd name="T70" fmla="*/ 271 w 318"/>
                <a:gd name="T71" fmla="*/ 48 h 318"/>
                <a:gd name="T72" fmla="*/ 287 w 318"/>
                <a:gd name="T73" fmla="*/ 66 h 318"/>
                <a:gd name="T74" fmla="*/ 300 w 318"/>
                <a:gd name="T75" fmla="*/ 87 h 318"/>
                <a:gd name="T76" fmla="*/ 311 w 318"/>
                <a:gd name="T77" fmla="*/ 109 h 318"/>
                <a:gd name="T78" fmla="*/ 316 w 318"/>
                <a:gd name="T79" fmla="*/ 135 h 318"/>
                <a:gd name="T80" fmla="*/ 318 w 318"/>
                <a:gd name="T81" fmla="*/ 159 h 318"/>
                <a:gd name="T82" fmla="*/ 316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8" h="318">
                  <a:moveTo>
                    <a:pt x="316" y="159"/>
                  </a:moveTo>
                  <a:lnTo>
                    <a:pt x="316" y="186"/>
                  </a:lnTo>
                  <a:lnTo>
                    <a:pt x="311" y="209"/>
                  </a:lnTo>
                  <a:lnTo>
                    <a:pt x="300" y="233"/>
                  </a:lnTo>
                  <a:lnTo>
                    <a:pt x="287" y="254"/>
                  </a:lnTo>
                  <a:lnTo>
                    <a:pt x="271" y="273"/>
                  </a:lnTo>
                  <a:lnTo>
                    <a:pt x="252" y="289"/>
                  </a:lnTo>
                  <a:lnTo>
                    <a:pt x="231" y="302"/>
                  </a:lnTo>
                  <a:lnTo>
                    <a:pt x="210" y="310"/>
                  </a:lnTo>
                  <a:lnTo>
                    <a:pt x="183" y="318"/>
                  </a:lnTo>
                  <a:lnTo>
                    <a:pt x="159" y="318"/>
                  </a:lnTo>
                  <a:lnTo>
                    <a:pt x="133" y="318"/>
                  </a:lnTo>
                  <a:lnTo>
                    <a:pt x="109" y="310"/>
                  </a:lnTo>
                  <a:lnTo>
                    <a:pt x="85" y="302"/>
                  </a:lnTo>
                  <a:lnTo>
                    <a:pt x="64" y="289"/>
                  </a:lnTo>
                  <a:lnTo>
                    <a:pt x="45" y="273"/>
                  </a:lnTo>
                  <a:lnTo>
                    <a:pt x="30" y="254"/>
                  </a:lnTo>
                  <a:lnTo>
                    <a:pt x="16" y="233"/>
                  </a:lnTo>
                  <a:lnTo>
                    <a:pt x="8" y="209"/>
                  </a:lnTo>
                  <a:lnTo>
                    <a:pt x="0" y="186"/>
                  </a:lnTo>
                  <a:lnTo>
                    <a:pt x="0" y="159"/>
                  </a:lnTo>
                  <a:lnTo>
                    <a:pt x="0" y="135"/>
                  </a:lnTo>
                  <a:lnTo>
                    <a:pt x="8" y="109"/>
                  </a:lnTo>
                  <a:lnTo>
                    <a:pt x="16" y="87"/>
                  </a:lnTo>
                  <a:lnTo>
                    <a:pt x="30" y="66"/>
                  </a:lnTo>
                  <a:lnTo>
                    <a:pt x="45" y="48"/>
                  </a:lnTo>
                  <a:lnTo>
                    <a:pt x="64" y="32"/>
                  </a:lnTo>
                  <a:lnTo>
                    <a:pt x="85" y="19"/>
                  </a:lnTo>
                  <a:lnTo>
                    <a:pt x="109" y="8"/>
                  </a:lnTo>
                  <a:lnTo>
                    <a:pt x="133" y="3"/>
                  </a:lnTo>
                  <a:lnTo>
                    <a:pt x="159" y="0"/>
                  </a:lnTo>
                  <a:lnTo>
                    <a:pt x="183" y="3"/>
                  </a:lnTo>
                  <a:lnTo>
                    <a:pt x="210" y="8"/>
                  </a:lnTo>
                  <a:lnTo>
                    <a:pt x="231" y="19"/>
                  </a:lnTo>
                  <a:lnTo>
                    <a:pt x="252" y="32"/>
                  </a:lnTo>
                  <a:lnTo>
                    <a:pt x="271" y="48"/>
                  </a:lnTo>
                  <a:lnTo>
                    <a:pt x="287" y="66"/>
                  </a:lnTo>
                  <a:lnTo>
                    <a:pt x="300" y="87"/>
                  </a:lnTo>
                  <a:lnTo>
                    <a:pt x="311" y="109"/>
                  </a:lnTo>
                  <a:lnTo>
                    <a:pt x="316" y="135"/>
                  </a:lnTo>
                  <a:lnTo>
                    <a:pt x="318" y="159"/>
                  </a:lnTo>
                  <a:lnTo>
                    <a:pt x="31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77" name="Freeform 93"/>
            <p:cNvSpPr>
              <a:spLocks/>
            </p:cNvSpPr>
            <p:nvPr/>
          </p:nvSpPr>
          <p:spPr bwMode="auto">
            <a:xfrm>
              <a:off x="2050" y="2551"/>
              <a:ext cx="318" cy="318"/>
            </a:xfrm>
            <a:custGeom>
              <a:avLst/>
              <a:gdLst>
                <a:gd name="T0" fmla="*/ 316 w 318"/>
                <a:gd name="T1" fmla="*/ 159 h 318"/>
                <a:gd name="T2" fmla="*/ 316 w 318"/>
                <a:gd name="T3" fmla="*/ 135 h 318"/>
                <a:gd name="T4" fmla="*/ 311 w 318"/>
                <a:gd name="T5" fmla="*/ 109 h 318"/>
                <a:gd name="T6" fmla="*/ 300 w 318"/>
                <a:gd name="T7" fmla="*/ 87 h 318"/>
                <a:gd name="T8" fmla="*/ 287 w 318"/>
                <a:gd name="T9" fmla="*/ 66 h 318"/>
                <a:gd name="T10" fmla="*/ 271 w 318"/>
                <a:gd name="T11" fmla="*/ 48 h 318"/>
                <a:gd name="T12" fmla="*/ 252 w 318"/>
                <a:gd name="T13" fmla="*/ 32 h 318"/>
                <a:gd name="T14" fmla="*/ 231 w 318"/>
                <a:gd name="T15" fmla="*/ 19 h 318"/>
                <a:gd name="T16" fmla="*/ 210 w 318"/>
                <a:gd name="T17" fmla="*/ 8 h 318"/>
                <a:gd name="T18" fmla="*/ 183 w 318"/>
                <a:gd name="T19" fmla="*/ 3 h 318"/>
                <a:gd name="T20" fmla="*/ 159 w 318"/>
                <a:gd name="T21" fmla="*/ 0 h 318"/>
                <a:gd name="T22" fmla="*/ 133 w 318"/>
                <a:gd name="T23" fmla="*/ 3 h 318"/>
                <a:gd name="T24" fmla="*/ 109 w 318"/>
                <a:gd name="T25" fmla="*/ 8 h 318"/>
                <a:gd name="T26" fmla="*/ 85 w 318"/>
                <a:gd name="T27" fmla="*/ 19 h 318"/>
                <a:gd name="T28" fmla="*/ 64 w 318"/>
                <a:gd name="T29" fmla="*/ 32 h 318"/>
                <a:gd name="T30" fmla="*/ 45 w 318"/>
                <a:gd name="T31" fmla="*/ 48 h 318"/>
                <a:gd name="T32" fmla="*/ 30 w 318"/>
                <a:gd name="T33" fmla="*/ 66 h 318"/>
                <a:gd name="T34" fmla="*/ 16 w 318"/>
                <a:gd name="T35" fmla="*/ 87 h 318"/>
                <a:gd name="T36" fmla="*/ 8 w 318"/>
                <a:gd name="T37" fmla="*/ 109 h 318"/>
                <a:gd name="T38" fmla="*/ 0 w 318"/>
                <a:gd name="T39" fmla="*/ 135 h 318"/>
                <a:gd name="T40" fmla="*/ 0 w 318"/>
                <a:gd name="T41" fmla="*/ 159 h 318"/>
                <a:gd name="T42" fmla="*/ 0 w 318"/>
                <a:gd name="T43" fmla="*/ 186 h 318"/>
                <a:gd name="T44" fmla="*/ 8 w 318"/>
                <a:gd name="T45" fmla="*/ 209 h 318"/>
                <a:gd name="T46" fmla="*/ 16 w 318"/>
                <a:gd name="T47" fmla="*/ 233 h 318"/>
                <a:gd name="T48" fmla="*/ 30 w 318"/>
                <a:gd name="T49" fmla="*/ 254 h 318"/>
                <a:gd name="T50" fmla="*/ 45 w 318"/>
                <a:gd name="T51" fmla="*/ 273 h 318"/>
                <a:gd name="T52" fmla="*/ 64 w 318"/>
                <a:gd name="T53" fmla="*/ 289 h 318"/>
                <a:gd name="T54" fmla="*/ 85 w 318"/>
                <a:gd name="T55" fmla="*/ 302 h 318"/>
                <a:gd name="T56" fmla="*/ 109 w 318"/>
                <a:gd name="T57" fmla="*/ 310 h 318"/>
                <a:gd name="T58" fmla="*/ 133 w 318"/>
                <a:gd name="T59" fmla="*/ 318 h 318"/>
                <a:gd name="T60" fmla="*/ 159 w 318"/>
                <a:gd name="T61" fmla="*/ 318 h 318"/>
                <a:gd name="T62" fmla="*/ 183 w 318"/>
                <a:gd name="T63" fmla="*/ 318 h 318"/>
                <a:gd name="T64" fmla="*/ 210 w 318"/>
                <a:gd name="T65" fmla="*/ 310 h 318"/>
                <a:gd name="T66" fmla="*/ 231 w 318"/>
                <a:gd name="T67" fmla="*/ 302 h 318"/>
                <a:gd name="T68" fmla="*/ 252 w 318"/>
                <a:gd name="T69" fmla="*/ 289 h 318"/>
                <a:gd name="T70" fmla="*/ 271 w 318"/>
                <a:gd name="T71" fmla="*/ 273 h 318"/>
                <a:gd name="T72" fmla="*/ 287 w 318"/>
                <a:gd name="T73" fmla="*/ 254 h 318"/>
                <a:gd name="T74" fmla="*/ 300 w 318"/>
                <a:gd name="T75" fmla="*/ 233 h 318"/>
                <a:gd name="T76" fmla="*/ 311 w 318"/>
                <a:gd name="T77" fmla="*/ 209 h 318"/>
                <a:gd name="T78" fmla="*/ 316 w 318"/>
                <a:gd name="T79" fmla="*/ 186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8" h="318">
                  <a:moveTo>
                    <a:pt x="316" y="159"/>
                  </a:moveTo>
                  <a:lnTo>
                    <a:pt x="316" y="135"/>
                  </a:lnTo>
                  <a:lnTo>
                    <a:pt x="311" y="109"/>
                  </a:lnTo>
                  <a:lnTo>
                    <a:pt x="300" y="87"/>
                  </a:lnTo>
                  <a:lnTo>
                    <a:pt x="287" y="66"/>
                  </a:lnTo>
                  <a:lnTo>
                    <a:pt x="271" y="48"/>
                  </a:lnTo>
                  <a:lnTo>
                    <a:pt x="252" y="32"/>
                  </a:lnTo>
                  <a:lnTo>
                    <a:pt x="231" y="19"/>
                  </a:lnTo>
                  <a:lnTo>
                    <a:pt x="210" y="8"/>
                  </a:lnTo>
                  <a:lnTo>
                    <a:pt x="183" y="3"/>
                  </a:lnTo>
                  <a:lnTo>
                    <a:pt x="159" y="0"/>
                  </a:lnTo>
                  <a:lnTo>
                    <a:pt x="133" y="3"/>
                  </a:lnTo>
                  <a:lnTo>
                    <a:pt x="109" y="8"/>
                  </a:lnTo>
                  <a:lnTo>
                    <a:pt x="85" y="19"/>
                  </a:lnTo>
                  <a:lnTo>
                    <a:pt x="64" y="32"/>
                  </a:lnTo>
                  <a:lnTo>
                    <a:pt x="45" y="48"/>
                  </a:lnTo>
                  <a:lnTo>
                    <a:pt x="30" y="66"/>
                  </a:lnTo>
                  <a:lnTo>
                    <a:pt x="16" y="87"/>
                  </a:lnTo>
                  <a:lnTo>
                    <a:pt x="8" y="109"/>
                  </a:lnTo>
                  <a:lnTo>
                    <a:pt x="0" y="135"/>
                  </a:lnTo>
                  <a:lnTo>
                    <a:pt x="0" y="159"/>
                  </a:lnTo>
                  <a:lnTo>
                    <a:pt x="0" y="186"/>
                  </a:lnTo>
                  <a:lnTo>
                    <a:pt x="8" y="209"/>
                  </a:lnTo>
                  <a:lnTo>
                    <a:pt x="16" y="233"/>
                  </a:lnTo>
                  <a:lnTo>
                    <a:pt x="30" y="254"/>
                  </a:lnTo>
                  <a:lnTo>
                    <a:pt x="45" y="273"/>
                  </a:lnTo>
                  <a:lnTo>
                    <a:pt x="64" y="289"/>
                  </a:lnTo>
                  <a:lnTo>
                    <a:pt x="85" y="302"/>
                  </a:lnTo>
                  <a:lnTo>
                    <a:pt x="109" y="310"/>
                  </a:lnTo>
                  <a:lnTo>
                    <a:pt x="133" y="318"/>
                  </a:lnTo>
                  <a:lnTo>
                    <a:pt x="159" y="318"/>
                  </a:lnTo>
                  <a:lnTo>
                    <a:pt x="183" y="318"/>
                  </a:lnTo>
                  <a:lnTo>
                    <a:pt x="210" y="310"/>
                  </a:lnTo>
                  <a:lnTo>
                    <a:pt x="231" y="302"/>
                  </a:lnTo>
                  <a:lnTo>
                    <a:pt x="252" y="289"/>
                  </a:lnTo>
                  <a:lnTo>
                    <a:pt x="271" y="273"/>
                  </a:lnTo>
                  <a:lnTo>
                    <a:pt x="287" y="254"/>
                  </a:lnTo>
                  <a:lnTo>
                    <a:pt x="300" y="233"/>
                  </a:lnTo>
                  <a:lnTo>
                    <a:pt x="311" y="209"/>
                  </a:lnTo>
                  <a:lnTo>
                    <a:pt x="316" y="186"/>
                  </a:lnTo>
                  <a:lnTo>
                    <a:pt x="318" y="159"/>
                  </a:lnTo>
                </a:path>
              </a:pathLst>
            </a:custGeom>
            <a:solidFill>
              <a:srgbClr val="67DCF7"/>
            </a:solidFill>
            <a:ln w="254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78" name="Freeform 94"/>
            <p:cNvSpPr>
              <a:spLocks/>
            </p:cNvSpPr>
            <p:nvPr/>
          </p:nvSpPr>
          <p:spPr bwMode="auto">
            <a:xfrm>
              <a:off x="2048" y="2949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2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2 h 201"/>
                <a:gd name="T10" fmla="*/ 0 w 320"/>
                <a:gd name="T11" fmla="*/ 0 h 2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0" h="201">
                  <a:moveTo>
                    <a:pt x="0" y="0"/>
                  </a:moveTo>
                  <a:lnTo>
                    <a:pt x="320" y="2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79" name="Freeform 95"/>
            <p:cNvSpPr>
              <a:spLocks/>
            </p:cNvSpPr>
            <p:nvPr/>
          </p:nvSpPr>
          <p:spPr bwMode="auto">
            <a:xfrm>
              <a:off x="2048" y="2949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2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2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0" h="201">
                  <a:moveTo>
                    <a:pt x="0" y="0"/>
                  </a:moveTo>
                  <a:lnTo>
                    <a:pt x="320" y="2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2"/>
                  </a:lnTo>
                </a:path>
              </a:pathLst>
            </a:custGeom>
            <a:solidFill>
              <a:schemeClr val="accent2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80" name="Rectangle 96"/>
            <p:cNvSpPr>
              <a:spLocks noChangeArrowheads="1"/>
            </p:cNvSpPr>
            <p:nvPr/>
          </p:nvSpPr>
          <p:spPr bwMode="auto">
            <a:xfrm>
              <a:off x="2183" y="2996"/>
              <a:ext cx="4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$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81" name="Rectangle 97"/>
            <p:cNvSpPr>
              <a:spLocks noChangeArrowheads="1"/>
            </p:cNvSpPr>
            <p:nvPr/>
          </p:nvSpPr>
          <p:spPr bwMode="auto">
            <a:xfrm>
              <a:off x="2164" y="2644"/>
              <a:ext cx="59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P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82" name="Rectangle 98"/>
            <p:cNvSpPr>
              <a:spLocks noChangeArrowheads="1"/>
            </p:cNvSpPr>
            <p:nvPr/>
          </p:nvSpPr>
          <p:spPr bwMode="auto">
            <a:xfrm>
              <a:off x="2209" y="2678"/>
              <a:ext cx="40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dirty="0">
                  <a:solidFill>
                    <a:srgbClr val="000000"/>
                  </a:solidFill>
                  <a:latin typeface="Arial Regular"/>
                </a:rPr>
                <a:t>n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83" name="Line 99"/>
            <p:cNvSpPr>
              <a:spLocks noChangeShapeType="1"/>
            </p:cNvSpPr>
            <p:nvPr/>
          </p:nvSpPr>
          <p:spPr bwMode="auto">
            <a:xfrm>
              <a:off x="1043" y="3484"/>
              <a:ext cx="1" cy="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84" name="Freeform 100"/>
            <p:cNvSpPr>
              <a:spLocks/>
            </p:cNvSpPr>
            <p:nvPr/>
          </p:nvSpPr>
          <p:spPr bwMode="auto">
            <a:xfrm>
              <a:off x="892" y="3571"/>
              <a:ext cx="326" cy="239"/>
            </a:xfrm>
            <a:custGeom>
              <a:avLst/>
              <a:gdLst>
                <a:gd name="T0" fmla="*/ 0 w 326"/>
                <a:gd name="T1" fmla="*/ 0 h 239"/>
                <a:gd name="T2" fmla="*/ 326 w 326"/>
                <a:gd name="T3" fmla="*/ 0 h 239"/>
                <a:gd name="T4" fmla="*/ 326 w 326"/>
                <a:gd name="T5" fmla="*/ 239 h 239"/>
                <a:gd name="T6" fmla="*/ 3 w 326"/>
                <a:gd name="T7" fmla="*/ 239 h 239"/>
                <a:gd name="T8" fmla="*/ 3 w 326"/>
                <a:gd name="T9" fmla="*/ 0 h 239"/>
                <a:gd name="T10" fmla="*/ 0 w 326"/>
                <a:gd name="T11" fmla="*/ 0 h 2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6" h="239">
                  <a:moveTo>
                    <a:pt x="0" y="0"/>
                  </a:moveTo>
                  <a:lnTo>
                    <a:pt x="326" y="0"/>
                  </a:lnTo>
                  <a:lnTo>
                    <a:pt x="326" y="239"/>
                  </a:lnTo>
                  <a:lnTo>
                    <a:pt x="3" y="239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85" name="Freeform 101" descr="Dark upward diagonal"/>
            <p:cNvSpPr>
              <a:spLocks/>
            </p:cNvSpPr>
            <p:nvPr/>
          </p:nvSpPr>
          <p:spPr bwMode="auto">
            <a:xfrm>
              <a:off x="892" y="3571"/>
              <a:ext cx="326" cy="239"/>
            </a:xfrm>
            <a:custGeom>
              <a:avLst/>
              <a:gdLst>
                <a:gd name="T0" fmla="*/ 0 w 326"/>
                <a:gd name="T1" fmla="*/ 0 h 239"/>
                <a:gd name="T2" fmla="*/ 326 w 326"/>
                <a:gd name="T3" fmla="*/ 0 h 239"/>
                <a:gd name="T4" fmla="*/ 326 w 326"/>
                <a:gd name="T5" fmla="*/ 239 h 239"/>
                <a:gd name="T6" fmla="*/ 3 w 326"/>
                <a:gd name="T7" fmla="*/ 239 h 239"/>
                <a:gd name="T8" fmla="*/ 3 w 326"/>
                <a:gd name="T9" fmla="*/ 0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6" h="239">
                  <a:moveTo>
                    <a:pt x="0" y="0"/>
                  </a:moveTo>
                  <a:lnTo>
                    <a:pt x="326" y="0"/>
                  </a:lnTo>
                  <a:lnTo>
                    <a:pt x="326" y="239"/>
                  </a:lnTo>
                  <a:lnTo>
                    <a:pt x="3" y="239"/>
                  </a:lnTo>
                  <a:lnTo>
                    <a:pt x="3" y="0"/>
                  </a:lnTo>
                </a:path>
              </a:pathLst>
            </a:custGeom>
            <a:pattFill prst="dkUpDiag">
              <a:fgClr>
                <a:schemeClr val="accent1"/>
              </a:fgClr>
              <a:bgClr>
                <a:schemeClr val="bg1"/>
              </a:bgClr>
            </a:patt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86" name="Rectangle 102"/>
            <p:cNvSpPr>
              <a:spLocks noChangeArrowheads="1"/>
            </p:cNvSpPr>
            <p:nvPr/>
          </p:nvSpPr>
          <p:spPr bwMode="auto">
            <a:xfrm>
              <a:off x="956" y="3638"/>
              <a:ext cx="19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Mem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87" name="Rectangle 103"/>
            <p:cNvSpPr>
              <a:spLocks noChangeArrowheads="1"/>
            </p:cNvSpPr>
            <p:nvPr/>
          </p:nvSpPr>
          <p:spPr bwMode="auto">
            <a:xfrm>
              <a:off x="1899" y="3558"/>
              <a:ext cx="324" cy="2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88" name="Rectangle 104" descr="Dark upward diagonal"/>
            <p:cNvSpPr>
              <a:spLocks noChangeArrowheads="1"/>
            </p:cNvSpPr>
            <p:nvPr/>
          </p:nvSpPr>
          <p:spPr bwMode="auto">
            <a:xfrm>
              <a:off x="1899" y="3558"/>
              <a:ext cx="324" cy="239"/>
            </a:xfrm>
            <a:prstGeom prst="rect">
              <a:avLst/>
            </a:prstGeom>
            <a:pattFill prst="dkUpDiag">
              <a:fgClr>
                <a:schemeClr val="accent1"/>
              </a:fgClr>
              <a:bgClr>
                <a:schemeClr val="bg1"/>
              </a:bgClr>
            </a:patt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89" name="Rectangle 105"/>
            <p:cNvSpPr>
              <a:spLocks noChangeArrowheads="1"/>
            </p:cNvSpPr>
            <p:nvPr/>
          </p:nvSpPr>
          <p:spPr bwMode="auto">
            <a:xfrm>
              <a:off x="1963" y="3625"/>
              <a:ext cx="19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 Regular"/>
                </a:rPr>
                <a:t>Mem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3390" name="Freeform 106"/>
            <p:cNvSpPr>
              <a:spLocks/>
            </p:cNvSpPr>
            <p:nvPr/>
          </p:nvSpPr>
          <p:spPr bwMode="auto">
            <a:xfrm>
              <a:off x="1335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2 w 45"/>
                <a:gd name="T3" fmla="*/ 27 h 45"/>
                <a:gd name="T4" fmla="*/ 42 w 45"/>
                <a:gd name="T5" fmla="*/ 29 h 45"/>
                <a:gd name="T6" fmla="*/ 42 w 45"/>
                <a:gd name="T7" fmla="*/ 35 h 45"/>
                <a:gd name="T8" fmla="*/ 39 w 45"/>
                <a:gd name="T9" fmla="*/ 37 h 45"/>
                <a:gd name="T10" fmla="*/ 37 w 45"/>
                <a:gd name="T11" fmla="*/ 40 h 45"/>
                <a:gd name="T12" fmla="*/ 34 w 45"/>
                <a:gd name="T13" fmla="*/ 40 h 45"/>
                <a:gd name="T14" fmla="*/ 31 w 45"/>
                <a:gd name="T15" fmla="*/ 43 h 45"/>
                <a:gd name="T16" fmla="*/ 29 w 45"/>
                <a:gd name="T17" fmla="*/ 45 h 45"/>
                <a:gd name="T18" fmla="*/ 26 w 45"/>
                <a:gd name="T19" fmla="*/ 45 h 45"/>
                <a:gd name="T20" fmla="*/ 21 w 45"/>
                <a:gd name="T21" fmla="*/ 45 h 45"/>
                <a:gd name="T22" fmla="*/ 18 w 45"/>
                <a:gd name="T23" fmla="*/ 45 h 45"/>
                <a:gd name="T24" fmla="*/ 13 w 45"/>
                <a:gd name="T25" fmla="*/ 45 h 45"/>
                <a:gd name="T26" fmla="*/ 10 w 45"/>
                <a:gd name="T27" fmla="*/ 43 h 45"/>
                <a:gd name="T28" fmla="*/ 8 w 45"/>
                <a:gd name="T29" fmla="*/ 40 h 45"/>
                <a:gd name="T30" fmla="*/ 5 w 45"/>
                <a:gd name="T31" fmla="*/ 40 h 45"/>
                <a:gd name="T32" fmla="*/ 2 w 45"/>
                <a:gd name="T33" fmla="*/ 37 h 45"/>
                <a:gd name="T34" fmla="*/ 2 w 45"/>
                <a:gd name="T35" fmla="*/ 35 h 45"/>
                <a:gd name="T36" fmla="*/ 0 w 45"/>
                <a:gd name="T37" fmla="*/ 29 h 45"/>
                <a:gd name="T38" fmla="*/ 0 w 45"/>
                <a:gd name="T39" fmla="*/ 27 h 45"/>
                <a:gd name="T40" fmla="*/ 0 w 45"/>
                <a:gd name="T41" fmla="*/ 24 h 45"/>
                <a:gd name="T42" fmla="*/ 0 w 45"/>
                <a:gd name="T43" fmla="*/ 19 h 45"/>
                <a:gd name="T44" fmla="*/ 0 w 45"/>
                <a:gd name="T45" fmla="*/ 16 h 45"/>
                <a:gd name="T46" fmla="*/ 2 w 45"/>
                <a:gd name="T47" fmla="*/ 13 h 45"/>
                <a:gd name="T48" fmla="*/ 2 w 45"/>
                <a:gd name="T49" fmla="*/ 11 h 45"/>
                <a:gd name="T50" fmla="*/ 5 w 45"/>
                <a:gd name="T51" fmla="*/ 8 h 45"/>
                <a:gd name="T52" fmla="*/ 8 w 45"/>
                <a:gd name="T53" fmla="*/ 5 h 45"/>
                <a:gd name="T54" fmla="*/ 10 w 45"/>
                <a:gd name="T55" fmla="*/ 3 h 45"/>
                <a:gd name="T56" fmla="*/ 13 w 45"/>
                <a:gd name="T57" fmla="*/ 3 h 45"/>
                <a:gd name="T58" fmla="*/ 18 w 45"/>
                <a:gd name="T59" fmla="*/ 0 h 45"/>
                <a:gd name="T60" fmla="*/ 21 w 45"/>
                <a:gd name="T61" fmla="*/ 0 h 45"/>
                <a:gd name="T62" fmla="*/ 26 w 45"/>
                <a:gd name="T63" fmla="*/ 0 h 45"/>
                <a:gd name="T64" fmla="*/ 29 w 45"/>
                <a:gd name="T65" fmla="*/ 3 h 45"/>
                <a:gd name="T66" fmla="*/ 31 w 45"/>
                <a:gd name="T67" fmla="*/ 3 h 45"/>
                <a:gd name="T68" fmla="*/ 34 w 45"/>
                <a:gd name="T69" fmla="*/ 5 h 45"/>
                <a:gd name="T70" fmla="*/ 37 w 45"/>
                <a:gd name="T71" fmla="*/ 8 h 45"/>
                <a:gd name="T72" fmla="*/ 39 w 45"/>
                <a:gd name="T73" fmla="*/ 11 h 45"/>
                <a:gd name="T74" fmla="*/ 42 w 45"/>
                <a:gd name="T75" fmla="*/ 13 h 45"/>
                <a:gd name="T76" fmla="*/ 42 w 45"/>
                <a:gd name="T77" fmla="*/ 16 h 45"/>
                <a:gd name="T78" fmla="*/ 42 w 45"/>
                <a:gd name="T79" fmla="*/ 19 h 45"/>
                <a:gd name="T80" fmla="*/ 45 w 45"/>
                <a:gd name="T81" fmla="*/ 24 h 45"/>
                <a:gd name="T82" fmla="*/ 42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5" h="45">
                  <a:moveTo>
                    <a:pt x="42" y="21"/>
                  </a:moveTo>
                  <a:lnTo>
                    <a:pt x="42" y="27"/>
                  </a:lnTo>
                  <a:lnTo>
                    <a:pt x="42" y="29"/>
                  </a:lnTo>
                  <a:lnTo>
                    <a:pt x="42" y="35"/>
                  </a:lnTo>
                  <a:lnTo>
                    <a:pt x="39" y="37"/>
                  </a:lnTo>
                  <a:lnTo>
                    <a:pt x="37" y="40"/>
                  </a:lnTo>
                  <a:lnTo>
                    <a:pt x="34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1" y="45"/>
                  </a:lnTo>
                  <a:lnTo>
                    <a:pt x="18" y="45"/>
                  </a:lnTo>
                  <a:lnTo>
                    <a:pt x="13" y="45"/>
                  </a:lnTo>
                  <a:lnTo>
                    <a:pt x="10" y="43"/>
                  </a:lnTo>
                  <a:lnTo>
                    <a:pt x="8" y="40"/>
                  </a:lnTo>
                  <a:lnTo>
                    <a:pt x="5" y="40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5" y="8"/>
                  </a:lnTo>
                  <a:lnTo>
                    <a:pt x="8" y="5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4" y="5"/>
                  </a:lnTo>
                  <a:lnTo>
                    <a:pt x="37" y="8"/>
                  </a:lnTo>
                  <a:lnTo>
                    <a:pt x="39" y="11"/>
                  </a:lnTo>
                  <a:lnTo>
                    <a:pt x="42" y="13"/>
                  </a:lnTo>
                  <a:lnTo>
                    <a:pt x="42" y="16"/>
                  </a:lnTo>
                  <a:lnTo>
                    <a:pt x="42" y="19"/>
                  </a:lnTo>
                  <a:lnTo>
                    <a:pt x="45" y="24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1" name="Freeform 107"/>
            <p:cNvSpPr>
              <a:spLocks/>
            </p:cNvSpPr>
            <p:nvPr/>
          </p:nvSpPr>
          <p:spPr bwMode="auto">
            <a:xfrm>
              <a:off x="1335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2 w 45"/>
                <a:gd name="T3" fmla="*/ 19 h 45"/>
                <a:gd name="T4" fmla="*/ 42 w 45"/>
                <a:gd name="T5" fmla="*/ 16 h 45"/>
                <a:gd name="T6" fmla="*/ 42 w 45"/>
                <a:gd name="T7" fmla="*/ 13 h 45"/>
                <a:gd name="T8" fmla="*/ 39 w 45"/>
                <a:gd name="T9" fmla="*/ 11 h 45"/>
                <a:gd name="T10" fmla="*/ 37 w 45"/>
                <a:gd name="T11" fmla="*/ 8 h 45"/>
                <a:gd name="T12" fmla="*/ 34 w 45"/>
                <a:gd name="T13" fmla="*/ 5 h 45"/>
                <a:gd name="T14" fmla="*/ 31 w 45"/>
                <a:gd name="T15" fmla="*/ 3 h 45"/>
                <a:gd name="T16" fmla="*/ 29 w 45"/>
                <a:gd name="T17" fmla="*/ 3 h 45"/>
                <a:gd name="T18" fmla="*/ 26 w 45"/>
                <a:gd name="T19" fmla="*/ 0 h 45"/>
                <a:gd name="T20" fmla="*/ 21 w 45"/>
                <a:gd name="T21" fmla="*/ 0 h 45"/>
                <a:gd name="T22" fmla="*/ 18 w 45"/>
                <a:gd name="T23" fmla="*/ 0 h 45"/>
                <a:gd name="T24" fmla="*/ 13 w 45"/>
                <a:gd name="T25" fmla="*/ 3 h 45"/>
                <a:gd name="T26" fmla="*/ 10 w 45"/>
                <a:gd name="T27" fmla="*/ 3 h 45"/>
                <a:gd name="T28" fmla="*/ 8 w 45"/>
                <a:gd name="T29" fmla="*/ 5 h 45"/>
                <a:gd name="T30" fmla="*/ 5 w 45"/>
                <a:gd name="T31" fmla="*/ 8 h 45"/>
                <a:gd name="T32" fmla="*/ 2 w 45"/>
                <a:gd name="T33" fmla="*/ 11 h 45"/>
                <a:gd name="T34" fmla="*/ 2 w 45"/>
                <a:gd name="T35" fmla="*/ 13 h 45"/>
                <a:gd name="T36" fmla="*/ 0 w 45"/>
                <a:gd name="T37" fmla="*/ 16 h 45"/>
                <a:gd name="T38" fmla="*/ 0 w 45"/>
                <a:gd name="T39" fmla="*/ 19 h 45"/>
                <a:gd name="T40" fmla="*/ 0 w 45"/>
                <a:gd name="T41" fmla="*/ 24 h 45"/>
                <a:gd name="T42" fmla="*/ 0 w 45"/>
                <a:gd name="T43" fmla="*/ 27 h 45"/>
                <a:gd name="T44" fmla="*/ 0 w 45"/>
                <a:gd name="T45" fmla="*/ 29 h 45"/>
                <a:gd name="T46" fmla="*/ 2 w 45"/>
                <a:gd name="T47" fmla="*/ 35 h 45"/>
                <a:gd name="T48" fmla="*/ 2 w 45"/>
                <a:gd name="T49" fmla="*/ 37 h 45"/>
                <a:gd name="T50" fmla="*/ 5 w 45"/>
                <a:gd name="T51" fmla="*/ 40 h 45"/>
                <a:gd name="T52" fmla="*/ 8 w 45"/>
                <a:gd name="T53" fmla="*/ 40 h 45"/>
                <a:gd name="T54" fmla="*/ 10 w 45"/>
                <a:gd name="T55" fmla="*/ 43 h 45"/>
                <a:gd name="T56" fmla="*/ 13 w 45"/>
                <a:gd name="T57" fmla="*/ 45 h 45"/>
                <a:gd name="T58" fmla="*/ 18 w 45"/>
                <a:gd name="T59" fmla="*/ 45 h 45"/>
                <a:gd name="T60" fmla="*/ 21 w 45"/>
                <a:gd name="T61" fmla="*/ 45 h 45"/>
                <a:gd name="T62" fmla="*/ 26 w 45"/>
                <a:gd name="T63" fmla="*/ 45 h 45"/>
                <a:gd name="T64" fmla="*/ 29 w 45"/>
                <a:gd name="T65" fmla="*/ 45 h 45"/>
                <a:gd name="T66" fmla="*/ 31 w 45"/>
                <a:gd name="T67" fmla="*/ 43 h 45"/>
                <a:gd name="T68" fmla="*/ 34 w 45"/>
                <a:gd name="T69" fmla="*/ 40 h 45"/>
                <a:gd name="T70" fmla="*/ 37 w 45"/>
                <a:gd name="T71" fmla="*/ 40 h 45"/>
                <a:gd name="T72" fmla="*/ 39 w 45"/>
                <a:gd name="T73" fmla="*/ 37 h 45"/>
                <a:gd name="T74" fmla="*/ 42 w 45"/>
                <a:gd name="T75" fmla="*/ 35 h 45"/>
                <a:gd name="T76" fmla="*/ 42 w 45"/>
                <a:gd name="T77" fmla="*/ 29 h 45"/>
                <a:gd name="T78" fmla="*/ 42 w 45"/>
                <a:gd name="T79" fmla="*/ 27 h 45"/>
                <a:gd name="T80" fmla="*/ 45 w 45"/>
                <a:gd name="T81" fmla="*/ 24 h 45"/>
                <a:gd name="T82" fmla="*/ 45 w 45"/>
                <a:gd name="T83" fmla="*/ 24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5" h="45">
                  <a:moveTo>
                    <a:pt x="42" y="21"/>
                  </a:moveTo>
                  <a:lnTo>
                    <a:pt x="42" y="19"/>
                  </a:lnTo>
                  <a:lnTo>
                    <a:pt x="42" y="16"/>
                  </a:lnTo>
                  <a:lnTo>
                    <a:pt x="42" y="13"/>
                  </a:lnTo>
                  <a:lnTo>
                    <a:pt x="39" y="11"/>
                  </a:lnTo>
                  <a:lnTo>
                    <a:pt x="37" y="8"/>
                  </a:lnTo>
                  <a:lnTo>
                    <a:pt x="34" y="5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3" y="3"/>
                  </a:lnTo>
                  <a:lnTo>
                    <a:pt x="10" y="3"/>
                  </a:lnTo>
                  <a:lnTo>
                    <a:pt x="8" y="5"/>
                  </a:lnTo>
                  <a:lnTo>
                    <a:pt x="5" y="8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5" y="40"/>
                  </a:lnTo>
                  <a:lnTo>
                    <a:pt x="8" y="40"/>
                  </a:lnTo>
                  <a:lnTo>
                    <a:pt x="10" y="43"/>
                  </a:lnTo>
                  <a:lnTo>
                    <a:pt x="13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26" y="45"/>
                  </a:lnTo>
                  <a:lnTo>
                    <a:pt x="29" y="45"/>
                  </a:lnTo>
                  <a:lnTo>
                    <a:pt x="31" y="43"/>
                  </a:lnTo>
                  <a:lnTo>
                    <a:pt x="34" y="40"/>
                  </a:lnTo>
                  <a:lnTo>
                    <a:pt x="37" y="40"/>
                  </a:lnTo>
                  <a:lnTo>
                    <a:pt x="39" y="37"/>
                  </a:lnTo>
                  <a:lnTo>
                    <a:pt x="42" y="35"/>
                  </a:lnTo>
                  <a:lnTo>
                    <a:pt x="42" y="29"/>
                  </a:lnTo>
                  <a:lnTo>
                    <a:pt x="42" y="27"/>
                  </a:lnTo>
                  <a:lnTo>
                    <a:pt x="45" y="24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2" name="Freeform 108"/>
            <p:cNvSpPr>
              <a:spLocks/>
            </p:cNvSpPr>
            <p:nvPr/>
          </p:nvSpPr>
          <p:spPr bwMode="auto">
            <a:xfrm>
              <a:off x="1518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5 w 45"/>
                <a:gd name="T3" fmla="*/ 27 h 45"/>
                <a:gd name="T4" fmla="*/ 42 w 45"/>
                <a:gd name="T5" fmla="*/ 29 h 45"/>
                <a:gd name="T6" fmla="*/ 42 w 45"/>
                <a:gd name="T7" fmla="*/ 35 h 45"/>
                <a:gd name="T8" fmla="*/ 39 w 45"/>
                <a:gd name="T9" fmla="*/ 37 h 45"/>
                <a:gd name="T10" fmla="*/ 37 w 45"/>
                <a:gd name="T11" fmla="*/ 40 h 45"/>
                <a:gd name="T12" fmla="*/ 34 w 45"/>
                <a:gd name="T13" fmla="*/ 40 h 45"/>
                <a:gd name="T14" fmla="*/ 31 w 45"/>
                <a:gd name="T15" fmla="*/ 43 h 45"/>
                <a:gd name="T16" fmla="*/ 29 w 45"/>
                <a:gd name="T17" fmla="*/ 45 h 45"/>
                <a:gd name="T18" fmla="*/ 26 w 45"/>
                <a:gd name="T19" fmla="*/ 45 h 45"/>
                <a:gd name="T20" fmla="*/ 21 w 45"/>
                <a:gd name="T21" fmla="*/ 45 h 45"/>
                <a:gd name="T22" fmla="*/ 18 w 45"/>
                <a:gd name="T23" fmla="*/ 45 h 45"/>
                <a:gd name="T24" fmla="*/ 15 w 45"/>
                <a:gd name="T25" fmla="*/ 45 h 45"/>
                <a:gd name="T26" fmla="*/ 13 w 45"/>
                <a:gd name="T27" fmla="*/ 43 h 45"/>
                <a:gd name="T28" fmla="*/ 8 w 45"/>
                <a:gd name="T29" fmla="*/ 40 h 45"/>
                <a:gd name="T30" fmla="*/ 5 w 45"/>
                <a:gd name="T31" fmla="*/ 40 h 45"/>
                <a:gd name="T32" fmla="*/ 5 w 45"/>
                <a:gd name="T33" fmla="*/ 37 h 45"/>
                <a:gd name="T34" fmla="*/ 2 w 45"/>
                <a:gd name="T35" fmla="*/ 35 h 45"/>
                <a:gd name="T36" fmla="*/ 0 w 45"/>
                <a:gd name="T37" fmla="*/ 29 h 45"/>
                <a:gd name="T38" fmla="*/ 0 w 45"/>
                <a:gd name="T39" fmla="*/ 27 h 45"/>
                <a:gd name="T40" fmla="*/ 0 w 45"/>
                <a:gd name="T41" fmla="*/ 24 h 45"/>
                <a:gd name="T42" fmla="*/ 0 w 45"/>
                <a:gd name="T43" fmla="*/ 19 h 45"/>
                <a:gd name="T44" fmla="*/ 0 w 45"/>
                <a:gd name="T45" fmla="*/ 16 h 45"/>
                <a:gd name="T46" fmla="*/ 2 w 45"/>
                <a:gd name="T47" fmla="*/ 13 h 45"/>
                <a:gd name="T48" fmla="*/ 5 w 45"/>
                <a:gd name="T49" fmla="*/ 11 h 45"/>
                <a:gd name="T50" fmla="*/ 5 w 45"/>
                <a:gd name="T51" fmla="*/ 8 h 45"/>
                <a:gd name="T52" fmla="*/ 8 w 45"/>
                <a:gd name="T53" fmla="*/ 5 h 45"/>
                <a:gd name="T54" fmla="*/ 13 w 45"/>
                <a:gd name="T55" fmla="*/ 3 h 45"/>
                <a:gd name="T56" fmla="*/ 15 w 45"/>
                <a:gd name="T57" fmla="*/ 3 h 45"/>
                <a:gd name="T58" fmla="*/ 18 w 45"/>
                <a:gd name="T59" fmla="*/ 0 h 45"/>
                <a:gd name="T60" fmla="*/ 21 w 45"/>
                <a:gd name="T61" fmla="*/ 0 h 45"/>
                <a:gd name="T62" fmla="*/ 26 w 45"/>
                <a:gd name="T63" fmla="*/ 0 h 45"/>
                <a:gd name="T64" fmla="*/ 29 w 45"/>
                <a:gd name="T65" fmla="*/ 3 h 45"/>
                <a:gd name="T66" fmla="*/ 31 w 45"/>
                <a:gd name="T67" fmla="*/ 3 h 45"/>
                <a:gd name="T68" fmla="*/ 34 w 45"/>
                <a:gd name="T69" fmla="*/ 5 h 45"/>
                <a:gd name="T70" fmla="*/ 37 w 45"/>
                <a:gd name="T71" fmla="*/ 8 h 45"/>
                <a:gd name="T72" fmla="*/ 39 w 45"/>
                <a:gd name="T73" fmla="*/ 11 h 45"/>
                <a:gd name="T74" fmla="*/ 42 w 45"/>
                <a:gd name="T75" fmla="*/ 13 h 45"/>
                <a:gd name="T76" fmla="*/ 42 w 45"/>
                <a:gd name="T77" fmla="*/ 16 h 45"/>
                <a:gd name="T78" fmla="*/ 45 w 45"/>
                <a:gd name="T79" fmla="*/ 19 h 45"/>
                <a:gd name="T80" fmla="*/ 45 w 45"/>
                <a:gd name="T81" fmla="*/ 24 h 45"/>
                <a:gd name="T82" fmla="*/ 42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5" h="45">
                  <a:moveTo>
                    <a:pt x="42" y="21"/>
                  </a:moveTo>
                  <a:lnTo>
                    <a:pt x="45" y="27"/>
                  </a:lnTo>
                  <a:lnTo>
                    <a:pt x="42" y="29"/>
                  </a:lnTo>
                  <a:lnTo>
                    <a:pt x="42" y="35"/>
                  </a:lnTo>
                  <a:lnTo>
                    <a:pt x="39" y="37"/>
                  </a:lnTo>
                  <a:lnTo>
                    <a:pt x="37" y="40"/>
                  </a:lnTo>
                  <a:lnTo>
                    <a:pt x="34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1" y="45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3" y="43"/>
                  </a:lnTo>
                  <a:lnTo>
                    <a:pt x="8" y="40"/>
                  </a:lnTo>
                  <a:lnTo>
                    <a:pt x="5" y="40"/>
                  </a:lnTo>
                  <a:lnTo>
                    <a:pt x="5" y="37"/>
                  </a:lnTo>
                  <a:lnTo>
                    <a:pt x="2" y="35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5" y="8"/>
                  </a:lnTo>
                  <a:lnTo>
                    <a:pt x="8" y="5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4" y="5"/>
                  </a:lnTo>
                  <a:lnTo>
                    <a:pt x="37" y="8"/>
                  </a:lnTo>
                  <a:lnTo>
                    <a:pt x="39" y="11"/>
                  </a:lnTo>
                  <a:lnTo>
                    <a:pt x="42" y="13"/>
                  </a:lnTo>
                  <a:lnTo>
                    <a:pt x="42" y="16"/>
                  </a:lnTo>
                  <a:lnTo>
                    <a:pt x="45" y="19"/>
                  </a:lnTo>
                  <a:lnTo>
                    <a:pt x="45" y="24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3" name="Freeform 109"/>
            <p:cNvSpPr>
              <a:spLocks/>
            </p:cNvSpPr>
            <p:nvPr/>
          </p:nvSpPr>
          <p:spPr bwMode="auto">
            <a:xfrm>
              <a:off x="1518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5 w 45"/>
                <a:gd name="T3" fmla="*/ 19 h 45"/>
                <a:gd name="T4" fmla="*/ 42 w 45"/>
                <a:gd name="T5" fmla="*/ 16 h 45"/>
                <a:gd name="T6" fmla="*/ 42 w 45"/>
                <a:gd name="T7" fmla="*/ 13 h 45"/>
                <a:gd name="T8" fmla="*/ 39 w 45"/>
                <a:gd name="T9" fmla="*/ 11 h 45"/>
                <a:gd name="T10" fmla="*/ 37 w 45"/>
                <a:gd name="T11" fmla="*/ 8 h 45"/>
                <a:gd name="T12" fmla="*/ 34 w 45"/>
                <a:gd name="T13" fmla="*/ 5 h 45"/>
                <a:gd name="T14" fmla="*/ 31 w 45"/>
                <a:gd name="T15" fmla="*/ 3 h 45"/>
                <a:gd name="T16" fmla="*/ 29 w 45"/>
                <a:gd name="T17" fmla="*/ 3 h 45"/>
                <a:gd name="T18" fmla="*/ 26 w 45"/>
                <a:gd name="T19" fmla="*/ 0 h 45"/>
                <a:gd name="T20" fmla="*/ 21 w 45"/>
                <a:gd name="T21" fmla="*/ 0 h 45"/>
                <a:gd name="T22" fmla="*/ 18 w 45"/>
                <a:gd name="T23" fmla="*/ 0 h 45"/>
                <a:gd name="T24" fmla="*/ 15 w 45"/>
                <a:gd name="T25" fmla="*/ 3 h 45"/>
                <a:gd name="T26" fmla="*/ 13 w 45"/>
                <a:gd name="T27" fmla="*/ 3 h 45"/>
                <a:gd name="T28" fmla="*/ 8 w 45"/>
                <a:gd name="T29" fmla="*/ 5 h 45"/>
                <a:gd name="T30" fmla="*/ 5 w 45"/>
                <a:gd name="T31" fmla="*/ 8 h 45"/>
                <a:gd name="T32" fmla="*/ 5 w 45"/>
                <a:gd name="T33" fmla="*/ 11 h 45"/>
                <a:gd name="T34" fmla="*/ 2 w 45"/>
                <a:gd name="T35" fmla="*/ 13 h 45"/>
                <a:gd name="T36" fmla="*/ 0 w 45"/>
                <a:gd name="T37" fmla="*/ 16 h 45"/>
                <a:gd name="T38" fmla="*/ 0 w 45"/>
                <a:gd name="T39" fmla="*/ 19 h 45"/>
                <a:gd name="T40" fmla="*/ 0 w 45"/>
                <a:gd name="T41" fmla="*/ 24 h 45"/>
                <a:gd name="T42" fmla="*/ 0 w 45"/>
                <a:gd name="T43" fmla="*/ 27 h 45"/>
                <a:gd name="T44" fmla="*/ 0 w 45"/>
                <a:gd name="T45" fmla="*/ 29 h 45"/>
                <a:gd name="T46" fmla="*/ 2 w 45"/>
                <a:gd name="T47" fmla="*/ 35 h 45"/>
                <a:gd name="T48" fmla="*/ 5 w 45"/>
                <a:gd name="T49" fmla="*/ 37 h 45"/>
                <a:gd name="T50" fmla="*/ 5 w 45"/>
                <a:gd name="T51" fmla="*/ 40 h 45"/>
                <a:gd name="T52" fmla="*/ 8 w 45"/>
                <a:gd name="T53" fmla="*/ 40 h 45"/>
                <a:gd name="T54" fmla="*/ 13 w 45"/>
                <a:gd name="T55" fmla="*/ 43 h 45"/>
                <a:gd name="T56" fmla="*/ 15 w 45"/>
                <a:gd name="T57" fmla="*/ 45 h 45"/>
                <a:gd name="T58" fmla="*/ 18 w 45"/>
                <a:gd name="T59" fmla="*/ 45 h 45"/>
                <a:gd name="T60" fmla="*/ 21 w 45"/>
                <a:gd name="T61" fmla="*/ 45 h 45"/>
                <a:gd name="T62" fmla="*/ 26 w 45"/>
                <a:gd name="T63" fmla="*/ 45 h 45"/>
                <a:gd name="T64" fmla="*/ 29 w 45"/>
                <a:gd name="T65" fmla="*/ 45 h 45"/>
                <a:gd name="T66" fmla="*/ 31 w 45"/>
                <a:gd name="T67" fmla="*/ 43 h 45"/>
                <a:gd name="T68" fmla="*/ 34 w 45"/>
                <a:gd name="T69" fmla="*/ 40 h 45"/>
                <a:gd name="T70" fmla="*/ 37 w 45"/>
                <a:gd name="T71" fmla="*/ 40 h 45"/>
                <a:gd name="T72" fmla="*/ 39 w 45"/>
                <a:gd name="T73" fmla="*/ 37 h 45"/>
                <a:gd name="T74" fmla="*/ 42 w 45"/>
                <a:gd name="T75" fmla="*/ 35 h 45"/>
                <a:gd name="T76" fmla="*/ 42 w 45"/>
                <a:gd name="T77" fmla="*/ 29 h 45"/>
                <a:gd name="T78" fmla="*/ 45 w 45"/>
                <a:gd name="T79" fmla="*/ 27 h 45"/>
                <a:gd name="T80" fmla="*/ 45 w 45"/>
                <a:gd name="T81" fmla="*/ 24 h 45"/>
                <a:gd name="T82" fmla="*/ 45 w 45"/>
                <a:gd name="T83" fmla="*/ 24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5" h="45">
                  <a:moveTo>
                    <a:pt x="42" y="21"/>
                  </a:moveTo>
                  <a:lnTo>
                    <a:pt x="45" y="19"/>
                  </a:lnTo>
                  <a:lnTo>
                    <a:pt x="42" y="16"/>
                  </a:lnTo>
                  <a:lnTo>
                    <a:pt x="42" y="13"/>
                  </a:lnTo>
                  <a:lnTo>
                    <a:pt x="39" y="11"/>
                  </a:lnTo>
                  <a:lnTo>
                    <a:pt x="37" y="8"/>
                  </a:lnTo>
                  <a:lnTo>
                    <a:pt x="34" y="5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8" y="5"/>
                  </a:lnTo>
                  <a:lnTo>
                    <a:pt x="5" y="8"/>
                  </a:lnTo>
                  <a:lnTo>
                    <a:pt x="5" y="11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5" y="37"/>
                  </a:lnTo>
                  <a:lnTo>
                    <a:pt x="5" y="40"/>
                  </a:lnTo>
                  <a:lnTo>
                    <a:pt x="8" y="40"/>
                  </a:lnTo>
                  <a:lnTo>
                    <a:pt x="13" y="43"/>
                  </a:lnTo>
                  <a:lnTo>
                    <a:pt x="15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26" y="45"/>
                  </a:lnTo>
                  <a:lnTo>
                    <a:pt x="29" y="45"/>
                  </a:lnTo>
                  <a:lnTo>
                    <a:pt x="31" y="43"/>
                  </a:lnTo>
                  <a:lnTo>
                    <a:pt x="34" y="40"/>
                  </a:lnTo>
                  <a:lnTo>
                    <a:pt x="37" y="40"/>
                  </a:lnTo>
                  <a:lnTo>
                    <a:pt x="39" y="37"/>
                  </a:lnTo>
                  <a:lnTo>
                    <a:pt x="42" y="35"/>
                  </a:lnTo>
                  <a:lnTo>
                    <a:pt x="42" y="29"/>
                  </a:lnTo>
                  <a:lnTo>
                    <a:pt x="45" y="27"/>
                  </a:lnTo>
                  <a:lnTo>
                    <a:pt x="45" y="24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4" name="Freeform 110"/>
            <p:cNvSpPr>
              <a:spLocks/>
            </p:cNvSpPr>
            <p:nvPr/>
          </p:nvSpPr>
          <p:spPr bwMode="auto">
            <a:xfrm>
              <a:off x="1716" y="3020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27 h 45"/>
                <a:gd name="T4" fmla="*/ 45 w 45"/>
                <a:gd name="T5" fmla="*/ 29 h 45"/>
                <a:gd name="T6" fmla="*/ 43 w 45"/>
                <a:gd name="T7" fmla="*/ 35 h 45"/>
                <a:gd name="T8" fmla="*/ 40 w 45"/>
                <a:gd name="T9" fmla="*/ 37 h 45"/>
                <a:gd name="T10" fmla="*/ 40 w 45"/>
                <a:gd name="T11" fmla="*/ 40 h 45"/>
                <a:gd name="T12" fmla="*/ 38 w 45"/>
                <a:gd name="T13" fmla="*/ 40 h 45"/>
                <a:gd name="T14" fmla="*/ 35 w 45"/>
                <a:gd name="T15" fmla="*/ 43 h 45"/>
                <a:gd name="T16" fmla="*/ 30 w 45"/>
                <a:gd name="T17" fmla="*/ 45 h 45"/>
                <a:gd name="T18" fmla="*/ 27 w 45"/>
                <a:gd name="T19" fmla="*/ 45 h 45"/>
                <a:gd name="T20" fmla="*/ 24 w 45"/>
                <a:gd name="T21" fmla="*/ 45 h 45"/>
                <a:gd name="T22" fmla="*/ 19 w 45"/>
                <a:gd name="T23" fmla="*/ 45 h 45"/>
                <a:gd name="T24" fmla="*/ 16 w 45"/>
                <a:gd name="T25" fmla="*/ 45 h 45"/>
                <a:gd name="T26" fmla="*/ 14 w 45"/>
                <a:gd name="T27" fmla="*/ 43 h 45"/>
                <a:gd name="T28" fmla="*/ 11 w 45"/>
                <a:gd name="T29" fmla="*/ 40 h 45"/>
                <a:gd name="T30" fmla="*/ 8 w 45"/>
                <a:gd name="T31" fmla="*/ 40 h 45"/>
                <a:gd name="T32" fmla="*/ 6 w 45"/>
                <a:gd name="T33" fmla="*/ 37 h 45"/>
                <a:gd name="T34" fmla="*/ 3 w 45"/>
                <a:gd name="T35" fmla="*/ 35 h 45"/>
                <a:gd name="T36" fmla="*/ 3 w 45"/>
                <a:gd name="T37" fmla="*/ 29 h 45"/>
                <a:gd name="T38" fmla="*/ 0 w 45"/>
                <a:gd name="T39" fmla="*/ 27 h 45"/>
                <a:gd name="T40" fmla="*/ 0 w 45"/>
                <a:gd name="T41" fmla="*/ 24 h 45"/>
                <a:gd name="T42" fmla="*/ 0 w 45"/>
                <a:gd name="T43" fmla="*/ 19 h 45"/>
                <a:gd name="T44" fmla="*/ 3 w 45"/>
                <a:gd name="T45" fmla="*/ 16 h 45"/>
                <a:gd name="T46" fmla="*/ 3 w 45"/>
                <a:gd name="T47" fmla="*/ 13 h 45"/>
                <a:gd name="T48" fmla="*/ 6 w 45"/>
                <a:gd name="T49" fmla="*/ 11 h 45"/>
                <a:gd name="T50" fmla="*/ 8 w 45"/>
                <a:gd name="T51" fmla="*/ 8 h 45"/>
                <a:gd name="T52" fmla="*/ 11 w 45"/>
                <a:gd name="T53" fmla="*/ 5 h 45"/>
                <a:gd name="T54" fmla="*/ 14 w 45"/>
                <a:gd name="T55" fmla="*/ 3 h 45"/>
                <a:gd name="T56" fmla="*/ 16 w 45"/>
                <a:gd name="T57" fmla="*/ 3 h 45"/>
                <a:gd name="T58" fmla="*/ 19 w 45"/>
                <a:gd name="T59" fmla="*/ 0 h 45"/>
                <a:gd name="T60" fmla="*/ 24 w 45"/>
                <a:gd name="T61" fmla="*/ 0 h 45"/>
                <a:gd name="T62" fmla="*/ 27 w 45"/>
                <a:gd name="T63" fmla="*/ 0 h 45"/>
                <a:gd name="T64" fmla="*/ 30 w 45"/>
                <a:gd name="T65" fmla="*/ 3 h 45"/>
                <a:gd name="T66" fmla="*/ 35 w 45"/>
                <a:gd name="T67" fmla="*/ 3 h 45"/>
                <a:gd name="T68" fmla="*/ 38 w 45"/>
                <a:gd name="T69" fmla="*/ 5 h 45"/>
                <a:gd name="T70" fmla="*/ 40 w 45"/>
                <a:gd name="T71" fmla="*/ 8 h 45"/>
                <a:gd name="T72" fmla="*/ 40 w 45"/>
                <a:gd name="T73" fmla="*/ 11 h 45"/>
                <a:gd name="T74" fmla="*/ 43 w 45"/>
                <a:gd name="T75" fmla="*/ 13 h 45"/>
                <a:gd name="T76" fmla="*/ 45 w 45"/>
                <a:gd name="T77" fmla="*/ 16 h 45"/>
                <a:gd name="T78" fmla="*/ 45 w 45"/>
                <a:gd name="T79" fmla="*/ 19 h 45"/>
                <a:gd name="T80" fmla="*/ 45 w 45"/>
                <a:gd name="T81" fmla="*/ 24 h 45"/>
                <a:gd name="T82" fmla="*/ 45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5" h="45">
                  <a:moveTo>
                    <a:pt x="45" y="21"/>
                  </a:moveTo>
                  <a:lnTo>
                    <a:pt x="45" y="27"/>
                  </a:lnTo>
                  <a:lnTo>
                    <a:pt x="45" y="29"/>
                  </a:lnTo>
                  <a:lnTo>
                    <a:pt x="43" y="35"/>
                  </a:lnTo>
                  <a:lnTo>
                    <a:pt x="40" y="37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5" y="43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6" y="37"/>
                  </a:lnTo>
                  <a:lnTo>
                    <a:pt x="3" y="35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3" y="13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0" y="3"/>
                  </a:lnTo>
                  <a:lnTo>
                    <a:pt x="35" y="3"/>
                  </a:lnTo>
                  <a:lnTo>
                    <a:pt x="38" y="5"/>
                  </a:lnTo>
                  <a:lnTo>
                    <a:pt x="40" y="8"/>
                  </a:lnTo>
                  <a:lnTo>
                    <a:pt x="40" y="11"/>
                  </a:lnTo>
                  <a:lnTo>
                    <a:pt x="43" y="13"/>
                  </a:lnTo>
                  <a:lnTo>
                    <a:pt x="45" y="16"/>
                  </a:lnTo>
                  <a:lnTo>
                    <a:pt x="45" y="19"/>
                  </a:lnTo>
                  <a:lnTo>
                    <a:pt x="45" y="24"/>
                  </a:lnTo>
                  <a:lnTo>
                    <a:pt x="45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3395" name="Freeform 111"/>
            <p:cNvSpPr>
              <a:spLocks/>
            </p:cNvSpPr>
            <p:nvPr/>
          </p:nvSpPr>
          <p:spPr bwMode="auto">
            <a:xfrm>
              <a:off x="1716" y="3020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19 h 45"/>
                <a:gd name="T4" fmla="*/ 45 w 45"/>
                <a:gd name="T5" fmla="*/ 16 h 45"/>
                <a:gd name="T6" fmla="*/ 43 w 45"/>
                <a:gd name="T7" fmla="*/ 13 h 45"/>
                <a:gd name="T8" fmla="*/ 40 w 45"/>
                <a:gd name="T9" fmla="*/ 11 h 45"/>
                <a:gd name="T10" fmla="*/ 40 w 45"/>
                <a:gd name="T11" fmla="*/ 8 h 45"/>
                <a:gd name="T12" fmla="*/ 38 w 45"/>
                <a:gd name="T13" fmla="*/ 5 h 45"/>
                <a:gd name="T14" fmla="*/ 35 w 45"/>
                <a:gd name="T15" fmla="*/ 3 h 45"/>
                <a:gd name="T16" fmla="*/ 30 w 45"/>
                <a:gd name="T17" fmla="*/ 3 h 45"/>
                <a:gd name="T18" fmla="*/ 27 w 45"/>
                <a:gd name="T19" fmla="*/ 0 h 45"/>
                <a:gd name="T20" fmla="*/ 24 w 45"/>
                <a:gd name="T21" fmla="*/ 0 h 45"/>
                <a:gd name="T22" fmla="*/ 19 w 45"/>
                <a:gd name="T23" fmla="*/ 0 h 45"/>
                <a:gd name="T24" fmla="*/ 16 w 45"/>
                <a:gd name="T25" fmla="*/ 3 h 45"/>
                <a:gd name="T26" fmla="*/ 14 w 45"/>
                <a:gd name="T27" fmla="*/ 3 h 45"/>
                <a:gd name="T28" fmla="*/ 11 w 45"/>
                <a:gd name="T29" fmla="*/ 5 h 45"/>
                <a:gd name="T30" fmla="*/ 8 w 45"/>
                <a:gd name="T31" fmla="*/ 8 h 45"/>
                <a:gd name="T32" fmla="*/ 6 w 45"/>
                <a:gd name="T33" fmla="*/ 11 h 45"/>
                <a:gd name="T34" fmla="*/ 3 w 45"/>
                <a:gd name="T35" fmla="*/ 13 h 45"/>
                <a:gd name="T36" fmla="*/ 3 w 45"/>
                <a:gd name="T37" fmla="*/ 16 h 45"/>
                <a:gd name="T38" fmla="*/ 0 w 45"/>
                <a:gd name="T39" fmla="*/ 19 h 45"/>
                <a:gd name="T40" fmla="*/ 0 w 45"/>
                <a:gd name="T41" fmla="*/ 24 h 45"/>
                <a:gd name="T42" fmla="*/ 0 w 45"/>
                <a:gd name="T43" fmla="*/ 27 h 45"/>
                <a:gd name="T44" fmla="*/ 3 w 45"/>
                <a:gd name="T45" fmla="*/ 29 h 45"/>
                <a:gd name="T46" fmla="*/ 3 w 45"/>
                <a:gd name="T47" fmla="*/ 35 h 45"/>
                <a:gd name="T48" fmla="*/ 6 w 45"/>
                <a:gd name="T49" fmla="*/ 37 h 45"/>
                <a:gd name="T50" fmla="*/ 8 w 45"/>
                <a:gd name="T51" fmla="*/ 40 h 45"/>
                <a:gd name="T52" fmla="*/ 11 w 45"/>
                <a:gd name="T53" fmla="*/ 40 h 45"/>
                <a:gd name="T54" fmla="*/ 14 w 45"/>
                <a:gd name="T55" fmla="*/ 43 h 45"/>
                <a:gd name="T56" fmla="*/ 16 w 45"/>
                <a:gd name="T57" fmla="*/ 45 h 45"/>
                <a:gd name="T58" fmla="*/ 19 w 45"/>
                <a:gd name="T59" fmla="*/ 45 h 45"/>
                <a:gd name="T60" fmla="*/ 24 w 45"/>
                <a:gd name="T61" fmla="*/ 45 h 45"/>
                <a:gd name="T62" fmla="*/ 27 w 45"/>
                <a:gd name="T63" fmla="*/ 45 h 45"/>
                <a:gd name="T64" fmla="*/ 30 w 45"/>
                <a:gd name="T65" fmla="*/ 45 h 45"/>
                <a:gd name="T66" fmla="*/ 35 w 45"/>
                <a:gd name="T67" fmla="*/ 43 h 45"/>
                <a:gd name="T68" fmla="*/ 38 w 45"/>
                <a:gd name="T69" fmla="*/ 40 h 45"/>
                <a:gd name="T70" fmla="*/ 40 w 45"/>
                <a:gd name="T71" fmla="*/ 40 h 45"/>
                <a:gd name="T72" fmla="*/ 40 w 45"/>
                <a:gd name="T73" fmla="*/ 37 h 45"/>
                <a:gd name="T74" fmla="*/ 43 w 45"/>
                <a:gd name="T75" fmla="*/ 35 h 45"/>
                <a:gd name="T76" fmla="*/ 45 w 45"/>
                <a:gd name="T77" fmla="*/ 29 h 45"/>
                <a:gd name="T78" fmla="*/ 45 w 45"/>
                <a:gd name="T79" fmla="*/ 27 h 45"/>
                <a:gd name="T80" fmla="*/ 45 w 45"/>
                <a:gd name="T81" fmla="*/ 24 h 45"/>
                <a:gd name="T82" fmla="*/ 45 w 45"/>
                <a:gd name="T83" fmla="*/ 24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5" h="45">
                  <a:moveTo>
                    <a:pt x="45" y="21"/>
                  </a:moveTo>
                  <a:lnTo>
                    <a:pt x="45" y="19"/>
                  </a:lnTo>
                  <a:lnTo>
                    <a:pt x="45" y="16"/>
                  </a:lnTo>
                  <a:lnTo>
                    <a:pt x="43" y="13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8" y="5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1" y="5"/>
                  </a:lnTo>
                  <a:lnTo>
                    <a:pt x="8" y="8"/>
                  </a:lnTo>
                  <a:lnTo>
                    <a:pt x="6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3" y="29"/>
                  </a:lnTo>
                  <a:lnTo>
                    <a:pt x="3" y="35"/>
                  </a:lnTo>
                  <a:lnTo>
                    <a:pt x="6" y="37"/>
                  </a:lnTo>
                  <a:lnTo>
                    <a:pt x="8" y="40"/>
                  </a:lnTo>
                  <a:lnTo>
                    <a:pt x="11" y="40"/>
                  </a:lnTo>
                  <a:lnTo>
                    <a:pt x="14" y="43"/>
                  </a:lnTo>
                  <a:lnTo>
                    <a:pt x="16" y="45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7" y="45"/>
                  </a:lnTo>
                  <a:lnTo>
                    <a:pt x="30" y="45"/>
                  </a:lnTo>
                  <a:lnTo>
                    <a:pt x="35" y="43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37"/>
                  </a:lnTo>
                  <a:lnTo>
                    <a:pt x="43" y="35"/>
                  </a:lnTo>
                  <a:lnTo>
                    <a:pt x="45" y="29"/>
                  </a:lnTo>
                  <a:lnTo>
                    <a:pt x="45" y="27"/>
                  </a:lnTo>
                  <a:lnTo>
                    <a:pt x="45" y="24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</p:grpSp>
      <p:sp>
        <p:nvSpPr>
          <p:cNvPr id="13355" name="Text Box 112"/>
          <p:cNvSpPr txBox="1">
            <a:spLocks noChangeArrowheads="1"/>
          </p:cNvSpPr>
          <p:nvPr/>
        </p:nvSpPr>
        <p:spPr bwMode="auto">
          <a:xfrm>
            <a:off x="822325" y="3843338"/>
            <a:ext cx="1366838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hlink"/>
                </a:solidFill>
                <a:sym typeface="Symbol" charset="0"/>
              </a:rPr>
              <a:t>Shared Cache</a:t>
            </a:r>
          </a:p>
        </p:txBody>
      </p:sp>
      <p:sp>
        <p:nvSpPr>
          <p:cNvPr id="13356" name="Text Box 113"/>
          <p:cNvSpPr txBox="1">
            <a:spLocks noChangeArrowheads="1"/>
          </p:cNvSpPr>
          <p:nvPr/>
        </p:nvSpPr>
        <p:spPr bwMode="auto">
          <a:xfrm>
            <a:off x="3108325" y="4376738"/>
            <a:ext cx="1870075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hlink"/>
                </a:solidFill>
                <a:sym typeface="Symbol" charset="0"/>
              </a:rPr>
              <a:t>Centralized Memory</a:t>
            </a:r>
          </a:p>
          <a:p>
            <a:r>
              <a:rPr lang="en-US" b="1">
                <a:solidFill>
                  <a:schemeClr val="hlink"/>
                </a:solidFill>
                <a:sym typeface="Symbol" charset="0"/>
              </a:rPr>
              <a:t>Dance Hall, UMA</a:t>
            </a:r>
          </a:p>
        </p:txBody>
      </p:sp>
      <p:sp>
        <p:nvSpPr>
          <p:cNvPr id="13357" name="Text Box 114"/>
          <p:cNvSpPr txBox="1">
            <a:spLocks noChangeArrowheads="1"/>
          </p:cNvSpPr>
          <p:nvPr/>
        </p:nvSpPr>
        <p:spPr bwMode="auto">
          <a:xfrm>
            <a:off x="5932488" y="6226175"/>
            <a:ext cx="254952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hlink"/>
                </a:solidFill>
                <a:sym typeface="Symbol" charset="0"/>
              </a:rPr>
              <a:t>Distributed Memory (NUMA)</a:t>
            </a:r>
          </a:p>
        </p:txBody>
      </p:sp>
      <p:sp>
        <p:nvSpPr>
          <p:cNvPr id="13358" name="Line 115"/>
          <p:cNvSpPr>
            <a:spLocks noChangeShapeType="1"/>
          </p:cNvSpPr>
          <p:nvPr/>
        </p:nvSpPr>
        <p:spPr bwMode="auto">
          <a:xfrm>
            <a:off x="2895600" y="1447800"/>
            <a:ext cx="548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bIns="0" anchor="ctr"/>
          <a:lstStyle/>
          <a:p>
            <a:endParaRPr lang="en-US" dirty="0">
              <a:latin typeface="Arial Regular"/>
            </a:endParaRPr>
          </a:p>
        </p:txBody>
      </p:sp>
      <p:sp>
        <p:nvSpPr>
          <p:cNvPr id="13359" name="Text Box 116"/>
          <p:cNvSpPr txBox="1">
            <a:spLocks noChangeArrowheads="1"/>
          </p:cNvSpPr>
          <p:nvPr/>
        </p:nvSpPr>
        <p:spPr bwMode="auto">
          <a:xfrm>
            <a:off x="6080125" y="1481138"/>
            <a:ext cx="647700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bIns="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ym typeface="Symbol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68528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More numbers you may want to know</a:t>
            </a:r>
          </a:p>
        </p:txBody>
      </p:sp>
      <p:pic>
        <p:nvPicPr>
          <p:cNvPr id="5" name="图片 4" descr="Screen Shot 2014-12-02 at 09.07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143" y="1590633"/>
            <a:ext cx="9380617" cy="373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0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80961" y="274638"/>
            <a:ext cx="6505839" cy="1143000"/>
          </a:xfrm>
        </p:spPr>
        <p:txBody>
          <a:bodyPr>
            <a:normAutofit fontScale="90000"/>
          </a:bodyPr>
          <a:lstStyle/>
          <a:p>
            <a:r>
              <a:rPr lang="en-US" altLang="zh-CN" b="1" dirty="0"/>
              <a:t>Motivating example: </a:t>
            </a:r>
            <a:br>
              <a:rPr lang="en-US" altLang="zh-CN" b="1" dirty="0"/>
            </a:br>
            <a:r>
              <a:rPr lang="en-US" altLang="zh-CN" b="1" dirty="0"/>
              <a:t>file descriptors</a:t>
            </a:r>
            <a:endParaRPr lang="zh-CN" altLang="en-US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Ideal FD performance graph</a:t>
            </a:r>
            <a:endParaRPr lang="zh-CN" altLang="en-US" dirty="0"/>
          </a:p>
        </p:txBody>
      </p:sp>
      <p:pic>
        <p:nvPicPr>
          <p:cNvPr id="10" name="Content Placeholder 9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65" b="-12965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dirty="0"/>
              <a:t>Actual FD performance</a:t>
            </a:r>
            <a:endParaRPr lang="zh-CN" altLang="en-US" dirty="0"/>
          </a:p>
        </p:txBody>
      </p:sp>
      <p:pic>
        <p:nvPicPr>
          <p:cNvPr id="11" name="Content Placeholder 10" descr="Screen Clipping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579" b="-13579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Content Placeholder 9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7" t="12995" r="2443" b="16900"/>
          <a:stretch/>
        </p:blipFill>
        <p:spPr>
          <a:xfrm>
            <a:off x="0" y="0"/>
            <a:ext cx="1929968" cy="170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9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Why throughput drops?</a:t>
            </a:r>
            <a:endParaRPr lang="zh-CN" altLang="en-US" b="1" dirty="0"/>
          </a:p>
        </p:txBody>
      </p:sp>
      <p:pic>
        <p:nvPicPr>
          <p:cNvPr id="10" name="Content Placeholder 9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263" y="1694006"/>
            <a:ext cx="4943475" cy="242887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71796" y="4752473"/>
            <a:ext cx="5472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 Regular"/>
              </a:rPr>
              <a:t>Load </a:t>
            </a:r>
            <a:r>
              <a:rPr lang="en-US" altLang="zh-CN" sz="2400" dirty="0" err="1">
                <a:latin typeface="Arial Regular"/>
              </a:rPr>
              <a:t>fd_table</a:t>
            </a:r>
            <a:r>
              <a:rPr lang="en-US" altLang="zh-CN" sz="2400" dirty="0">
                <a:latin typeface="Arial Regular"/>
              </a:rPr>
              <a:t> data from L1 in 3 cycles.</a:t>
            </a:r>
            <a:endParaRPr lang="zh-CN" altLang="en-US" sz="2400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61888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Why throughput drops?</a:t>
            </a:r>
            <a:endParaRPr lang="zh-CN" altLang="en-US" b="1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75" y="1527691"/>
            <a:ext cx="4819650" cy="25717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50081" y="4609970"/>
            <a:ext cx="3486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 Regular"/>
              </a:rPr>
              <a:t>Now it takes </a:t>
            </a:r>
            <a:r>
              <a:rPr lang="en-US" altLang="zh-CN" sz="2400" b="1" dirty="0">
                <a:solidFill>
                  <a:srgbClr val="C00000"/>
                </a:solidFill>
                <a:latin typeface="Arial Regular"/>
              </a:rPr>
              <a:t>121</a:t>
            </a:r>
            <a:r>
              <a:rPr lang="en-US" altLang="zh-CN" sz="2400" dirty="0">
                <a:latin typeface="Arial Regular"/>
              </a:rPr>
              <a:t> cycles!</a:t>
            </a:r>
            <a:endParaRPr lang="zh-CN" altLang="en-US" sz="2400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38822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Non-scalable Locking are dangerous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38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Cause: Non-scalable locks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Non-scalable locks</a:t>
            </a:r>
          </a:p>
          <a:p>
            <a:pPr marL="0" indent="0">
              <a:buNone/>
            </a:pPr>
            <a:r>
              <a:rPr kumimoji="1" lang="en-US" altLang="zh-CN" dirty="0"/>
              <a:t>	Such as spin locks</a:t>
            </a:r>
          </a:p>
          <a:p>
            <a:pPr marL="0" indent="0">
              <a:buNone/>
            </a:pPr>
            <a:r>
              <a:rPr kumimoji="1" lang="en-US" altLang="zh-CN" dirty="0"/>
              <a:t>	Poor performance when highly contended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Many systems are using non-scalable locks</a:t>
            </a:r>
          </a:p>
          <a:p>
            <a:pPr marL="0" indent="0">
              <a:buNone/>
            </a:pPr>
            <a:endParaRPr kumimoji="1" lang="en-US" altLang="zh-CN" b="1" dirty="0"/>
          </a:p>
          <a:p>
            <a:pPr marL="0" indent="0">
              <a:buNone/>
            </a:pPr>
            <a:r>
              <a:rPr kumimoji="1" lang="en-US" altLang="zh-CN" b="1" dirty="0"/>
              <a:t>But they are dangerous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6353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Why dangerous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Lead to </a:t>
            </a:r>
            <a:r>
              <a:rPr kumimoji="1" lang="en-US" altLang="zh-CN" dirty="0">
                <a:solidFill>
                  <a:srgbClr val="FF0000"/>
                </a:solidFill>
              </a:rPr>
              <a:t>performance collapse</a:t>
            </a:r>
            <a:r>
              <a:rPr kumimoji="1" lang="en-US" altLang="zh-CN" dirty="0"/>
              <a:t> when adding a few more cores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Even tiny critical section will also lead to this performance collapse</a:t>
            </a:r>
          </a:p>
        </p:txBody>
      </p:sp>
    </p:spTree>
    <p:extLst>
      <p:ext uri="{BB962C8B-B14F-4D97-AF65-F5344CB8AC3E}">
        <p14:creationId xmlns:p14="http://schemas.microsoft.com/office/powerpoint/2010/main" val="3318864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屏幕快照 2013-04-09 下午12.36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8" y="86122"/>
            <a:ext cx="5486781" cy="3556247"/>
          </a:xfrm>
          <a:prstGeom prst="rect">
            <a:avLst/>
          </a:prstGeom>
        </p:spPr>
      </p:pic>
      <p:pic>
        <p:nvPicPr>
          <p:cNvPr id="5" name="Content Placeholder 4" descr="屏幕快照 2013-04-09 下午12.37.06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" r="29"/>
          <a:stretch/>
        </p:blipFill>
        <p:spPr>
          <a:xfrm>
            <a:off x="3196368" y="3158227"/>
            <a:ext cx="5523253" cy="369977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3" y="86122"/>
            <a:ext cx="4156017" cy="1143000"/>
          </a:xfrm>
        </p:spPr>
        <p:txBody>
          <a:bodyPr>
            <a:normAutofit/>
          </a:bodyPr>
          <a:lstStyle/>
          <a:p>
            <a:r>
              <a:rPr lang="en-US" b="1" dirty="0"/>
              <a:t>Xv6 locking</a:t>
            </a:r>
          </a:p>
        </p:txBody>
      </p:sp>
    </p:spTree>
    <p:extLst>
      <p:ext uri="{BB962C8B-B14F-4D97-AF65-F5344CB8AC3E}">
        <p14:creationId xmlns:p14="http://schemas.microsoft.com/office/powerpoint/2010/main" val="3186147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Case study: ticket spinlock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Normal spinlock has extremely noticeable unfairness</a:t>
            </a:r>
          </a:p>
          <a:p>
            <a:pPr marL="457200" lvl="1" indent="0">
              <a:buNone/>
            </a:pPr>
            <a:r>
              <a:rPr kumimoji="1" lang="en-US" altLang="zh-CN" dirty="0"/>
              <a:t>Even on a 8-core CPU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Ticket spinlock guarantees lock are granted to acquirers in order</a:t>
            </a:r>
          </a:p>
          <a:p>
            <a:pPr marL="457200" lvl="1" indent="0">
              <a:buNone/>
            </a:pPr>
            <a:r>
              <a:rPr kumimoji="1" lang="en-US" altLang="zh-CN" dirty="0"/>
              <a:t>Used in Linux kernel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But it’s non-scalable lock</a:t>
            </a:r>
          </a:p>
        </p:txBody>
      </p:sp>
    </p:spTree>
    <p:extLst>
      <p:ext uri="{BB962C8B-B14F-4D97-AF65-F5344CB8AC3E}">
        <p14:creationId xmlns:p14="http://schemas.microsoft.com/office/powerpoint/2010/main" val="849019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Pseudo code for ticket lock</a:t>
            </a:r>
            <a:endParaRPr kumimoji="1" lang="zh-CN" altLang="en-US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899592" y="1535065"/>
            <a:ext cx="33603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latin typeface="Courier New"/>
                <a:cs typeface="Courier New"/>
              </a:rPr>
              <a:t>struct</a:t>
            </a:r>
            <a:r>
              <a:rPr lang="en-US" altLang="zh-CN" b="1" dirty="0">
                <a:latin typeface="Courier New"/>
                <a:cs typeface="Courier New"/>
              </a:rPr>
              <a:t> </a:t>
            </a:r>
            <a:r>
              <a:rPr lang="en-US" altLang="zh-CN" b="1" dirty="0" err="1">
                <a:latin typeface="Courier New"/>
                <a:cs typeface="Courier New"/>
              </a:rPr>
              <a:t>spinlock_t</a:t>
            </a:r>
            <a:r>
              <a:rPr lang="en-US" altLang="zh-CN" b="1" dirty="0">
                <a:latin typeface="Courier New"/>
                <a:cs typeface="Courier New"/>
              </a:rPr>
              <a:t> {</a:t>
            </a:r>
          </a:p>
          <a:p>
            <a:r>
              <a:rPr lang="en-US" altLang="zh-CN" b="1" dirty="0">
                <a:latin typeface="Courier New"/>
                <a:cs typeface="Courier New"/>
              </a:rPr>
              <a:t>    </a:t>
            </a:r>
            <a:r>
              <a:rPr lang="en-US" altLang="zh-CN" b="1" dirty="0" err="1">
                <a:latin typeface="Courier New"/>
                <a:cs typeface="Courier New"/>
              </a:rPr>
              <a:t>int</a:t>
            </a:r>
            <a:r>
              <a:rPr lang="en-US" altLang="zh-CN" b="1" dirty="0">
                <a:latin typeface="Courier New"/>
                <a:cs typeface="Courier New"/>
              </a:rPr>
              <a:t> </a:t>
            </a:r>
            <a:r>
              <a:rPr lang="en-US" altLang="zh-CN" b="1" dirty="0" err="1">
                <a:latin typeface="Courier New"/>
                <a:cs typeface="Courier New"/>
              </a:rPr>
              <a:t>current_ticket</a:t>
            </a:r>
            <a:r>
              <a:rPr lang="en-US" altLang="zh-CN" b="1" dirty="0">
                <a:latin typeface="Courier New"/>
                <a:cs typeface="Courier New"/>
              </a:rPr>
              <a:t>;</a:t>
            </a:r>
          </a:p>
          <a:p>
            <a:r>
              <a:rPr lang="en-US" altLang="zh-CN" b="1" dirty="0">
                <a:latin typeface="Courier New"/>
                <a:cs typeface="Courier New"/>
              </a:rPr>
              <a:t>    </a:t>
            </a:r>
            <a:r>
              <a:rPr lang="en-US" altLang="zh-CN" b="1" dirty="0" err="1">
                <a:latin typeface="Courier New"/>
                <a:cs typeface="Courier New"/>
              </a:rPr>
              <a:t>int</a:t>
            </a:r>
            <a:r>
              <a:rPr lang="en-US" altLang="zh-CN" b="1" dirty="0">
                <a:latin typeface="Courier New"/>
                <a:cs typeface="Courier New"/>
              </a:rPr>
              <a:t> </a:t>
            </a:r>
            <a:r>
              <a:rPr lang="en-US" altLang="zh-CN" b="1" dirty="0" err="1">
                <a:latin typeface="Courier New"/>
                <a:cs typeface="Courier New"/>
              </a:rPr>
              <a:t>next_ticket</a:t>
            </a:r>
            <a:r>
              <a:rPr lang="en-US" altLang="zh-CN" b="1" dirty="0">
                <a:latin typeface="Courier New"/>
                <a:cs typeface="Courier New"/>
              </a:rPr>
              <a:t>; </a:t>
            </a:r>
          </a:p>
          <a:p>
            <a:r>
              <a:rPr lang="en-US" altLang="zh-CN" b="1" dirty="0">
                <a:latin typeface="Courier New"/>
                <a:cs typeface="Courier New"/>
              </a:rPr>
              <a:t>} </a:t>
            </a:r>
          </a:p>
          <a:p>
            <a:endParaRPr kumimoji="1" lang="zh-CN" altLang="en-US" b="1" dirty="0">
              <a:latin typeface="Courier New"/>
              <a:cs typeface="Courier New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9592" y="2996952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/>
                <a:cs typeface="Courier New"/>
              </a:rPr>
              <a:t>void </a:t>
            </a:r>
            <a:r>
              <a:rPr kumimoji="1" lang="en-US" altLang="zh-CN" b="1" dirty="0" err="1">
                <a:latin typeface="Courier New"/>
                <a:cs typeface="Courier New"/>
              </a:rPr>
              <a:t>spin_lock</a:t>
            </a:r>
            <a:r>
              <a:rPr kumimoji="1" lang="en-US" altLang="zh-CN" b="1" dirty="0">
                <a:latin typeface="Courier New"/>
                <a:cs typeface="Courier New"/>
              </a:rPr>
              <a:t>(</a:t>
            </a:r>
            <a:r>
              <a:rPr kumimoji="1" lang="en-US" altLang="zh-CN" b="1" dirty="0" err="1">
                <a:latin typeface="Courier New"/>
                <a:cs typeface="Courier New"/>
              </a:rPr>
              <a:t>spinlock_t</a:t>
            </a:r>
            <a:r>
              <a:rPr kumimoji="1" lang="en-US" altLang="zh-CN" b="1" dirty="0">
                <a:latin typeface="Courier New"/>
                <a:cs typeface="Courier New"/>
              </a:rPr>
              <a:t> *l) {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</a:t>
            </a:r>
            <a:r>
              <a:rPr kumimoji="1" lang="en-US" altLang="zh-CN" b="1" dirty="0" err="1">
                <a:latin typeface="Courier New"/>
                <a:cs typeface="Courier New"/>
              </a:rPr>
              <a:t>int</a:t>
            </a:r>
            <a:r>
              <a:rPr kumimoji="1" lang="en-US" altLang="zh-CN" b="1" dirty="0">
                <a:latin typeface="Courier New"/>
                <a:cs typeface="Courier New"/>
              </a:rPr>
              <a:t> t = </a:t>
            </a:r>
            <a:r>
              <a:rPr kumimoji="1" lang="en-US" altLang="zh-CN" b="1" dirty="0" err="1">
                <a:latin typeface="Courier New"/>
                <a:cs typeface="Courier New"/>
              </a:rPr>
              <a:t>atomic_xadd</a:t>
            </a:r>
            <a:r>
              <a:rPr kumimoji="1" lang="en-US" altLang="zh-CN" b="1" dirty="0">
                <a:latin typeface="Courier New"/>
                <a:cs typeface="Courier New"/>
              </a:rPr>
              <a:t>(&amp;l-&gt;</a:t>
            </a:r>
            <a:r>
              <a:rPr kumimoji="1" lang="en-US" altLang="zh-CN" b="1" dirty="0" err="1">
                <a:latin typeface="Courier New"/>
                <a:cs typeface="Courier New"/>
              </a:rPr>
              <a:t>next_ticket</a:t>
            </a:r>
            <a:r>
              <a:rPr kumimoji="1" lang="en-US" altLang="zh-CN" b="1" dirty="0">
                <a:latin typeface="Courier New"/>
                <a:cs typeface="Courier New"/>
              </a:rPr>
              <a:t>);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while (t != l-&gt;</a:t>
            </a:r>
            <a:r>
              <a:rPr kumimoji="1" lang="en-US" altLang="zh-CN" b="1" dirty="0" err="1">
                <a:latin typeface="Courier New"/>
                <a:cs typeface="Courier New"/>
              </a:rPr>
              <a:t>current_ticket</a:t>
            </a:r>
            <a:r>
              <a:rPr kumimoji="1" lang="en-US" altLang="zh-CN" b="1" dirty="0">
                <a:latin typeface="Courier New"/>
                <a:cs typeface="Courier New"/>
              </a:rPr>
              <a:t>)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    ; // spin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}</a:t>
            </a:r>
            <a:endParaRPr kumimoji="1" lang="zh-CN" altLang="en-US" b="1" dirty="0">
              <a:latin typeface="Courier New"/>
              <a:cs typeface="Courier New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4797152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/>
                <a:cs typeface="Courier New"/>
              </a:rPr>
              <a:t>void </a:t>
            </a:r>
            <a:r>
              <a:rPr kumimoji="1" lang="en-US" altLang="zh-CN" b="1" dirty="0" err="1">
                <a:latin typeface="Courier New"/>
                <a:cs typeface="Courier New"/>
              </a:rPr>
              <a:t>spin_unlock</a:t>
            </a:r>
            <a:r>
              <a:rPr kumimoji="1" lang="en-US" altLang="zh-CN" b="1" dirty="0">
                <a:latin typeface="Courier New"/>
                <a:cs typeface="Courier New"/>
              </a:rPr>
              <a:t>(</a:t>
            </a:r>
            <a:r>
              <a:rPr kumimoji="1" lang="en-US" altLang="zh-CN" b="1" dirty="0" err="1">
                <a:latin typeface="Courier New"/>
                <a:cs typeface="Courier New"/>
              </a:rPr>
              <a:t>spinlock_t</a:t>
            </a:r>
            <a:r>
              <a:rPr kumimoji="1" lang="en-US" altLang="zh-CN" b="1" dirty="0">
                <a:latin typeface="Courier New"/>
                <a:cs typeface="Courier New"/>
              </a:rPr>
              <a:t> *l) {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l-&gt;</a:t>
            </a:r>
            <a:r>
              <a:rPr kumimoji="1" lang="en-US" altLang="zh-CN" b="1" dirty="0" err="1">
                <a:latin typeface="Courier New"/>
                <a:cs typeface="Courier New"/>
              </a:rPr>
              <a:t>current_ticket</a:t>
            </a:r>
            <a:r>
              <a:rPr kumimoji="1" lang="en-US" altLang="zh-CN" b="1" dirty="0">
                <a:latin typeface="Courier New"/>
                <a:cs typeface="Courier New"/>
              </a:rPr>
              <a:t>++;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}</a:t>
            </a:r>
            <a:endParaRPr kumimoji="1" lang="zh-CN" altLang="en-US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75853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Pseudo code for ticket lock</a:t>
            </a:r>
            <a:endParaRPr kumimoji="1" lang="zh-CN" altLang="en-US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971600" y="1628800"/>
            <a:ext cx="33603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latin typeface="Courier New"/>
                <a:cs typeface="Courier New"/>
              </a:rPr>
              <a:t>struct</a:t>
            </a:r>
            <a:r>
              <a:rPr lang="en-US" altLang="zh-CN" b="1" dirty="0">
                <a:latin typeface="Courier New"/>
                <a:cs typeface="Courier New"/>
              </a:rPr>
              <a:t> </a:t>
            </a:r>
            <a:r>
              <a:rPr lang="en-US" altLang="zh-CN" b="1" dirty="0" err="1">
                <a:latin typeface="Courier New"/>
                <a:cs typeface="Courier New"/>
              </a:rPr>
              <a:t>spinlock_t</a:t>
            </a:r>
            <a:r>
              <a:rPr lang="en-US" altLang="zh-CN" b="1" dirty="0">
                <a:latin typeface="Courier New"/>
                <a:cs typeface="Courier New"/>
              </a:rPr>
              <a:t> {</a:t>
            </a:r>
          </a:p>
          <a:p>
            <a:r>
              <a:rPr lang="en-US" altLang="zh-CN" b="1" dirty="0">
                <a:latin typeface="Courier New"/>
                <a:cs typeface="Courier New"/>
              </a:rPr>
              <a:t>    </a:t>
            </a:r>
            <a:r>
              <a:rPr lang="en-US" altLang="zh-CN" b="1" dirty="0" err="1">
                <a:latin typeface="Courier New"/>
                <a:cs typeface="Courier New"/>
              </a:rPr>
              <a:t>int</a:t>
            </a:r>
            <a:r>
              <a:rPr lang="en-US" altLang="zh-CN" b="1" dirty="0">
                <a:latin typeface="Courier New"/>
                <a:cs typeface="Courier New"/>
              </a:rPr>
              <a:t> </a:t>
            </a:r>
            <a:r>
              <a:rPr lang="en-US" altLang="zh-CN" b="1" dirty="0" err="1">
                <a:latin typeface="Courier New"/>
                <a:cs typeface="Courier New"/>
              </a:rPr>
              <a:t>current_ticket</a:t>
            </a:r>
            <a:r>
              <a:rPr lang="en-US" altLang="zh-CN" b="1" dirty="0">
                <a:latin typeface="Courier New"/>
                <a:cs typeface="Courier New"/>
              </a:rPr>
              <a:t>;</a:t>
            </a:r>
          </a:p>
          <a:p>
            <a:r>
              <a:rPr lang="en-US" altLang="zh-CN" b="1" dirty="0">
                <a:latin typeface="Courier New"/>
                <a:cs typeface="Courier New"/>
              </a:rPr>
              <a:t>    </a:t>
            </a:r>
            <a:r>
              <a:rPr lang="en-US" altLang="zh-CN" b="1" dirty="0" err="1">
                <a:latin typeface="Courier New"/>
                <a:cs typeface="Courier New"/>
              </a:rPr>
              <a:t>int</a:t>
            </a:r>
            <a:r>
              <a:rPr lang="en-US" altLang="zh-CN" b="1" dirty="0">
                <a:latin typeface="Courier New"/>
                <a:cs typeface="Courier New"/>
              </a:rPr>
              <a:t> </a:t>
            </a:r>
            <a:r>
              <a:rPr lang="en-US" altLang="zh-CN" b="1" dirty="0" err="1">
                <a:latin typeface="Courier New"/>
                <a:cs typeface="Courier New"/>
              </a:rPr>
              <a:t>next_ticket</a:t>
            </a:r>
            <a:r>
              <a:rPr lang="en-US" altLang="zh-CN" b="1" dirty="0">
                <a:latin typeface="Courier New"/>
                <a:cs typeface="Courier New"/>
              </a:rPr>
              <a:t>; </a:t>
            </a:r>
          </a:p>
          <a:p>
            <a:r>
              <a:rPr lang="en-US" altLang="zh-CN" b="1" dirty="0">
                <a:latin typeface="Courier New"/>
                <a:cs typeface="Courier New"/>
              </a:rPr>
              <a:t>} </a:t>
            </a:r>
          </a:p>
          <a:p>
            <a:endParaRPr kumimoji="1" lang="zh-CN" altLang="en-US" b="1" dirty="0">
              <a:latin typeface="Courier New"/>
              <a:cs typeface="Courier New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9592" y="2996952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/>
                <a:cs typeface="Courier New"/>
              </a:rPr>
              <a:t>void </a:t>
            </a:r>
            <a:r>
              <a:rPr kumimoji="1" lang="en-US" altLang="zh-CN" b="1" dirty="0" err="1">
                <a:latin typeface="Courier New"/>
                <a:cs typeface="Courier New"/>
              </a:rPr>
              <a:t>spin_lock</a:t>
            </a:r>
            <a:r>
              <a:rPr kumimoji="1" lang="en-US" altLang="zh-CN" b="1" dirty="0">
                <a:latin typeface="Courier New"/>
                <a:cs typeface="Courier New"/>
              </a:rPr>
              <a:t>(</a:t>
            </a:r>
            <a:r>
              <a:rPr kumimoji="1" lang="en-US" altLang="zh-CN" b="1" dirty="0" err="1">
                <a:latin typeface="Courier New"/>
                <a:cs typeface="Courier New"/>
              </a:rPr>
              <a:t>spinlock_t</a:t>
            </a:r>
            <a:r>
              <a:rPr kumimoji="1" lang="en-US" altLang="zh-CN" b="1" dirty="0">
                <a:latin typeface="Courier New"/>
                <a:cs typeface="Courier New"/>
              </a:rPr>
              <a:t> *l) {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</a:t>
            </a:r>
            <a:r>
              <a:rPr kumimoji="1" lang="en-US" altLang="zh-CN" b="1" dirty="0" err="1">
                <a:latin typeface="Courier New"/>
                <a:cs typeface="Courier New"/>
              </a:rPr>
              <a:t>int</a:t>
            </a:r>
            <a:r>
              <a:rPr kumimoji="1" lang="en-US" altLang="zh-CN" b="1" dirty="0">
                <a:latin typeface="Courier New"/>
                <a:cs typeface="Courier New"/>
              </a:rPr>
              <a:t> t = </a:t>
            </a:r>
            <a:r>
              <a:rPr kumimoji="1" lang="en-US" altLang="zh-CN" b="1" dirty="0" err="1">
                <a:latin typeface="Courier New"/>
                <a:cs typeface="Courier New"/>
              </a:rPr>
              <a:t>atomic_xadd</a:t>
            </a:r>
            <a:r>
              <a:rPr kumimoji="1" lang="en-US" altLang="zh-CN" b="1" dirty="0">
                <a:latin typeface="Courier New"/>
                <a:cs typeface="Courier New"/>
              </a:rPr>
              <a:t>(&amp;l-&gt;</a:t>
            </a:r>
            <a:r>
              <a:rPr kumimoji="1" lang="en-US" altLang="zh-CN" b="1" dirty="0" err="1">
                <a:latin typeface="Courier New"/>
                <a:cs typeface="Courier New"/>
              </a:rPr>
              <a:t>next_ticket</a:t>
            </a:r>
            <a:r>
              <a:rPr kumimoji="1" lang="en-US" altLang="zh-CN" b="1" dirty="0">
                <a:latin typeface="Courier New"/>
                <a:cs typeface="Courier New"/>
              </a:rPr>
              <a:t>);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while (t != l-&gt;</a:t>
            </a:r>
            <a:r>
              <a:rPr kumimoji="1" lang="en-US" altLang="zh-CN" b="1" dirty="0" err="1">
                <a:latin typeface="Courier New"/>
                <a:cs typeface="Courier New"/>
              </a:rPr>
              <a:t>current_ticket</a:t>
            </a:r>
            <a:r>
              <a:rPr kumimoji="1" lang="en-US" altLang="zh-CN" b="1" dirty="0">
                <a:latin typeface="Courier New"/>
                <a:cs typeface="Courier New"/>
              </a:rPr>
              <a:t>)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    ; // spin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}</a:t>
            </a:r>
            <a:endParaRPr kumimoji="1" lang="zh-CN" altLang="en-US" b="1" dirty="0">
              <a:latin typeface="Courier New"/>
              <a:cs typeface="Courier New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4797152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/>
                <a:cs typeface="Courier New"/>
              </a:rPr>
              <a:t>void </a:t>
            </a:r>
            <a:r>
              <a:rPr kumimoji="1" lang="en-US" altLang="zh-CN" b="1" dirty="0" err="1">
                <a:latin typeface="Courier New"/>
                <a:cs typeface="Courier New"/>
              </a:rPr>
              <a:t>spin_unlock</a:t>
            </a:r>
            <a:r>
              <a:rPr kumimoji="1" lang="en-US" altLang="zh-CN" b="1" dirty="0">
                <a:latin typeface="Courier New"/>
                <a:cs typeface="Courier New"/>
              </a:rPr>
              <a:t>(</a:t>
            </a:r>
            <a:r>
              <a:rPr kumimoji="1" lang="en-US" altLang="zh-CN" b="1" dirty="0" err="1">
                <a:latin typeface="Courier New"/>
                <a:cs typeface="Courier New"/>
              </a:rPr>
              <a:t>spinlock_t</a:t>
            </a:r>
            <a:r>
              <a:rPr kumimoji="1" lang="en-US" altLang="zh-CN" b="1" dirty="0">
                <a:latin typeface="Courier New"/>
                <a:cs typeface="Courier New"/>
              </a:rPr>
              <a:t> *l) {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l-&gt;</a:t>
            </a:r>
            <a:r>
              <a:rPr kumimoji="1" lang="en-US" altLang="zh-CN" b="1" dirty="0" err="1">
                <a:latin typeface="Courier New"/>
                <a:cs typeface="Courier New"/>
              </a:rPr>
              <a:t>current_ticket</a:t>
            </a:r>
            <a:r>
              <a:rPr kumimoji="1" lang="en-US" altLang="zh-CN" b="1" dirty="0">
                <a:latin typeface="Courier New"/>
                <a:cs typeface="Courier New"/>
              </a:rPr>
              <a:t>++;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}</a:t>
            </a:r>
            <a:endParaRPr kumimoji="1" lang="zh-CN" altLang="en-US" b="1" dirty="0">
              <a:latin typeface="Courier New"/>
              <a:cs typeface="Courier New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 flipH="1">
            <a:off x="4283968" y="1844824"/>
            <a:ext cx="100811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292080" y="1628800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Currently serving which one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5" name="直线箭头连接符 14"/>
          <p:cNvCxnSpPr/>
          <p:nvPr/>
        </p:nvCxnSpPr>
        <p:spPr>
          <a:xfrm flipH="1">
            <a:off x="3851920" y="2420888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292080" y="2204864"/>
            <a:ext cx="271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Ticket for the next comer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 flipH="1">
            <a:off x="6588224" y="350100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092280" y="3140968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Add and get</a:t>
            </a:r>
          </a:p>
          <a:p>
            <a:r>
              <a:rPr kumimoji="1" lang="en-US" altLang="zh-CN" dirty="0">
                <a:latin typeface="Arial Regular"/>
              </a:rPr>
              <a:t>original value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79695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/>
              <a:t>Background on cache coherence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On multi-core processors, each core has its own private cache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Need to keep the cache content in sync when some CPU modifies some memory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Accomplished by cache coherence protocol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4558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207"/>
            <a:ext cx="8229600" cy="86098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 Regular"/>
              </a:rPr>
              <a:t>Example Cache Coherence Problem</a:t>
            </a:r>
          </a:p>
        </p:txBody>
      </p:sp>
      <p:sp>
        <p:nvSpPr>
          <p:cNvPr id="16391" name="Line 4"/>
          <p:cNvSpPr>
            <a:spLocks noChangeShapeType="1"/>
          </p:cNvSpPr>
          <p:nvPr/>
        </p:nvSpPr>
        <p:spPr bwMode="auto">
          <a:xfrm>
            <a:off x="1765300" y="3708500"/>
            <a:ext cx="5378450" cy="15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392" name="Line 5"/>
          <p:cNvSpPr>
            <a:spLocks noChangeShapeType="1"/>
          </p:cNvSpPr>
          <p:nvPr/>
        </p:nvSpPr>
        <p:spPr bwMode="auto">
          <a:xfrm>
            <a:off x="3284538" y="3708500"/>
            <a:ext cx="1587" cy="334962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393" name="Rectangle 6"/>
          <p:cNvSpPr>
            <a:spLocks noChangeArrowheads="1"/>
          </p:cNvSpPr>
          <p:nvPr/>
        </p:nvSpPr>
        <p:spPr bwMode="auto">
          <a:xfrm>
            <a:off x="2438400" y="4018062"/>
            <a:ext cx="1681163" cy="100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394" name="Rectangle 7"/>
          <p:cNvSpPr>
            <a:spLocks noChangeArrowheads="1"/>
          </p:cNvSpPr>
          <p:nvPr/>
        </p:nvSpPr>
        <p:spPr bwMode="auto">
          <a:xfrm>
            <a:off x="2438400" y="4043462"/>
            <a:ext cx="1681163" cy="1008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395" name="Rectangle 8"/>
          <p:cNvSpPr>
            <a:spLocks noChangeArrowheads="1"/>
          </p:cNvSpPr>
          <p:nvPr/>
        </p:nvSpPr>
        <p:spPr bwMode="auto">
          <a:xfrm>
            <a:off x="5799138" y="4121250"/>
            <a:ext cx="7694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I/O devices</a:t>
            </a:r>
            <a:endParaRPr lang="en-US" dirty="0">
              <a:latin typeface="Arial Regular"/>
            </a:endParaRPr>
          </a:p>
        </p:txBody>
      </p:sp>
      <p:sp>
        <p:nvSpPr>
          <p:cNvPr id="16396" name="Rectangle 9"/>
          <p:cNvSpPr>
            <a:spLocks noChangeArrowheads="1"/>
          </p:cNvSpPr>
          <p:nvPr/>
        </p:nvSpPr>
        <p:spPr bwMode="auto">
          <a:xfrm>
            <a:off x="3011488" y="4814987"/>
            <a:ext cx="55463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Memory</a:t>
            </a:r>
            <a:endParaRPr lang="en-US" dirty="0">
              <a:latin typeface="Arial Regular"/>
            </a:endParaRPr>
          </a:p>
        </p:txBody>
      </p:sp>
      <p:sp>
        <p:nvSpPr>
          <p:cNvPr id="16397" name="Line 10"/>
          <p:cNvSpPr>
            <a:spLocks noChangeShapeType="1"/>
          </p:cNvSpPr>
          <p:nvPr/>
        </p:nvSpPr>
        <p:spPr bwMode="auto">
          <a:xfrm>
            <a:off x="2271713" y="3371950"/>
            <a:ext cx="1587" cy="336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398" name="Line 11"/>
          <p:cNvSpPr>
            <a:spLocks noChangeShapeType="1"/>
          </p:cNvSpPr>
          <p:nvPr/>
        </p:nvSpPr>
        <p:spPr bwMode="auto">
          <a:xfrm>
            <a:off x="2271713" y="2533750"/>
            <a:ext cx="1587" cy="1666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399" name="Freeform 12"/>
          <p:cNvSpPr>
            <a:spLocks/>
          </p:cNvSpPr>
          <p:nvPr/>
        </p:nvSpPr>
        <p:spPr bwMode="auto">
          <a:xfrm>
            <a:off x="1936750" y="1862237"/>
            <a:ext cx="671513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2147483647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0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0" y="209"/>
                </a:moveTo>
                <a:lnTo>
                  <a:pt x="420" y="245"/>
                </a:lnTo>
                <a:lnTo>
                  <a:pt x="412" y="276"/>
                </a:lnTo>
                <a:lnTo>
                  <a:pt x="398" y="307"/>
                </a:lnTo>
                <a:lnTo>
                  <a:pt x="381" y="336"/>
                </a:lnTo>
                <a:lnTo>
                  <a:pt x="361" y="361"/>
                </a:lnTo>
                <a:lnTo>
                  <a:pt x="336" y="381"/>
                </a:lnTo>
                <a:lnTo>
                  <a:pt x="307" y="398"/>
                </a:lnTo>
                <a:lnTo>
                  <a:pt x="279" y="412"/>
                </a:lnTo>
                <a:lnTo>
                  <a:pt x="245" y="420"/>
                </a:lnTo>
                <a:lnTo>
                  <a:pt x="211" y="423"/>
                </a:lnTo>
                <a:lnTo>
                  <a:pt x="178" y="420"/>
                </a:lnTo>
                <a:lnTo>
                  <a:pt x="144" y="412"/>
                </a:lnTo>
                <a:lnTo>
                  <a:pt x="113" y="398"/>
                </a:lnTo>
                <a:lnTo>
                  <a:pt x="87" y="381"/>
                </a:lnTo>
                <a:lnTo>
                  <a:pt x="62" y="361"/>
                </a:lnTo>
                <a:lnTo>
                  <a:pt x="39" y="336"/>
                </a:lnTo>
                <a:lnTo>
                  <a:pt x="22" y="307"/>
                </a:lnTo>
                <a:lnTo>
                  <a:pt x="11" y="276"/>
                </a:lnTo>
                <a:lnTo>
                  <a:pt x="3" y="245"/>
                </a:lnTo>
                <a:lnTo>
                  <a:pt x="0" y="212"/>
                </a:lnTo>
                <a:lnTo>
                  <a:pt x="3" y="178"/>
                </a:lnTo>
                <a:lnTo>
                  <a:pt x="11" y="144"/>
                </a:lnTo>
                <a:lnTo>
                  <a:pt x="22" y="113"/>
                </a:lnTo>
                <a:lnTo>
                  <a:pt x="39" y="85"/>
                </a:lnTo>
                <a:lnTo>
                  <a:pt x="62" y="62"/>
                </a:lnTo>
                <a:lnTo>
                  <a:pt x="87" y="39"/>
                </a:lnTo>
                <a:lnTo>
                  <a:pt x="113" y="22"/>
                </a:lnTo>
                <a:lnTo>
                  <a:pt x="144" y="11"/>
                </a:lnTo>
                <a:lnTo>
                  <a:pt x="178" y="3"/>
                </a:lnTo>
                <a:lnTo>
                  <a:pt x="211" y="0"/>
                </a:lnTo>
                <a:lnTo>
                  <a:pt x="245" y="3"/>
                </a:lnTo>
                <a:lnTo>
                  <a:pt x="279" y="11"/>
                </a:lnTo>
                <a:lnTo>
                  <a:pt x="307" y="22"/>
                </a:lnTo>
                <a:lnTo>
                  <a:pt x="336" y="39"/>
                </a:lnTo>
                <a:lnTo>
                  <a:pt x="361" y="62"/>
                </a:lnTo>
                <a:lnTo>
                  <a:pt x="381" y="85"/>
                </a:lnTo>
                <a:lnTo>
                  <a:pt x="398" y="113"/>
                </a:lnTo>
                <a:lnTo>
                  <a:pt x="412" y="144"/>
                </a:lnTo>
                <a:lnTo>
                  <a:pt x="420" y="178"/>
                </a:lnTo>
                <a:lnTo>
                  <a:pt x="423" y="212"/>
                </a:lnTo>
                <a:lnTo>
                  <a:pt x="420" y="2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0" name="Freeform 13"/>
          <p:cNvSpPr>
            <a:spLocks/>
          </p:cNvSpPr>
          <p:nvPr/>
        </p:nvSpPr>
        <p:spPr bwMode="auto">
          <a:xfrm>
            <a:off x="1936750" y="1862237"/>
            <a:ext cx="671513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0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2147483647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0" y="209"/>
                </a:moveTo>
                <a:lnTo>
                  <a:pt x="420" y="178"/>
                </a:lnTo>
                <a:lnTo>
                  <a:pt x="412" y="144"/>
                </a:lnTo>
                <a:lnTo>
                  <a:pt x="398" y="113"/>
                </a:lnTo>
                <a:lnTo>
                  <a:pt x="381" y="85"/>
                </a:lnTo>
                <a:lnTo>
                  <a:pt x="361" y="62"/>
                </a:lnTo>
                <a:lnTo>
                  <a:pt x="336" y="39"/>
                </a:lnTo>
                <a:lnTo>
                  <a:pt x="307" y="22"/>
                </a:lnTo>
                <a:lnTo>
                  <a:pt x="279" y="11"/>
                </a:lnTo>
                <a:lnTo>
                  <a:pt x="245" y="3"/>
                </a:lnTo>
                <a:lnTo>
                  <a:pt x="211" y="0"/>
                </a:lnTo>
                <a:lnTo>
                  <a:pt x="178" y="3"/>
                </a:lnTo>
                <a:lnTo>
                  <a:pt x="144" y="11"/>
                </a:lnTo>
                <a:lnTo>
                  <a:pt x="113" y="22"/>
                </a:lnTo>
                <a:lnTo>
                  <a:pt x="87" y="39"/>
                </a:lnTo>
                <a:lnTo>
                  <a:pt x="62" y="62"/>
                </a:lnTo>
                <a:lnTo>
                  <a:pt x="39" y="85"/>
                </a:lnTo>
                <a:lnTo>
                  <a:pt x="22" y="113"/>
                </a:lnTo>
                <a:lnTo>
                  <a:pt x="11" y="144"/>
                </a:lnTo>
                <a:lnTo>
                  <a:pt x="3" y="178"/>
                </a:lnTo>
                <a:lnTo>
                  <a:pt x="0" y="212"/>
                </a:lnTo>
                <a:lnTo>
                  <a:pt x="3" y="245"/>
                </a:lnTo>
                <a:lnTo>
                  <a:pt x="11" y="276"/>
                </a:lnTo>
                <a:lnTo>
                  <a:pt x="22" y="307"/>
                </a:lnTo>
                <a:lnTo>
                  <a:pt x="39" y="336"/>
                </a:lnTo>
                <a:lnTo>
                  <a:pt x="62" y="361"/>
                </a:lnTo>
                <a:lnTo>
                  <a:pt x="87" y="381"/>
                </a:lnTo>
                <a:lnTo>
                  <a:pt x="113" y="398"/>
                </a:lnTo>
                <a:lnTo>
                  <a:pt x="144" y="412"/>
                </a:lnTo>
                <a:lnTo>
                  <a:pt x="178" y="420"/>
                </a:lnTo>
                <a:lnTo>
                  <a:pt x="211" y="423"/>
                </a:lnTo>
                <a:lnTo>
                  <a:pt x="245" y="420"/>
                </a:lnTo>
                <a:lnTo>
                  <a:pt x="279" y="412"/>
                </a:lnTo>
                <a:lnTo>
                  <a:pt x="307" y="398"/>
                </a:lnTo>
                <a:lnTo>
                  <a:pt x="336" y="381"/>
                </a:lnTo>
                <a:lnTo>
                  <a:pt x="361" y="361"/>
                </a:lnTo>
                <a:lnTo>
                  <a:pt x="381" y="336"/>
                </a:lnTo>
                <a:lnTo>
                  <a:pt x="398" y="307"/>
                </a:lnTo>
                <a:lnTo>
                  <a:pt x="412" y="276"/>
                </a:lnTo>
                <a:lnTo>
                  <a:pt x="420" y="245"/>
                </a:lnTo>
                <a:lnTo>
                  <a:pt x="423" y="212"/>
                </a:lnTo>
              </a:path>
            </a:pathLst>
          </a:custGeom>
          <a:solidFill>
            <a:srgbClr val="67DCF7"/>
          </a:solidFill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1" name="Rectangle 14"/>
          <p:cNvSpPr>
            <a:spLocks noChangeArrowheads="1"/>
          </p:cNvSpPr>
          <p:nvPr/>
        </p:nvSpPr>
        <p:spPr bwMode="auto">
          <a:xfrm>
            <a:off x="1765300" y="2700437"/>
            <a:ext cx="1009650" cy="6715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2" name="Rectangle 15" descr="Small confetti"/>
          <p:cNvSpPr>
            <a:spLocks noChangeArrowheads="1"/>
          </p:cNvSpPr>
          <p:nvPr/>
        </p:nvSpPr>
        <p:spPr bwMode="auto">
          <a:xfrm>
            <a:off x="1765300" y="2700437"/>
            <a:ext cx="1009650" cy="671513"/>
          </a:xfrm>
          <a:prstGeom prst="rect">
            <a:avLst/>
          </a:prstGeom>
          <a:pattFill prst="smConfetti">
            <a:fgClr>
              <a:schemeClr val="accent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3" name="Rectangle 16"/>
          <p:cNvSpPr>
            <a:spLocks noChangeArrowheads="1"/>
          </p:cNvSpPr>
          <p:nvPr/>
        </p:nvSpPr>
        <p:spPr bwMode="auto">
          <a:xfrm>
            <a:off x="2178050" y="2109887"/>
            <a:ext cx="1025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P</a:t>
            </a:r>
            <a:endParaRPr lang="en-US" dirty="0">
              <a:latin typeface="Arial Regular"/>
            </a:endParaRPr>
          </a:p>
        </p:txBody>
      </p:sp>
      <p:sp>
        <p:nvSpPr>
          <p:cNvPr id="16404" name="Rectangle 17"/>
          <p:cNvSpPr>
            <a:spLocks noChangeArrowheads="1"/>
          </p:cNvSpPr>
          <p:nvPr/>
        </p:nvSpPr>
        <p:spPr bwMode="auto">
          <a:xfrm>
            <a:off x="2249488" y="217180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 Regular"/>
              </a:rPr>
              <a:t>1</a:t>
            </a:r>
            <a:endParaRPr lang="en-US" dirty="0">
              <a:latin typeface="Arial Regular"/>
            </a:endParaRPr>
          </a:p>
        </p:txBody>
      </p:sp>
      <p:sp>
        <p:nvSpPr>
          <p:cNvPr id="16405" name="Rectangle 18"/>
          <p:cNvSpPr>
            <a:spLocks noChangeArrowheads="1"/>
          </p:cNvSpPr>
          <p:nvPr/>
        </p:nvSpPr>
        <p:spPr bwMode="auto">
          <a:xfrm>
            <a:off x="2219325" y="279092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$</a:t>
            </a:r>
            <a:endParaRPr lang="en-US" dirty="0">
              <a:latin typeface="Arial Regular"/>
            </a:endParaRPr>
          </a:p>
        </p:txBody>
      </p:sp>
      <p:sp>
        <p:nvSpPr>
          <p:cNvPr id="16406" name="Line 19"/>
          <p:cNvSpPr>
            <a:spLocks noChangeShapeType="1"/>
          </p:cNvSpPr>
          <p:nvPr/>
        </p:nvSpPr>
        <p:spPr bwMode="auto">
          <a:xfrm>
            <a:off x="6135688" y="3708500"/>
            <a:ext cx="1587" cy="334962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7" name="Line 20"/>
          <p:cNvSpPr>
            <a:spLocks noChangeShapeType="1"/>
          </p:cNvSpPr>
          <p:nvPr/>
        </p:nvSpPr>
        <p:spPr bwMode="auto">
          <a:xfrm>
            <a:off x="4454525" y="3371950"/>
            <a:ext cx="1588" cy="336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8" name="Line 21"/>
          <p:cNvSpPr>
            <a:spLocks noChangeShapeType="1"/>
          </p:cNvSpPr>
          <p:nvPr/>
        </p:nvSpPr>
        <p:spPr bwMode="auto">
          <a:xfrm>
            <a:off x="4454525" y="2533750"/>
            <a:ext cx="1588" cy="1666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09" name="Freeform 22"/>
          <p:cNvSpPr>
            <a:spLocks/>
          </p:cNvSpPr>
          <p:nvPr/>
        </p:nvSpPr>
        <p:spPr bwMode="auto">
          <a:xfrm>
            <a:off x="4119563" y="1862237"/>
            <a:ext cx="671512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2147483647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0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3" y="209"/>
                </a:moveTo>
                <a:lnTo>
                  <a:pt x="420" y="245"/>
                </a:lnTo>
                <a:lnTo>
                  <a:pt x="412" y="276"/>
                </a:lnTo>
                <a:lnTo>
                  <a:pt x="400" y="307"/>
                </a:lnTo>
                <a:lnTo>
                  <a:pt x="384" y="336"/>
                </a:lnTo>
                <a:lnTo>
                  <a:pt x="361" y="361"/>
                </a:lnTo>
                <a:lnTo>
                  <a:pt x="338" y="381"/>
                </a:lnTo>
                <a:lnTo>
                  <a:pt x="310" y="398"/>
                </a:lnTo>
                <a:lnTo>
                  <a:pt x="279" y="412"/>
                </a:lnTo>
                <a:lnTo>
                  <a:pt x="245" y="420"/>
                </a:lnTo>
                <a:lnTo>
                  <a:pt x="211" y="423"/>
                </a:lnTo>
                <a:lnTo>
                  <a:pt x="177" y="420"/>
                </a:lnTo>
                <a:lnTo>
                  <a:pt x="146" y="412"/>
                </a:lnTo>
                <a:lnTo>
                  <a:pt x="115" y="398"/>
                </a:lnTo>
                <a:lnTo>
                  <a:pt x="87" y="381"/>
                </a:lnTo>
                <a:lnTo>
                  <a:pt x="62" y="361"/>
                </a:lnTo>
                <a:lnTo>
                  <a:pt x="42" y="336"/>
                </a:lnTo>
                <a:lnTo>
                  <a:pt x="25" y="307"/>
                </a:lnTo>
                <a:lnTo>
                  <a:pt x="11" y="276"/>
                </a:lnTo>
                <a:lnTo>
                  <a:pt x="2" y="245"/>
                </a:lnTo>
                <a:lnTo>
                  <a:pt x="0" y="212"/>
                </a:lnTo>
                <a:lnTo>
                  <a:pt x="2" y="178"/>
                </a:lnTo>
                <a:lnTo>
                  <a:pt x="11" y="144"/>
                </a:lnTo>
                <a:lnTo>
                  <a:pt x="25" y="113"/>
                </a:lnTo>
                <a:lnTo>
                  <a:pt x="42" y="85"/>
                </a:lnTo>
                <a:lnTo>
                  <a:pt x="62" y="62"/>
                </a:lnTo>
                <a:lnTo>
                  <a:pt x="87" y="39"/>
                </a:lnTo>
                <a:lnTo>
                  <a:pt x="115" y="22"/>
                </a:lnTo>
                <a:lnTo>
                  <a:pt x="146" y="11"/>
                </a:lnTo>
                <a:lnTo>
                  <a:pt x="177" y="3"/>
                </a:lnTo>
                <a:lnTo>
                  <a:pt x="211" y="0"/>
                </a:lnTo>
                <a:lnTo>
                  <a:pt x="245" y="3"/>
                </a:lnTo>
                <a:lnTo>
                  <a:pt x="279" y="11"/>
                </a:lnTo>
                <a:lnTo>
                  <a:pt x="310" y="22"/>
                </a:lnTo>
                <a:lnTo>
                  <a:pt x="338" y="39"/>
                </a:lnTo>
                <a:lnTo>
                  <a:pt x="361" y="62"/>
                </a:lnTo>
                <a:lnTo>
                  <a:pt x="384" y="85"/>
                </a:lnTo>
                <a:lnTo>
                  <a:pt x="400" y="113"/>
                </a:lnTo>
                <a:lnTo>
                  <a:pt x="412" y="144"/>
                </a:lnTo>
                <a:lnTo>
                  <a:pt x="420" y="178"/>
                </a:lnTo>
                <a:lnTo>
                  <a:pt x="423" y="212"/>
                </a:lnTo>
                <a:lnTo>
                  <a:pt x="423" y="2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0" name="Freeform 23"/>
          <p:cNvSpPr>
            <a:spLocks/>
          </p:cNvSpPr>
          <p:nvPr/>
        </p:nvSpPr>
        <p:spPr bwMode="auto">
          <a:xfrm>
            <a:off x="4119563" y="1862237"/>
            <a:ext cx="671512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0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2147483647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3" y="209"/>
                </a:moveTo>
                <a:lnTo>
                  <a:pt x="420" y="178"/>
                </a:lnTo>
                <a:lnTo>
                  <a:pt x="412" y="144"/>
                </a:lnTo>
                <a:lnTo>
                  <a:pt x="400" y="113"/>
                </a:lnTo>
                <a:lnTo>
                  <a:pt x="384" y="85"/>
                </a:lnTo>
                <a:lnTo>
                  <a:pt x="361" y="62"/>
                </a:lnTo>
                <a:lnTo>
                  <a:pt x="338" y="39"/>
                </a:lnTo>
                <a:lnTo>
                  <a:pt x="310" y="22"/>
                </a:lnTo>
                <a:lnTo>
                  <a:pt x="279" y="11"/>
                </a:lnTo>
                <a:lnTo>
                  <a:pt x="245" y="3"/>
                </a:lnTo>
                <a:lnTo>
                  <a:pt x="211" y="0"/>
                </a:lnTo>
                <a:lnTo>
                  <a:pt x="177" y="3"/>
                </a:lnTo>
                <a:lnTo>
                  <a:pt x="146" y="11"/>
                </a:lnTo>
                <a:lnTo>
                  <a:pt x="115" y="22"/>
                </a:lnTo>
                <a:lnTo>
                  <a:pt x="87" y="39"/>
                </a:lnTo>
                <a:lnTo>
                  <a:pt x="62" y="62"/>
                </a:lnTo>
                <a:lnTo>
                  <a:pt x="42" y="85"/>
                </a:lnTo>
                <a:lnTo>
                  <a:pt x="25" y="113"/>
                </a:lnTo>
                <a:lnTo>
                  <a:pt x="11" y="144"/>
                </a:lnTo>
                <a:lnTo>
                  <a:pt x="2" y="178"/>
                </a:lnTo>
                <a:lnTo>
                  <a:pt x="0" y="212"/>
                </a:lnTo>
                <a:lnTo>
                  <a:pt x="2" y="245"/>
                </a:lnTo>
                <a:lnTo>
                  <a:pt x="11" y="276"/>
                </a:lnTo>
                <a:lnTo>
                  <a:pt x="25" y="307"/>
                </a:lnTo>
                <a:lnTo>
                  <a:pt x="42" y="336"/>
                </a:lnTo>
                <a:lnTo>
                  <a:pt x="62" y="361"/>
                </a:lnTo>
                <a:lnTo>
                  <a:pt x="87" y="381"/>
                </a:lnTo>
                <a:lnTo>
                  <a:pt x="115" y="398"/>
                </a:lnTo>
                <a:lnTo>
                  <a:pt x="146" y="412"/>
                </a:lnTo>
                <a:lnTo>
                  <a:pt x="177" y="420"/>
                </a:lnTo>
                <a:lnTo>
                  <a:pt x="211" y="423"/>
                </a:lnTo>
                <a:lnTo>
                  <a:pt x="245" y="420"/>
                </a:lnTo>
                <a:lnTo>
                  <a:pt x="279" y="412"/>
                </a:lnTo>
                <a:lnTo>
                  <a:pt x="310" y="398"/>
                </a:lnTo>
                <a:lnTo>
                  <a:pt x="338" y="381"/>
                </a:lnTo>
                <a:lnTo>
                  <a:pt x="361" y="361"/>
                </a:lnTo>
                <a:lnTo>
                  <a:pt x="384" y="336"/>
                </a:lnTo>
                <a:lnTo>
                  <a:pt x="400" y="307"/>
                </a:lnTo>
                <a:lnTo>
                  <a:pt x="412" y="276"/>
                </a:lnTo>
                <a:lnTo>
                  <a:pt x="420" y="245"/>
                </a:lnTo>
                <a:lnTo>
                  <a:pt x="423" y="212"/>
                </a:lnTo>
              </a:path>
            </a:pathLst>
          </a:custGeom>
          <a:solidFill>
            <a:srgbClr val="67DCF7"/>
          </a:solidFill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1" name="Rectangle 24"/>
          <p:cNvSpPr>
            <a:spLocks noChangeArrowheads="1"/>
          </p:cNvSpPr>
          <p:nvPr/>
        </p:nvSpPr>
        <p:spPr bwMode="auto">
          <a:xfrm>
            <a:off x="3952875" y="2700437"/>
            <a:ext cx="1008063" cy="6715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2" name="Rectangle 25" descr="Small confetti"/>
          <p:cNvSpPr>
            <a:spLocks noChangeArrowheads="1"/>
          </p:cNvSpPr>
          <p:nvPr/>
        </p:nvSpPr>
        <p:spPr bwMode="auto">
          <a:xfrm>
            <a:off x="3952875" y="2700437"/>
            <a:ext cx="1008063" cy="671513"/>
          </a:xfrm>
          <a:prstGeom prst="rect">
            <a:avLst/>
          </a:prstGeom>
          <a:pattFill prst="smConfetti">
            <a:fgClr>
              <a:schemeClr val="accent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3" name="Rectangle 26"/>
          <p:cNvSpPr>
            <a:spLocks noChangeArrowheads="1"/>
          </p:cNvSpPr>
          <p:nvPr/>
        </p:nvSpPr>
        <p:spPr bwMode="auto">
          <a:xfrm>
            <a:off x="4432300" y="279092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$</a:t>
            </a:r>
            <a:endParaRPr lang="en-US" dirty="0">
              <a:latin typeface="Arial Regular"/>
            </a:endParaRPr>
          </a:p>
        </p:txBody>
      </p:sp>
      <p:sp>
        <p:nvSpPr>
          <p:cNvPr id="16414" name="Line 27"/>
          <p:cNvSpPr>
            <a:spLocks noChangeShapeType="1"/>
          </p:cNvSpPr>
          <p:nvPr/>
        </p:nvSpPr>
        <p:spPr bwMode="auto">
          <a:xfrm>
            <a:off x="6642100" y="3371950"/>
            <a:ext cx="1588" cy="336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5" name="Line 28"/>
          <p:cNvSpPr>
            <a:spLocks noChangeShapeType="1"/>
          </p:cNvSpPr>
          <p:nvPr/>
        </p:nvSpPr>
        <p:spPr bwMode="auto">
          <a:xfrm>
            <a:off x="6642100" y="2533750"/>
            <a:ext cx="1588" cy="1666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6" name="Freeform 29"/>
          <p:cNvSpPr>
            <a:spLocks/>
          </p:cNvSpPr>
          <p:nvPr/>
        </p:nvSpPr>
        <p:spPr bwMode="auto">
          <a:xfrm>
            <a:off x="6305550" y="1862237"/>
            <a:ext cx="673100" cy="671513"/>
          </a:xfrm>
          <a:custGeom>
            <a:avLst/>
            <a:gdLst>
              <a:gd name="T0" fmla="*/ 2147483647 w 424"/>
              <a:gd name="T1" fmla="*/ 2147483647 h 423"/>
              <a:gd name="T2" fmla="*/ 2147483647 w 424"/>
              <a:gd name="T3" fmla="*/ 2147483647 h 423"/>
              <a:gd name="T4" fmla="*/ 2147483647 w 424"/>
              <a:gd name="T5" fmla="*/ 2147483647 h 423"/>
              <a:gd name="T6" fmla="*/ 2147483647 w 424"/>
              <a:gd name="T7" fmla="*/ 2147483647 h 423"/>
              <a:gd name="T8" fmla="*/ 2147483647 w 424"/>
              <a:gd name="T9" fmla="*/ 2147483647 h 423"/>
              <a:gd name="T10" fmla="*/ 2147483647 w 424"/>
              <a:gd name="T11" fmla="*/ 2147483647 h 423"/>
              <a:gd name="T12" fmla="*/ 2147483647 w 424"/>
              <a:gd name="T13" fmla="*/ 2147483647 h 423"/>
              <a:gd name="T14" fmla="*/ 2147483647 w 424"/>
              <a:gd name="T15" fmla="*/ 2147483647 h 423"/>
              <a:gd name="T16" fmla="*/ 2147483647 w 424"/>
              <a:gd name="T17" fmla="*/ 2147483647 h 423"/>
              <a:gd name="T18" fmla="*/ 2147483647 w 424"/>
              <a:gd name="T19" fmla="*/ 2147483647 h 423"/>
              <a:gd name="T20" fmla="*/ 2147483647 w 424"/>
              <a:gd name="T21" fmla="*/ 2147483647 h 423"/>
              <a:gd name="T22" fmla="*/ 2147483647 w 424"/>
              <a:gd name="T23" fmla="*/ 2147483647 h 423"/>
              <a:gd name="T24" fmla="*/ 2147483647 w 424"/>
              <a:gd name="T25" fmla="*/ 2147483647 h 423"/>
              <a:gd name="T26" fmla="*/ 2147483647 w 424"/>
              <a:gd name="T27" fmla="*/ 2147483647 h 423"/>
              <a:gd name="T28" fmla="*/ 2147483647 w 424"/>
              <a:gd name="T29" fmla="*/ 2147483647 h 423"/>
              <a:gd name="T30" fmla="*/ 2147483647 w 424"/>
              <a:gd name="T31" fmla="*/ 2147483647 h 423"/>
              <a:gd name="T32" fmla="*/ 2147483647 w 424"/>
              <a:gd name="T33" fmla="*/ 2147483647 h 423"/>
              <a:gd name="T34" fmla="*/ 2147483647 w 424"/>
              <a:gd name="T35" fmla="*/ 2147483647 h 423"/>
              <a:gd name="T36" fmla="*/ 2147483647 w 424"/>
              <a:gd name="T37" fmla="*/ 2147483647 h 423"/>
              <a:gd name="T38" fmla="*/ 2147483647 w 424"/>
              <a:gd name="T39" fmla="*/ 2147483647 h 423"/>
              <a:gd name="T40" fmla="*/ 0 w 424"/>
              <a:gd name="T41" fmla="*/ 2147483647 h 423"/>
              <a:gd name="T42" fmla="*/ 2147483647 w 424"/>
              <a:gd name="T43" fmla="*/ 2147483647 h 423"/>
              <a:gd name="T44" fmla="*/ 2147483647 w 424"/>
              <a:gd name="T45" fmla="*/ 2147483647 h 423"/>
              <a:gd name="T46" fmla="*/ 2147483647 w 424"/>
              <a:gd name="T47" fmla="*/ 2147483647 h 423"/>
              <a:gd name="T48" fmla="*/ 2147483647 w 424"/>
              <a:gd name="T49" fmla="*/ 2147483647 h 423"/>
              <a:gd name="T50" fmla="*/ 2147483647 w 424"/>
              <a:gd name="T51" fmla="*/ 2147483647 h 423"/>
              <a:gd name="T52" fmla="*/ 2147483647 w 424"/>
              <a:gd name="T53" fmla="*/ 2147483647 h 423"/>
              <a:gd name="T54" fmla="*/ 2147483647 w 424"/>
              <a:gd name="T55" fmla="*/ 2147483647 h 423"/>
              <a:gd name="T56" fmla="*/ 2147483647 w 424"/>
              <a:gd name="T57" fmla="*/ 2147483647 h 423"/>
              <a:gd name="T58" fmla="*/ 2147483647 w 424"/>
              <a:gd name="T59" fmla="*/ 2147483647 h 423"/>
              <a:gd name="T60" fmla="*/ 2147483647 w 424"/>
              <a:gd name="T61" fmla="*/ 0 h 423"/>
              <a:gd name="T62" fmla="*/ 2147483647 w 424"/>
              <a:gd name="T63" fmla="*/ 2147483647 h 423"/>
              <a:gd name="T64" fmla="*/ 2147483647 w 424"/>
              <a:gd name="T65" fmla="*/ 2147483647 h 423"/>
              <a:gd name="T66" fmla="*/ 2147483647 w 424"/>
              <a:gd name="T67" fmla="*/ 2147483647 h 423"/>
              <a:gd name="T68" fmla="*/ 2147483647 w 424"/>
              <a:gd name="T69" fmla="*/ 2147483647 h 423"/>
              <a:gd name="T70" fmla="*/ 2147483647 w 424"/>
              <a:gd name="T71" fmla="*/ 2147483647 h 423"/>
              <a:gd name="T72" fmla="*/ 2147483647 w 424"/>
              <a:gd name="T73" fmla="*/ 2147483647 h 423"/>
              <a:gd name="T74" fmla="*/ 2147483647 w 424"/>
              <a:gd name="T75" fmla="*/ 2147483647 h 423"/>
              <a:gd name="T76" fmla="*/ 2147483647 w 424"/>
              <a:gd name="T77" fmla="*/ 2147483647 h 423"/>
              <a:gd name="T78" fmla="*/ 2147483647 w 424"/>
              <a:gd name="T79" fmla="*/ 2147483647 h 423"/>
              <a:gd name="T80" fmla="*/ 2147483647 w 424"/>
              <a:gd name="T81" fmla="*/ 2147483647 h 423"/>
              <a:gd name="T82" fmla="*/ 2147483647 w 424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4"/>
              <a:gd name="T127" fmla="*/ 0 h 423"/>
              <a:gd name="T128" fmla="*/ 424 w 424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4" h="423">
                <a:moveTo>
                  <a:pt x="421" y="209"/>
                </a:moveTo>
                <a:lnTo>
                  <a:pt x="421" y="245"/>
                </a:lnTo>
                <a:lnTo>
                  <a:pt x="412" y="276"/>
                </a:lnTo>
                <a:lnTo>
                  <a:pt x="398" y="307"/>
                </a:lnTo>
                <a:lnTo>
                  <a:pt x="381" y="336"/>
                </a:lnTo>
                <a:lnTo>
                  <a:pt x="362" y="361"/>
                </a:lnTo>
                <a:lnTo>
                  <a:pt x="336" y="381"/>
                </a:lnTo>
                <a:lnTo>
                  <a:pt x="308" y="398"/>
                </a:lnTo>
                <a:lnTo>
                  <a:pt x="280" y="412"/>
                </a:lnTo>
                <a:lnTo>
                  <a:pt x="246" y="420"/>
                </a:lnTo>
                <a:lnTo>
                  <a:pt x="212" y="423"/>
                </a:lnTo>
                <a:lnTo>
                  <a:pt x="178" y="420"/>
                </a:lnTo>
                <a:lnTo>
                  <a:pt x="144" y="412"/>
                </a:lnTo>
                <a:lnTo>
                  <a:pt x="113" y="398"/>
                </a:lnTo>
                <a:lnTo>
                  <a:pt x="88" y="381"/>
                </a:lnTo>
                <a:lnTo>
                  <a:pt x="62" y="361"/>
                </a:lnTo>
                <a:lnTo>
                  <a:pt x="40" y="336"/>
                </a:lnTo>
                <a:lnTo>
                  <a:pt x="23" y="307"/>
                </a:lnTo>
                <a:lnTo>
                  <a:pt x="12" y="276"/>
                </a:lnTo>
                <a:lnTo>
                  <a:pt x="3" y="245"/>
                </a:lnTo>
                <a:lnTo>
                  <a:pt x="0" y="212"/>
                </a:lnTo>
                <a:lnTo>
                  <a:pt x="3" y="178"/>
                </a:lnTo>
                <a:lnTo>
                  <a:pt x="12" y="144"/>
                </a:lnTo>
                <a:lnTo>
                  <a:pt x="23" y="113"/>
                </a:lnTo>
                <a:lnTo>
                  <a:pt x="40" y="85"/>
                </a:lnTo>
                <a:lnTo>
                  <a:pt x="62" y="62"/>
                </a:lnTo>
                <a:lnTo>
                  <a:pt x="88" y="39"/>
                </a:lnTo>
                <a:lnTo>
                  <a:pt x="113" y="22"/>
                </a:lnTo>
                <a:lnTo>
                  <a:pt x="144" y="11"/>
                </a:lnTo>
                <a:lnTo>
                  <a:pt x="178" y="3"/>
                </a:lnTo>
                <a:lnTo>
                  <a:pt x="212" y="0"/>
                </a:lnTo>
                <a:lnTo>
                  <a:pt x="246" y="3"/>
                </a:lnTo>
                <a:lnTo>
                  <a:pt x="280" y="11"/>
                </a:lnTo>
                <a:lnTo>
                  <a:pt x="308" y="22"/>
                </a:lnTo>
                <a:lnTo>
                  <a:pt x="336" y="39"/>
                </a:lnTo>
                <a:lnTo>
                  <a:pt x="362" y="62"/>
                </a:lnTo>
                <a:lnTo>
                  <a:pt x="381" y="85"/>
                </a:lnTo>
                <a:lnTo>
                  <a:pt x="398" y="113"/>
                </a:lnTo>
                <a:lnTo>
                  <a:pt x="412" y="144"/>
                </a:lnTo>
                <a:lnTo>
                  <a:pt x="421" y="178"/>
                </a:lnTo>
                <a:lnTo>
                  <a:pt x="424" y="212"/>
                </a:lnTo>
                <a:lnTo>
                  <a:pt x="421" y="2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7" name="Freeform 30"/>
          <p:cNvSpPr>
            <a:spLocks/>
          </p:cNvSpPr>
          <p:nvPr/>
        </p:nvSpPr>
        <p:spPr bwMode="auto">
          <a:xfrm>
            <a:off x="6305550" y="1862237"/>
            <a:ext cx="673100" cy="671513"/>
          </a:xfrm>
          <a:custGeom>
            <a:avLst/>
            <a:gdLst>
              <a:gd name="T0" fmla="*/ 2147483647 w 424"/>
              <a:gd name="T1" fmla="*/ 2147483647 h 423"/>
              <a:gd name="T2" fmla="*/ 2147483647 w 424"/>
              <a:gd name="T3" fmla="*/ 2147483647 h 423"/>
              <a:gd name="T4" fmla="*/ 2147483647 w 424"/>
              <a:gd name="T5" fmla="*/ 2147483647 h 423"/>
              <a:gd name="T6" fmla="*/ 2147483647 w 424"/>
              <a:gd name="T7" fmla="*/ 2147483647 h 423"/>
              <a:gd name="T8" fmla="*/ 2147483647 w 424"/>
              <a:gd name="T9" fmla="*/ 2147483647 h 423"/>
              <a:gd name="T10" fmla="*/ 2147483647 w 424"/>
              <a:gd name="T11" fmla="*/ 2147483647 h 423"/>
              <a:gd name="T12" fmla="*/ 2147483647 w 424"/>
              <a:gd name="T13" fmla="*/ 2147483647 h 423"/>
              <a:gd name="T14" fmla="*/ 2147483647 w 424"/>
              <a:gd name="T15" fmla="*/ 2147483647 h 423"/>
              <a:gd name="T16" fmla="*/ 2147483647 w 424"/>
              <a:gd name="T17" fmla="*/ 2147483647 h 423"/>
              <a:gd name="T18" fmla="*/ 2147483647 w 424"/>
              <a:gd name="T19" fmla="*/ 2147483647 h 423"/>
              <a:gd name="T20" fmla="*/ 2147483647 w 424"/>
              <a:gd name="T21" fmla="*/ 0 h 423"/>
              <a:gd name="T22" fmla="*/ 2147483647 w 424"/>
              <a:gd name="T23" fmla="*/ 2147483647 h 423"/>
              <a:gd name="T24" fmla="*/ 2147483647 w 424"/>
              <a:gd name="T25" fmla="*/ 2147483647 h 423"/>
              <a:gd name="T26" fmla="*/ 2147483647 w 424"/>
              <a:gd name="T27" fmla="*/ 2147483647 h 423"/>
              <a:gd name="T28" fmla="*/ 2147483647 w 424"/>
              <a:gd name="T29" fmla="*/ 2147483647 h 423"/>
              <a:gd name="T30" fmla="*/ 2147483647 w 424"/>
              <a:gd name="T31" fmla="*/ 2147483647 h 423"/>
              <a:gd name="T32" fmla="*/ 2147483647 w 424"/>
              <a:gd name="T33" fmla="*/ 2147483647 h 423"/>
              <a:gd name="T34" fmla="*/ 2147483647 w 424"/>
              <a:gd name="T35" fmla="*/ 2147483647 h 423"/>
              <a:gd name="T36" fmla="*/ 2147483647 w 424"/>
              <a:gd name="T37" fmla="*/ 2147483647 h 423"/>
              <a:gd name="T38" fmla="*/ 2147483647 w 424"/>
              <a:gd name="T39" fmla="*/ 2147483647 h 423"/>
              <a:gd name="T40" fmla="*/ 0 w 424"/>
              <a:gd name="T41" fmla="*/ 2147483647 h 423"/>
              <a:gd name="T42" fmla="*/ 2147483647 w 424"/>
              <a:gd name="T43" fmla="*/ 2147483647 h 423"/>
              <a:gd name="T44" fmla="*/ 2147483647 w 424"/>
              <a:gd name="T45" fmla="*/ 2147483647 h 423"/>
              <a:gd name="T46" fmla="*/ 2147483647 w 424"/>
              <a:gd name="T47" fmla="*/ 2147483647 h 423"/>
              <a:gd name="T48" fmla="*/ 2147483647 w 424"/>
              <a:gd name="T49" fmla="*/ 2147483647 h 423"/>
              <a:gd name="T50" fmla="*/ 2147483647 w 424"/>
              <a:gd name="T51" fmla="*/ 2147483647 h 423"/>
              <a:gd name="T52" fmla="*/ 2147483647 w 424"/>
              <a:gd name="T53" fmla="*/ 2147483647 h 423"/>
              <a:gd name="T54" fmla="*/ 2147483647 w 424"/>
              <a:gd name="T55" fmla="*/ 2147483647 h 423"/>
              <a:gd name="T56" fmla="*/ 2147483647 w 424"/>
              <a:gd name="T57" fmla="*/ 2147483647 h 423"/>
              <a:gd name="T58" fmla="*/ 2147483647 w 424"/>
              <a:gd name="T59" fmla="*/ 2147483647 h 423"/>
              <a:gd name="T60" fmla="*/ 2147483647 w 424"/>
              <a:gd name="T61" fmla="*/ 2147483647 h 423"/>
              <a:gd name="T62" fmla="*/ 2147483647 w 424"/>
              <a:gd name="T63" fmla="*/ 2147483647 h 423"/>
              <a:gd name="T64" fmla="*/ 2147483647 w 424"/>
              <a:gd name="T65" fmla="*/ 2147483647 h 423"/>
              <a:gd name="T66" fmla="*/ 2147483647 w 424"/>
              <a:gd name="T67" fmla="*/ 2147483647 h 423"/>
              <a:gd name="T68" fmla="*/ 2147483647 w 424"/>
              <a:gd name="T69" fmla="*/ 2147483647 h 423"/>
              <a:gd name="T70" fmla="*/ 2147483647 w 424"/>
              <a:gd name="T71" fmla="*/ 2147483647 h 423"/>
              <a:gd name="T72" fmla="*/ 2147483647 w 424"/>
              <a:gd name="T73" fmla="*/ 2147483647 h 423"/>
              <a:gd name="T74" fmla="*/ 2147483647 w 424"/>
              <a:gd name="T75" fmla="*/ 2147483647 h 423"/>
              <a:gd name="T76" fmla="*/ 2147483647 w 424"/>
              <a:gd name="T77" fmla="*/ 2147483647 h 423"/>
              <a:gd name="T78" fmla="*/ 2147483647 w 424"/>
              <a:gd name="T79" fmla="*/ 2147483647 h 423"/>
              <a:gd name="T80" fmla="*/ 2147483647 w 424"/>
              <a:gd name="T81" fmla="*/ 2147483647 h 423"/>
              <a:gd name="T82" fmla="*/ 2147483647 w 424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4"/>
              <a:gd name="T127" fmla="*/ 0 h 423"/>
              <a:gd name="T128" fmla="*/ 424 w 424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4" h="423">
                <a:moveTo>
                  <a:pt x="421" y="209"/>
                </a:moveTo>
                <a:lnTo>
                  <a:pt x="421" y="178"/>
                </a:lnTo>
                <a:lnTo>
                  <a:pt x="412" y="144"/>
                </a:lnTo>
                <a:lnTo>
                  <a:pt x="398" y="113"/>
                </a:lnTo>
                <a:lnTo>
                  <a:pt x="381" y="85"/>
                </a:lnTo>
                <a:lnTo>
                  <a:pt x="362" y="62"/>
                </a:lnTo>
                <a:lnTo>
                  <a:pt x="336" y="39"/>
                </a:lnTo>
                <a:lnTo>
                  <a:pt x="308" y="22"/>
                </a:lnTo>
                <a:lnTo>
                  <a:pt x="280" y="11"/>
                </a:lnTo>
                <a:lnTo>
                  <a:pt x="246" y="3"/>
                </a:lnTo>
                <a:lnTo>
                  <a:pt x="212" y="0"/>
                </a:lnTo>
                <a:lnTo>
                  <a:pt x="178" y="3"/>
                </a:lnTo>
                <a:lnTo>
                  <a:pt x="144" y="11"/>
                </a:lnTo>
                <a:lnTo>
                  <a:pt x="113" y="22"/>
                </a:lnTo>
                <a:lnTo>
                  <a:pt x="88" y="39"/>
                </a:lnTo>
                <a:lnTo>
                  <a:pt x="62" y="62"/>
                </a:lnTo>
                <a:lnTo>
                  <a:pt x="40" y="85"/>
                </a:lnTo>
                <a:lnTo>
                  <a:pt x="23" y="113"/>
                </a:lnTo>
                <a:lnTo>
                  <a:pt x="12" y="144"/>
                </a:lnTo>
                <a:lnTo>
                  <a:pt x="3" y="178"/>
                </a:lnTo>
                <a:lnTo>
                  <a:pt x="0" y="212"/>
                </a:lnTo>
                <a:lnTo>
                  <a:pt x="3" y="245"/>
                </a:lnTo>
                <a:lnTo>
                  <a:pt x="12" y="276"/>
                </a:lnTo>
                <a:lnTo>
                  <a:pt x="23" y="307"/>
                </a:lnTo>
                <a:lnTo>
                  <a:pt x="40" y="336"/>
                </a:lnTo>
                <a:lnTo>
                  <a:pt x="62" y="361"/>
                </a:lnTo>
                <a:lnTo>
                  <a:pt x="88" y="381"/>
                </a:lnTo>
                <a:lnTo>
                  <a:pt x="113" y="398"/>
                </a:lnTo>
                <a:lnTo>
                  <a:pt x="144" y="412"/>
                </a:lnTo>
                <a:lnTo>
                  <a:pt x="178" y="420"/>
                </a:lnTo>
                <a:lnTo>
                  <a:pt x="212" y="423"/>
                </a:lnTo>
                <a:lnTo>
                  <a:pt x="246" y="420"/>
                </a:lnTo>
                <a:lnTo>
                  <a:pt x="280" y="412"/>
                </a:lnTo>
                <a:lnTo>
                  <a:pt x="308" y="398"/>
                </a:lnTo>
                <a:lnTo>
                  <a:pt x="336" y="381"/>
                </a:lnTo>
                <a:lnTo>
                  <a:pt x="362" y="361"/>
                </a:lnTo>
                <a:lnTo>
                  <a:pt x="381" y="336"/>
                </a:lnTo>
                <a:lnTo>
                  <a:pt x="398" y="307"/>
                </a:lnTo>
                <a:lnTo>
                  <a:pt x="412" y="276"/>
                </a:lnTo>
                <a:lnTo>
                  <a:pt x="421" y="245"/>
                </a:lnTo>
                <a:lnTo>
                  <a:pt x="424" y="212"/>
                </a:lnTo>
              </a:path>
            </a:pathLst>
          </a:custGeom>
          <a:solidFill>
            <a:srgbClr val="67DCF7"/>
          </a:solidFill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8" name="Rectangle 31"/>
          <p:cNvSpPr>
            <a:spLocks noChangeArrowheads="1"/>
          </p:cNvSpPr>
          <p:nvPr/>
        </p:nvSpPr>
        <p:spPr bwMode="auto">
          <a:xfrm>
            <a:off x="6172200" y="2722662"/>
            <a:ext cx="1008063" cy="6715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19" name="Rectangle 32" descr="Small confetti"/>
          <p:cNvSpPr>
            <a:spLocks noChangeArrowheads="1"/>
          </p:cNvSpPr>
          <p:nvPr/>
        </p:nvSpPr>
        <p:spPr bwMode="auto">
          <a:xfrm>
            <a:off x="6135688" y="2700437"/>
            <a:ext cx="1008062" cy="671513"/>
          </a:xfrm>
          <a:prstGeom prst="rect">
            <a:avLst/>
          </a:prstGeom>
          <a:pattFill prst="smConfetti">
            <a:fgClr>
              <a:schemeClr val="accent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>
              <a:latin typeface="Arial Regular"/>
            </a:endParaRPr>
          </a:p>
        </p:txBody>
      </p:sp>
      <p:sp>
        <p:nvSpPr>
          <p:cNvPr id="16420" name="Rectangle 33"/>
          <p:cNvSpPr>
            <a:spLocks noChangeArrowheads="1"/>
          </p:cNvSpPr>
          <p:nvPr/>
        </p:nvSpPr>
        <p:spPr bwMode="auto">
          <a:xfrm>
            <a:off x="6588125" y="2763937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$</a:t>
            </a:r>
            <a:endParaRPr lang="en-US" dirty="0">
              <a:latin typeface="Arial Regular"/>
            </a:endParaRPr>
          </a:p>
        </p:txBody>
      </p:sp>
      <p:sp>
        <p:nvSpPr>
          <p:cNvPr id="16421" name="Rectangle 34"/>
          <p:cNvSpPr>
            <a:spLocks noChangeArrowheads="1"/>
          </p:cNvSpPr>
          <p:nvPr/>
        </p:nvSpPr>
        <p:spPr bwMode="auto">
          <a:xfrm>
            <a:off x="4373563" y="2095600"/>
            <a:ext cx="1025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P</a:t>
            </a:r>
            <a:endParaRPr lang="en-US" dirty="0">
              <a:latin typeface="Arial Regular"/>
            </a:endParaRPr>
          </a:p>
        </p:txBody>
      </p:sp>
      <p:sp>
        <p:nvSpPr>
          <p:cNvPr id="16422" name="Rectangle 35"/>
          <p:cNvSpPr>
            <a:spLocks noChangeArrowheads="1"/>
          </p:cNvSpPr>
          <p:nvPr/>
        </p:nvSpPr>
        <p:spPr bwMode="auto">
          <a:xfrm>
            <a:off x="4449763" y="215910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 Regular"/>
              </a:rPr>
              <a:t>2</a:t>
            </a:r>
            <a:endParaRPr lang="en-US" dirty="0">
              <a:latin typeface="Arial Regular"/>
            </a:endParaRPr>
          </a:p>
        </p:txBody>
      </p:sp>
      <p:sp>
        <p:nvSpPr>
          <p:cNvPr id="16423" name="Rectangle 36"/>
          <p:cNvSpPr>
            <a:spLocks noChangeArrowheads="1"/>
          </p:cNvSpPr>
          <p:nvPr/>
        </p:nvSpPr>
        <p:spPr bwMode="auto">
          <a:xfrm>
            <a:off x="6534150" y="2109887"/>
            <a:ext cx="1025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 Regular"/>
              </a:rPr>
              <a:t>P</a:t>
            </a:r>
            <a:endParaRPr lang="en-US" dirty="0">
              <a:latin typeface="Arial Regular"/>
            </a:endParaRPr>
          </a:p>
        </p:txBody>
      </p:sp>
      <p:sp>
        <p:nvSpPr>
          <p:cNvPr id="16424" name="Rectangle 37"/>
          <p:cNvSpPr>
            <a:spLocks noChangeArrowheads="1"/>
          </p:cNvSpPr>
          <p:nvPr/>
        </p:nvSpPr>
        <p:spPr bwMode="auto">
          <a:xfrm>
            <a:off x="6605588" y="217180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Arial Regular"/>
              </a:rPr>
              <a:t>3</a:t>
            </a:r>
            <a:endParaRPr lang="en-US" dirty="0">
              <a:latin typeface="Arial Regular"/>
            </a:endParaRP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4572000" y="2341662"/>
            <a:ext cx="531813" cy="1244600"/>
            <a:chOff x="2888" y="1155"/>
            <a:chExt cx="335" cy="784"/>
          </a:xfrm>
        </p:grpSpPr>
        <p:sp>
          <p:nvSpPr>
            <p:cNvPr id="16468" name="Freeform 39"/>
            <p:cNvSpPr>
              <a:spLocks/>
            </p:cNvSpPr>
            <p:nvPr/>
          </p:nvSpPr>
          <p:spPr bwMode="auto">
            <a:xfrm>
              <a:off x="2993" y="1361"/>
              <a:ext cx="211" cy="211"/>
            </a:xfrm>
            <a:custGeom>
              <a:avLst/>
              <a:gdLst>
                <a:gd name="T0" fmla="*/ 211 w 211"/>
                <a:gd name="T1" fmla="*/ 104 h 211"/>
                <a:gd name="T2" fmla="*/ 211 w 211"/>
                <a:gd name="T3" fmla="*/ 124 h 211"/>
                <a:gd name="T4" fmla="*/ 206 w 211"/>
                <a:gd name="T5" fmla="*/ 141 h 211"/>
                <a:gd name="T6" fmla="*/ 200 w 211"/>
                <a:gd name="T7" fmla="*/ 155 h 211"/>
                <a:gd name="T8" fmla="*/ 192 w 211"/>
                <a:gd name="T9" fmla="*/ 169 h 211"/>
                <a:gd name="T10" fmla="*/ 180 w 211"/>
                <a:gd name="T11" fmla="*/ 180 h 211"/>
                <a:gd name="T12" fmla="*/ 169 w 211"/>
                <a:gd name="T13" fmla="*/ 192 h 211"/>
                <a:gd name="T14" fmla="*/ 155 w 211"/>
                <a:gd name="T15" fmla="*/ 200 h 211"/>
                <a:gd name="T16" fmla="*/ 141 w 211"/>
                <a:gd name="T17" fmla="*/ 206 h 211"/>
                <a:gd name="T18" fmla="*/ 124 w 211"/>
                <a:gd name="T19" fmla="*/ 211 h 211"/>
                <a:gd name="T20" fmla="*/ 107 w 211"/>
                <a:gd name="T21" fmla="*/ 211 h 211"/>
                <a:gd name="T22" fmla="*/ 90 w 211"/>
                <a:gd name="T23" fmla="*/ 211 h 211"/>
                <a:gd name="T24" fmla="*/ 73 w 211"/>
                <a:gd name="T25" fmla="*/ 206 h 211"/>
                <a:gd name="T26" fmla="*/ 59 w 211"/>
                <a:gd name="T27" fmla="*/ 200 h 211"/>
                <a:gd name="T28" fmla="*/ 45 w 211"/>
                <a:gd name="T29" fmla="*/ 192 h 211"/>
                <a:gd name="T30" fmla="*/ 31 w 211"/>
                <a:gd name="T31" fmla="*/ 180 h 211"/>
                <a:gd name="T32" fmla="*/ 22 w 211"/>
                <a:gd name="T33" fmla="*/ 169 h 211"/>
                <a:gd name="T34" fmla="*/ 14 w 211"/>
                <a:gd name="T35" fmla="*/ 155 h 211"/>
                <a:gd name="T36" fmla="*/ 5 w 211"/>
                <a:gd name="T37" fmla="*/ 141 h 211"/>
                <a:gd name="T38" fmla="*/ 2 w 211"/>
                <a:gd name="T39" fmla="*/ 124 h 211"/>
                <a:gd name="T40" fmla="*/ 0 w 211"/>
                <a:gd name="T41" fmla="*/ 107 h 211"/>
                <a:gd name="T42" fmla="*/ 2 w 211"/>
                <a:gd name="T43" fmla="*/ 90 h 211"/>
                <a:gd name="T44" fmla="*/ 5 w 211"/>
                <a:gd name="T45" fmla="*/ 73 h 211"/>
                <a:gd name="T46" fmla="*/ 14 w 211"/>
                <a:gd name="T47" fmla="*/ 59 h 211"/>
                <a:gd name="T48" fmla="*/ 22 w 211"/>
                <a:gd name="T49" fmla="*/ 45 h 211"/>
                <a:gd name="T50" fmla="*/ 31 w 211"/>
                <a:gd name="T51" fmla="*/ 31 h 211"/>
                <a:gd name="T52" fmla="*/ 45 w 211"/>
                <a:gd name="T53" fmla="*/ 19 h 211"/>
                <a:gd name="T54" fmla="*/ 59 w 211"/>
                <a:gd name="T55" fmla="*/ 11 h 211"/>
                <a:gd name="T56" fmla="*/ 73 w 211"/>
                <a:gd name="T57" fmla="*/ 5 h 211"/>
                <a:gd name="T58" fmla="*/ 90 w 211"/>
                <a:gd name="T59" fmla="*/ 3 h 211"/>
                <a:gd name="T60" fmla="*/ 107 w 211"/>
                <a:gd name="T61" fmla="*/ 0 h 211"/>
                <a:gd name="T62" fmla="*/ 124 w 211"/>
                <a:gd name="T63" fmla="*/ 3 h 211"/>
                <a:gd name="T64" fmla="*/ 141 w 211"/>
                <a:gd name="T65" fmla="*/ 5 h 211"/>
                <a:gd name="T66" fmla="*/ 155 w 211"/>
                <a:gd name="T67" fmla="*/ 11 h 211"/>
                <a:gd name="T68" fmla="*/ 169 w 211"/>
                <a:gd name="T69" fmla="*/ 19 h 211"/>
                <a:gd name="T70" fmla="*/ 180 w 211"/>
                <a:gd name="T71" fmla="*/ 31 h 211"/>
                <a:gd name="T72" fmla="*/ 192 w 211"/>
                <a:gd name="T73" fmla="*/ 45 h 211"/>
                <a:gd name="T74" fmla="*/ 200 w 211"/>
                <a:gd name="T75" fmla="*/ 59 h 211"/>
                <a:gd name="T76" fmla="*/ 206 w 211"/>
                <a:gd name="T77" fmla="*/ 73 h 211"/>
                <a:gd name="T78" fmla="*/ 211 w 211"/>
                <a:gd name="T79" fmla="*/ 90 h 211"/>
                <a:gd name="T80" fmla="*/ 211 w 211"/>
                <a:gd name="T81" fmla="*/ 107 h 211"/>
                <a:gd name="T82" fmla="*/ 211 w 211"/>
                <a:gd name="T83" fmla="*/ 104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211"/>
                <a:gd name="T128" fmla="*/ 211 w 211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211">
                  <a:moveTo>
                    <a:pt x="211" y="104"/>
                  </a:moveTo>
                  <a:lnTo>
                    <a:pt x="211" y="124"/>
                  </a:lnTo>
                  <a:lnTo>
                    <a:pt x="206" y="141"/>
                  </a:lnTo>
                  <a:lnTo>
                    <a:pt x="200" y="155"/>
                  </a:lnTo>
                  <a:lnTo>
                    <a:pt x="192" y="169"/>
                  </a:lnTo>
                  <a:lnTo>
                    <a:pt x="180" y="180"/>
                  </a:lnTo>
                  <a:lnTo>
                    <a:pt x="169" y="192"/>
                  </a:lnTo>
                  <a:lnTo>
                    <a:pt x="155" y="200"/>
                  </a:lnTo>
                  <a:lnTo>
                    <a:pt x="141" y="206"/>
                  </a:lnTo>
                  <a:lnTo>
                    <a:pt x="124" y="211"/>
                  </a:lnTo>
                  <a:lnTo>
                    <a:pt x="107" y="211"/>
                  </a:lnTo>
                  <a:lnTo>
                    <a:pt x="90" y="211"/>
                  </a:lnTo>
                  <a:lnTo>
                    <a:pt x="73" y="206"/>
                  </a:lnTo>
                  <a:lnTo>
                    <a:pt x="59" y="200"/>
                  </a:lnTo>
                  <a:lnTo>
                    <a:pt x="45" y="192"/>
                  </a:lnTo>
                  <a:lnTo>
                    <a:pt x="31" y="180"/>
                  </a:lnTo>
                  <a:lnTo>
                    <a:pt x="22" y="169"/>
                  </a:lnTo>
                  <a:lnTo>
                    <a:pt x="14" y="155"/>
                  </a:lnTo>
                  <a:lnTo>
                    <a:pt x="5" y="141"/>
                  </a:lnTo>
                  <a:lnTo>
                    <a:pt x="2" y="124"/>
                  </a:lnTo>
                  <a:lnTo>
                    <a:pt x="0" y="107"/>
                  </a:lnTo>
                  <a:lnTo>
                    <a:pt x="2" y="90"/>
                  </a:lnTo>
                  <a:lnTo>
                    <a:pt x="5" y="73"/>
                  </a:lnTo>
                  <a:lnTo>
                    <a:pt x="14" y="59"/>
                  </a:lnTo>
                  <a:lnTo>
                    <a:pt x="22" y="45"/>
                  </a:lnTo>
                  <a:lnTo>
                    <a:pt x="31" y="31"/>
                  </a:lnTo>
                  <a:lnTo>
                    <a:pt x="45" y="19"/>
                  </a:lnTo>
                  <a:lnTo>
                    <a:pt x="59" y="11"/>
                  </a:lnTo>
                  <a:lnTo>
                    <a:pt x="73" y="5"/>
                  </a:lnTo>
                  <a:lnTo>
                    <a:pt x="90" y="3"/>
                  </a:lnTo>
                  <a:lnTo>
                    <a:pt x="107" y="0"/>
                  </a:lnTo>
                  <a:lnTo>
                    <a:pt x="124" y="3"/>
                  </a:lnTo>
                  <a:lnTo>
                    <a:pt x="141" y="5"/>
                  </a:lnTo>
                  <a:lnTo>
                    <a:pt x="155" y="11"/>
                  </a:lnTo>
                  <a:lnTo>
                    <a:pt x="169" y="19"/>
                  </a:lnTo>
                  <a:lnTo>
                    <a:pt x="180" y="31"/>
                  </a:lnTo>
                  <a:lnTo>
                    <a:pt x="192" y="45"/>
                  </a:lnTo>
                  <a:lnTo>
                    <a:pt x="200" y="59"/>
                  </a:lnTo>
                  <a:lnTo>
                    <a:pt x="206" y="73"/>
                  </a:lnTo>
                  <a:lnTo>
                    <a:pt x="211" y="90"/>
                  </a:lnTo>
                  <a:lnTo>
                    <a:pt x="211" y="107"/>
                  </a:lnTo>
                  <a:lnTo>
                    <a:pt x="21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69" name="Freeform 40"/>
            <p:cNvSpPr>
              <a:spLocks/>
            </p:cNvSpPr>
            <p:nvPr/>
          </p:nvSpPr>
          <p:spPr bwMode="auto">
            <a:xfrm>
              <a:off x="2993" y="1361"/>
              <a:ext cx="211" cy="211"/>
            </a:xfrm>
            <a:custGeom>
              <a:avLst/>
              <a:gdLst>
                <a:gd name="T0" fmla="*/ 211 w 211"/>
                <a:gd name="T1" fmla="*/ 104 h 211"/>
                <a:gd name="T2" fmla="*/ 211 w 211"/>
                <a:gd name="T3" fmla="*/ 90 h 211"/>
                <a:gd name="T4" fmla="*/ 206 w 211"/>
                <a:gd name="T5" fmla="*/ 73 h 211"/>
                <a:gd name="T6" fmla="*/ 200 w 211"/>
                <a:gd name="T7" fmla="*/ 59 h 211"/>
                <a:gd name="T8" fmla="*/ 192 w 211"/>
                <a:gd name="T9" fmla="*/ 45 h 211"/>
                <a:gd name="T10" fmla="*/ 180 w 211"/>
                <a:gd name="T11" fmla="*/ 31 h 211"/>
                <a:gd name="T12" fmla="*/ 169 w 211"/>
                <a:gd name="T13" fmla="*/ 19 h 211"/>
                <a:gd name="T14" fmla="*/ 155 w 211"/>
                <a:gd name="T15" fmla="*/ 11 h 211"/>
                <a:gd name="T16" fmla="*/ 141 w 211"/>
                <a:gd name="T17" fmla="*/ 5 h 211"/>
                <a:gd name="T18" fmla="*/ 124 w 211"/>
                <a:gd name="T19" fmla="*/ 3 h 211"/>
                <a:gd name="T20" fmla="*/ 107 w 211"/>
                <a:gd name="T21" fmla="*/ 0 h 211"/>
                <a:gd name="T22" fmla="*/ 90 w 211"/>
                <a:gd name="T23" fmla="*/ 3 h 211"/>
                <a:gd name="T24" fmla="*/ 73 w 211"/>
                <a:gd name="T25" fmla="*/ 5 h 211"/>
                <a:gd name="T26" fmla="*/ 59 w 211"/>
                <a:gd name="T27" fmla="*/ 11 h 211"/>
                <a:gd name="T28" fmla="*/ 45 w 211"/>
                <a:gd name="T29" fmla="*/ 19 h 211"/>
                <a:gd name="T30" fmla="*/ 31 w 211"/>
                <a:gd name="T31" fmla="*/ 31 h 211"/>
                <a:gd name="T32" fmla="*/ 22 w 211"/>
                <a:gd name="T33" fmla="*/ 45 h 211"/>
                <a:gd name="T34" fmla="*/ 14 w 211"/>
                <a:gd name="T35" fmla="*/ 59 h 211"/>
                <a:gd name="T36" fmla="*/ 5 w 211"/>
                <a:gd name="T37" fmla="*/ 73 h 211"/>
                <a:gd name="T38" fmla="*/ 2 w 211"/>
                <a:gd name="T39" fmla="*/ 90 h 211"/>
                <a:gd name="T40" fmla="*/ 0 w 211"/>
                <a:gd name="T41" fmla="*/ 107 h 211"/>
                <a:gd name="T42" fmla="*/ 2 w 211"/>
                <a:gd name="T43" fmla="*/ 124 h 211"/>
                <a:gd name="T44" fmla="*/ 5 w 211"/>
                <a:gd name="T45" fmla="*/ 141 h 211"/>
                <a:gd name="T46" fmla="*/ 14 w 211"/>
                <a:gd name="T47" fmla="*/ 155 h 211"/>
                <a:gd name="T48" fmla="*/ 22 w 211"/>
                <a:gd name="T49" fmla="*/ 169 h 211"/>
                <a:gd name="T50" fmla="*/ 31 w 211"/>
                <a:gd name="T51" fmla="*/ 180 h 211"/>
                <a:gd name="T52" fmla="*/ 45 w 211"/>
                <a:gd name="T53" fmla="*/ 192 h 211"/>
                <a:gd name="T54" fmla="*/ 59 w 211"/>
                <a:gd name="T55" fmla="*/ 200 h 211"/>
                <a:gd name="T56" fmla="*/ 73 w 211"/>
                <a:gd name="T57" fmla="*/ 206 h 211"/>
                <a:gd name="T58" fmla="*/ 90 w 211"/>
                <a:gd name="T59" fmla="*/ 211 h 211"/>
                <a:gd name="T60" fmla="*/ 107 w 211"/>
                <a:gd name="T61" fmla="*/ 211 h 211"/>
                <a:gd name="T62" fmla="*/ 124 w 211"/>
                <a:gd name="T63" fmla="*/ 211 h 211"/>
                <a:gd name="T64" fmla="*/ 141 w 211"/>
                <a:gd name="T65" fmla="*/ 206 h 211"/>
                <a:gd name="T66" fmla="*/ 155 w 211"/>
                <a:gd name="T67" fmla="*/ 200 h 211"/>
                <a:gd name="T68" fmla="*/ 169 w 211"/>
                <a:gd name="T69" fmla="*/ 192 h 211"/>
                <a:gd name="T70" fmla="*/ 180 w 211"/>
                <a:gd name="T71" fmla="*/ 180 h 211"/>
                <a:gd name="T72" fmla="*/ 192 w 211"/>
                <a:gd name="T73" fmla="*/ 169 h 211"/>
                <a:gd name="T74" fmla="*/ 200 w 211"/>
                <a:gd name="T75" fmla="*/ 155 h 211"/>
                <a:gd name="T76" fmla="*/ 206 w 211"/>
                <a:gd name="T77" fmla="*/ 141 h 211"/>
                <a:gd name="T78" fmla="*/ 211 w 211"/>
                <a:gd name="T79" fmla="*/ 124 h 211"/>
                <a:gd name="T80" fmla="*/ 211 w 211"/>
                <a:gd name="T81" fmla="*/ 107 h 211"/>
                <a:gd name="T82" fmla="*/ 211 w 211"/>
                <a:gd name="T83" fmla="*/ 107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211"/>
                <a:gd name="T128" fmla="*/ 211 w 211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211">
                  <a:moveTo>
                    <a:pt x="211" y="104"/>
                  </a:moveTo>
                  <a:lnTo>
                    <a:pt x="211" y="90"/>
                  </a:lnTo>
                  <a:lnTo>
                    <a:pt x="206" y="73"/>
                  </a:lnTo>
                  <a:lnTo>
                    <a:pt x="200" y="59"/>
                  </a:lnTo>
                  <a:lnTo>
                    <a:pt x="192" y="45"/>
                  </a:lnTo>
                  <a:lnTo>
                    <a:pt x="180" y="31"/>
                  </a:lnTo>
                  <a:lnTo>
                    <a:pt x="169" y="19"/>
                  </a:lnTo>
                  <a:lnTo>
                    <a:pt x="155" y="11"/>
                  </a:lnTo>
                  <a:lnTo>
                    <a:pt x="141" y="5"/>
                  </a:lnTo>
                  <a:lnTo>
                    <a:pt x="124" y="3"/>
                  </a:lnTo>
                  <a:lnTo>
                    <a:pt x="107" y="0"/>
                  </a:lnTo>
                  <a:lnTo>
                    <a:pt x="90" y="3"/>
                  </a:lnTo>
                  <a:lnTo>
                    <a:pt x="73" y="5"/>
                  </a:lnTo>
                  <a:lnTo>
                    <a:pt x="59" y="11"/>
                  </a:lnTo>
                  <a:lnTo>
                    <a:pt x="45" y="19"/>
                  </a:lnTo>
                  <a:lnTo>
                    <a:pt x="31" y="31"/>
                  </a:lnTo>
                  <a:lnTo>
                    <a:pt x="22" y="45"/>
                  </a:lnTo>
                  <a:lnTo>
                    <a:pt x="14" y="59"/>
                  </a:lnTo>
                  <a:lnTo>
                    <a:pt x="5" y="73"/>
                  </a:lnTo>
                  <a:lnTo>
                    <a:pt x="2" y="90"/>
                  </a:lnTo>
                  <a:lnTo>
                    <a:pt x="0" y="107"/>
                  </a:lnTo>
                  <a:lnTo>
                    <a:pt x="2" y="124"/>
                  </a:lnTo>
                  <a:lnTo>
                    <a:pt x="5" y="141"/>
                  </a:lnTo>
                  <a:lnTo>
                    <a:pt x="14" y="155"/>
                  </a:lnTo>
                  <a:lnTo>
                    <a:pt x="22" y="169"/>
                  </a:lnTo>
                  <a:lnTo>
                    <a:pt x="31" y="180"/>
                  </a:lnTo>
                  <a:lnTo>
                    <a:pt x="45" y="192"/>
                  </a:lnTo>
                  <a:lnTo>
                    <a:pt x="59" y="200"/>
                  </a:lnTo>
                  <a:lnTo>
                    <a:pt x="73" y="206"/>
                  </a:lnTo>
                  <a:lnTo>
                    <a:pt x="90" y="211"/>
                  </a:lnTo>
                  <a:lnTo>
                    <a:pt x="107" y="211"/>
                  </a:lnTo>
                  <a:lnTo>
                    <a:pt x="124" y="211"/>
                  </a:lnTo>
                  <a:lnTo>
                    <a:pt x="141" y="206"/>
                  </a:lnTo>
                  <a:lnTo>
                    <a:pt x="155" y="200"/>
                  </a:lnTo>
                  <a:lnTo>
                    <a:pt x="169" y="192"/>
                  </a:lnTo>
                  <a:lnTo>
                    <a:pt x="180" y="180"/>
                  </a:lnTo>
                  <a:lnTo>
                    <a:pt x="192" y="169"/>
                  </a:lnTo>
                  <a:lnTo>
                    <a:pt x="200" y="155"/>
                  </a:lnTo>
                  <a:lnTo>
                    <a:pt x="206" y="141"/>
                  </a:lnTo>
                  <a:lnTo>
                    <a:pt x="211" y="124"/>
                  </a:lnTo>
                  <a:lnTo>
                    <a:pt x="211" y="107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70" name="Rectangle 41"/>
            <p:cNvSpPr>
              <a:spLocks noChangeArrowheads="1"/>
            </p:cNvSpPr>
            <p:nvPr/>
          </p:nvSpPr>
          <p:spPr bwMode="auto">
            <a:xfrm>
              <a:off x="3066" y="1420"/>
              <a:ext cx="54" cy="11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5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6471" name="Freeform 42"/>
            <p:cNvSpPr>
              <a:spLocks/>
            </p:cNvSpPr>
            <p:nvPr/>
          </p:nvSpPr>
          <p:spPr bwMode="auto">
            <a:xfrm>
              <a:off x="2888" y="1155"/>
              <a:ext cx="51" cy="90"/>
            </a:xfrm>
            <a:custGeom>
              <a:avLst/>
              <a:gdLst>
                <a:gd name="T0" fmla="*/ 26 w 51"/>
                <a:gd name="T1" fmla="*/ 82 h 90"/>
                <a:gd name="T2" fmla="*/ 3 w 51"/>
                <a:gd name="T3" fmla="*/ 90 h 90"/>
                <a:gd name="T4" fmla="*/ 0 w 51"/>
                <a:gd name="T5" fmla="*/ 0 h 90"/>
                <a:gd name="T6" fmla="*/ 51 w 51"/>
                <a:gd name="T7" fmla="*/ 73 h 90"/>
                <a:gd name="T8" fmla="*/ 28 w 51"/>
                <a:gd name="T9" fmla="*/ 82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90"/>
                <a:gd name="T17" fmla="*/ 51 w 5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90">
                  <a:moveTo>
                    <a:pt x="26" y="82"/>
                  </a:moveTo>
                  <a:lnTo>
                    <a:pt x="3" y="90"/>
                  </a:lnTo>
                  <a:lnTo>
                    <a:pt x="0" y="0"/>
                  </a:lnTo>
                  <a:lnTo>
                    <a:pt x="51" y="73"/>
                  </a:lnTo>
                  <a:lnTo>
                    <a:pt x="28" y="82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72" name="Freeform 43"/>
            <p:cNvSpPr>
              <a:spLocks/>
            </p:cNvSpPr>
            <p:nvPr/>
          </p:nvSpPr>
          <p:spPr bwMode="auto">
            <a:xfrm>
              <a:off x="2888" y="1155"/>
              <a:ext cx="51" cy="90"/>
            </a:xfrm>
            <a:custGeom>
              <a:avLst/>
              <a:gdLst>
                <a:gd name="T0" fmla="*/ 26 w 51"/>
                <a:gd name="T1" fmla="*/ 82 h 90"/>
                <a:gd name="T2" fmla="*/ 3 w 51"/>
                <a:gd name="T3" fmla="*/ 90 h 90"/>
                <a:gd name="T4" fmla="*/ 0 w 51"/>
                <a:gd name="T5" fmla="*/ 0 h 90"/>
                <a:gd name="T6" fmla="*/ 51 w 51"/>
                <a:gd name="T7" fmla="*/ 73 h 90"/>
                <a:gd name="T8" fmla="*/ 26 w 51"/>
                <a:gd name="T9" fmla="*/ 82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90"/>
                <a:gd name="T17" fmla="*/ 51 w 5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90">
                  <a:moveTo>
                    <a:pt x="26" y="82"/>
                  </a:moveTo>
                  <a:lnTo>
                    <a:pt x="3" y="90"/>
                  </a:lnTo>
                  <a:lnTo>
                    <a:pt x="0" y="0"/>
                  </a:lnTo>
                  <a:lnTo>
                    <a:pt x="51" y="73"/>
                  </a:lnTo>
                  <a:lnTo>
                    <a:pt x="26" y="8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73" name="Freeform 44"/>
            <p:cNvSpPr>
              <a:spLocks/>
            </p:cNvSpPr>
            <p:nvPr/>
          </p:nvSpPr>
          <p:spPr bwMode="auto">
            <a:xfrm>
              <a:off x="2916" y="1239"/>
              <a:ext cx="48" cy="700"/>
            </a:xfrm>
            <a:custGeom>
              <a:avLst/>
              <a:gdLst>
                <a:gd name="T0" fmla="*/ 34 w 48"/>
                <a:gd name="T1" fmla="*/ 700 h 700"/>
                <a:gd name="T2" fmla="*/ 40 w 48"/>
                <a:gd name="T3" fmla="*/ 633 h 700"/>
                <a:gd name="T4" fmla="*/ 43 w 48"/>
                <a:gd name="T5" fmla="*/ 562 h 700"/>
                <a:gd name="T6" fmla="*/ 46 w 48"/>
                <a:gd name="T7" fmla="*/ 491 h 700"/>
                <a:gd name="T8" fmla="*/ 48 w 48"/>
                <a:gd name="T9" fmla="*/ 421 h 700"/>
                <a:gd name="T10" fmla="*/ 48 w 48"/>
                <a:gd name="T11" fmla="*/ 348 h 700"/>
                <a:gd name="T12" fmla="*/ 46 w 48"/>
                <a:gd name="T13" fmla="*/ 277 h 700"/>
                <a:gd name="T14" fmla="*/ 40 w 48"/>
                <a:gd name="T15" fmla="*/ 206 h 700"/>
                <a:gd name="T16" fmla="*/ 31 w 48"/>
                <a:gd name="T17" fmla="*/ 136 h 700"/>
                <a:gd name="T18" fmla="*/ 17 w 48"/>
                <a:gd name="T19" fmla="*/ 68 h 700"/>
                <a:gd name="T20" fmla="*/ 0 w 48"/>
                <a:gd name="T21" fmla="*/ 0 h 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"/>
                <a:gd name="T34" fmla="*/ 0 h 700"/>
                <a:gd name="T35" fmla="*/ 48 w 48"/>
                <a:gd name="T36" fmla="*/ 700 h 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" h="700">
                  <a:moveTo>
                    <a:pt x="34" y="700"/>
                  </a:moveTo>
                  <a:lnTo>
                    <a:pt x="40" y="633"/>
                  </a:lnTo>
                  <a:lnTo>
                    <a:pt x="43" y="562"/>
                  </a:lnTo>
                  <a:lnTo>
                    <a:pt x="46" y="491"/>
                  </a:lnTo>
                  <a:lnTo>
                    <a:pt x="48" y="421"/>
                  </a:lnTo>
                  <a:lnTo>
                    <a:pt x="48" y="348"/>
                  </a:lnTo>
                  <a:lnTo>
                    <a:pt x="46" y="277"/>
                  </a:lnTo>
                  <a:lnTo>
                    <a:pt x="40" y="206"/>
                  </a:lnTo>
                  <a:lnTo>
                    <a:pt x="31" y="136"/>
                  </a:lnTo>
                  <a:lnTo>
                    <a:pt x="17" y="68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74" name="Rectangle 45"/>
            <p:cNvSpPr>
              <a:spLocks noChangeArrowheads="1"/>
            </p:cNvSpPr>
            <p:nvPr/>
          </p:nvSpPr>
          <p:spPr bwMode="auto">
            <a:xfrm>
              <a:off x="3007" y="1226"/>
              <a:ext cx="54" cy="11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u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6475" name="Rectangle 46"/>
            <p:cNvSpPr>
              <a:spLocks noChangeArrowheads="1"/>
            </p:cNvSpPr>
            <p:nvPr/>
          </p:nvSpPr>
          <p:spPr bwMode="auto">
            <a:xfrm>
              <a:off x="3058" y="1226"/>
              <a:ext cx="165" cy="11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 = ?</a:t>
              </a:r>
              <a:endParaRPr lang="en-US" dirty="0">
                <a:latin typeface="Arial Regular"/>
              </a:endParaRPr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2286000" y="2265462"/>
            <a:ext cx="588963" cy="717550"/>
            <a:chOff x="1496" y="1160"/>
            <a:chExt cx="371" cy="452"/>
          </a:xfrm>
        </p:grpSpPr>
        <p:sp>
          <p:nvSpPr>
            <p:cNvPr id="16460" name="Freeform 48"/>
            <p:cNvSpPr>
              <a:spLocks/>
            </p:cNvSpPr>
            <p:nvPr/>
          </p:nvSpPr>
          <p:spPr bwMode="auto">
            <a:xfrm>
              <a:off x="1496" y="1160"/>
              <a:ext cx="71" cy="88"/>
            </a:xfrm>
            <a:custGeom>
              <a:avLst/>
              <a:gdLst>
                <a:gd name="T0" fmla="*/ 51 w 71"/>
                <a:gd name="T1" fmla="*/ 71 h 88"/>
                <a:gd name="T2" fmla="*/ 31 w 71"/>
                <a:gd name="T3" fmla="*/ 88 h 88"/>
                <a:gd name="T4" fmla="*/ 0 w 71"/>
                <a:gd name="T5" fmla="*/ 0 h 88"/>
                <a:gd name="T6" fmla="*/ 71 w 71"/>
                <a:gd name="T7" fmla="*/ 57 h 88"/>
                <a:gd name="T8" fmla="*/ 51 w 71"/>
                <a:gd name="T9" fmla="*/ 71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88"/>
                <a:gd name="T17" fmla="*/ 71 w 71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88">
                  <a:moveTo>
                    <a:pt x="51" y="71"/>
                  </a:moveTo>
                  <a:lnTo>
                    <a:pt x="31" y="88"/>
                  </a:lnTo>
                  <a:lnTo>
                    <a:pt x="0" y="0"/>
                  </a:lnTo>
                  <a:lnTo>
                    <a:pt x="71" y="57"/>
                  </a:lnTo>
                  <a:lnTo>
                    <a:pt x="51" y="71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61" name="Freeform 49"/>
            <p:cNvSpPr>
              <a:spLocks/>
            </p:cNvSpPr>
            <p:nvPr/>
          </p:nvSpPr>
          <p:spPr bwMode="auto">
            <a:xfrm>
              <a:off x="1496" y="1160"/>
              <a:ext cx="71" cy="88"/>
            </a:xfrm>
            <a:custGeom>
              <a:avLst/>
              <a:gdLst>
                <a:gd name="T0" fmla="*/ 51 w 71"/>
                <a:gd name="T1" fmla="*/ 71 h 88"/>
                <a:gd name="T2" fmla="*/ 31 w 71"/>
                <a:gd name="T3" fmla="*/ 88 h 88"/>
                <a:gd name="T4" fmla="*/ 0 w 71"/>
                <a:gd name="T5" fmla="*/ 0 h 88"/>
                <a:gd name="T6" fmla="*/ 71 w 71"/>
                <a:gd name="T7" fmla="*/ 57 h 88"/>
                <a:gd name="T8" fmla="*/ 51 w 71"/>
                <a:gd name="T9" fmla="*/ 71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88"/>
                <a:gd name="T17" fmla="*/ 71 w 71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88">
                  <a:moveTo>
                    <a:pt x="51" y="71"/>
                  </a:moveTo>
                  <a:lnTo>
                    <a:pt x="31" y="88"/>
                  </a:lnTo>
                  <a:lnTo>
                    <a:pt x="0" y="0"/>
                  </a:lnTo>
                  <a:lnTo>
                    <a:pt x="71" y="57"/>
                  </a:lnTo>
                  <a:lnTo>
                    <a:pt x="51" y="7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62" name="Freeform 50"/>
            <p:cNvSpPr>
              <a:spLocks/>
            </p:cNvSpPr>
            <p:nvPr/>
          </p:nvSpPr>
          <p:spPr bwMode="auto">
            <a:xfrm>
              <a:off x="1550" y="1234"/>
              <a:ext cx="40" cy="378"/>
            </a:xfrm>
            <a:custGeom>
              <a:avLst/>
              <a:gdLst>
                <a:gd name="T0" fmla="*/ 14 w 40"/>
                <a:gd name="T1" fmla="*/ 378 h 378"/>
                <a:gd name="T2" fmla="*/ 20 w 40"/>
                <a:gd name="T3" fmla="*/ 344 h 378"/>
                <a:gd name="T4" fmla="*/ 25 w 40"/>
                <a:gd name="T5" fmla="*/ 305 h 378"/>
                <a:gd name="T6" fmla="*/ 28 w 40"/>
                <a:gd name="T7" fmla="*/ 265 h 378"/>
                <a:gd name="T8" fmla="*/ 34 w 40"/>
                <a:gd name="T9" fmla="*/ 226 h 378"/>
                <a:gd name="T10" fmla="*/ 37 w 40"/>
                <a:gd name="T11" fmla="*/ 183 h 378"/>
                <a:gd name="T12" fmla="*/ 40 w 40"/>
                <a:gd name="T13" fmla="*/ 144 h 378"/>
                <a:gd name="T14" fmla="*/ 37 w 40"/>
                <a:gd name="T15" fmla="*/ 104 h 378"/>
                <a:gd name="T16" fmla="*/ 28 w 40"/>
                <a:gd name="T17" fmla="*/ 67 h 378"/>
                <a:gd name="T18" fmla="*/ 17 w 40"/>
                <a:gd name="T19" fmla="*/ 34 h 378"/>
                <a:gd name="T20" fmla="*/ 0 w 40"/>
                <a:gd name="T21" fmla="*/ 0 h 3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378"/>
                <a:gd name="T35" fmla="*/ 40 w 40"/>
                <a:gd name="T36" fmla="*/ 378 h 3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378">
                  <a:moveTo>
                    <a:pt x="14" y="378"/>
                  </a:moveTo>
                  <a:lnTo>
                    <a:pt x="20" y="344"/>
                  </a:lnTo>
                  <a:lnTo>
                    <a:pt x="25" y="305"/>
                  </a:lnTo>
                  <a:lnTo>
                    <a:pt x="28" y="265"/>
                  </a:lnTo>
                  <a:lnTo>
                    <a:pt x="34" y="226"/>
                  </a:lnTo>
                  <a:lnTo>
                    <a:pt x="37" y="183"/>
                  </a:lnTo>
                  <a:lnTo>
                    <a:pt x="40" y="144"/>
                  </a:lnTo>
                  <a:lnTo>
                    <a:pt x="37" y="104"/>
                  </a:lnTo>
                  <a:lnTo>
                    <a:pt x="28" y="67"/>
                  </a:lnTo>
                  <a:lnTo>
                    <a:pt x="17" y="34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63" name="Freeform 51"/>
            <p:cNvSpPr>
              <a:spLocks/>
            </p:cNvSpPr>
            <p:nvPr/>
          </p:nvSpPr>
          <p:spPr bwMode="auto">
            <a:xfrm>
              <a:off x="1609" y="1369"/>
              <a:ext cx="212" cy="212"/>
            </a:xfrm>
            <a:custGeom>
              <a:avLst/>
              <a:gdLst>
                <a:gd name="T0" fmla="*/ 209 w 212"/>
                <a:gd name="T1" fmla="*/ 105 h 212"/>
                <a:gd name="T2" fmla="*/ 209 w 212"/>
                <a:gd name="T3" fmla="*/ 124 h 212"/>
                <a:gd name="T4" fmla="*/ 206 w 212"/>
                <a:gd name="T5" fmla="*/ 141 h 212"/>
                <a:gd name="T6" fmla="*/ 201 w 212"/>
                <a:gd name="T7" fmla="*/ 155 h 212"/>
                <a:gd name="T8" fmla="*/ 192 w 212"/>
                <a:gd name="T9" fmla="*/ 170 h 212"/>
                <a:gd name="T10" fmla="*/ 181 w 212"/>
                <a:gd name="T11" fmla="*/ 181 h 212"/>
                <a:gd name="T12" fmla="*/ 167 w 212"/>
                <a:gd name="T13" fmla="*/ 192 h 212"/>
                <a:gd name="T14" fmla="*/ 156 w 212"/>
                <a:gd name="T15" fmla="*/ 201 h 212"/>
                <a:gd name="T16" fmla="*/ 139 w 212"/>
                <a:gd name="T17" fmla="*/ 206 h 212"/>
                <a:gd name="T18" fmla="*/ 122 w 212"/>
                <a:gd name="T19" fmla="*/ 212 h 212"/>
                <a:gd name="T20" fmla="*/ 105 w 212"/>
                <a:gd name="T21" fmla="*/ 212 h 212"/>
                <a:gd name="T22" fmla="*/ 88 w 212"/>
                <a:gd name="T23" fmla="*/ 212 h 212"/>
                <a:gd name="T24" fmla="*/ 71 w 212"/>
                <a:gd name="T25" fmla="*/ 206 h 212"/>
                <a:gd name="T26" fmla="*/ 57 w 212"/>
                <a:gd name="T27" fmla="*/ 201 h 212"/>
                <a:gd name="T28" fmla="*/ 43 w 212"/>
                <a:gd name="T29" fmla="*/ 192 h 212"/>
                <a:gd name="T30" fmla="*/ 31 w 212"/>
                <a:gd name="T31" fmla="*/ 181 h 212"/>
                <a:gd name="T32" fmla="*/ 20 w 212"/>
                <a:gd name="T33" fmla="*/ 170 h 212"/>
                <a:gd name="T34" fmla="*/ 12 w 212"/>
                <a:gd name="T35" fmla="*/ 155 h 212"/>
                <a:gd name="T36" fmla="*/ 6 w 212"/>
                <a:gd name="T37" fmla="*/ 141 h 212"/>
                <a:gd name="T38" fmla="*/ 0 w 212"/>
                <a:gd name="T39" fmla="*/ 124 h 212"/>
                <a:gd name="T40" fmla="*/ 0 w 212"/>
                <a:gd name="T41" fmla="*/ 107 h 212"/>
                <a:gd name="T42" fmla="*/ 0 w 212"/>
                <a:gd name="T43" fmla="*/ 91 h 212"/>
                <a:gd name="T44" fmla="*/ 6 w 212"/>
                <a:gd name="T45" fmla="*/ 74 h 212"/>
                <a:gd name="T46" fmla="*/ 12 w 212"/>
                <a:gd name="T47" fmla="*/ 59 h 212"/>
                <a:gd name="T48" fmla="*/ 20 w 212"/>
                <a:gd name="T49" fmla="*/ 45 h 212"/>
                <a:gd name="T50" fmla="*/ 31 w 212"/>
                <a:gd name="T51" fmla="*/ 31 h 212"/>
                <a:gd name="T52" fmla="*/ 43 w 212"/>
                <a:gd name="T53" fmla="*/ 20 h 212"/>
                <a:gd name="T54" fmla="*/ 57 w 212"/>
                <a:gd name="T55" fmla="*/ 11 h 212"/>
                <a:gd name="T56" fmla="*/ 71 w 212"/>
                <a:gd name="T57" fmla="*/ 6 h 212"/>
                <a:gd name="T58" fmla="*/ 88 w 212"/>
                <a:gd name="T59" fmla="*/ 3 h 212"/>
                <a:gd name="T60" fmla="*/ 105 w 212"/>
                <a:gd name="T61" fmla="*/ 0 h 212"/>
                <a:gd name="T62" fmla="*/ 122 w 212"/>
                <a:gd name="T63" fmla="*/ 3 h 212"/>
                <a:gd name="T64" fmla="*/ 139 w 212"/>
                <a:gd name="T65" fmla="*/ 6 h 212"/>
                <a:gd name="T66" fmla="*/ 156 w 212"/>
                <a:gd name="T67" fmla="*/ 11 h 212"/>
                <a:gd name="T68" fmla="*/ 167 w 212"/>
                <a:gd name="T69" fmla="*/ 20 h 212"/>
                <a:gd name="T70" fmla="*/ 181 w 212"/>
                <a:gd name="T71" fmla="*/ 31 h 212"/>
                <a:gd name="T72" fmla="*/ 192 w 212"/>
                <a:gd name="T73" fmla="*/ 45 h 212"/>
                <a:gd name="T74" fmla="*/ 201 w 212"/>
                <a:gd name="T75" fmla="*/ 59 h 212"/>
                <a:gd name="T76" fmla="*/ 206 w 212"/>
                <a:gd name="T77" fmla="*/ 74 h 212"/>
                <a:gd name="T78" fmla="*/ 209 w 212"/>
                <a:gd name="T79" fmla="*/ 91 h 212"/>
                <a:gd name="T80" fmla="*/ 212 w 212"/>
                <a:gd name="T81" fmla="*/ 107 h 212"/>
                <a:gd name="T82" fmla="*/ 209 w 212"/>
                <a:gd name="T83" fmla="*/ 105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2"/>
                <a:gd name="T127" fmla="*/ 0 h 212"/>
                <a:gd name="T128" fmla="*/ 212 w 212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2" h="212">
                  <a:moveTo>
                    <a:pt x="209" y="105"/>
                  </a:moveTo>
                  <a:lnTo>
                    <a:pt x="209" y="124"/>
                  </a:lnTo>
                  <a:lnTo>
                    <a:pt x="206" y="141"/>
                  </a:lnTo>
                  <a:lnTo>
                    <a:pt x="201" y="155"/>
                  </a:lnTo>
                  <a:lnTo>
                    <a:pt x="192" y="170"/>
                  </a:lnTo>
                  <a:lnTo>
                    <a:pt x="181" y="181"/>
                  </a:lnTo>
                  <a:lnTo>
                    <a:pt x="167" y="192"/>
                  </a:lnTo>
                  <a:lnTo>
                    <a:pt x="156" y="201"/>
                  </a:lnTo>
                  <a:lnTo>
                    <a:pt x="139" y="206"/>
                  </a:lnTo>
                  <a:lnTo>
                    <a:pt x="122" y="212"/>
                  </a:lnTo>
                  <a:lnTo>
                    <a:pt x="105" y="212"/>
                  </a:lnTo>
                  <a:lnTo>
                    <a:pt x="88" y="212"/>
                  </a:lnTo>
                  <a:lnTo>
                    <a:pt x="71" y="206"/>
                  </a:lnTo>
                  <a:lnTo>
                    <a:pt x="57" y="201"/>
                  </a:lnTo>
                  <a:lnTo>
                    <a:pt x="43" y="192"/>
                  </a:lnTo>
                  <a:lnTo>
                    <a:pt x="31" y="181"/>
                  </a:lnTo>
                  <a:lnTo>
                    <a:pt x="20" y="170"/>
                  </a:lnTo>
                  <a:lnTo>
                    <a:pt x="12" y="155"/>
                  </a:lnTo>
                  <a:lnTo>
                    <a:pt x="6" y="141"/>
                  </a:lnTo>
                  <a:lnTo>
                    <a:pt x="0" y="124"/>
                  </a:lnTo>
                  <a:lnTo>
                    <a:pt x="0" y="107"/>
                  </a:lnTo>
                  <a:lnTo>
                    <a:pt x="0" y="91"/>
                  </a:lnTo>
                  <a:lnTo>
                    <a:pt x="6" y="74"/>
                  </a:lnTo>
                  <a:lnTo>
                    <a:pt x="12" y="59"/>
                  </a:lnTo>
                  <a:lnTo>
                    <a:pt x="20" y="45"/>
                  </a:lnTo>
                  <a:lnTo>
                    <a:pt x="31" y="31"/>
                  </a:lnTo>
                  <a:lnTo>
                    <a:pt x="43" y="20"/>
                  </a:lnTo>
                  <a:lnTo>
                    <a:pt x="57" y="11"/>
                  </a:lnTo>
                  <a:lnTo>
                    <a:pt x="71" y="6"/>
                  </a:lnTo>
                  <a:lnTo>
                    <a:pt x="88" y="3"/>
                  </a:lnTo>
                  <a:lnTo>
                    <a:pt x="105" y="0"/>
                  </a:lnTo>
                  <a:lnTo>
                    <a:pt x="122" y="3"/>
                  </a:lnTo>
                  <a:lnTo>
                    <a:pt x="139" y="6"/>
                  </a:lnTo>
                  <a:lnTo>
                    <a:pt x="156" y="11"/>
                  </a:lnTo>
                  <a:lnTo>
                    <a:pt x="167" y="20"/>
                  </a:lnTo>
                  <a:lnTo>
                    <a:pt x="181" y="31"/>
                  </a:lnTo>
                  <a:lnTo>
                    <a:pt x="192" y="45"/>
                  </a:lnTo>
                  <a:lnTo>
                    <a:pt x="201" y="59"/>
                  </a:lnTo>
                  <a:lnTo>
                    <a:pt x="206" y="74"/>
                  </a:lnTo>
                  <a:lnTo>
                    <a:pt x="209" y="91"/>
                  </a:lnTo>
                  <a:lnTo>
                    <a:pt x="212" y="107"/>
                  </a:lnTo>
                  <a:lnTo>
                    <a:pt x="209" y="10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64" name="Freeform 52"/>
            <p:cNvSpPr>
              <a:spLocks/>
            </p:cNvSpPr>
            <p:nvPr/>
          </p:nvSpPr>
          <p:spPr bwMode="auto">
            <a:xfrm>
              <a:off x="1609" y="1369"/>
              <a:ext cx="212" cy="212"/>
            </a:xfrm>
            <a:custGeom>
              <a:avLst/>
              <a:gdLst>
                <a:gd name="T0" fmla="*/ 209 w 212"/>
                <a:gd name="T1" fmla="*/ 105 h 212"/>
                <a:gd name="T2" fmla="*/ 209 w 212"/>
                <a:gd name="T3" fmla="*/ 91 h 212"/>
                <a:gd name="T4" fmla="*/ 206 w 212"/>
                <a:gd name="T5" fmla="*/ 74 h 212"/>
                <a:gd name="T6" fmla="*/ 201 w 212"/>
                <a:gd name="T7" fmla="*/ 59 h 212"/>
                <a:gd name="T8" fmla="*/ 192 w 212"/>
                <a:gd name="T9" fmla="*/ 45 h 212"/>
                <a:gd name="T10" fmla="*/ 181 w 212"/>
                <a:gd name="T11" fmla="*/ 31 h 212"/>
                <a:gd name="T12" fmla="*/ 167 w 212"/>
                <a:gd name="T13" fmla="*/ 20 h 212"/>
                <a:gd name="T14" fmla="*/ 156 w 212"/>
                <a:gd name="T15" fmla="*/ 11 h 212"/>
                <a:gd name="T16" fmla="*/ 139 w 212"/>
                <a:gd name="T17" fmla="*/ 6 h 212"/>
                <a:gd name="T18" fmla="*/ 122 w 212"/>
                <a:gd name="T19" fmla="*/ 3 h 212"/>
                <a:gd name="T20" fmla="*/ 105 w 212"/>
                <a:gd name="T21" fmla="*/ 0 h 212"/>
                <a:gd name="T22" fmla="*/ 88 w 212"/>
                <a:gd name="T23" fmla="*/ 3 h 212"/>
                <a:gd name="T24" fmla="*/ 71 w 212"/>
                <a:gd name="T25" fmla="*/ 6 h 212"/>
                <a:gd name="T26" fmla="*/ 57 w 212"/>
                <a:gd name="T27" fmla="*/ 11 h 212"/>
                <a:gd name="T28" fmla="*/ 43 w 212"/>
                <a:gd name="T29" fmla="*/ 20 h 212"/>
                <a:gd name="T30" fmla="*/ 31 w 212"/>
                <a:gd name="T31" fmla="*/ 31 h 212"/>
                <a:gd name="T32" fmla="*/ 20 w 212"/>
                <a:gd name="T33" fmla="*/ 45 h 212"/>
                <a:gd name="T34" fmla="*/ 12 w 212"/>
                <a:gd name="T35" fmla="*/ 59 h 212"/>
                <a:gd name="T36" fmla="*/ 6 w 212"/>
                <a:gd name="T37" fmla="*/ 74 h 212"/>
                <a:gd name="T38" fmla="*/ 0 w 212"/>
                <a:gd name="T39" fmla="*/ 91 h 212"/>
                <a:gd name="T40" fmla="*/ 0 w 212"/>
                <a:gd name="T41" fmla="*/ 107 h 212"/>
                <a:gd name="T42" fmla="*/ 0 w 212"/>
                <a:gd name="T43" fmla="*/ 124 h 212"/>
                <a:gd name="T44" fmla="*/ 6 w 212"/>
                <a:gd name="T45" fmla="*/ 141 h 212"/>
                <a:gd name="T46" fmla="*/ 12 w 212"/>
                <a:gd name="T47" fmla="*/ 155 h 212"/>
                <a:gd name="T48" fmla="*/ 20 w 212"/>
                <a:gd name="T49" fmla="*/ 170 h 212"/>
                <a:gd name="T50" fmla="*/ 31 w 212"/>
                <a:gd name="T51" fmla="*/ 181 h 212"/>
                <a:gd name="T52" fmla="*/ 43 w 212"/>
                <a:gd name="T53" fmla="*/ 192 h 212"/>
                <a:gd name="T54" fmla="*/ 57 w 212"/>
                <a:gd name="T55" fmla="*/ 201 h 212"/>
                <a:gd name="T56" fmla="*/ 71 w 212"/>
                <a:gd name="T57" fmla="*/ 206 h 212"/>
                <a:gd name="T58" fmla="*/ 88 w 212"/>
                <a:gd name="T59" fmla="*/ 212 h 212"/>
                <a:gd name="T60" fmla="*/ 105 w 212"/>
                <a:gd name="T61" fmla="*/ 212 h 212"/>
                <a:gd name="T62" fmla="*/ 122 w 212"/>
                <a:gd name="T63" fmla="*/ 212 h 212"/>
                <a:gd name="T64" fmla="*/ 139 w 212"/>
                <a:gd name="T65" fmla="*/ 206 h 212"/>
                <a:gd name="T66" fmla="*/ 156 w 212"/>
                <a:gd name="T67" fmla="*/ 201 h 212"/>
                <a:gd name="T68" fmla="*/ 167 w 212"/>
                <a:gd name="T69" fmla="*/ 192 h 212"/>
                <a:gd name="T70" fmla="*/ 181 w 212"/>
                <a:gd name="T71" fmla="*/ 181 h 212"/>
                <a:gd name="T72" fmla="*/ 192 w 212"/>
                <a:gd name="T73" fmla="*/ 170 h 212"/>
                <a:gd name="T74" fmla="*/ 201 w 212"/>
                <a:gd name="T75" fmla="*/ 155 h 212"/>
                <a:gd name="T76" fmla="*/ 206 w 212"/>
                <a:gd name="T77" fmla="*/ 141 h 212"/>
                <a:gd name="T78" fmla="*/ 209 w 212"/>
                <a:gd name="T79" fmla="*/ 124 h 212"/>
                <a:gd name="T80" fmla="*/ 212 w 212"/>
                <a:gd name="T81" fmla="*/ 107 h 212"/>
                <a:gd name="T82" fmla="*/ 212 w 212"/>
                <a:gd name="T83" fmla="*/ 107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2"/>
                <a:gd name="T127" fmla="*/ 0 h 212"/>
                <a:gd name="T128" fmla="*/ 212 w 212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2" h="212">
                  <a:moveTo>
                    <a:pt x="209" y="105"/>
                  </a:moveTo>
                  <a:lnTo>
                    <a:pt x="209" y="91"/>
                  </a:lnTo>
                  <a:lnTo>
                    <a:pt x="206" y="74"/>
                  </a:lnTo>
                  <a:lnTo>
                    <a:pt x="201" y="59"/>
                  </a:lnTo>
                  <a:lnTo>
                    <a:pt x="192" y="45"/>
                  </a:lnTo>
                  <a:lnTo>
                    <a:pt x="181" y="31"/>
                  </a:lnTo>
                  <a:lnTo>
                    <a:pt x="167" y="20"/>
                  </a:lnTo>
                  <a:lnTo>
                    <a:pt x="156" y="11"/>
                  </a:lnTo>
                  <a:lnTo>
                    <a:pt x="139" y="6"/>
                  </a:lnTo>
                  <a:lnTo>
                    <a:pt x="122" y="3"/>
                  </a:lnTo>
                  <a:lnTo>
                    <a:pt x="105" y="0"/>
                  </a:lnTo>
                  <a:lnTo>
                    <a:pt x="88" y="3"/>
                  </a:lnTo>
                  <a:lnTo>
                    <a:pt x="71" y="6"/>
                  </a:lnTo>
                  <a:lnTo>
                    <a:pt x="57" y="11"/>
                  </a:lnTo>
                  <a:lnTo>
                    <a:pt x="43" y="20"/>
                  </a:lnTo>
                  <a:lnTo>
                    <a:pt x="31" y="31"/>
                  </a:lnTo>
                  <a:lnTo>
                    <a:pt x="20" y="45"/>
                  </a:lnTo>
                  <a:lnTo>
                    <a:pt x="12" y="59"/>
                  </a:lnTo>
                  <a:lnTo>
                    <a:pt x="6" y="74"/>
                  </a:lnTo>
                  <a:lnTo>
                    <a:pt x="0" y="91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6" y="141"/>
                  </a:lnTo>
                  <a:lnTo>
                    <a:pt x="12" y="155"/>
                  </a:lnTo>
                  <a:lnTo>
                    <a:pt x="20" y="170"/>
                  </a:lnTo>
                  <a:lnTo>
                    <a:pt x="31" y="181"/>
                  </a:lnTo>
                  <a:lnTo>
                    <a:pt x="43" y="192"/>
                  </a:lnTo>
                  <a:lnTo>
                    <a:pt x="57" y="201"/>
                  </a:lnTo>
                  <a:lnTo>
                    <a:pt x="71" y="206"/>
                  </a:lnTo>
                  <a:lnTo>
                    <a:pt x="88" y="212"/>
                  </a:lnTo>
                  <a:lnTo>
                    <a:pt x="105" y="212"/>
                  </a:lnTo>
                  <a:lnTo>
                    <a:pt x="122" y="212"/>
                  </a:lnTo>
                  <a:lnTo>
                    <a:pt x="139" y="206"/>
                  </a:lnTo>
                  <a:lnTo>
                    <a:pt x="156" y="201"/>
                  </a:lnTo>
                  <a:lnTo>
                    <a:pt x="167" y="192"/>
                  </a:lnTo>
                  <a:lnTo>
                    <a:pt x="181" y="181"/>
                  </a:lnTo>
                  <a:lnTo>
                    <a:pt x="192" y="170"/>
                  </a:lnTo>
                  <a:lnTo>
                    <a:pt x="201" y="155"/>
                  </a:lnTo>
                  <a:lnTo>
                    <a:pt x="206" y="141"/>
                  </a:lnTo>
                  <a:lnTo>
                    <a:pt x="209" y="124"/>
                  </a:lnTo>
                  <a:lnTo>
                    <a:pt x="212" y="107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65" name="Rectangle 53"/>
            <p:cNvSpPr>
              <a:spLocks noChangeArrowheads="1"/>
            </p:cNvSpPr>
            <p:nvPr/>
          </p:nvSpPr>
          <p:spPr bwMode="auto">
            <a:xfrm>
              <a:off x="1680" y="1429"/>
              <a:ext cx="54" cy="11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4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6466" name="Rectangle 54"/>
            <p:cNvSpPr>
              <a:spLocks noChangeArrowheads="1"/>
            </p:cNvSpPr>
            <p:nvPr/>
          </p:nvSpPr>
          <p:spPr bwMode="auto">
            <a:xfrm>
              <a:off x="1649" y="1209"/>
              <a:ext cx="54" cy="11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u</a:t>
              </a:r>
              <a:endParaRPr lang="en-US" dirty="0">
                <a:latin typeface="Arial Regular"/>
              </a:endParaRPr>
            </a:p>
          </p:txBody>
        </p:sp>
        <p:sp>
          <p:nvSpPr>
            <p:cNvPr id="16467" name="Rectangle 55"/>
            <p:cNvSpPr>
              <a:spLocks noChangeArrowheads="1"/>
            </p:cNvSpPr>
            <p:nvPr/>
          </p:nvSpPr>
          <p:spPr bwMode="auto">
            <a:xfrm>
              <a:off x="1702" y="1209"/>
              <a:ext cx="165" cy="11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 = ?</a:t>
              </a:r>
              <a:endParaRPr lang="en-US" dirty="0">
                <a:latin typeface="Arial Regular"/>
              </a:endParaRPr>
            </a:p>
          </p:txBody>
        </p:sp>
      </p:grpSp>
      <p:grpSp>
        <p:nvGrpSpPr>
          <p:cNvPr id="16427" name="Group 56"/>
          <p:cNvGrpSpPr>
            <a:grpSpLocks/>
          </p:cNvGrpSpPr>
          <p:nvPr/>
        </p:nvGrpSpPr>
        <p:grpSpPr bwMode="auto">
          <a:xfrm>
            <a:off x="2819400" y="4429225"/>
            <a:ext cx="342900" cy="276225"/>
            <a:chOff x="1784" y="2425"/>
            <a:chExt cx="216" cy="174"/>
          </a:xfrm>
        </p:grpSpPr>
        <p:sp>
          <p:nvSpPr>
            <p:cNvPr id="16458" name="Rectangle 57"/>
            <p:cNvSpPr>
              <a:spLocks noChangeArrowheads="1"/>
            </p:cNvSpPr>
            <p:nvPr/>
          </p:nvSpPr>
          <p:spPr bwMode="auto">
            <a:xfrm>
              <a:off x="1784" y="2425"/>
              <a:ext cx="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dirty="0">
                  <a:solidFill>
                    <a:schemeClr val="hlink"/>
                  </a:solidFill>
                  <a:latin typeface="Arial Regular"/>
                </a:rPr>
                <a:t>u</a:t>
              </a:r>
              <a:endParaRPr lang="en-US" sz="2000" dirty="0">
                <a:solidFill>
                  <a:schemeClr val="hlink"/>
                </a:solidFill>
                <a:latin typeface="Arial Regular"/>
              </a:endParaRPr>
            </a:p>
          </p:txBody>
        </p:sp>
        <p:sp>
          <p:nvSpPr>
            <p:cNvPr id="16459" name="Rectangle 58"/>
            <p:cNvSpPr>
              <a:spLocks noChangeArrowheads="1"/>
            </p:cNvSpPr>
            <p:nvPr/>
          </p:nvSpPr>
          <p:spPr bwMode="auto">
            <a:xfrm>
              <a:off x="1838" y="2425"/>
              <a:ext cx="16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dirty="0">
                  <a:solidFill>
                    <a:schemeClr val="hlink"/>
                  </a:solidFill>
                  <a:latin typeface="Arial Regular"/>
                </a:rPr>
                <a:t> :5</a:t>
              </a:r>
              <a:endParaRPr lang="en-US" sz="2000" dirty="0">
                <a:solidFill>
                  <a:schemeClr val="hlink"/>
                </a:solidFill>
                <a:latin typeface="Arial Regular"/>
              </a:endParaRPr>
            </a:p>
          </p:txBody>
        </p:sp>
      </p:grp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1822452" y="3083025"/>
            <a:ext cx="795338" cy="1468437"/>
            <a:chOff x="1148" y="1536"/>
            <a:chExt cx="501" cy="925"/>
          </a:xfrm>
        </p:grpSpPr>
        <p:sp>
          <p:nvSpPr>
            <p:cNvPr id="16450" name="Rectangle 60"/>
            <p:cNvSpPr>
              <a:spLocks noChangeArrowheads="1"/>
            </p:cNvSpPr>
            <p:nvPr/>
          </p:nvSpPr>
          <p:spPr bwMode="auto">
            <a:xfrm>
              <a:off x="1299" y="227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Arial Regular"/>
                </a:rPr>
                <a:t>1</a:t>
              </a:r>
              <a:endParaRPr lang="en-US" dirty="0">
                <a:latin typeface="Arial Regular"/>
              </a:endParaRPr>
            </a:p>
          </p:txBody>
        </p:sp>
        <p:grpSp>
          <p:nvGrpSpPr>
            <p:cNvPr id="16451" name="Group 61"/>
            <p:cNvGrpSpPr>
              <a:grpSpLocks/>
            </p:cNvGrpSpPr>
            <p:nvPr/>
          </p:nvGrpSpPr>
          <p:grpSpPr bwMode="auto">
            <a:xfrm>
              <a:off x="1148" y="1536"/>
              <a:ext cx="501" cy="925"/>
              <a:chOff x="1148" y="1536"/>
              <a:chExt cx="501" cy="925"/>
            </a:xfrm>
          </p:grpSpPr>
          <p:grpSp>
            <p:nvGrpSpPr>
              <p:cNvPr id="16452" name="Group 62"/>
              <p:cNvGrpSpPr>
                <a:grpSpLocks/>
              </p:cNvGrpSpPr>
              <p:nvPr/>
            </p:nvGrpSpPr>
            <p:grpSpPr bwMode="auto">
              <a:xfrm>
                <a:off x="1220" y="1815"/>
                <a:ext cx="429" cy="646"/>
                <a:chOff x="1220" y="1815"/>
                <a:chExt cx="429" cy="646"/>
              </a:xfrm>
            </p:grpSpPr>
            <p:sp>
              <p:nvSpPr>
                <p:cNvPr id="16456" name="Freeform 63"/>
                <p:cNvSpPr>
                  <a:spLocks/>
                </p:cNvSpPr>
                <p:nvPr/>
              </p:nvSpPr>
              <p:spPr bwMode="auto">
                <a:xfrm>
                  <a:off x="1310" y="1815"/>
                  <a:ext cx="339" cy="646"/>
                </a:xfrm>
                <a:custGeom>
                  <a:avLst/>
                  <a:gdLst>
                    <a:gd name="T0" fmla="*/ 0 w 339"/>
                    <a:gd name="T1" fmla="*/ 0 h 646"/>
                    <a:gd name="T2" fmla="*/ 11 w 339"/>
                    <a:gd name="T3" fmla="*/ 76 h 646"/>
                    <a:gd name="T4" fmla="*/ 23 w 339"/>
                    <a:gd name="T5" fmla="*/ 153 h 646"/>
                    <a:gd name="T6" fmla="*/ 40 w 339"/>
                    <a:gd name="T7" fmla="*/ 226 h 646"/>
                    <a:gd name="T8" fmla="*/ 62 w 339"/>
                    <a:gd name="T9" fmla="*/ 297 h 646"/>
                    <a:gd name="T10" fmla="*/ 93 w 339"/>
                    <a:gd name="T11" fmla="*/ 367 h 646"/>
                    <a:gd name="T12" fmla="*/ 127 w 339"/>
                    <a:gd name="T13" fmla="*/ 432 h 646"/>
                    <a:gd name="T14" fmla="*/ 169 w 339"/>
                    <a:gd name="T15" fmla="*/ 494 h 646"/>
                    <a:gd name="T16" fmla="*/ 217 w 339"/>
                    <a:gd name="T17" fmla="*/ 551 h 646"/>
                    <a:gd name="T18" fmla="*/ 277 w 339"/>
                    <a:gd name="T19" fmla="*/ 601 h 646"/>
                    <a:gd name="T20" fmla="*/ 339 w 339"/>
                    <a:gd name="T21" fmla="*/ 646 h 64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9"/>
                    <a:gd name="T34" fmla="*/ 0 h 646"/>
                    <a:gd name="T35" fmla="*/ 339 w 339"/>
                    <a:gd name="T36" fmla="*/ 646 h 64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9" h="646">
                      <a:moveTo>
                        <a:pt x="0" y="0"/>
                      </a:moveTo>
                      <a:lnTo>
                        <a:pt x="11" y="76"/>
                      </a:lnTo>
                      <a:lnTo>
                        <a:pt x="23" y="153"/>
                      </a:lnTo>
                      <a:lnTo>
                        <a:pt x="40" y="226"/>
                      </a:lnTo>
                      <a:lnTo>
                        <a:pt x="62" y="297"/>
                      </a:lnTo>
                      <a:lnTo>
                        <a:pt x="93" y="367"/>
                      </a:lnTo>
                      <a:lnTo>
                        <a:pt x="127" y="432"/>
                      </a:lnTo>
                      <a:lnTo>
                        <a:pt x="169" y="494"/>
                      </a:lnTo>
                      <a:lnTo>
                        <a:pt x="217" y="551"/>
                      </a:lnTo>
                      <a:lnTo>
                        <a:pt x="277" y="601"/>
                      </a:lnTo>
                      <a:lnTo>
                        <a:pt x="339" y="646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Arial Regular"/>
                  </a:endParaRPr>
                </a:p>
              </p:txBody>
            </p:sp>
            <p:sp>
              <p:nvSpPr>
                <p:cNvPr id="16457" name="Freeform 64"/>
                <p:cNvSpPr>
                  <a:spLocks/>
                </p:cNvSpPr>
                <p:nvPr/>
              </p:nvSpPr>
              <p:spPr bwMode="auto">
                <a:xfrm>
                  <a:off x="1220" y="2224"/>
                  <a:ext cx="211" cy="212"/>
                </a:xfrm>
                <a:custGeom>
                  <a:avLst/>
                  <a:gdLst>
                    <a:gd name="T0" fmla="*/ 209 w 211"/>
                    <a:gd name="T1" fmla="*/ 105 h 212"/>
                    <a:gd name="T2" fmla="*/ 209 w 211"/>
                    <a:gd name="T3" fmla="*/ 91 h 212"/>
                    <a:gd name="T4" fmla="*/ 206 w 211"/>
                    <a:gd name="T5" fmla="*/ 74 h 212"/>
                    <a:gd name="T6" fmla="*/ 200 w 211"/>
                    <a:gd name="T7" fmla="*/ 60 h 212"/>
                    <a:gd name="T8" fmla="*/ 192 w 211"/>
                    <a:gd name="T9" fmla="*/ 46 h 212"/>
                    <a:gd name="T10" fmla="*/ 180 w 211"/>
                    <a:gd name="T11" fmla="*/ 31 h 212"/>
                    <a:gd name="T12" fmla="*/ 166 w 211"/>
                    <a:gd name="T13" fmla="*/ 20 h 212"/>
                    <a:gd name="T14" fmla="*/ 155 w 211"/>
                    <a:gd name="T15" fmla="*/ 12 h 212"/>
                    <a:gd name="T16" fmla="*/ 138 w 211"/>
                    <a:gd name="T17" fmla="*/ 6 h 212"/>
                    <a:gd name="T18" fmla="*/ 121 w 211"/>
                    <a:gd name="T19" fmla="*/ 3 h 212"/>
                    <a:gd name="T20" fmla="*/ 104 w 211"/>
                    <a:gd name="T21" fmla="*/ 0 h 212"/>
                    <a:gd name="T22" fmla="*/ 87 w 211"/>
                    <a:gd name="T23" fmla="*/ 3 h 212"/>
                    <a:gd name="T24" fmla="*/ 70 w 211"/>
                    <a:gd name="T25" fmla="*/ 6 h 212"/>
                    <a:gd name="T26" fmla="*/ 56 w 211"/>
                    <a:gd name="T27" fmla="*/ 12 h 212"/>
                    <a:gd name="T28" fmla="*/ 42 w 211"/>
                    <a:gd name="T29" fmla="*/ 20 h 212"/>
                    <a:gd name="T30" fmla="*/ 31 w 211"/>
                    <a:gd name="T31" fmla="*/ 31 h 212"/>
                    <a:gd name="T32" fmla="*/ 19 w 211"/>
                    <a:gd name="T33" fmla="*/ 46 h 212"/>
                    <a:gd name="T34" fmla="*/ 11 w 211"/>
                    <a:gd name="T35" fmla="*/ 60 h 212"/>
                    <a:gd name="T36" fmla="*/ 5 w 211"/>
                    <a:gd name="T37" fmla="*/ 74 h 212"/>
                    <a:gd name="T38" fmla="*/ 0 w 211"/>
                    <a:gd name="T39" fmla="*/ 91 h 212"/>
                    <a:gd name="T40" fmla="*/ 0 w 211"/>
                    <a:gd name="T41" fmla="*/ 108 h 212"/>
                    <a:gd name="T42" fmla="*/ 0 w 211"/>
                    <a:gd name="T43" fmla="*/ 125 h 212"/>
                    <a:gd name="T44" fmla="*/ 5 w 211"/>
                    <a:gd name="T45" fmla="*/ 142 h 212"/>
                    <a:gd name="T46" fmla="*/ 11 w 211"/>
                    <a:gd name="T47" fmla="*/ 156 h 212"/>
                    <a:gd name="T48" fmla="*/ 19 w 211"/>
                    <a:gd name="T49" fmla="*/ 170 h 212"/>
                    <a:gd name="T50" fmla="*/ 31 w 211"/>
                    <a:gd name="T51" fmla="*/ 181 h 212"/>
                    <a:gd name="T52" fmla="*/ 42 w 211"/>
                    <a:gd name="T53" fmla="*/ 192 h 212"/>
                    <a:gd name="T54" fmla="*/ 56 w 211"/>
                    <a:gd name="T55" fmla="*/ 201 h 212"/>
                    <a:gd name="T56" fmla="*/ 70 w 211"/>
                    <a:gd name="T57" fmla="*/ 206 h 212"/>
                    <a:gd name="T58" fmla="*/ 87 w 211"/>
                    <a:gd name="T59" fmla="*/ 212 h 212"/>
                    <a:gd name="T60" fmla="*/ 104 w 211"/>
                    <a:gd name="T61" fmla="*/ 212 h 212"/>
                    <a:gd name="T62" fmla="*/ 121 w 211"/>
                    <a:gd name="T63" fmla="*/ 212 h 212"/>
                    <a:gd name="T64" fmla="*/ 138 w 211"/>
                    <a:gd name="T65" fmla="*/ 206 h 212"/>
                    <a:gd name="T66" fmla="*/ 155 w 211"/>
                    <a:gd name="T67" fmla="*/ 201 h 212"/>
                    <a:gd name="T68" fmla="*/ 166 w 211"/>
                    <a:gd name="T69" fmla="*/ 192 h 212"/>
                    <a:gd name="T70" fmla="*/ 180 w 211"/>
                    <a:gd name="T71" fmla="*/ 181 h 212"/>
                    <a:gd name="T72" fmla="*/ 192 w 211"/>
                    <a:gd name="T73" fmla="*/ 170 h 212"/>
                    <a:gd name="T74" fmla="*/ 200 w 211"/>
                    <a:gd name="T75" fmla="*/ 156 h 212"/>
                    <a:gd name="T76" fmla="*/ 206 w 211"/>
                    <a:gd name="T77" fmla="*/ 142 h 212"/>
                    <a:gd name="T78" fmla="*/ 209 w 211"/>
                    <a:gd name="T79" fmla="*/ 125 h 212"/>
                    <a:gd name="T80" fmla="*/ 211 w 211"/>
                    <a:gd name="T81" fmla="*/ 108 h 212"/>
                    <a:gd name="T82" fmla="*/ 211 w 211"/>
                    <a:gd name="T83" fmla="*/ 108 h 212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1"/>
                    <a:gd name="T127" fmla="*/ 0 h 212"/>
                    <a:gd name="T128" fmla="*/ 211 w 211"/>
                    <a:gd name="T129" fmla="*/ 212 h 212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1" h="212">
                      <a:moveTo>
                        <a:pt x="209" y="105"/>
                      </a:moveTo>
                      <a:lnTo>
                        <a:pt x="209" y="91"/>
                      </a:lnTo>
                      <a:lnTo>
                        <a:pt x="206" y="74"/>
                      </a:lnTo>
                      <a:lnTo>
                        <a:pt x="200" y="60"/>
                      </a:lnTo>
                      <a:lnTo>
                        <a:pt x="192" y="46"/>
                      </a:lnTo>
                      <a:lnTo>
                        <a:pt x="180" y="31"/>
                      </a:lnTo>
                      <a:lnTo>
                        <a:pt x="166" y="20"/>
                      </a:lnTo>
                      <a:lnTo>
                        <a:pt x="155" y="12"/>
                      </a:lnTo>
                      <a:lnTo>
                        <a:pt x="138" y="6"/>
                      </a:lnTo>
                      <a:lnTo>
                        <a:pt x="121" y="3"/>
                      </a:lnTo>
                      <a:lnTo>
                        <a:pt x="104" y="0"/>
                      </a:lnTo>
                      <a:lnTo>
                        <a:pt x="87" y="3"/>
                      </a:lnTo>
                      <a:lnTo>
                        <a:pt x="70" y="6"/>
                      </a:lnTo>
                      <a:lnTo>
                        <a:pt x="56" y="12"/>
                      </a:lnTo>
                      <a:lnTo>
                        <a:pt x="42" y="20"/>
                      </a:lnTo>
                      <a:lnTo>
                        <a:pt x="31" y="31"/>
                      </a:lnTo>
                      <a:lnTo>
                        <a:pt x="19" y="46"/>
                      </a:lnTo>
                      <a:lnTo>
                        <a:pt x="11" y="60"/>
                      </a:lnTo>
                      <a:lnTo>
                        <a:pt x="5" y="74"/>
                      </a:lnTo>
                      <a:lnTo>
                        <a:pt x="0" y="91"/>
                      </a:lnTo>
                      <a:lnTo>
                        <a:pt x="0" y="108"/>
                      </a:lnTo>
                      <a:lnTo>
                        <a:pt x="0" y="125"/>
                      </a:lnTo>
                      <a:lnTo>
                        <a:pt x="5" y="142"/>
                      </a:lnTo>
                      <a:lnTo>
                        <a:pt x="11" y="156"/>
                      </a:lnTo>
                      <a:lnTo>
                        <a:pt x="19" y="170"/>
                      </a:lnTo>
                      <a:lnTo>
                        <a:pt x="31" y="181"/>
                      </a:lnTo>
                      <a:lnTo>
                        <a:pt x="42" y="192"/>
                      </a:lnTo>
                      <a:lnTo>
                        <a:pt x="56" y="201"/>
                      </a:lnTo>
                      <a:lnTo>
                        <a:pt x="70" y="206"/>
                      </a:lnTo>
                      <a:lnTo>
                        <a:pt x="87" y="212"/>
                      </a:lnTo>
                      <a:lnTo>
                        <a:pt x="104" y="212"/>
                      </a:lnTo>
                      <a:lnTo>
                        <a:pt x="121" y="212"/>
                      </a:lnTo>
                      <a:lnTo>
                        <a:pt x="138" y="206"/>
                      </a:lnTo>
                      <a:lnTo>
                        <a:pt x="155" y="201"/>
                      </a:lnTo>
                      <a:lnTo>
                        <a:pt x="166" y="192"/>
                      </a:lnTo>
                      <a:lnTo>
                        <a:pt x="180" y="181"/>
                      </a:lnTo>
                      <a:lnTo>
                        <a:pt x="192" y="170"/>
                      </a:lnTo>
                      <a:lnTo>
                        <a:pt x="200" y="156"/>
                      </a:lnTo>
                      <a:lnTo>
                        <a:pt x="206" y="142"/>
                      </a:lnTo>
                      <a:lnTo>
                        <a:pt x="209" y="125"/>
                      </a:lnTo>
                      <a:lnTo>
                        <a:pt x="211" y="108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Arial Regular"/>
                  </a:endParaRPr>
                </a:p>
              </p:txBody>
            </p:sp>
          </p:grpSp>
          <p:grpSp>
            <p:nvGrpSpPr>
              <p:cNvPr id="16453" name="Group 65"/>
              <p:cNvGrpSpPr>
                <a:grpSpLocks/>
              </p:cNvGrpSpPr>
              <p:nvPr/>
            </p:nvGrpSpPr>
            <p:grpSpPr bwMode="auto">
              <a:xfrm>
                <a:off x="1148" y="1536"/>
                <a:ext cx="232" cy="174"/>
                <a:chOff x="1784" y="2425"/>
                <a:chExt cx="177" cy="174"/>
              </a:xfrm>
            </p:grpSpPr>
            <p:sp>
              <p:nvSpPr>
                <p:cNvPr id="16454" name="Rectangle 66"/>
                <p:cNvSpPr>
                  <a:spLocks noChangeArrowheads="1"/>
                </p:cNvSpPr>
                <p:nvPr/>
              </p:nvSpPr>
              <p:spPr bwMode="auto">
                <a:xfrm>
                  <a:off x="1784" y="2425"/>
                  <a:ext cx="62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800" dirty="0">
                      <a:solidFill>
                        <a:schemeClr val="hlink"/>
                      </a:solidFill>
                      <a:latin typeface="Arial Regular"/>
                    </a:rPr>
                    <a:t>u</a:t>
                  </a:r>
                  <a:endParaRPr lang="en-US" sz="2000" dirty="0">
                    <a:solidFill>
                      <a:schemeClr val="hlink"/>
                    </a:solidFill>
                    <a:latin typeface="Arial Regular"/>
                  </a:endParaRPr>
                </a:p>
              </p:txBody>
            </p:sp>
            <p:sp>
              <p:nvSpPr>
                <p:cNvPr id="16455" name="Rectangle 67"/>
                <p:cNvSpPr>
                  <a:spLocks noChangeArrowheads="1"/>
                </p:cNvSpPr>
                <p:nvPr/>
              </p:nvSpPr>
              <p:spPr bwMode="auto">
                <a:xfrm>
                  <a:off x="1838" y="2425"/>
                  <a:ext cx="123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800" dirty="0">
                      <a:solidFill>
                        <a:schemeClr val="hlink"/>
                      </a:solidFill>
                      <a:latin typeface="Arial Regular"/>
                    </a:rPr>
                    <a:t> :5</a:t>
                  </a:r>
                  <a:endParaRPr lang="en-US" sz="2000" dirty="0">
                    <a:solidFill>
                      <a:schemeClr val="hlink"/>
                    </a:solidFill>
                    <a:latin typeface="Arial Regular"/>
                  </a:endParaRPr>
                </a:p>
              </p:txBody>
            </p:sp>
          </p:grpSp>
        </p:grpSp>
      </p:grp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3198813" y="3105250"/>
            <a:ext cx="3509963" cy="1522412"/>
            <a:chOff x="2016" y="1584"/>
            <a:chExt cx="2211" cy="959"/>
          </a:xfrm>
        </p:grpSpPr>
        <p:sp>
          <p:nvSpPr>
            <p:cNvPr id="16440" name="Freeform 69"/>
            <p:cNvSpPr>
              <a:spLocks/>
            </p:cNvSpPr>
            <p:nvPr/>
          </p:nvSpPr>
          <p:spPr bwMode="auto">
            <a:xfrm>
              <a:off x="3888" y="1714"/>
              <a:ext cx="81" cy="79"/>
            </a:xfrm>
            <a:custGeom>
              <a:avLst/>
              <a:gdLst>
                <a:gd name="T0" fmla="*/ 14 w 81"/>
                <a:gd name="T1" fmla="*/ 59 h 79"/>
                <a:gd name="T2" fmla="*/ 0 w 81"/>
                <a:gd name="T3" fmla="*/ 39 h 79"/>
                <a:gd name="T4" fmla="*/ 81 w 81"/>
                <a:gd name="T5" fmla="*/ 0 h 79"/>
                <a:gd name="T6" fmla="*/ 33 w 81"/>
                <a:gd name="T7" fmla="*/ 79 h 79"/>
                <a:gd name="T8" fmla="*/ 16 w 81"/>
                <a:gd name="T9" fmla="*/ 5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4" y="59"/>
                  </a:moveTo>
                  <a:lnTo>
                    <a:pt x="0" y="39"/>
                  </a:lnTo>
                  <a:lnTo>
                    <a:pt x="81" y="0"/>
                  </a:lnTo>
                  <a:lnTo>
                    <a:pt x="33" y="79"/>
                  </a:lnTo>
                  <a:lnTo>
                    <a:pt x="16" y="5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41" name="Freeform 70"/>
            <p:cNvSpPr>
              <a:spLocks/>
            </p:cNvSpPr>
            <p:nvPr/>
          </p:nvSpPr>
          <p:spPr bwMode="auto">
            <a:xfrm>
              <a:off x="3888" y="1714"/>
              <a:ext cx="81" cy="79"/>
            </a:xfrm>
            <a:custGeom>
              <a:avLst/>
              <a:gdLst>
                <a:gd name="T0" fmla="*/ 14 w 81"/>
                <a:gd name="T1" fmla="*/ 59 h 79"/>
                <a:gd name="T2" fmla="*/ 0 w 81"/>
                <a:gd name="T3" fmla="*/ 39 h 79"/>
                <a:gd name="T4" fmla="*/ 81 w 81"/>
                <a:gd name="T5" fmla="*/ 0 h 79"/>
                <a:gd name="T6" fmla="*/ 33 w 81"/>
                <a:gd name="T7" fmla="*/ 79 h 79"/>
                <a:gd name="T8" fmla="*/ 14 w 81"/>
                <a:gd name="T9" fmla="*/ 5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4" y="59"/>
                  </a:moveTo>
                  <a:lnTo>
                    <a:pt x="0" y="39"/>
                  </a:lnTo>
                  <a:lnTo>
                    <a:pt x="81" y="0"/>
                  </a:lnTo>
                  <a:lnTo>
                    <a:pt x="33" y="79"/>
                  </a:lnTo>
                  <a:lnTo>
                    <a:pt x="1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grpSp>
          <p:nvGrpSpPr>
            <p:cNvPr id="16442" name="Group 71"/>
            <p:cNvGrpSpPr>
              <a:grpSpLocks/>
            </p:cNvGrpSpPr>
            <p:nvPr/>
          </p:nvGrpSpPr>
          <p:grpSpPr bwMode="auto">
            <a:xfrm>
              <a:off x="2016" y="1584"/>
              <a:ext cx="2211" cy="959"/>
              <a:chOff x="2016" y="1584"/>
              <a:chExt cx="2211" cy="959"/>
            </a:xfrm>
          </p:grpSpPr>
          <p:grpSp>
            <p:nvGrpSpPr>
              <p:cNvPr id="16443" name="Group 72"/>
              <p:cNvGrpSpPr>
                <a:grpSpLocks/>
              </p:cNvGrpSpPr>
              <p:nvPr/>
            </p:nvGrpSpPr>
            <p:grpSpPr bwMode="auto">
              <a:xfrm>
                <a:off x="2016" y="1776"/>
                <a:ext cx="1900" cy="767"/>
                <a:chOff x="2002" y="1776"/>
                <a:chExt cx="1900" cy="767"/>
              </a:xfrm>
            </p:grpSpPr>
            <p:sp>
              <p:nvSpPr>
                <p:cNvPr id="16448" name="Freeform 73"/>
                <p:cNvSpPr>
                  <a:spLocks/>
                </p:cNvSpPr>
                <p:nvPr/>
              </p:nvSpPr>
              <p:spPr bwMode="auto">
                <a:xfrm>
                  <a:off x="2002" y="1776"/>
                  <a:ext cx="1900" cy="728"/>
                </a:xfrm>
                <a:custGeom>
                  <a:avLst/>
                  <a:gdLst>
                    <a:gd name="T0" fmla="*/ 0 w 1900"/>
                    <a:gd name="T1" fmla="*/ 728 h 728"/>
                    <a:gd name="T2" fmla="*/ 149 w 1900"/>
                    <a:gd name="T3" fmla="*/ 702 h 728"/>
                    <a:gd name="T4" fmla="*/ 299 w 1900"/>
                    <a:gd name="T5" fmla="*/ 685 h 728"/>
                    <a:gd name="T6" fmla="*/ 451 w 1900"/>
                    <a:gd name="T7" fmla="*/ 669 h 728"/>
                    <a:gd name="T8" fmla="*/ 607 w 1900"/>
                    <a:gd name="T9" fmla="*/ 654 h 728"/>
                    <a:gd name="T10" fmla="*/ 759 w 1900"/>
                    <a:gd name="T11" fmla="*/ 638 h 728"/>
                    <a:gd name="T12" fmla="*/ 912 w 1900"/>
                    <a:gd name="T13" fmla="*/ 615 h 728"/>
                    <a:gd name="T14" fmla="*/ 1061 w 1900"/>
                    <a:gd name="T15" fmla="*/ 581 h 728"/>
                    <a:gd name="T16" fmla="*/ 1202 w 1900"/>
                    <a:gd name="T17" fmla="*/ 536 h 728"/>
                    <a:gd name="T18" fmla="*/ 1341 w 1900"/>
                    <a:gd name="T19" fmla="*/ 477 h 728"/>
                    <a:gd name="T20" fmla="*/ 1471 w 1900"/>
                    <a:gd name="T21" fmla="*/ 398 h 728"/>
                    <a:gd name="T22" fmla="*/ 1519 w 1900"/>
                    <a:gd name="T23" fmla="*/ 361 h 728"/>
                    <a:gd name="T24" fmla="*/ 1564 w 1900"/>
                    <a:gd name="T25" fmla="*/ 324 h 728"/>
                    <a:gd name="T26" fmla="*/ 1606 w 1900"/>
                    <a:gd name="T27" fmla="*/ 285 h 728"/>
                    <a:gd name="T28" fmla="*/ 1648 w 1900"/>
                    <a:gd name="T29" fmla="*/ 245 h 728"/>
                    <a:gd name="T30" fmla="*/ 1691 w 1900"/>
                    <a:gd name="T31" fmla="*/ 203 h 728"/>
                    <a:gd name="T32" fmla="*/ 1733 w 1900"/>
                    <a:gd name="T33" fmla="*/ 161 h 728"/>
                    <a:gd name="T34" fmla="*/ 1773 w 1900"/>
                    <a:gd name="T35" fmla="*/ 121 h 728"/>
                    <a:gd name="T36" fmla="*/ 1815 w 1900"/>
                    <a:gd name="T37" fmla="*/ 79 h 728"/>
                    <a:gd name="T38" fmla="*/ 1857 w 1900"/>
                    <a:gd name="T39" fmla="*/ 39 h 728"/>
                    <a:gd name="T40" fmla="*/ 1900 w 1900"/>
                    <a:gd name="T41" fmla="*/ 0 h 72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900"/>
                    <a:gd name="T64" fmla="*/ 0 h 728"/>
                    <a:gd name="T65" fmla="*/ 1900 w 1900"/>
                    <a:gd name="T66" fmla="*/ 728 h 72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900" h="728">
                      <a:moveTo>
                        <a:pt x="0" y="728"/>
                      </a:moveTo>
                      <a:lnTo>
                        <a:pt x="149" y="702"/>
                      </a:lnTo>
                      <a:lnTo>
                        <a:pt x="299" y="685"/>
                      </a:lnTo>
                      <a:lnTo>
                        <a:pt x="451" y="669"/>
                      </a:lnTo>
                      <a:lnTo>
                        <a:pt x="607" y="654"/>
                      </a:lnTo>
                      <a:lnTo>
                        <a:pt x="759" y="638"/>
                      </a:lnTo>
                      <a:lnTo>
                        <a:pt x="912" y="615"/>
                      </a:lnTo>
                      <a:lnTo>
                        <a:pt x="1061" y="581"/>
                      </a:lnTo>
                      <a:lnTo>
                        <a:pt x="1202" y="536"/>
                      </a:lnTo>
                      <a:lnTo>
                        <a:pt x="1341" y="477"/>
                      </a:lnTo>
                      <a:lnTo>
                        <a:pt x="1471" y="398"/>
                      </a:lnTo>
                      <a:lnTo>
                        <a:pt x="1519" y="361"/>
                      </a:lnTo>
                      <a:lnTo>
                        <a:pt x="1564" y="324"/>
                      </a:lnTo>
                      <a:lnTo>
                        <a:pt x="1606" y="285"/>
                      </a:lnTo>
                      <a:lnTo>
                        <a:pt x="1648" y="245"/>
                      </a:lnTo>
                      <a:lnTo>
                        <a:pt x="1691" y="203"/>
                      </a:lnTo>
                      <a:lnTo>
                        <a:pt x="1733" y="161"/>
                      </a:lnTo>
                      <a:lnTo>
                        <a:pt x="1773" y="121"/>
                      </a:lnTo>
                      <a:lnTo>
                        <a:pt x="1815" y="79"/>
                      </a:lnTo>
                      <a:lnTo>
                        <a:pt x="1857" y="39"/>
                      </a:lnTo>
                      <a:lnTo>
                        <a:pt x="190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Arial Regular"/>
                  </a:endParaRPr>
                </a:p>
              </p:txBody>
            </p:sp>
            <p:sp>
              <p:nvSpPr>
                <p:cNvPr id="16449" name="Freeform 74"/>
                <p:cNvSpPr>
                  <a:spLocks/>
                </p:cNvSpPr>
                <p:nvPr/>
              </p:nvSpPr>
              <p:spPr bwMode="auto">
                <a:xfrm>
                  <a:off x="3125" y="2332"/>
                  <a:ext cx="212" cy="211"/>
                </a:xfrm>
                <a:custGeom>
                  <a:avLst/>
                  <a:gdLst>
                    <a:gd name="T0" fmla="*/ 212 w 212"/>
                    <a:gd name="T1" fmla="*/ 104 h 211"/>
                    <a:gd name="T2" fmla="*/ 209 w 212"/>
                    <a:gd name="T3" fmla="*/ 87 h 211"/>
                    <a:gd name="T4" fmla="*/ 206 w 212"/>
                    <a:gd name="T5" fmla="*/ 70 h 211"/>
                    <a:gd name="T6" fmla="*/ 201 w 212"/>
                    <a:gd name="T7" fmla="*/ 56 h 211"/>
                    <a:gd name="T8" fmla="*/ 192 w 212"/>
                    <a:gd name="T9" fmla="*/ 42 h 211"/>
                    <a:gd name="T10" fmla="*/ 181 w 212"/>
                    <a:gd name="T11" fmla="*/ 31 h 211"/>
                    <a:gd name="T12" fmla="*/ 167 w 212"/>
                    <a:gd name="T13" fmla="*/ 19 h 211"/>
                    <a:gd name="T14" fmla="*/ 156 w 212"/>
                    <a:gd name="T15" fmla="*/ 11 h 211"/>
                    <a:gd name="T16" fmla="*/ 139 w 212"/>
                    <a:gd name="T17" fmla="*/ 5 h 211"/>
                    <a:gd name="T18" fmla="*/ 122 w 212"/>
                    <a:gd name="T19" fmla="*/ 0 h 211"/>
                    <a:gd name="T20" fmla="*/ 105 w 212"/>
                    <a:gd name="T21" fmla="*/ 0 h 211"/>
                    <a:gd name="T22" fmla="*/ 88 w 212"/>
                    <a:gd name="T23" fmla="*/ 0 h 211"/>
                    <a:gd name="T24" fmla="*/ 71 w 212"/>
                    <a:gd name="T25" fmla="*/ 5 h 211"/>
                    <a:gd name="T26" fmla="*/ 57 w 212"/>
                    <a:gd name="T27" fmla="*/ 11 h 211"/>
                    <a:gd name="T28" fmla="*/ 43 w 212"/>
                    <a:gd name="T29" fmla="*/ 19 h 211"/>
                    <a:gd name="T30" fmla="*/ 31 w 212"/>
                    <a:gd name="T31" fmla="*/ 31 h 211"/>
                    <a:gd name="T32" fmla="*/ 20 w 212"/>
                    <a:gd name="T33" fmla="*/ 42 h 211"/>
                    <a:gd name="T34" fmla="*/ 12 w 212"/>
                    <a:gd name="T35" fmla="*/ 56 h 211"/>
                    <a:gd name="T36" fmla="*/ 6 w 212"/>
                    <a:gd name="T37" fmla="*/ 70 h 211"/>
                    <a:gd name="T38" fmla="*/ 0 w 212"/>
                    <a:gd name="T39" fmla="*/ 87 h 211"/>
                    <a:gd name="T40" fmla="*/ 0 w 212"/>
                    <a:gd name="T41" fmla="*/ 104 h 211"/>
                    <a:gd name="T42" fmla="*/ 0 w 212"/>
                    <a:gd name="T43" fmla="*/ 121 h 211"/>
                    <a:gd name="T44" fmla="*/ 6 w 212"/>
                    <a:gd name="T45" fmla="*/ 138 h 211"/>
                    <a:gd name="T46" fmla="*/ 12 w 212"/>
                    <a:gd name="T47" fmla="*/ 152 h 211"/>
                    <a:gd name="T48" fmla="*/ 20 w 212"/>
                    <a:gd name="T49" fmla="*/ 166 h 211"/>
                    <a:gd name="T50" fmla="*/ 31 w 212"/>
                    <a:gd name="T51" fmla="*/ 180 h 211"/>
                    <a:gd name="T52" fmla="*/ 43 w 212"/>
                    <a:gd name="T53" fmla="*/ 189 h 211"/>
                    <a:gd name="T54" fmla="*/ 57 w 212"/>
                    <a:gd name="T55" fmla="*/ 200 h 211"/>
                    <a:gd name="T56" fmla="*/ 71 w 212"/>
                    <a:gd name="T57" fmla="*/ 206 h 211"/>
                    <a:gd name="T58" fmla="*/ 88 w 212"/>
                    <a:gd name="T59" fmla="*/ 209 h 211"/>
                    <a:gd name="T60" fmla="*/ 105 w 212"/>
                    <a:gd name="T61" fmla="*/ 211 h 211"/>
                    <a:gd name="T62" fmla="*/ 122 w 212"/>
                    <a:gd name="T63" fmla="*/ 209 h 211"/>
                    <a:gd name="T64" fmla="*/ 139 w 212"/>
                    <a:gd name="T65" fmla="*/ 206 h 211"/>
                    <a:gd name="T66" fmla="*/ 156 w 212"/>
                    <a:gd name="T67" fmla="*/ 200 h 211"/>
                    <a:gd name="T68" fmla="*/ 167 w 212"/>
                    <a:gd name="T69" fmla="*/ 189 h 211"/>
                    <a:gd name="T70" fmla="*/ 181 w 212"/>
                    <a:gd name="T71" fmla="*/ 180 h 211"/>
                    <a:gd name="T72" fmla="*/ 192 w 212"/>
                    <a:gd name="T73" fmla="*/ 166 h 211"/>
                    <a:gd name="T74" fmla="*/ 201 w 212"/>
                    <a:gd name="T75" fmla="*/ 152 h 211"/>
                    <a:gd name="T76" fmla="*/ 206 w 212"/>
                    <a:gd name="T77" fmla="*/ 138 h 211"/>
                    <a:gd name="T78" fmla="*/ 209 w 212"/>
                    <a:gd name="T79" fmla="*/ 121 h 211"/>
                    <a:gd name="T80" fmla="*/ 212 w 212"/>
                    <a:gd name="T81" fmla="*/ 104 h 211"/>
                    <a:gd name="T82" fmla="*/ 212 w 212"/>
                    <a:gd name="T83" fmla="*/ 104 h 21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2"/>
                    <a:gd name="T127" fmla="*/ 0 h 211"/>
                    <a:gd name="T128" fmla="*/ 212 w 212"/>
                    <a:gd name="T129" fmla="*/ 211 h 211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2" h="211">
                      <a:moveTo>
                        <a:pt x="212" y="104"/>
                      </a:moveTo>
                      <a:lnTo>
                        <a:pt x="209" y="87"/>
                      </a:lnTo>
                      <a:lnTo>
                        <a:pt x="206" y="70"/>
                      </a:lnTo>
                      <a:lnTo>
                        <a:pt x="201" y="56"/>
                      </a:lnTo>
                      <a:lnTo>
                        <a:pt x="192" y="42"/>
                      </a:lnTo>
                      <a:lnTo>
                        <a:pt x="181" y="31"/>
                      </a:lnTo>
                      <a:lnTo>
                        <a:pt x="167" y="19"/>
                      </a:lnTo>
                      <a:lnTo>
                        <a:pt x="156" y="11"/>
                      </a:lnTo>
                      <a:lnTo>
                        <a:pt x="139" y="5"/>
                      </a:lnTo>
                      <a:lnTo>
                        <a:pt x="122" y="0"/>
                      </a:lnTo>
                      <a:lnTo>
                        <a:pt x="105" y="0"/>
                      </a:lnTo>
                      <a:lnTo>
                        <a:pt x="88" y="0"/>
                      </a:lnTo>
                      <a:lnTo>
                        <a:pt x="71" y="5"/>
                      </a:lnTo>
                      <a:lnTo>
                        <a:pt x="57" y="11"/>
                      </a:lnTo>
                      <a:lnTo>
                        <a:pt x="43" y="19"/>
                      </a:lnTo>
                      <a:lnTo>
                        <a:pt x="31" y="31"/>
                      </a:lnTo>
                      <a:lnTo>
                        <a:pt x="20" y="42"/>
                      </a:lnTo>
                      <a:lnTo>
                        <a:pt x="12" y="56"/>
                      </a:lnTo>
                      <a:lnTo>
                        <a:pt x="6" y="70"/>
                      </a:lnTo>
                      <a:lnTo>
                        <a:pt x="0" y="87"/>
                      </a:lnTo>
                      <a:lnTo>
                        <a:pt x="0" y="104"/>
                      </a:lnTo>
                      <a:lnTo>
                        <a:pt x="0" y="121"/>
                      </a:lnTo>
                      <a:lnTo>
                        <a:pt x="6" y="138"/>
                      </a:lnTo>
                      <a:lnTo>
                        <a:pt x="12" y="152"/>
                      </a:lnTo>
                      <a:lnTo>
                        <a:pt x="20" y="166"/>
                      </a:lnTo>
                      <a:lnTo>
                        <a:pt x="31" y="180"/>
                      </a:lnTo>
                      <a:lnTo>
                        <a:pt x="43" y="189"/>
                      </a:lnTo>
                      <a:lnTo>
                        <a:pt x="57" y="200"/>
                      </a:lnTo>
                      <a:lnTo>
                        <a:pt x="71" y="206"/>
                      </a:lnTo>
                      <a:lnTo>
                        <a:pt x="88" y="209"/>
                      </a:lnTo>
                      <a:lnTo>
                        <a:pt x="105" y="211"/>
                      </a:lnTo>
                      <a:lnTo>
                        <a:pt x="122" y="209"/>
                      </a:lnTo>
                      <a:lnTo>
                        <a:pt x="139" y="206"/>
                      </a:lnTo>
                      <a:lnTo>
                        <a:pt x="156" y="200"/>
                      </a:lnTo>
                      <a:lnTo>
                        <a:pt x="167" y="189"/>
                      </a:lnTo>
                      <a:lnTo>
                        <a:pt x="181" y="180"/>
                      </a:lnTo>
                      <a:lnTo>
                        <a:pt x="192" y="166"/>
                      </a:lnTo>
                      <a:lnTo>
                        <a:pt x="201" y="152"/>
                      </a:lnTo>
                      <a:lnTo>
                        <a:pt x="206" y="138"/>
                      </a:lnTo>
                      <a:lnTo>
                        <a:pt x="209" y="121"/>
                      </a:lnTo>
                      <a:lnTo>
                        <a:pt x="212" y="10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Arial Regular"/>
                  </a:endParaRPr>
                </a:p>
              </p:txBody>
            </p:sp>
          </p:grpSp>
          <p:sp>
            <p:nvSpPr>
              <p:cNvPr id="16444" name="Rectangle 75"/>
              <p:cNvSpPr>
                <a:spLocks noChangeArrowheads="1"/>
              </p:cNvSpPr>
              <p:nvPr/>
            </p:nvSpPr>
            <p:spPr bwMode="auto">
              <a:xfrm>
                <a:off x="3199" y="2386"/>
                <a:ext cx="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  <a:latin typeface="Arial Regular"/>
                  </a:rPr>
                  <a:t>2</a:t>
                </a:r>
                <a:endParaRPr lang="en-US" dirty="0">
                  <a:latin typeface="Arial Regular"/>
                </a:endParaRPr>
              </a:p>
            </p:txBody>
          </p:sp>
          <p:grpSp>
            <p:nvGrpSpPr>
              <p:cNvPr id="16445" name="Group 76"/>
              <p:cNvGrpSpPr>
                <a:grpSpLocks/>
              </p:cNvGrpSpPr>
              <p:nvPr/>
            </p:nvGrpSpPr>
            <p:grpSpPr bwMode="auto">
              <a:xfrm>
                <a:off x="3984" y="1584"/>
                <a:ext cx="243" cy="174"/>
                <a:chOff x="1784" y="2425"/>
                <a:chExt cx="161" cy="174"/>
              </a:xfrm>
            </p:grpSpPr>
            <p:sp>
              <p:nvSpPr>
                <p:cNvPr id="16446" name="Rectangle 77"/>
                <p:cNvSpPr>
                  <a:spLocks noChangeArrowheads="1"/>
                </p:cNvSpPr>
                <p:nvPr/>
              </p:nvSpPr>
              <p:spPr bwMode="auto">
                <a:xfrm>
                  <a:off x="1784" y="2425"/>
                  <a:ext cx="53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800" dirty="0">
                      <a:solidFill>
                        <a:schemeClr val="hlink"/>
                      </a:solidFill>
                      <a:latin typeface="Arial Regular"/>
                    </a:rPr>
                    <a:t>u</a:t>
                  </a:r>
                  <a:endParaRPr lang="en-US" sz="2000" dirty="0">
                    <a:solidFill>
                      <a:schemeClr val="hlink"/>
                    </a:solidFill>
                    <a:latin typeface="Arial Regular"/>
                  </a:endParaRPr>
                </a:p>
              </p:txBody>
            </p:sp>
            <p:sp>
              <p:nvSpPr>
                <p:cNvPr id="16447" name="Rectangle 78"/>
                <p:cNvSpPr>
                  <a:spLocks noChangeArrowheads="1"/>
                </p:cNvSpPr>
                <p:nvPr/>
              </p:nvSpPr>
              <p:spPr bwMode="auto">
                <a:xfrm>
                  <a:off x="1838" y="2425"/>
                  <a:ext cx="107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800" dirty="0">
                      <a:solidFill>
                        <a:schemeClr val="hlink"/>
                      </a:solidFill>
                      <a:latin typeface="Arial Regular"/>
                    </a:rPr>
                    <a:t> :5</a:t>
                  </a:r>
                  <a:endParaRPr lang="en-US" sz="2000" dirty="0">
                    <a:solidFill>
                      <a:schemeClr val="hlink"/>
                    </a:solidFill>
                    <a:latin typeface="Arial Regular"/>
                  </a:endParaRPr>
                </a:p>
              </p:txBody>
            </p:sp>
          </p:grpSp>
        </p:grpSp>
      </p:grpSp>
      <p:grpSp>
        <p:nvGrpSpPr>
          <p:cNvPr id="13" name="Group 79"/>
          <p:cNvGrpSpPr>
            <a:grpSpLocks/>
          </p:cNvGrpSpPr>
          <p:nvPr/>
        </p:nvGrpSpPr>
        <p:grpSpPr bwMode="auto">
          <a:xfrm>
            <a:off x="6781800" y="2265462"/>
            <a:ext cx="600075" cy="1016000"/>
            <a:chOff x="4224" y="1118"/>
            <a:chExt cx="378" cy="640"/>
          </a:xfrm>
        </p:grpSpPr>
        <p:sp>
          <p:nvSpPr>
            <p:cNvPr id="16431" name="Freeform 80"/>
            <p:cNvSpPr>
              <a:spLocks/>
            </p:cNvSpPr>
            <p:nvPr/>
          </p:nvSpPr>
          <p:spPr bwMode="auto">
            <a:xfrm>
              <a:off x="4255" y="1522"/>
              <a:ext cx="81" cy="76"/>
            </a:xfrm>
            <a:custGeom>
              <a:avLst/>
              <a:gdLst>
                <a:gd name="T0" fmla="*/ 62 w 81"/>
                <a:gd name="T1" fmla="*/ 17 h 76"/>
                <a:gd name="T2" fmla="*/ 81 w 81"/>
                <a:gd name="T3" fmla="*/ 36 h 76"/>
                <a:gd name="T4" fmla="*/ 0 w 81"/>
                <a:gd name="T5" fmla="*/ 76 h 76"/>
                <a:gd name="T6" fmla="*/ 48 w 81"/>
                <a:gd name="T7" fmla="*/ 0 h 76"/>
                <a:gd name="T8" fmla="*/ 62 w 81"/>
                <a:gd name="T9" fmla="*/ 1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6"/>
                <a:gd name="T17" fmla="*/ 81 w 81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6">
                  <a:moveTo>
                    <a:pt x="62" y="17"/>
                  </a:moveTo>
                  <a:lnTo>
                    <a:pt x="81" y="36"/>
                  </a:lnTo>
                  <a:lnTo>
                    <a:pt x="0" y="76"/>
                  </a:lnTo>
                  <a:lnTo>
                    <a:pt x="48" y="0"/>
                  </a:lnTo>
                  <a:lnTo>
                    <a:pt x="62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sp>
          <p:nvSpPr>
            <p:cNvPr id="16432" name="Freeform 81"/>
            <p:cNvSpPr>
              <a:spLocks/>
            </p:cNvSpPr>
            <p:nvPr/>
          </p:nvSpPr>
          <p:spPr bwMode="auto">
            <a:xfrm>
              <a:off x="4255" y="1118"/>
              <a:ext cx="112" cy="421"/>
            </a:xfrm>
            <a:custGeom>
              <a:avLst/>
              <a:gdLst>
                <a:gd name="T0" fmla="*/ 0 w 112"/>
                <a:gd name="T1" fmla="*/ 0 h 421"/>
                <a:gd name="T2" fmla="*/ 22 w 112"/>
                <a:gd name="T3" fmla="*/ 37 h 421"/>
                <a:gd name="T4" fmla="*/ 45 w 112"/>
                <a:gd name="T5" fmla="*/ 79 h 421"/>
                <a:gd name="T6" fmla="*/ 67 w 112"/>
                <a:gd name="T7" fmla="*/ 124 h 421"/>
                <a:gd name="T8" fmla="*/ 84 w 112"/>
                <a:gd name="T9" fmla="*/ 169 h 421"/>
                <a:gd name="T10" fmla="*/ 101 w 112"/>
                <a:gd name="T11" fmla="*/ 217 h 421"/>
                <a:gd name="T12" fmla="*/ 110 w 112"/>
                <a:gd name="T13" fmla="*/ 262 h 421"/>
                <a:gd name="T14" fmla="*/ 112 w 112"/>
                <a:gd name="T15" fmla="*/ 308 h 421"/>
                <a:gd name="T16" fmla="*/ 107 w 112"/>
                <a:gd name="T17" fmla="*/ 350 h 421"/>
                <a:gd name="T18" fmla="*/ 93 w 112"/>
                <a:gd name="T19" fmla="*/ 387 h 421"/>
                <a:gd name="T20" fmla="*/ 67 w 112"/>
                <a:gd name="T21" fmla="*/ 421 h 4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421"/>
                <a:gd name="T35" fmla="*/ 112 w 112"/>
                <a:gd name="T36" fmla="*/ 421 h 4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421">
                  <a:moveTo>
                    <a:pt x="0" y="0"/>
                  </a:moveTo>
                  <a:lnTo>
                    <a:pt x="22" y="37"/>
                  </a:lnTo>
                  <a:lnTo>
                    <a:pt x="45" y="79"/>
                  </a:lnTo>
                  <a:lnTo>
                    <a:pt x="67" y="124"/>
                  </a:lnTo>
                  <a:lnTo>
                    <a:pt x="84" y="169"/>
                  </a:lnTo>
                  <a:lnTo>
                    <a:pt x="101" y="217"/>
                  </a:lnTo>
                  <a:lnTo>
                    <a:pt x="110" y="262"/>
                  </a:lnTo>
                  <a:lnTo>
                    <a:pt x="112" y="308"/>
                  </a:lnTo>
                  <a:lnTo>
                    <a:pt x="107" y="350"/>
                  </a:lnTo>
                  <a:lnTo>
                    <a:pt x="93" y="387"/>
                  </a:lnTo>
                  <a:lnTo>
                    <a:pt x="67" y="421"/>
                  </a:lnTo>
                </a:path>
              </a:pathLst>
            </a:custGeom>
            <a:noFill/>
            <a:ln w="9525">
              <a:solidFill>
                <a:srgbClr val="114FF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rial Regular"/>
              </a:endParaRPr>
            </a:p>
          </p:txBody>
        </p:sp>
        <p:grpSp>
          <p:nvGrpSpPr>
            <p:cNvPr id="16433" name="Group 82"/>
            <p:cNvGrpSpPr>
              <a:grpSpLocks/>
            </p:cNvGrpSpPr>
            <p:nvPr/>
          </p:nvGrpSpPr>
          <p:grpSpPr bwMode="auto">
            <a:xfrm>
              <a:off x="4368" y="1152"/>
              <a:ext cx="234" cy="214"/>
              <a:chOff x="4704" y="1389"/>
              <a:chExt cx="234" cy="214"/>
            </a:xfrm>
          </p:grpSpPr>
          <p:sp>
            <p:nvSpPr>
              <p:cNvPr id="16437" name="Freeform 83"/>
              <p:cNvSpPr>
                <a:spLocks/>
              </p:cNvSpPr>
              <p:nvPr/>
            </p:nvSpPr>
            <p:spPr bwMode="auto">
              <a:xfrm>
                <a:off x="4726" y="1389"/>
                <a:ext cx="212" cy="211"/>
              </a:xfrm>
              <a:custGeom>
                <a:avLst/>
                <a:gdLst>
                  <a:gd name="T0" fmla="*/ 209 w 212"/>
                  <a:gd name="T1" fmla="*/ 104 h 211"/>
                  <a:gd name="T2" fmla="*/ 209 w 212"/>
                  <a:gd name="T3" fmla="*/ 124 h 211"/>
                  <a:gd name="T4" fmla="*/ 206 w 212"/>
                  <a:gd name="T5" fmla="*/ 141 h 211"/>
                  <a:gd name="T6" fmla="*/ 201 w 212"/>
                  <a:gd name="T7" fmla="*/ 155 h 211"/>
                  <a:gd name="T8" fmla="*/ 192 w 212"/>
                  <a:gd name="T9" fmla="*/ 169 h 211"/>
                  <a:gd name="T10" fmla="*/ 181 w 212"/>
                  <a:gd name="T11" fmla="*/ 180 h 211"/>
                  <a:gd name="T12" fmla="*/ 167 w 212"/>
                  <a:gd name="T13" fmla="*/ 192 h 211"/>
                  <a:gd name="T14" fmla="*/ 155 w 212"/>
                  <a:gd name="T15" fmla="*/ 200 h 211"/>
                  <a:gd name="T16" fmla="*/ 138 w 212"/>
                  <a:gd name="T17" fmla="*/ 206 h 211"/>
                  <a:gd name="T18" fmla="*/ 122 w 212"/>
                  <a:gd name="T19" fmla="*/ 211 h 211"/>
                  <a:gd name="T20" fmla="*/ 105 w 212"/>
                  <a:gd name="T21" fmla="*/ 211 h 211"/>
                  <a:gd name="T22" fmla="*/ 88 w 212"/>
                  <a:gd name="T23" fmla="*/ 211 h 211"/>
                  <a:gd name="T24" fmla="*/ 71 w 212"/>
                  <a:gd name="T25" fmla="*/ 206 h 211"/>
                  <a:gd name="T26" fmla="*/ 57 w 212"/>
                  <a:gd name="T27" fmla="*/ 200 h 211"/>
                  <a:gd name="T28" fmla="*/ 42 w 212"/>
                  <a:gd name="T29" fmla="*/ 192 h 211"/>
                  <a:gd name="T30" fmla="*/ 31 w 212"/>
                  <a:gd name="T31" fmla="*/ 180 h 211"/>
                  <a:gd name="T32" fmla="*/ 20 w 212"/>
                  <a:gd name="T33" fmla="*/ 169 h 211"/>
                  <a:gd name="T34" fmla="*/ 11 w 212"/>
                  <a:gd name="T35" fmla="*/ 155 h 211"/>
                  <a:gd name="T36" fmla="*/ 6 w 212"/>
                  <a:gd name="T37" fmla="*/ 141 h 211"/>
                  <a:gd name="T38" fmla="*/ 0 w 212"/>
                  <a:gd name="T39" fmla="*/ 124 h 211"/>
                  <a:gd name="T40" fmla="*/ 0 w 212"/>
                  <a:gd name="T41" fmla="*/ 107 h 211"/>
                  <a:gd name="T42" fmla="*/ 0 w 212"/>
                  <a:gd name="T43" fmla="*/ 90 h 211"/>
                  <a:gd name="T44" fmla="*/ 6 w 212"/>
                  <a:gd name="T45" fmla="*/ 73 h 211"/>
                  <a:gd name="T46" fmla="*/ 11 w 212"/>
                  <a:gd name="T47" fmla="*/ 59 h 211"/>
                  <a:gd name="T48" fmla="*/ 20 w 212"/>
                  <a:gd name="T49" fmla="*/ 45 h 211"/>
                  <a:gd name="T50" fmla="*/ 31 w 212"/>
                  <a:gd name="T51" fmla="*/ 31 h 211"/>
                  <a:gd name="T52" fmla="*/ 42 w 212"/>
                  <a:gd name="T53" fmla="*/ 19 h 211"/>
                  <a:gd name="T54" fmla="*/ 57 w 212"/>
                  <a:gd name="T55" fmla="*/ 11 h 211"/>
                  <a:gd name="T56" fmla="*/ 71 w 212"/>
                  <a:gd name="T57" fmla="*/ 5 h 211"/>
                  <a:gd name="T58" fmla="*/ 88 w 212"/>
                  <a:gd name="T59" fmla="*/ 3 h 211"/>
                  <a:gd name="T60" fmla="*/ 105 w 212"/>
                  <a:gd name="T61" fmla="*/ 0 h 211"/>
                  <a:gd name="T62" fmla="*/ 122 w 212"/>
                  <a:gd name="T63" fmla="*/ 3 h 211"/>
                  <a:gd name="T64" fmla="*/ 138 w 212"/>
                  <a:gd name="T65" fmla="*/ 5 h 211"/>
                  <a:gd name="T66" fmla="*/ 155 w 212"/>
                  <a:gd name="T67" fmla="*/ 11 h 211"/>
                  <a:gd name="T68" fmla="*/ 167 w 212"/>
                  <a:gd name="T69" fmla="*/ 19 h 211"/>
                  <a:gd name="T70" fmla="*/ 181 w 212"/>
                  <a:gd name="T71" fmla="*/ 31 h 211"/>
                  <a:gd name="T72" fmla="*/ 192 w 212"/>
                  <a:gd name="T73" fmla="*/ 45 h 211"/>
                  <a:gd name="T74" fmla="*/ 201 w 212"/>
                  <a:gd name="T75" fmla="*/ 59 h 211"/>
                  <a:gd name="T76" fmla="*/ 206 w 212"/>
                  <a:gd name="T77" fmla="*/ 73 h 211"/>
                  <a:gd name="T78" fmla="*/ 209 w 212"/>
                  <a:gd name="T79" fmla="*/ 90 h 211"/>
                  <a:gd name="T80" fmla="*/ 212 w 212"/>
                  <a:gd name="T81" fmla="*/ 107 h 211"/>
                  <a:gd name="T82" fmla="*/ 209 w 212"/>
                  <a:gd name="T83" fmla="*/ 104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12"/>
                  <a:gd name="T127" fmla="*/ 0 h 211"/>
                  <a:gd name="T128" fmla="*/ 212 w 212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12" h="211">
                    <a:moveTo>
                      <a:pt x="209" y="104"/>
                    </a:moveTo>
                    <a:lnTo>
                      <a:pt x="209" y="124"/>
                    </a:lnTo>
                    <a:lnTo>
                      <a:pt x="206" y="141"/>
                    </a:lnTo>
                    <a:lnTo>
                      <a:pt x="201" y="155"/>
                    </a:lnTo>
                    <a:lnTo>
                      <a:pt x="192" y="169"/>
                    </a:lnTo>
                    <a:lnTo>
                      <a:pt x="181" y="180"/>
                    </a:lnTo>
                    <a:lnTo>
                      <a:pt x="167" y="192"/>
                    </a:lnTo>
                    <a:lnTo>
                      <a:pt x="155" y="200"/>
                    </a:lnTo>
                    <a:lnTo>
                      <a:pt x="138" y="206"/>
                    </a:lnTo>
                    <a:lnTo>
                      <a:pt x="122" y="211"/>
                    </a:lnTo>
                    <a:lnTo>
                      <a:pt x="105" y="211"/>
                    </a:lnTo>
                    <a:lnTo>
                      <a:pt x="88" y="211"/>
                    </a:lnTo>
                    <a:lnTo>
                      <a:pt x="71" y="206"/>
                    </a:lnTo>
                    <a:lnTo>
                      <a:pt x="57" y="200"/>
                    </a:lnTo>
                    <a:lnTo>
                      <a:pt x="42" y="192"/>
                    </a:lnTo>
                    <a:lnTo>
                      <a:pt x="31" y="180"/>
                    </a:lnTo>
                    <a:lnTo>
                      <a:pt x="20" y="169"/>
                    </a:lnTo>
                    <a:lnTo>
                      <a:pt x="11" y="155"/>
                    </a:lnTo>
                    <a:lnTo>
                      <a:pt x="6" y="141"/>
                    </a:lnTo>
                    <a:lnTo>
                      <a:pt x="0" y="124"/>
                    </a:lnTo>
                    <a:lnTo>
                      <a:pt x="0" y="107"/>
                    </a:lnTo>
                    <a:lnTo>
                      <a:pt x="0" y="90"/>
                    </a:lnTo>
                    <a:lnTo>
                      <a:pt x="6" y="73"/>
                    </a:lnTo>
                    <a:lnTo>
                      <a:pt x="11" y="59"/>
                    </a:lnTo>
                    <a:lnTo>
                      <a:pt x="20" y="45"/>
                    </a:lnTo>
                    <a:lnTo>
                      <a:pt x="31" y="31"/>
                    </a:lnTo>
                    <a:lnTo>
                      <a:pt x="42" y="19"/>
                    </a:lnTo>
                    <a:lnTo>
                      <a:pt x="57" y="11"/>
                    </a:lnTo>
                    <a:lnTo>
                      <a:pt x="71" y="5"/>
                    </a:lnTo>
                    <a:lnTo>
                      <a:pt x="88" y="3"/>
                    </a:lnTo>
                    <a:lnTo>
                      <a:pt x="105" y="0"/>
                    </a:lnTo>
                    <a:lnTo>
                      <a:pt x="122" y="3"/>
                    </a:lnTo>
                    <a:lnTo>
                      <a:pt x="138" y="5"/>
                    </a:lnTo>
                    <a:lnTo>
                      <a:pt x="155" y="11"/>
                    </a:lnTo>
                    <a:lnTo>
                      <a:pt x="167" y="19"/>
                    </a:lnTo>
                    <a:lnTo>
                      <a:pt x="181" y="31"/>
                    </a:lnTo>
                    <a:lnTo>
                      <a:pt x="192" y="45"/>
                    </a:lnTo>
                    <a:lnTo>
                      <a:pt x="201" y="59"/>
                    </a:lnTo>
                    <a:lnTo>
                      <a:pt x="206" y="73"/>
                    </a:lnTo>
                    <a:lnTo>
                      <a:pt x="209" y="90"/>
                    </a:lnTo>
                    <a:lnTo>
                      <a:pt x="212" y="107"/>
                    </a:lnTo>
                    <a:lnTo>
                      <a:pt x="209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6438" name="Freeform 84"/>
              <p:cNvSpPr>
                <a:spLocks/>
              </p:cNvSpPr>
              <p:nvPr/>
            </p:nvSpPr>
            <p:spPr bwMode="auto">
              <a:xfrm>
                <a:off x="4704" y="1392"/>
                <a:ext cx="212" cy="211"/>
              </a:xfrm>
              <a:custGeom>
                <a:avLst/>
                <a:gdLst>
                  <a:gd name="T0" fmla="*/ 209 w 212"/>
                  <a:gd name="T1" fmla="*/ 104 h 211"/>
                  <a:gd name="T2" fmla="*/ 209 w 212"/>
                  <a:gd name="T3" fmla="*/ 90 h 211"/>
                  <a:gd name="T4" fmla="*/ 206 w 212"/>
                  <a:gd name="T5" fmla="*/ 73 h 211"/>
                  <a:gd name="T6" fmla="*/ 201 w 212"/>
                  <a:gd name="T7" fmla="*/ 59 h 211"/>
                  <a:gd name="T8" fmla="*/ 192 w 212"/>
                  <a:gd name="T9" fmla="*/ 45 h 211"/>
                  <a:gd name="T10" fmla="*/ 181 w 212"/>
                  <a:gd name="T11" fmla="*/ 31 h 211"/>
                  <a:gd name="T12" fmla="*/ 167 w 212"/>
                  <a:gd name="T13" fmla="*/ 19 h 211"/>
                  <a:gd name="T14" fmla="*/ 155 w 212"/>
                  <a:gd name="T15" fmla="*/ 11 h 211"/>
                  <a:gd name="T16" fmla="*/ 138 w 212"/>
                  <a:gd name="T17" fmla="*/ 5 h 211"/>
                  <a:gd name="T18" fmla="*/ 122 w 212"/>
                  <a:gd name="T19" fmla="*/ 3 h 211"/>
                  <a:gd name="T20" fmla="*/ 105 w 212"/>
                  <a:gd name="T21" fmla="*/ 0 h 211"/>
                  <a:gd name="T22" fmla="*/ 88 w 212"/>
                  <a:gd name="T23" fmla="*/ 3 h 211"/>
                  <a:gd name="T24" fmla="*/ 71 w 212"/>
                  <a:gd name="T25" fmla="*/ 5 h 211"/>
                  <a:gd name="T26" fmla="*/ 57 w 212"/>
                  <a:gd name="T27" fmla="*/ 11 h 211"/>
                  <a:gd name="T28" fmla="*/ 42 w 212"/>
                  <a:gd name="T29" fmla="*/ 19 h 211"/>
                  <a:gd name="T30" fmla="*/ 31 w 212"/>
                  <a:gd name="T31" fmla="*/ 31 h 211"/>
                  <a:gd name="T32" fmla="*/ 20 w 212"/>
                  <a:gd name="T33" fmla="*/ 45 h 211"/>
                  <a:gd name="T34" fmla="*/ 11 w 212"/>
                  <a:gd name="T35" fmla="*/ 59 h 211"/>
                  <a:gd name="T36" fmla="*/ 6 w 212"/>
                  <a:gd name="T37" fmla="*/ 73 h 211"/>
                  <a:gd name="T38" fmla="*/ 0 w 212"/>
                  <a:gd name="T39" fmla="*/ 90 h 211"/>
                  <a:gd name="T40" fmla="*/ 0 w 212"/>
                  <a:gd name="T41" fmla="*/ 107 h 211"/>
                  <a:gd name="T42" fmla="*/ 0 w 212"/>
                  <a:gd name="T43" fmla="*/ 124 h 211"/>
                  <a:gd name="T44" fmla="*/ 6 w 212"/>
                  <a:gd name="T45" fmla="*/ 141 h 211"/>
                  <a:gd name="T46" fmla="*/ 11 w 212"/>
                  <a:gd name="T47" fmla="*/ 155 h 211"/>
                  <a:gd name="T48" fmla="*/ 20 w 212"/>
                  <a:gd name="T49" fmla="*/ 169 h 211"/>
                  <a:gd name="T50" fmla="*/ 31 w 212"/>
                  <a:gd name="T51" fmla="*/ 180 h 211"/>
                  <a:gd name="T52" fmla="*/ 42 w 212"/>
                  <a:gd name="T53" fmla="*/ 192 h 211"/>
                  <a:gd name="T54" fmla="*/ 57 w 212"/>
                  <a:gd name="T55" fmla="*/ 200 h 211"/>
                  <a:gd name="T56" fmla="*/ 71 w 212"/>
                  <a:gd name="T57" fmla="*/ 206 h 211"/>
                  <a:gd name="T58" fmla="*/ 88 w 212"/>
                  <a:gd name="T59" fmla="*/ 211 h 211"/>
                  <a:gd name="T60" fmla="*/ 105 w 212"/>
                  <a:gd name="T61" fmla="*/ 211 h 211"/>
                  <a:gd name="T62" fmla="*/ 122 w 212"/>
                  <a:gd name="T63" fmla="*/ 211 h 211"/>
                  <a:gd name="T64" fmla="*/ 138 w 212"/>
                  <a:gd name="T65" fmla="*/ 206 h 211"/>
                  <a:gd name="T66" fmla="*/ 155 w 212"/>
                  <a:gd name="T67" fmla="*/ 200 h 211"/>
                  <a:gd name="T68" fmla="*/ 167 w 212"/>
                  <a:gd name="T69" fmla="*/ 192 h 211"/>
                  <a:gd name="T70" fmla="*/ 181 w 212"/>
                  <a:gd name="T71" fmla="*/ 180 h 211"/>
                  <a:gd name="T72" fmla="*/ 192 w 212"/>
                  <a:gd name="T73" fmla="*/ 169 h 211"/>
                  <a:gd name="T74" fmla="*/ 201 w 212"/>
                  <a:gd name="T75" fmla="*/ 155 h 211"/>
                  <a:gd name="T76" fmla="*/ 206 w 212"/>
                  <a:gd name="T77" fmla="*/ 141 h 211"/>
                  <a:gd name="T78" fmla="*/ 209 w 212"/>
                  <a:gd name="T79" fmla="*/ 124 h 211"/>
                  <a:gd name="T80" fmla="*/ 212 w 212"/>
                  <a:gd name="T81" fmla="*/ 107 h 211"/>
                  <a:gd name="T82" fmla="*/ 212 w 212"/>
                  <a:gd name="T83" fmla="*/ 107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12"/>
                  <a:gd name="T127" fmla="*/ 0 h 211"/>
                  <a:gd name="T128" fmla="*/ 212 w 212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12" h="211">
                    <a:moveTo>
                      <a:pt x="209" y="104"/>
                    </a:moveTo>
                    <a:lnTo>
                      <a:pt x="209" y="90"/>
                    </a:lnTo>
                    <a:lnTo>
                      <a:pt x="206" y="73"/>
                    </a:lnTo>
                    <a:lnTo>
                      <a:pt x="201" y="59"/>
                    </a:lnTo>
                    <a:lnTo>
                      <a:pt x="192" y="45"/>
                    </a:lnTo>
                    <a:lnTo>
                      <a:pt x="181" y="31"/>
                    </a:lnTo>
                    <a:lnTo>
                      <a:pt x="167" y="19"/>
                    </a:lnTo>
                    <a:lnTo>
                      <a:pt x="155" y="11"/>
                    </a:lnTo>
                    <a:lnTo>
                      <a:pt x="138" y="5"/>
                    </a:lnTo>
                    <a:lnTo>
                      <a:pt x="122" y="3"/>
                    </a:lnTo>
                    <a:lnTo>
                      <a:pt x="105" y="0"/>
                    </a:lnTo>
                    <a:lnTo>
                      <a:pt x="88" y="3"/>
                    </a:lnTo>
                    <a:lnTo>
                      <a:pt x="71" y="5"/>
                    </a:lnTo>
                    <a:lnTo>
                      <a:pt x="57" y="11"/>
                    </a:lnTo>
                    <a:lnTo>
                      <a:pt x="42" y="19"/>
                    </a:lnTo>
                    <a:lnTo>
                      <a:pt x="31" y="31"/>
                    </a:lnTo>
                    <a:lnTo>
                      <a:pt x="20" y="45"/>
                    </a:lnTo>
                    <a:lnTo>
                      <a:pt x="11" y="59"/>
                    </a:lnTo>
                    <a:lnTo>
                      <a:pt x="6" y="73"/>
                    </a:lnTo>
                    <a:lnTo>
                      <a:pt x="0" y="90"/>
                    </a:lnTo>
                    <a:lnTo>
                      <a:pt x="0" y="107"/>
                    </a:lnTo>
                    <a:lnTo>
                      <a:pt x="0" y="124"/>
                    </a:lnTo>
                    <a:lnTo>
                      <a:pt x="6" y="141"/>
                    </a:lnTo>
                    <a:lnTo>
                      <a:pt x="11" y="155"/>
                    </a:lnTo>
                    <a:lnTo>
                      <a:pt x="20" y="169"/>
                    </a:lnTo>
                    <a:lnTo>
                      <a:pt x="31" y="180"/>
                    </a:lnTo>
                    <a:lnTo>
                      <a:pt x="42" y="192"/>
                    </a:lnTo>
                    <a:lnTo>
                      <a:pt x="57" y="200"/>
                    </a:lnTo>
                    <a:lnTo>
                      <a:pt x="71" y="206"/>
                    </a:lnTo>
                    <a:lnTo>
                      <a:pt x="88" y="211"/>
                    </a:lnTo>
                    <a:lnTo>
                      <a:pt x="105" y="211"/>
                    </a:lnTo>
                    <a:lnTo>
                      <a:pt x="122" y="211"/>
                    </a:lnTo>
                    <a:lnTo>
                      <a:pt x="138" y="206"/>
                    </a:lnTo>
                    <a:lnTo>
                      <a:pt x="155" y="200"/>
                    </a:lnTo>
                    <a:lnTo>
                      <a:pt x="167" y="192"/>
                    </a:lnTo>
                    <a:lnTo>
                      <a:pt x="181" y="180"/>
                    </a:lnTo>
                    <a:lnTo>
                      <a:pt x="192" y="169"/>
                    </a:lnTo>
                    <a:lnTo>
                      <a:pt x="201" y="155"/>
                    </a:lnTo>
                    <a:lnTo>
                      <a:pt x="206" y="141"/>
                    </a:lnTo>
                    <a:lnTo>
                      <a:pt x="209" y="124"/>
                    </a:lnTo>
                    <a:lnTo>
                      <a:pt x="212" y="10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latin typeface="Arial Regular"/>
                </a:endParaRPr>
              </a:p>
            </p:txBody>
          </p:sp>
          <p:sp>
            <p:nvSpPr>
              <p:cNvPr id="16439" name="Rectangle 85"/>
              <p:cNvSpPr>
                <a:spLocks noChangeArrowheads="1"/>
              </p:cNvSpPr>
              <p:nvPr/>
            </p:nvSpPr>
            <p:spPr bwMode="auto">
              <a:xfrm>
                <a:off x="4800" y="1440"/>
                <a:ext cx="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  <a:latin typeface="Arial Regular"/>
                  </a:rPr>
                  <a:t>3</a:t>
                </a:r>
                <a:endParaRPr lang="en-US" dirty="0">
                  <a:latin typeface="Arial Regular"/>
                </a:endParaRPr>
              </a:p>
            </p:txBody>
          </p:sp>
        </p:grpSp>
        <p:grpSp>
          <p:nvGrpSpPr>
            <p:cNvPr id="16434" name="Group 86"/>
            <p:cNvGrpSpPr>
              <a:grpSpLocks/>
            </p:cNvGrpSpPr>
            <p:nvPr/>
          </p:nvGrpSpPr>
          <p:grpSpPr bwMode="auto">
            <a:xfrm>
              <a:off x="4224" y="1584"/>
              <a:ext cx="297" cy="174"/>
              <a:chOff x="4390" y="1234"/>
              <a:chExt cx="297" cy="174"/>
            </a:xfrm>
          </p:grpSpPr>
          <p:sp>
            <p:nvSpPr>
              <p:cNvPr id="16435" name="Rectangle 87"/>
              <p:cNvSpPr>
                <a:spLocks noChangeArrowheads="1"/>
              </p:cNvSpPr>
              <p:nvPr/>
            </p:nvSpPr>
            <p:spPr bwMode="auto">
              <a:xfrm>
                <a:off x="4390" y="1234"/>
                <a:ext cx="8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800" dirty="0">
                    <a:solidFill>
                      <a:srgbClr val="114FFB"/>
                    </a:solidFill>
                    <a:latin typeface="Arial Regular"/>
                  </a:rPr>
                  <a:t>u</a:t>
                </a:r>
                <a:endParaRPr lang="en-US" sz="2000" dirty="0">
                  <a:solidFill>
                    <a:srgbClr val="114FFB"/>
                  </a:solidFill>
                  <a:latin typeface="Arial Regular"/>
                </a:endParaRPr>
              </a:p>
            </p:txBody>
          </p:sp>
          <p:sp>
            <p:nvSpPr>
              <p:cNvPr id="16436" name="Rectangle 88"/>
              <p:cNvSpPr>
                <a:spLocks noChangeArrowheads="1"/>
              </p:cNvSpPr>
              <p:nvPr/>
            </p:nvSpPr>
            <p:spPr bwMode="auto">
              <a:xfrm>
                <a:off x="4441" y="1234"/>
                <a:ext cx="246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800" dirty="0">
                    <a:solidFill>
                      <a:srgbClr val="114FFB"/>
                    </a:solidFill>
                    <a:latin typeface="Arial Regular"/>
                  </a:rPr>
                  <a:t> = 7</a:t>
                </a:r>
                <a:endParaRPr lang="en-US" sz="2000" dirty="0">
                  <a:solidFill>
                    <a:srgbClr val="114FFB"/>
                  </a:solidFill>
                  <a:latin typeface="Arial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25655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471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48264" y="450912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Shared</a:t>
            </a:r>
            <a:endParaRPr kumimoji="1" lang="zh-CN" altLang="en-US" dirty="0">
              <a:latin typeface="Arial Regular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63688" y="206084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Store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8986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63688" y="206084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Store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25" name="直线连接符 24"/>
          <p:cNvCxnSpPr/>
          <p:nvPr/>
        </p:nvCxnSpPr>
        <p:spPr>
          <a:xfrm>
            <a:off x="3275856" y="3356992"/>
            <a:ext cx="0" cy="576064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>
            <a:off x="3275856" y="3933056"/>
            <a:ext cx="31683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直线箭头连接符 35"/>
          <p:cNvCxnSpPr/>
          <p:nvPr/>
        </p:nvCxnSpPr>
        <p:spPr>
          <a:xfrm>
            <a:off x="6444208" y="393305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6948264" y="450912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Shared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6309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4248" y="4509120"/>
            <a:ext cx="105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 Regular"/>
              </a:rPr>
              <a:t>Modified</a:t>
            </a:r>
            <a:endParaRPr kumimoji="1" lang="zh-CN" altLang="en-US" dirty="0">
              <a:solidFill>
                <a:srgbClr val="FF0000"/>
              </a:solidFill>
              <a:latin typeface="Arial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63688" y="206084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Store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25" name="直线连接符 24"/>
          <p:cNvCxnSpPr/>
          <p:nvPr/>
        </p:nvCxnSpPr>
        <p:spPr>
          <a:xfrm>
            <a:off x="3275856" y="3356992"/>
            <a:ext cx="0" cy="576064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>
            <a:off x="3275856" y="3933056"/>
            <a:ext cx="316835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直线箭头连接符 35"/>
          <p:cNvCxnSpPr/>
          <p:nvPr/>
        </p:nvCxnSpPr>
        <p:spPr>
          <a:xfrm>
            <a:off x="6444208" y="393305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650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4248" y="4509120"/>
            <a:ext cx="105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 Regular"/>
              </a:rPr>
              <a:t>Modified</a:t>
            </a:r>
            <a:endParaRPr kumimoji="1" lang="zh-CN" altLang="en-US" dirty="0">
              <a:solidFill>
                <a:srgbClr val="FF0000"/>
              </a:solidFill>
              <a:latin typeface="Arial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6176" y="20608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Load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5796136" y="3356992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743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4248" y="4509120"/>
            <a:ext cx="105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 Regular"/>
              </a:rPr>
              <a:t>Modified</a:t>
            </a:r>
            <a:endParaRPr kumimoji="1" lang="zh-CN" altLang="en-US" dirty="0">
              <a:solidFill>
                <a:srgbClr val="FF0000"/>
              </a:solidFill>
              <a:latin typeface="Arial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6176" y="20608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Load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275856" y="3356992"/>
            <a:ext cx="0" cy="576064"/>
          </a:xfrm>
          <a:prstGeom prst="line">
            <a:avLst/>
          </a:prstGeom>
          <a:ln>
            <a:headEnd type="arrow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3275856" y="3933056"/>
            <a:ext cx="2448272" cy="0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>
            <a:off x="5724128" y="3933056"/>
            <a:ext cx="0" cy="93610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876256" y="364502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Probe message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04547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4248" y="4509120"/>
            <a:ext cx="105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 Regular"/>
              </a:rPr>
              <a:t>Modified</a:t>
            </a:r>
            <a:endParaRPr kumimoji="1" lang="zh-CN" altLang="en-US" dirty="0">
              <a:solidFill>
                <a:srgbClr val="FF0000"/>
              </a:solidFill>
              <a:latin typeface="Arial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6176" y="20608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Load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275856" y="3356992"/>
            <a:ext cx="0" cy="576064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3275856" y="3933056"/>
            <a:ext cx="2520280" cy="0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876256" y="3645024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Read response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3" name="直线连接符 12"/>
          <p:cNvCxnSpPr/>
          <p:nvPr/>
        </p:nvCxnSpPr>
        <p:spPr>
          <a:xfrm>
            <a:off x="5796136" y="3356992"/>
            <a:ext cx="0" cy="576064"/>
          </a:xfrm>
          <a:prstGeom prst="line">
            <a:avLst/>
          </a:prstGeom>
          <a:ln>
            <a:headEnd type="arrow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0895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b="1" dirty="0"/>
              <a:t>Directory-based cache coherence</a:t>
            </a:r>
            <a:endParaRPr kumimoji="1"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795309" cy="4284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 4"/>
          <p:cNvSpPr/>
          <p:nvPr/>
        </p:nvSpPr>
        <p:spPr>
          <a:xfrm>
            <a:off x="2555776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04048" y="2924944"/>
            <a:ext cx="1152128" cy="21602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 Regular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4248" y="450912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Arial Regular"/>
              </a:rPr>
              <a:t>Shared</a:t>
            </a:r>
            <a:endParaRPr kumimoji="1" lang="zh-CN" altLang="en-US" dirty="0">
              <a:solidFill>
                <a:srgbClr val="FF0000"/>
              </a:solidFill>
              <a:latin typeface="Arial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6176" y="20608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Load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275856" y="3356992"/>
            <a:ext cx="0" cy="576064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3275856" y="3933056"/>
            <a:ext cx="2520280" cy="0"/>
          </a:xfrm>
          <a:prstGeom prst="line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876256" y="3645024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Read response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3" name="直线连接符 12"/>
          <p:cNvCxnSpPr/>
          <p:nvPr/>
        </p:nvCxnSpPr>
        <p:spPr>
          <a:xfrm>
            <a:off x="5796136" y="3356992"/>
            <a:ext cx="0" cy="576064"/>
          </a:xfrm>
          <a:prstGeom prst="line">
            <a:avLst/>
          </a:prstGeom>
          <a:ln>
            <a:headEnd type="arrow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657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/>
              <a:t>A few notes on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cache coherence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/>
              <a:t>There may be </a:t>
            </a:r>
            <a:r>
              <a:rPr kumimoji="1" lang="en-US" altLang="zh-CN" dirty="0"/>
              <a:t>more than a single directory</a:t>
            </a:r>
          </a:p>
          <a:p>
            <a:pPr marL="457200" lvl="1" indent="0">
              <a:buNone/>
            </a:pPr>
            <a:r>
              <a:rPr kumimoji="1" lang="en-US" altLang="zh-CN" dirty="0"/>
              <a:t>Especially for NUMA systems</a:t>
            </a:r>
          </a:p>
          <a:p>
            <a:pPr marL="457200" lvl="1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Interconnect structure affects cache coherence performance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Directory is just one possible implementation</a:t>
            </a:r>
          </a:p>
          <a:p>
            <a:pPr marL="457200" lvl="1" indent="0">
              <a:buNone/>
            </a:pPr>
            <a:r>
              <a:rPr kumimoji="1" lang="en-US" altLang="zh-CN" dirty="0"/>
              <a:t>Snooping is another commonly used approach</a:t>
            </a:r>
          </a:p>
        </p:txBody>
      </p:sp>
    </p:spTree>
    <p:extLst>
      <p:ext uri="{BB962C8B-B14F-4D97-AF65-F5344CB8AC3E}">
        <p14:creationId xmlns:p14="http://schemas.microsoft.com/office/powerpoint/2010/main" val="1437573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Intuition of the collapse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/>
              <a:t>Key point: read with modified cache line have to get data back from the owner</a:t>
            </a:r>
          </a:p>
          <a:p>
            <a:pPr marL="457200" lvl="1" indent="0">
              <a:buNone/>
            </a:pPr>
            <a:r>
              <a:rPr kumimoji="1" lang="en-US" altLang="zh-CN" dirty="0"/>
              <a:t>Coherence message are processed </a:t>
            </a:r>
            <a:r>
              <a:rPr kumimoji="1" lang="en-US" altLang="zh-CN" dirty="0">
                <a:solidFill>
                  <a:srgbClr val="FF0000"/>
                </a:solidFill>
              </a:rPr>
              <a:t>sequentially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Lock holder modifies cache holding the lock</a:t>
            </a:r>
          </a:p>
          <a:p>
            <a:pPr marL="0" indent="0">
              <a:buNone/>
            </a:pPr>
            <a:r>
              <a:rPr kumimoji="1" lang="en-US" altLang="zh-CN" dirty="0"/>
              <a:t>Waiter is trying to read the lock</a:t>
            </a:r>
          </a:p>
          <a:p>
            <a:pPr marL="457200" lvl="1" indent="0">
              <a:buNone/>
            </a:pPr>
            <a:r>
              <a:rPr kumimoji="1" lang="en-US" altLang="zh-CN" dirty="0"/>
              <a:t>They get value of the lock from the lock holder</a:t>
            </a:r>
          </a:p>
          <a:p>
            <a:pPr marL="457200" lvl="1" indent="0">
              <a:buNone/>
            </a:pPr>
            <a:r>
              <a:rPr kumimoji="1" lang="en-US" altLang="zh-CN" dirty="0"/>
              <a:t>More readers means the next lock holder needs to wait more time to get the lock</a:t>
            </a:r>
          </a:p>
        </p:txBody>
      </p:sp>
    </p:spTree>
    <p:extLst>
      <p:ext uri="{BB962C8B-B14F-4D97-AF65-F5344CB8AC3E}">
        <p14:creationId xmlns:p14="http://schemas.microsoft.com/office/powerpoint/2010/main" val="2161522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sp>
        <p:nvSpPr>
          <p:cNvPr id="10" name="文本框 9"/>
          <p:cNvSpPr txBox="1"/>
          <p:nvPr/>
        </p:nvSpPr>
        <p:spPr>
          <a:xfrm>
            <a:off x="1403648" y="332656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Allocate a ticket</a:t>
            </a:r>
          </a:p>
          <a:p>
            <a:r>
              <a:rPr kumimoji="1" lang="en-US" altLang="zh-CN" dirty="0">
                <a:latin typeface="Arial Regular"/>
              </a:rPr>
              <a:t>read current ticket and spin</a:t>
            </a:r>
          </a:p>
        </p:txBody>
      </p:sp>
    </p:spTree>
    <p:extLst>
      <p:ext uri="{BB962C8B-B14F-4D97-AF65-F5344CB8AC3E}">
        <p14:creationId xmlns:p14="http://schemas.microsoft.com/office/powerpoint/2010/main" val="517168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sp>
        <p:nvSpPr>
          <p:cNvPr id="6" name="文本框 5"/>
          <p:cNvSpPr txBox="1"/>
          <p:nvPr/>
        </p:nvSpPr>
        <p:spPr>
          <a:xfrm>
            <a:off x="1403648" y="332656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Allocate a ticket</a:t>
            </a:r>
          </a:p>
          <a:p>
            <a:r>
              <a:rPr kumimoji="1" lang="en-US" altLang="zh-CN" dirty="0">
                <a:latin typeface="Arial Regular"/>
              </a:rPr>
              <a:t>read current ticket and spin</a:t>
            </a:r>
          </a:p>
        </p:txBody>
      </p:sp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691680" y="3356992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cache coherence message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571811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691680" y="3356992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cache coherence message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17032"/>
            <a:ext cx="6768752" cy="267002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03648" y="332656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Allocate a ticket</a:t>
            </a:r>
          </a:p>
          <a:p>
            <a:r>
              <a:rPr kumimoji="1" lang="en-US" altLang="zh-CN" dirty="0">
                <a:latin typeface="Arial Regular"/>
              </a:rPr>
              <a:t>read current ticket and spin</a:t>
            </a:r>
          </a:p>
        </p:txBody>
      </p:sp>
    </p:spTree>
    <p:extLst>
      <p:ext uri="{BB962C8B-B14F-4D97-AF65-F5344CB8AC3E}">
        <p14:creationId xmlns:p14="http://schemas.microsoft.com/office/powerpoint/2010/main" val="41099874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907704" y="3356992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120 ~ 420 cycles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17032"/>
            <a:ext cx="6696744" cy="26416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789040"/>
            <a:ext cx="6624736" cy="253264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03648" y="332656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Allocate a ticket</a:t>
            </a:r>
          </a:p>
          <a:p>
            <a:r>
              <a:rPr kumimoji="1" lang="en-US" altLang="zh-CN" dirty="0">
                <a:latin typeface="Arial Regular"/>
              </a:rPr>
              <a:t>read current ticket and spin</a:t>
            </a:r>
          </a:p>
        </p:txBody>
      </p:sp>
    </p:spTree>
    <p:extLst>
      <p:ext uri="{BB962C8B-B14F-4D97-AF65-F5344CB8AC3E}">
        <p14:creationId xmlns:p14="http://schemas.microsoft.com/office/powerpoint/2010/main" val="1735372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89040"/>
            <a:ext cx="6544195" cy="244827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64088" y="62068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update the ticket value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703258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89040"/>
            <a:ext cx="6544195" cy="24482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789040"/>
            <a:ext cx="6552728" cy="2470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75856" y="6381328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Lock shared by all core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775634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89040"/>
            <a:ext cx="6544195" cy="24482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789040"/>
            <a:ext cx="6552728" cy="2470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3789040"/>
            <a:ext cx="6594293" cy="245097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03848" y="6381328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Lock holder update ticket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178179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89040"/>
            <a:ext cx="6544195" cy="24482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789040"/>
            <a:ext cx="6552728" cy="2470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3789040"/>
            <a:ext cx="6575359" cy="244827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39752" y="328498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Invalidate message</a:t>
            </a:r>
            <a:endParaRPr kumimoji="1" lang="zh-CN" altLang="en-US" dirty="0">
              <a:latin typeface="Arial Regular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03848" y="6381328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Lock holder update ticket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7247824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203848" y="6381328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Lock holder update ticket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89040"/>
            <a:ext cx="6552728" cy="242565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15616" y="3284984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Only lock holder has lock in cache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793178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>
            <a:off x="1691680" y="4149080"/>
            <a:ext cx="2952328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347864" y="638132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 waiters read the lock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789040"/>
            <a:ext cx="6552728" cy="24256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3789040"/>
            <a:ext cx="6490525" cy="240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63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sp>
        <p:nvSpPr>
          <p:cNvPr id="9" name="文本框 8"/>
          <p:cNvSpPr txBox="1"/>
          <p:nvPr/>
        </p:nvSpPr>
        <p:spPr>
          <a:xfrm>
            <a:off x="3347864" y="638132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 waiters read the lock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861048"/>
            <a:ext cx="423292" cy="21707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907704" y="3284984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500 ~ 4000 cycles!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11" name="直线箭头连接符 10"/>
          <p:cNvCxnSpPr/>
          <p:nvPr/>
        </p:nvCxnSpPr>
        <p:spPr>
          <a:xfrm>
            <a:off x="1547664" y="4149080"/>
            <a:ext cx="3096344" cy="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161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 flipV="1">
            <a:off x="1691680" y="4149080"/>
            <a:ext cx="2952328" cy="1152128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347864" y="638132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 waiters read the lock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861048"/>
            <a:ext cx="423292" cy="21707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71600" y="3212976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Reply read request one by one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5229200"/>
            <a:ext cx="393700" cy="4191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5157192"/>
            <a:ext cx="423292" cy="21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499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/>
          <p:nvPr/>
        </p:nvCxnSpPr>
        <p:spPr>
          <a:xfrm flipV="1">
            <a:off x="2555776" y="4149080"/>
            <a:ext cx="2088232" cy="1512168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347864" y="638132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 waiters read the lock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861048"/>
            <a:ext cx="423292" cy="21707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71600" y="3212976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Reply read request one by one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5229200"/>
            <a:ext cx="393700" cy="4191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5157192"/>
            <a:ext cx="423292" cy="21707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5661248"/>
            <a:ext cx="393700" cy="4191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5589240"/>
            <a:ext cx="423292" cy="21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082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903" b="338"/>
          <a:stretch/>
        </p:blipFill>
        <p:spPr>
          <a:xfrm>
            <a:off x="179511" y="1052736"/>
            <a:ext cx="8843967" cy="5182865"/>
          </a:xfrm>
        </p:spPr>
      </p:pic>
      <p:cxnSp>
        <p:nvCxnSpPr>
          <p:cNvPr id="8" name="直线箭头连接符 7"/>
          <p:cNvCxnSpPr>
            <a:stCxn id="14" idx="0"/>
          </p:cNvCxnSpPr>
          <p:nvPr/>
        </p:nvCxnSpPr>
        <p:spPr>
          <a:xfrm flipV="1">
            <a:off x="3976762" y="4149080"/>
            <a:ext cx="667246" cy="108012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347864" y="638132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All waiters read the lock</a:t>
            </a:r>
            <a:endParaRPr kumimoji="1" lang="zh-CN" altLang="en-US" dirty="0">
              <a:latin typeface="Arial Regular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861048"/>
            <a:ext cx="423292" cy="21707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5229200"/>
            <a:ext cx="393700" cy="4191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5157192"/>
            <a:ext cx="423292" cy="21707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5661248"/>
            <a:ext cx="393700" cy="4191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5589240"/>
            <a:ext cx="423292" cy="21707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5229200"/>
            <a:ext cx="393700" cy="4191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5157192"/>
            <a:ext cx="423292" cy="21707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27584" y="2924944"/>
            <a:ext cx="3557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Previous lock holder notifies next</a:t>
            </a:r>
          </a:p>
          <a:p>
            <a:r>
              <a:rPr kumimoji="1" lang="en-US" altLang="zh-CN" dirty="0">
                <a:latin typeface="Arial Regular"/>
              </a:rPr>
              <a:t>lock holder after sending out</a:t>
            </a:r>
          </a:p>
          <a:p>
            <a:r>
              <a:rPr kumimoji="1" lang="en-US" altLang="zh-CN" dirty="0">
                <a:latin typeface="Arial Regular"/>
              </a:rPr>
              <a:t>N/2 replies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9234648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Scalable Locking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015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Making ticket spinlock scalable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/>
              <a:t>Common way: use proportional back-off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Why this would work?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way?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27584" y="2636912"/>
            <a:ext cx="777686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/>
                <a:cs typeface="Courier New"/>
              </a:rPr>
              <a:t>void </a:t>
            </a:r>
            <a:r>
              <a:rPr kumimoji="1" lang="en-US" altLang="zh-CN" b="1" dirty="0" err="1">
                <a:latin typeface="Courier New"/>
                <a:cs typeface="Courier New"/>
              </a:rPr>
              <a:t>spin_lock</a:t>
            </a:r>
            <a:r>
              <a:rPr kumimoji="1" lang="en-US" altLang="zh-CN" b="1" dirty="0">
                <a:latin typeface="Courier New"/>
                <a:cs typeface="Courier New"/>
              </a:rPr>
              <a:t>(</a:t>
            </a:r>
            <a:r>
              <a:rPr kumimoji="1" lang="en-US" altLang="zh-CN" b="1" dirty="0" err="1">
                <a:latin typeface="Courier New"/>
                <a:cs typeface="Courier New"/>
              </a:rPr>
              <a:t>spinlock_t</a:t>
            </a:r>
            <a:r>
              <a:rPr kumimoji="1" lang="en-US" altLang="zh-CN" b="1" dirty="0">
                <a:latin typeface="Courier New"/>
                <a:cs typeface="Courier New"/>
              </a:rPr>
              <a:t> *l) {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</a:t>
            </a:r>
            <a:r>
              <a:rPr kumimoji="1" lang="en-US" altLang="zh-CN" b="1" dirty="0" err="1">
                <a:latin typeface="Courier New"/>
                <a:cs typeface="Courier New"/>
              </a:rPr>
              <a:t>int</a:t>
            </a:r>
            <a:r>
              <a:rPr kumimoji="1" lang="en-US" altLang="zh-CN" b="1" dirty="0">
                <a:latin typeface="Courier New"/>
                <a:cs typeface="Courier New"/>
              </a:rPr>
              <a:t> t = </a:t>
            </a:r>
            <a:r>
              <a:rPr kumimoji="1" lang="en-US" altLang="zh-CN" b="1" dirty="0" err="1">
                <a:latin typeface="Courier New"/>
                <a:cs typeface="Courier New"/>
              </a:rPr>
              <a:t>atomic_xadd</a:t>
            </a:r>
            <a:r>
              <a:rPr kumimoji="1" lang="en-US" altLang="zh-CN" b="1" dirty="0">
                <a:latin typeface="Courier New"/>
                <a:cs typeface="Courier New"/>
              </a:rPr>
              <a:t>(&amp;l-&gt;</a:t>
            </a:r>
            <a:r>
              <a:rPr kumimoji="1" lang="en-US" altLang="zh-CN" b="1" dirty="0" err="1">
                <a:latin typeface="Courier New"/>
                <a:cs typeface="Courier New"/>
              </a:rPr>
              <a:t>next_ticket</a:t>
            </a:r>
            <a:r>
              <a:rPr kumimoji="1" lang="en-US" altLang="zh-CN" b="1" dirty="0">
                <a:latin typeface="Courier New"/>
                <a:cs typeface="Courier New"/>
              </a:rPr>
              <a:t>);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while (t != lock-&gt;</a:t>
            </a:r>
            <a:r>
              <a:rPr kumimoji="1" lang="en-US" altLang="zh-CN" b="1" dirty="0" err="1">
                <a:latin typeface="Courier New"/>
                <a:cs typeface="Courier New"/>
              </a:rPr>
              <a:t>current_ticket</a:t>
            </a:r>
            <a:r>
              <a:rPr kumimoji="1" lang="en-US" altLang="zh-CN" b="1" dirty="0">
                <a:latin typeface="Courier New"/>
                <a:cs typeface="Courier New"/>
              </a:rPr>
              <a:t>)</a:t>
            </a:r>
          </a:p>
          <a:p>
            <a:r>
              <a:rPr kumimoji="1" lang="en-US" altLang="zh-CN" b="1" dirty="0">
                <a:solidFill>
                  <a:srgbClr val="FF0000"/>
                </a:solidFill>
                <a:latin typeface="Courier New"/>
                <a:cs typeface="Courier New"/>
              </a:rPr>
              <a:t>        // wait more time with each failure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        ;</a:t>
            </a:r>
          </a:p>
          <a:p>
            <a:r>
              <a:rPr kumimoji="1" lang="en-US" altLang="zh-CN" b="1" dirty="0">
                <a:latin typeface="Courier New"/>
                <a:cs typeface="Courier New"/>
              </a:rPr>
              <a:t>}</a:t>
            </a:r>
            <a:endParaRPr kumimoji="1" lang="zh-CN" altLang="en-US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88290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4675"/>
          </a:xfrm>
        </p:spPr>
        <p:txBody>
          <a:bodyPr>
            <a:normAutofit/>
          </a:bodyPr>
          <a:lstStyle/>
          <a:p>
            <a:r>
              <a:rPr kumimoji="1" lang="en-US" altLang="zh-CN" b="1" dirty="0"/>
              <a:t>Example Fix </a:t>
            </a:r>
            <a:endParaRPr kumimoji="1" lang="zh-CN" altLang="en-US" b="1" dirty="0"/>
          </a:p>
        </p:txBody>
      </p:sp>
      <p:pic>
        <p:nvPicPr>
          <p:cNvPr id="5" name="图片 4" descr="Screen Shot 2014-12-02 at 09.25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03" y="736205"/>
            <a:ext cx="7465318" cy="612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00308"/>
            <a:ext cx="8229600" cy="883409"/>
          </a:xfrm>
        </p:spPr>
        <p:txBody>
          <a:bodyPr/>
          <a:lstStyle/>
          <a:p>
            <a:r>
              <a:rPr kumimoji="1" lang="en-US" altLang="zh-CN" b="1" dirty="0"/>
              <a:t>Linus’ Response</a:t>
            </a:r>
            <a:endParaRPr kumimoji="1" lang="zh-CN" altLang="en-US" b="1" dirty="0"/>
          </a:p>
        </p:txBody>
      </p:sp>
      <p:pic>
        <p:nvPicPr>
          <p:cNvPr id="4" name="内容占位符 3" descr="Screen Shot 2014-12-02 at 09.31.4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035" b="-34035"/>
          <a:stretch>
            <a:fillRect/>
          </a:stretch>
        </p:blipFill>
        <p:spPr>
          <a:xfrm>
            <a:off x="125413" y="1417638"/>
            <a:ext cx="8561387" cy="4708525"/>
          </a:xfrm>
        </p:spPr>
      </p:pic>
      <p:sp>
        <p:nvSpPr>
          <p:cNvPr id="6" name="文本框 5"/>
          <p:cNvSpPr txBox="1"/>
          <p:nvPr/>
        </p:nvSpPr>
        <p:spPr>
          <a:xfrm>
            <a:off x="125413" y="1094472"/>
            <a:ext cx="8561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http://linux-kernel.2935.n7.nabble.com/PATCH-v5-0-5-x86-smp-make-ticket-spinlock-proportional-backoff-w-auto-tuning-td596698i20.html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412154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Using scalable locks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Many existing scalable locks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Main idea is to avoid contending on a single cache line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Example</a:t>
            </a:r>
          </a:p>
          <a:p>
            <a:pPr marL="457200" lvl="1" indent="0">
              <a:buNone/>
            </a:pPr>
            <a:r>
              <a:rPr kumimoji="1" lang="en-US" altLang="zh-CN" dirty="0"/>
              <a:t>MCS (John M. Mellor-</a:t>
            </a:r>
            <a:r>
              <a:rPr kumimoji="1" lang="en-US" altLang="zh-CN" dirty="0" err="1"/>
              <a:t>Crummey</a:t>
            </a:r>
            <a:r>
              <a:rPr kumimoji="1" lang="en-US" altLang="zh-CN" dirty="0"/>
              <a:t> and Michael L. Scott)</a:t>
            </a:r>
          </a:p>
          <a:p>
            <a:pPr marL="457200" lvl="1" indent="0">
              <a:buNone/>
            </a:pPr>
            <a:r>
              <a:rPr kumimoji="1" lang="en-US" altLang="zh-CN" dirty="0"/>
              <a:t>K42</a:t>
            </a:r>
          </a:p>
        </p:txBody>
      </p:sp>
    </p:spTree>
    <p:extLst>
      <p:ext uri="{BB962C8B-B14F-4D97-AF65-F5344CB8AC3E}">
        <p14:creationId xmlns:p14="http://schemas.microsoft.com/office/powerpoint/2010/main" val="7709164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General idea of MCS lock</a:t>
            </a:r>
            <a:endParaRPr kumimoji="1" lang="zh-CN" altLang="en-US" b="1" dirty="0"/>
          </a:p>
        </p:txBody>
      </p:sp>
      <p:sp>
        <p:nvSpPr>
          <p:cNvPr id="4" name="圆角矩形 3"/>
          <p:cNvSpPr/>
          <p:nvPr/>
        </p:nvSpPr>
        <p:spPr>
          <a:xfrm>
            <a:off x="1475656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latin typeface="Arial Regular"/>
              </a:rPr>
              <a:t>mcs_lock</a:t>
            </a:r>
            <a:endParaRPr kumimoji="1" lang="zh-CN" altLang="en-US" dirty="0">
              <a:latin typeface="Arial Regular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6442" y="335213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NULL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54A1E8D0-FC85-D14D-B827-C066D4EE8556}"/>
              </a:ext>
            </a:extLst>
          </p:cNvPr>
          <p:cNvCxnSpPr/>
          <p:nvPr/>
        </p:nvCxnSpPr>
        <p:spPr>
          <a:xfrm>
            <a:off x="2123728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6386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General idea of MCS lock</a:t>
            </a:r>
            <a:endParaRPr kumimoji="1" lang="zh-CN" altLang="en-US" b="1" dirty="0"/>
          </a:p>
        </p:txBody>
      </p:sp>
      <p:sp>
        <p:nvSpPr>
          <p:cNvPr id="4" name="圆角矩形 3"/>
          <p:cNvSpPr/>
          <p:nvPr/>
        </p:nvSpPr>
        <p:spPr>
          <a:xfrm>
            <a:off x="1475656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latin typeface="Arial Regular"/>
              </a:rPr>
              <a:t>mcs_lock</a:t>
            </a:r>
            <a:endParaRPr kumimoji="1" lang="zh-CN" altLang="en-US" dirty="0">
              <a:latin typeface="Arial Regular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403648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Arial Regular"/>
              </a:rPr>
              <a:t>waiting: 0</a:t>
            </a:r>
          </a:p>
          <a:p>
            <a:pPr algn="ctr"/>
            <a:r>
              <a:rPr kumimoji="1" lang="en-US" altLang="zh-CN" sz="1600" dirty="0">
                <a:latin typeface="Arial Regular"/>
              </a:rPr>
              <a:t>next: NULL</a:t>
            </a:r>
            <a:endParaRPr kumimoji="1" lang="zh-CN" altLang="en-US" sz="1600" dirty="0">
              <a:latin typeface="Arial Regular"/>
            </a:endParaRPr>
          </a:p>
        </p:txBody>
      </p:sp>
      <p:cxnSp>
        <p:nvCxnSpPr>
          <p:cNvPr id="7" name="直线箭头连接符 6"/>
          <p:cNvCxnSpPr>
            <a:stCxn id="4" idx="2"/>
            <a:endCxn id="3" idx="0"/>
          </p:cNvCxnSpPr>
          <p:nvPr/>
        </p:nvCxnSpPr>
        <p:spPr>
          <a:xfrm>
            <a:off x="2123728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203848" y="1844824"/>
            <a:ext cx="5644494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Arial Regular"/>
              </a:rPr>
              <a:t>Use compare and swap to change</a:t>
            </a:r>
          </a:p>
          <a:p>
            <a:r>
              <a:rPr kumimoji="1" lang="en-US" altLang="zh-CN" sz="2800" dirty="0" err="1">
                <a:latin typeface="Arial Regular"/>
              </a:rPr>
              <a:t>mcs_lock</a:t>
            </a:r>
            <a:r>
              <a:rPr kumimoji="1" lang="en-US" altLang="zh-CN" sz="2800" dirty="0">
                <a:latin typeface="Arial Regular"/>
              </a:rPr>
              <a:t> point to self node</a:t>
            </a:r>
          </a:p>
          <a:p>
            <a:endParaRPr kumimoji="1" lang="en-US" altLang="zh-CN" sz="2800" dirty="0">
              <a:latin typeface="Arial Regular"/>
            </a:endParaRPr>
          </a:p>
          <a:p>
            <a:r>
              <a:rPr kumimoji="1" lang="en-US" altLang="zh-CN" sz="2800" dirty="0">
                <a:latin typeface="Arial Regular"/>
              </a:rPr>
              <a:t>Check previous node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latin typeface="Arial Regular"/>
              </a:rPr>
              <a:t>NULL in this case, no need to wait</a:t>
            </a:r>
            <a:endParaRPr kumimoji="1" lang="zh-CN" altLang="en-US" sz="2400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311479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General idea of MCS lock</a:t>
            </a:r>
            <a:endParaRPr kumimoji="1" lang="zh-CN" altLang="en-US" b="1" dirty="0"/>
          </a:p>
        </p:txBody>
      </p:sp>
      <p:sp>
        <p:nvSpPr>
          <p:cNvPr id="4" name="圆角矩形 3"/>
          <p:cNvSpPr/>
          <p:nvPr/>
        </p:nvSpPr>
        <p:spPr>
          <a:xfrm>
            <a:off x="4211960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latin typeface="Arial Regular"/>
              </a:rPr>
              <a:t>mcs_lock</a:t>
            </a:r>
            <a:endParaRPr kumimoji="1" lang="zh-CN" altLang="en-US" dirty="0">
              <a:latin typeface="Arial Regular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403648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Arial Regular"/>
              </a:rPr>
              <a:t>waiting: 0</a:t>
            </a:r>
          </a:p>
          <a:p>
            <a:pPr algn="ctr"/>
            <a:r>
              <a:rPr kumimoji="1" lang="en-US" altLang="zh-CN" sz="1600" dirty="0">
                <a:latin typeface="Arial Regular"/>
              </a:rPr>
              <a:t>next: </a:t>
            </a:r>
            <a:endParaRPr kumimoji="1" lang="zh-CN" altLang="en-US" sz="1600" dirty="0">
              <a:latin typeface="Arial Regular"/>
            </a:endParaRPr>
          </a:p>
        </p:txBody>
      </p:sp>
      <p:cxnSp>
        <p:nvCxnSpPr>
          <p:cNvPr id="7" name="直线箭头连接符 6"/>
          <p:cNvCxnSpPr>
            <a:stCxn id="4" idx="2"/>
            <a:endCxn id="8" idx="0"/>
          </p:cNvCxnSpPr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139952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Arial Regular"/>
              </a:rPr>
              <a:t>waiting: 1</a:t>
            </a:r>
          </a:p>
          <a:p>
            <a:pPr algn="ctr"/>
            <a:r>
              <a:rPr kumimoji="1" lang="en-US" altLang="zh-CN" sz="1600" dirty="0">
                <a:latin typeface="Arial Regular"/>
              </a:rPr>
              <a:t>next: NULL</a:t>
            </a:r>
            <a:endParaRPr kumimoji="1" lang="zh-CN" altLang="en-US" sz="1600" dirty="0">
              <a:latin typeface="Arial Regular"/>
            </a:endParaRPr>
          </a:p>
        </p:txBody>
      </p:sp>
      <p:cxnSp>
        <p:nvCxnSpPr>
          <p:cNvPr id="11" name="直线箭头连接符 10"/>
          <p:cNvCxnSpPr>
            <a:cxnSpLocks/>
            <a:endCxn id="8" idx="1"/>
          </p:cNvCxnSpPr>
          <p:nvPr/>
        </p:nvCxnSpPr>
        <p:spPr>
          <a:xfrm flipV="1">
            <a:off x="2446317" y="3969060"/>
            <a:ext cx="1693635" cy="1398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012160" y="2420888"/>
            <a:ext cx="29290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Previous node is not NULL</a:t>
            </a:r>
          </a:p>
          <a:p>
            <a:r>
              <a:rPr kumimoji="1" lang="en-US" altLang="zh-CN" dirty="0">
                <a:latin typeface="Arial Regular"/>
              </a:rPr>
              <a:t>Current waiting is 1</a:t>
            </a:r>
          </a:p>
          <a:p>
            <a:endParaRPr kumimoji="1" lang="en-US" altLang="zh-CN" dirty="0">
              <a:latin typeface="Arial Regular"/>
            </a:endParaRPr>
          </a:p>
          <a:p>
            <a:r>
              <a:rPr kumimoji="1" lang="en-US" altLang="zh-CN" dirty="0">
                <a:latin typeface="Arial Regular"/>
              </a:rPr>
              <a:t>Wait until lock holder</a:t>
            </a:r>
          </a:p>
          <a:p>
            <a:r>
              <a:rPr kumimoji="1" lang="en-US" altLang="zh-CN" dirty="0">
                <a:latin typeface="Arial Regular"/>
              </a:rPr>
              <a:t>set waiting to 0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939051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General idea of MCS lock</a:t>
            </a:r>
            <a:endParaRPr kumimoji="1" lang="zh-CN" altLang="en-US" b="1" dirty="0"/>
          </a:p>
        </p:txBody>
      </p:sp>
      <p:sp>
        <p:nvSpPr>
          <p:cNvPr id="4" name="圆角矩形 3"/>
          <p:cNvSpPr/>
          <p:nvPr/>
        </p:nvSpPr>
        <p:spPr>
          <a:xfrm>
            <a:off x="4211960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latin typeface="Arial Regular"/>
              </a:rPr>
              <a:t>mcs_lock</a:t>
            </a:r>
            <a:endParaRPr kumimoji="1" lang="zh-CN" altLang="en-US" dirty="0">
              <a:latin typeface="Arial Regular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403648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Arial Regular"/>
              </a:rPr>
              <a:t>waiting: 0</a:t>
            </a:r>
          </a:p>
          <a:p>
            <a:pPr algn="ctr"/>
            <a:r>
              <a:rPr kumimoji="1" lang="en-US" altLang="zh-CN" sz="1600" dirty="0">
                <a:latin typeface="Arial Regular"/>
              </a:rPr>
              <a:t>next: </a:t>
            </a:r>
            <a:endParaRPr kumimoji="1" lang="zh-CN" altLang="en-US" sz="1600" dirty="0">
              <a:latin typeface="Arial Regular"/>
            </a:endParaRPr>
          </a:p>
        </p:txBody>
      </p:sp>
      <p:cxnSp>
        <p:nvCxnSpPr>
          <p:cNvPr id="7" name="直线箭头连接符 6"/>
          <p:cNvCxnSpPr>
            <a:stCxn id="4" idx="2"/>
            <a:endCxn id="8" idx="0"/>
          </p:cNvCxnSpPr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139952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  <a:latin typeface="Arial Regular"/>
              </a:rPr>
              <a:t>waiting: 0</a:t>
            </a:r>
          </a:p>
          <a:p>
            <a:pPr algn="ctr"/>
            <a:r>
              <a:rPr kumimoji="1" lang="en-US" altLang="zh-CN" sz="1600" dirty="0">
                <a:latin typeface="Arial Regular"/>
              </a:rPr>
              <a:t>next: NULL</a:t>
            </a:r>
            <a:endParaRPr kumimoji="1" lang="zh-CN" altLang="en-US" sz="1600" dirty="0">
              <a:latin typeface="Arial Regular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12160" y="2420888"/>
            <a:ext cx="29290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Previous node is not NULL</a:t>
            </a:r>
          </a:p>
          <a:p>
            <a:r>
              <a:rPr kumimoji="1" lang="en-US" altLang="zh-CN" dirty="0">
                <a:latin typeface="Arial Regular"/>
              </a:rPr>
              <a:t>Current waiting is 1</a:t>
            </a:r>
          </a:p>
          <a:p>
            <a:endParaRPr kumimoji="1" lang="en-US" altLang="zh-CN" dirty="0">
              <a:latin typeface="Arial Regular"/>
            </a:endParaRPr>
          </a:p>
          <a:p>
            <a:r>
              <a:rPr kumimoji="1" lang="en-US" altLang="zh-CN" dirty="0">
                <a:latin typeface="Arial Regular"/>
              </a:rPr>
              <a:t>Wait until lock holder</a:t>
            </a:r>
          </a:p>
          <a:p>
            <a:r>
              <a:rPr kumimoji="1" lang="en-US" altLang="zh-CN" dirty="0">
                <a:latin typeface="Arial Regular"/>
              </a:rPr>
              <a:t>set waiting to 0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0605D82A-6D4B-7E4F-BF26-C869B7F3AA12}"/>
              </a:ext>
            </a:extLst>
          </p:cNvPr>
          <p:cNvCxnSpPr>
            <a:cxnSpLocks/>
          </p:cNvCxnSpPr>
          <p:nvPr/>
        </p:nvCxnSpPr>
        <p:spPr>
          <a:xfrm flipV="1">
            <a:off x="2446317" y="3969060"/>
            <a:ext cx="1693635" cy="1398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2830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General idea of MCS lock</a:t>
            </a:r>
            <a:endParaRPr kumimoji="1" lang="zh-CN" altLang="en-US" b="1" dirty="0"/>
          </a:p>
        </p:txBody>
      </p:sp>
      <p:sp>
        <p:nvSpPr>
          <p:cNvPr id="4" name="圆角矩形 3"/>
          <p:cNvSpPr/>
          <p:nvPr/>
        </p:nvSpPr>
        <p:spPr>
          <a:xfrm>
            <a:off x="4211960" y="2132856"/>
            <a:ext cx="1296144" cy="5040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latin typeface="Arial Regular"/>
              </a:rPr>
              <a:t>mcs_lock</a:t>
            </a:r>
            <a:endParaRPr kumimoji="1" lang="zh-CN" altLang="en-US" dirty="0">
              <a:latin typeface="Arial Regular"/>
            </a:endParaRPr>
          </a:p>
        </p:txBody>
      </p:sp>
      <p:cxnSp>
        <p:nvCxnSpPr>
          <p:cNvPr id="7" name="直线箭头连接符 6"/>
          <p:cNvCxnSpPr>
            <a:stCxn id="4" idx="2"/>
            <a:endCxn id="8" idx="0"/>
          </p:cNvCxnSpPr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4139952" y="3356992"/>
            <a:ext cx="1440160" cy="12241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  <a:latin typeface="Arial Regular"/>
              </a:rPr>
              <a:t>waiting: 0</a:t>
            </a:r>
          </a:p>
          <a:p>
            <a:pPr algn="ctr"/>
            <a:r>
              <a:rPr kumimoji="1" lang="en-US" altLang="zh-CN" sz="1600" dirty="0">
                <a:latin typeface="Arial Regular"/>
              </a:rPr>
              <a:t>next: NULL</a:t>
            </a:r>
            <a:endParaRPr kumimoji="1" lang="zh-CN" altLang="en-US" sz="1600" dirty="0">
              <a:latin typeface="Arial Regular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12160" y="2420888"/>
            <a:ext cx="29290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Arial Regular"/>
              </a:rPr>
              <a:t>Previous node is not NULL</a:t>
            </a:r>
          </a:p>
          <a:p>
            <a:r>
              <a:rPr kumimoji="1" lang="en-US" altLang="zh-CN" dirty="0">
                <a:latin typeface="Arial Regular"/>
              </a:rPr>
              <a:t>Current waiting is 1</a:t>
            </a:r>
          </a:p>
          <a:p>
            <a:endParaRPr kumimoji="1" lang="en-US" altLang="zh-CN" dirty="0">
              <a:latin typeface="Arial Regular"/>
            </a:endParaRPr>
          </a:p>
          <a:p>
            <a:r>
              <a:rPr kumimoji="1" lang="en-US" altLang="zh-CN" dirty="0">
                <a:latin typeface="Arial Regular"/>
              </a:rPr>
              <a:t>Wait until lock holder</a:t>
            </a:r>
          </a:p>
          <a:p>
            <a:r>
              <a:rPr kumimoji="1" lang="en-US" altLang="zh-CN" dirty="0">
                <a:latin typeface="Arial Regular"/>
              </a:rPr>
              <a:t>set waiting to 0</a:t>
            </a:r>
            <a:endParaRPr kumimoji="1"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425818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7573"/>
          </a:xfrm>
        </p:spPr>
        <p:txBody>
          <a:bodyPr>
            <a:normAutofit fontScale="90000"/>
          </a:bodyPr>
          <a:lstStyle/>
          <a:p>
            <a:r>
              <a:rPr kumimoji="1" lang="en-US" altLang="zh-CN" b="1" dirty="0"/>
              <a:t>Code</a:t>
            </a:r>
            <a:endParaRPr kumimoji="1"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7285" y="219195"/>
            <a:ext cx="8175071" cy="62813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next;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is_locked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mcs_lock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queue;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lock(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mcs_lock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NULL;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predecessor = 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fetch_and_store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.queue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(predecessor != NULL){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.is_locked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predecessor.next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while(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.is_locked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){};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kumimoji="1" lang="zh-CN" alt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6840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11656"/>
            <a:ext cx="8229600" cy="4692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unlock(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mcs_lock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== NULL){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compare_and_swap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.queue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NULL){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}else{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1" lang="en-US" altLang="zh-CN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== NULL){};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.next.is_locked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925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/>
          </p:cNvSpPr>
          <p:nvPr>
            <p:ph type="title"/>
          </p:nvPr>
        </p:nvSpPr>
        <p:spPr>
          <a:xfrm>
            <a:off x="446484" y="446484"/>
            <a:ext cx="8259961" cy="752924"/>
          </a:xfrm>
        </p:spPr>
        <p:txBody>
          <a:bodyPr>
            <a:noAutofit/>
          </a:bodyPr>
          <a:lstStyle/>
          <a:p>
            <a:r>
              <a:rPr lang="en-CA" sz="3200" b="1" dirty="0">
                <a:cs typeface="HelveticaNeueLT Std Bold" charset="0"/>
              </a:rPr>
              <a:t>MCS Locks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386777" y="1549579"/>
            <a:ext cx="962174" cy="456531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254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/>
            <a:r>
              <a:rPr lang="en-CA" sz="1266"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</a:rPr>
              <a:t>L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766039" y="1549579"/>
            <a:ext cx="1265783" cy="4565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1-R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66039" y="2359948"/>
            <a:ext cx="1265783" cy="4554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2-B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66039" y="3220547"/>
            <a:ext cx="1265783" cy="4565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3-B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66039" y="2359948"/>
            <a:ext cx="1265783" cy="4554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2-R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766039" y="3220547"/>
            <a:ext cx="1265783" cy="4565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3-R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766039" y="3220547"/>
            <a:ext cx="1265783" cy="4565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3-E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766039" y="3879112"/>
            <a:ext cx="1265783" cy="4554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4-B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766039" y="4739710"/>
            <a:ext cx="1265783" cy="4554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5-B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flipH="1">
            <a:off x="1829788" y="1802959"/>
            <a:ext cx="910828" cy="0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flipH="1">
            <a:off x="1981593" y="1854305"/>
            <a:ext cx="759023" cy="2986980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>
            <a:off x="1728212" y="1802959"/>
            <a:ext cx="0" cy="708794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>
            <a:off x="1728212" y="2613328"/>
            <a:ext cx="0" cy="708794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 flipH="1">
            <a:off x="1931363" y="1802959"/>
            <a:ext cx="809253" cy="1519163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>
            <a:off x="1779558" y="3423698"/>
            <a:ext cx="0" cy="455414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19" name="Rectangle 18"/>
          <p:cNvSpPr/>
          <p:nvPr/>
        </p:nvSpPr>
        <p:spPr bwMode="auto">
          <a:xfrm>
            <a:off x="766510" y="3879059"/>
            <a:ext cx="1265783" cy="4554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CA" sz="1266" dirty="0">
                <a:latin typeface="Arial" panose="020B0604020202020204" pitchFamily="34" charset="0"/>
                <a:ea typeface="ヒラギノ角ゴ ProN W3" pitchFamily="-65" charset="-128"/>
                <a:cs typeface="Arial" panose="020B0604020202020204" pitchFamily="34" charset="0"/>
                <a:sym typeface="Gill Sans" pitchFamily="-65" charset="0"/>
              </a:rPr>
              <a:t>4-R</a:t>
            </a:r>
          </a:p>
        </p:txBody>
      </p: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>
            <a:off x="1829788" y="4081146"/>
            <a:ext cx="0" cy="708794"/>
          </a:xfrm>
          <a:prstGeom prst="straightConnector1">
            <a:avLst/>
          </a:prstGeom>
          <a:noFill/>
          <a:ln w="63500" algn="ctr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D978463C-628C-D84C-B947-1C8854D2BAA9}"/>
              </a:ext>
            </a:extLst>
          </p:cNvPr>
          <p:cNvSpPr/>
          <p:nvPr/>
        </p:nvSpPr>
        <p:spPr>
          <a:xfrm>
            <a:off x="2507362" y="3917851"/>
            <a:ext cx="67651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unlock(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mcs_lock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mcs_node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== NULL){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1" lang="en-US" altLang="zh-CN" sz="1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compare_and_swap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.queue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NULL){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1" lang="en-US" altLang="zh-CN" sz="1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}else{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kumimoji="1" lang="en-US" altLang="zh-CN" sz="1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== NULL){};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my_node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.next.is_locked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933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1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b="1" dirty="0"/>
              <a:t>Using scalable locks: FOPS</a:t>
            </a:r>
            <a:endParaRPr kumimoji="1" lang="zh-CN" altLang="en-US" b="1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688" b="363"/>
          <a:stretch/>
        </p:blipFill>
        <p:spPr>
          <a:xfrm>
            <a:off x="467544" y="1340768"/>
            <a:ext cx="7859216" cy="5290300"/>
          </a:xfrm>
        </p:spPr>
      </p:pic>
    </p:spTree>
    <p:extLst>
      <p:ext uri="{BB962C8B-B14F-4D97-AF65-F5344CB8AC3E}">
        <p14:creationId xmlns:p14="http://schemas.microsoft.com/office/powerpoint/2010/main" val="151822094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3010</TotalTime>
  <Words>1557</Words>
  <Application>Microsoft Macintosh PowerPoint</Application>
  <PresentationFormat>全屏显示(4:3)</PresentationFormat>
  <Paragraphs>384</Paragraphs>
  <Slides>61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73" baseType="lpstr">
      <vt:lpstr>宋体</vt:lpstr>
      <vt:lpstr>Arial Regular</vt:lpstr>
      <vt:lpstr>HelveticaNeueLT Std Bold</vt:lpstr>
      <vt:lpstr>ＭＳ Ｐゴシック</vt:lpstr>
      <vt:lpstr>ヒラギノ角ゴ ProN W3</vt:lpstr>
      <vt:lpstr>Arial</vt:lpstr>
      <vt:lpstr>Courier New</vt:lpstr>
      <vt:lpstr>Gill Sans</vt:lpstr>
      <vt:lpstr>Helvetica Neue</vt:lpstr>
      <vt:lpstr>Symbol</vt:lpstr>
      <vt:lpstr>Tahoma</vt:lpstr>
      <vt:lpstr>CloudVisor-Austin</vt:lpstr>
      <vt:lpstr>Scalable Locking</vt:lpstr>
      <vt:lpstr>Outline</vt:lpstr>
      <vt:lpstr>Scalability Tutorials</vt:lpstr>
      <vt:lpstr>What is scalability? </vt:lpstr>
      <vt:lpstr>Locking</vt:lpstr>
      <vt:lpstr>Sample: SEND &amp; RECEIVE</vt:lpstr>
      <vt:lpstr>Amdahl's Law</vt:lpstr>
      <vt:lpstr>Critical-section efficiency</vt:lpstr>
      <vt:lpstr>Some numbers you may want to know</vt:lpstr>
      <vt:lpstr>Shared Memory Multiprocessors</vt:lpstr>
      <vt:lpstr>More numbers you may want to know</vt:lpstr>
      <vt:lpstr>Motivating example:  file descriptors</vt:lpstr>
      <vt:lpstr>Why throughput drops?</vt:lpstr>
      <vt:lpstr>Why throughput drops?</vt:lpstr>
      <vt:lpstr>Non-scalable Locking are dangerous</vt:lpstr>
      <vt:lpstr>Cause: Non-scalable locks</vt:lpstr>
      <vt:lpstr>Why dangerous</vt:lpstr>
      <vt:lpstr>Xv6 locking</vt:lpstr>
      <vt:lpstr>Case study: ticket spinlock</vt:lpstr>
      <vt:lpstr>Pseudo code for ticket lock</vt:lpstr>
      <vt:lpstr>Pseudo code for ticket lock</vt:lpstr>
      <vt:lpstr>Background on cache coherence</vt:lpstr>
      <vt:lpstr>Example Cache Coherence Problem</vt:lpstr>
      <vt:lpstr>Directory-based cache coherence</vt:lpstr>
      <vt:lpstr>Directory-based cache coherence</vt:lpstr>
      <vt:lpstr>Directory-based cache coherence</vt:lpstr>
      <vt:lpstr>Directory-based cache coherence</vt:lpstr>
      <vt:lpstr>Directory-based cache coherence</vt:lpstr>
      <vt:lpstr>Directory-based cache coherence</vt:lpstr>
      <vt:lpstr>Directory-based cache coherence</vt:lpstr>
      <vt:lpstr>Directory-based cache coherence</vt:lpstr>
      <vt:lpstr>A few notes on cache coherence</vt:lpstr>
      <vt:lpstr>Intuition of the collapse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Scalable Locking </vt:lpstr>
      <vt:lpstr>Making ticket spinlock scalable</vt:lpstr>
      <vt:lpstr>Example Fix </vt:lpstr>
      <vt:lpstr>Linus’ Response</vt:lpstr>
      <vt:lpstr>Using scalable locks</vt:lpstr>
      <vt:lpstr>General idea of MCS lock</vt:lpstr>
      <vt:lpstr>General idea of MCS lock</vt:lpstr>
      <vt:lpstr>General idea of MCS lock</vt:lpstr>
      <vt:lpstr>General idea of MCS lock</vt:lpstr>
      <vt:lpstr>General idea of MCS lock</vt:lpstr>
      <vt:lpstr>Code</vt:lpstr>
      <vt:lpstr>PowerPoint 演示文稿</vt:lpstr>
      <vt:lpstr>MCS Locks</vt:lpstr>
      <vt:lpstr>Using scalable locks: FOPS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Scalable Locking</dc:title>
  <dc:creator>Haibo CHen</dc:creator>
  <cp:lastModifiedBy>Yubin Xia</cp:lastModifiedBy>
  <cp:revision>277</cp:revision>
  <dcterms:created xsi:type="dcterms:W3CDTF">2012-04-01T02:47:07Z</dcterms:created>
  <dcterms:modified xsi:type="dcterms:W3CDTF">2019-05-09T02:53:32Z</dcterms:modified>
</cp:coreProperties>
</file>