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6"/>
  </p:notesMasterIdLst>
  <p:sldIdLst>
    <p:sldId id="256" r:id="rId2"/>
    <p:sldId id="278" r:id="rId3"/>
    <p:sldId id="279" r:id="rId4"/>
    <p:sldId id="359" r:id="rId5"/>
    <p:sldId id="361" r:id="rId6"/>
    <p:sldId id="362" r:id="rId7"/>
    <p:sldId id="391" r:id="rId8"/>
    <p:sldId id="392" r:id="rId9"/>
    <p:sldId id="393" r:id="rId10"/>
    <p:sldId id="394" r:id="rId11"/>
    <p:sldId id="395" r:id="rId12"/>
    <p:sldId id="396" r:id="rId13"/>
    <p:sldId id="400" r:id="rId14"/>
    <p:sldId id="305" r:id="rId15"/>
    <p:sldId id="349" r:id="rId16"/>
    <p:sldId id="350" r:id="rId17"/>
    <p:sldId id="351" r:id="rId18"/>
    <p:sldId id="352" r:id="rId19"/>
    <p:sldId id="257" r:id="rId20"/>
    <p:sldId id="258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316" r:id="rId32"/>
    <p:sldId id="353" r:id="rId33"/>
    <p:sldId id="364" r:id="rId34"/>
    <p:sldId id="365" r:id="rId35"/>
    <p:sldId id="366" r:id="rId36"/>
    <p:sldId id="367" r:id="rId37"/>
    <p:sldId id="368" r:id="rId38"/>
    <p:sldId id="369" r:id="rId39"/>
    <p:sldId id="420" r:id="rId40"/>
    <p:sldId id="421" r:id="rId41"/>
    <p:sldId id="422" r:id="rId42"/>
    <p:sldId id="425" r:id="rId43"/>
    <p:sldId id="430" r:id="rId44"/>
    <p:sldId id="431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408" r:id="rId53"/>
    <p:sldId id="409" r:id="rId54"/>
    <p:sldId id="410" r:id="rId55"/>
    <p:sldId id="411" r:id="rId56"/>
    <p:sldId id="412" r:id="rId57"/>
    <p:sldId id="413" r:id="rId58"/>
    <p:sldId id="414" r:id="rId59"/>
    <p:sldId id="415" r:id="rId60"/>
    <p:sldId id="416" r:id="rId61"/>
    <p:sldId id="417" r:id="rId62"/>
    <p:sldId id="418" r:id="rId63"/>
    <p:sldId id="419" r:id="rId64"/>
    <p:sldId id="329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6"/>
    <p:restoredTop sz="85532" autoAdjust="0"/>
  </p:normalViewPr>
  <p:slideViewPr>
    <p:cSldViewPr snapToGrid="0" snapToObjects="1">
      <p:cViewPr varScale="1">
        <p:scale>
          <a:sx n="104" d="100"/>
          <a:sy n="104" d="100"/>
        </p:scale>
        <p:origin x="17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EC4EF-D7F6-E748-B343-D0965F302B1D}" type="datetimeFigureOut">
              <a:rPr lang="en-US" smtClean="0"/>
              <a:t>5/13/19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9591F-34CA-7A45-96A8-171D4093D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5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160E548-E2DD-0B47-AAD4-61B3A898BF10}" type="slidenum">
              <a:rPr lang="en-US" sz="1200">
                <a:latin typeface="Times New Roman" charset="0"/>
              </a:rPr>
              <a:pPr/>
              <a:t>20</a:t>
            </a:fld>
            <a:endParaRPr lang="en-US" sz="120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486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9591F-34CA-7A45-96A8-171D4093D5A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20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凡是可能出錯的事必定會出錯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9591F-34CA-7A45-96A8-171D4093D5A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72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E83E4-3611-7043-8DA5-F407B5E4FE2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086600" cy="1752600"/>
          </a:xfrm>
        </p:spPr>
        <p:txBody>
          <a:bodyPr>
            <a:normAutofit/>
          </a:bodyPr>
          <a:lstStyle/>
          <a:p>
            <a:r>
              <a:rPr lang="en-US" dirty="0" err="1"/>
              <a:t>Zhaoguo</a:t>
            </a:r>
            <a:r>
              <a:rPr lang="zh-CN" altLang="en-US" dirty="0"/>
              <a:t> </a:t>
            </a:r>
            <a:r>
              <a:rPr lang="en-US" altLang="zh-CN"/>
              <a:t>Wang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9563" y="5988553"/>
            <a:ext cx="8331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slides adjusted from.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Elsa L Gunter (UIUC), </a:t>
            </a:r>
            <a:r>
              <a:rPr lang="en-US" dirty="0"/>
              <a:t>Jonathan Walpole (PSU)</a:t>
            </a:r>
          </a:p>
          <a:p>
            <a:r>
              <a:rPr lang="en-US" dirty="0"/>
              <a:t>Paul </a:t>
            </a:r>
            <a:r>
              <a:rPr lang="en-US" dirty="0" err="1"/>
              <a:t>McKenney</a:t>
            </a:r>
            <a:r>
              <a:rPr lang="en-US" dirty="0"/>
              <a:t> (IBM) Tom Hart (University of Toronto)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29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Recap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MCS Lock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Read-write Lock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Lock-free coordination </a:t>
            </a:r>
          </a:p>
        </p:txBody>
      </p:sp>
    </p:spTree>
    <p:extLst>
      <p:ext uri="{BB962C8B-B14F-4D97-AF65-F5344CB8AC3E}">
        <p14:creationId xmlns:p14="http://schemas.microsoft.com/office/powerpoint/2010/main" val="218281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What is scalability?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Application does N times as much work on N cores as it could on 1 core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Scalability may be limited by Amdahl's Law: </a:t>
            </a:r>
          </a:p>
          <a:p>
            <a:pPr marL="457200" lvl="1" indent="0">
              <a:buNone/>
            </a:pPr>
            <a:r>
              <a:rPr lang="en-US" dirty="0"/>
              <a:t>Locks, shared data structures, ... Shared hardware (DRAM, NIC, ...)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52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Recap: Why throughput drops?</a:t>
            </a:r>
            <a:endParaRPr lang="zh-CN" alt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175" y="1420813"/>
            <a:ext cx="4819650" cy="25717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50081" y="4503092"/>
            <a:ext cx="3243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Now it takes 121 cycles!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71894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Recap: Directory-based cache coherence</a:t>
            </a:r>
            <a:endParaRPr kumimoji="1"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804248" y="4509120"/>
            <a:ext cx="85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FF0000"/>
                </a:solidFill>
              </a:rPr>
              <a:t>Shared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6176" y="2060848"/>
            <a:ext cx="635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Load</a:t>
            </a:r>
            <a:endParaRPr kumimoji="1" lang="zh-CN" altLang="en-US" dirty="0"/>
          </a:p>
        </p:txBody>
      </p:sp>
      <p:cxnSp>
        <p:nvCxnSpPr>
          <p:cNvPr id="10" name="直线连接符 9"/>
          <p:cNvCxnSpPr/>
          <p:nvPr/>
        </p:nvCxnSpPr>
        <p:spPr>
          <a:xfrm>
            <a:off x="3275856" y="3356992"/>
            <a:ext cx="0" cy="576064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3275856" y="3933056"/>
            <a:ext cx="2520280" cy="0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876256" y="3645024"/>
            <a:ext cx="1563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Read response</a:t>
            </a:r>
            <a:endParaRPr kumimoji="1" lang="zh-CN" altLang="en-US" dirty="0"/>
          </a:p>
        </p:txBody>
      </p:sp>
      <p:cxnSp>
        <p:nvCxnSpPr>
          <p:cNvPr id="13" name="直线连接符 12"/>
          <p:cNvCxnSpPr/>
          <p:nvPr/>
        </p:nvCxnSpPr>
        <p:spPr>
          <a:xfrm>
            <a:off x="5796136" y="3356992"/>
            <a:ext cx="0" cy="576064"/>
          </a:xfrm>
          <a:prstGeom prst="line">
            <a:avLst/>
          </a:prstGeom>
          <a:ln>
            <a:headEnd type="arrow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40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sp>
        <p:nvSpPr>
          <p:cNvPr id="10" name="文本框 9"/>
          <p:cNvSpPr txBox="1"/>
          <p:nvPr/>
        </p:nvSpPr>
        <p:spPr>
          <a:xfrm>
            <a:off x="277211" y="344867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rgbClr val="3366FF"/>
                </a:solidFill>
                <a:latin typeface="Tahoma"/>
                <a:ea typeface="+mj-ea"/>
                <a:cs typeface="Tahoma"/>
              </a:rPr>
              <a:t>Recap: Allocate a ticket read current ticket and spin</a:t>
            </a:r>
          </a:p>
        </p:txBody>
      </p:sp>
    </p:spTree>
    <p:extLst>
      <p:ext uri="{BB962C8B-B14F-4D97-AF65-F5344CB8AC3E}">
        <p14:creationId xmlns:p14="http://schemas.microsoft.com/office/powerpoint/2010/main" val="343784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General idea of MCS lock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1475656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mcs_lock</a:t>
            </a:r>
            <a:endParaRPr kumimoji="1"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814286" y="302381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NULL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3796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General idea of MCS lock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1475656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mcs_lock</a:t>
            </a:r>
            <a:endParaRPr kumimoji="1"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1403648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waiting: 0</a:t>
            </a:r>
          </a:p>
          <a:p>
            <a:pPr algn="ctr"/>
            <a:r>
              <a:rPr kumimoji="1" lang="en-US" altLang="zh-CN" dirty="0"/>
              <a:t>next: NULL</a:t>
            </a:r>
            <a:endParaRPr kumimoji="1" lang="zh-CN" altLang="en-US" dirty="0"/>
          </a:p>
        </p:txBody>
      </p:sp>
      <p:cxnSp>
        <p:nvCxnSpPr>
          <p:cNvPr id="7" name="直线箭头连接符 6"/>
          <p:cNvCxnSpPr>
            <a:stCxn id="4" idx="2"/>
            <a:endCxn id="3" idx="0"/>
          </p:cNvCxnSpPr>
          <p:nvPr/>
        </p:nvCxnSpPr>
        <p:spPr>
          <a:xfrm>
            <a:off x="2123728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203848" y="1844824"/>
            <a:ext cx="510596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Use compare and swap to change</a:t>
            </a:r>
          </a:p>
          <a:p>
            <a:r>
              <a:rPr kumimoji="1" lang="en-US" altLang="zh-CN" sz="2800" dirty="0" err="1"/>
              <a:t>mcs_lock</a:t>
            </a:r>
            <a:r>
              <a:rPr kumimoji="1" lang="en-US" altLang="zh-CN" sz="2800" dirty="0"/>
              <a:t> point to self node</a:t>
            </a:r>
          </a:p>
          <a:p>
            <a:endParaRPr kumimoji="1" lang="en-US" altLang="zh-CN" sz="2800" dirty="0"/>
          </a:p>
          <a:p>
            <a:r>
              <a:rPr kumimoji="1" lang="en-US" altLang="zh-CN" sz="2800" dirty="0"/>
              <a:t>Check previous node</a:t>
            </a:r>
          </a:p>
          <a:p>
            <a:r>
              <a:rPr kumimoji="1" lang="en-US" altLang="zh-CN" sz="2800" dirty="0"/>
              <a:t>NULL in this case, no need to wait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55962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General idea of MCS lock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4211960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mcs_lock</a:t>
            </a:r>
            <a:endParaRPr kumimoji="1"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1403648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waiting: 0</a:t>
            </a:r>
          </a:p>
          <a:p>
            <a:pPr algn="ctr"/>
            <a:r>
              <a:rPr kumimoji="1" lang="en-US" altLang="zh-CN" dirty="0"/>
              <a:t>next: </a:t>
            </a:r>
            <a:endParaRPr kumimoji="1" lang="zh-CN" altLang="en-US" dirty="0"/>
          </a:p>
        </p:txBody>
      </p:sp>
      <p:cxnSp>
        <p:nvCxnSpPr>
          <p:cNvPr id="7" name="直线箭头连接符 6"/>
          <p:cNvCxnSpPr>
            <a:stCxn id="4" idx="2"/>
            <a:endCxn id="8" idx="0"/>
          </p:cNvCxnSpPr>
          <p:nvPr/>
        </p:nvCxnSpPr>
        <p:spPr>
          <a:xfrm>
            <a:off x="4860032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139952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waiting: 1</a:t>
            </a:r>
          </a:p>
          <a:p>
            <a:pPr algn="ctr"/>
            <a:r>
              <a:rPr kumimoji="1" lang="en-US" altLang="zh-CN" dirty="0"/>
              <a:t>next: NULL</a:t>
            </a:r>
            <a:endParaRPr kumimoji="1" lang="zh-CN" altLang="en-US" dirty="0"/>
          </a:p>
        </p:txBody>
      </p:sp>
      <p:cxnSp>
        <p:nvCxnSpPr>
          <p:cNvPr id="11" name="直线箭头连接符 10"/>
          <p:cNvCxnSpPr>
            <a:stCxn id="3" idx="3"/>
            <a:endCxn id="8" idx="1"/>
          </p:cNvCxnSpPr>
          <p:nvPr/>
        </p:nvCxnSpPr>
        <p:spPr>
          <a:xfrm>
            <a:off x="2843808" y="396906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012160" y="2420888"/>
            <a:ext cx="26340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Previous node is not NULL</a:t>
            </a:r>
          </a:p>
          <a:p>
            <a:r>
              <a:rPr kumimoji="1" lang="en-US" altLang="zh-CN" dirty="0"/>
              <a:t>Current waiting is 1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Wait until lock holder</a:t>
            </a:r>
          </a:p>
          <a:p>
            <a:r>
              <a:rPr kumimoji="1" lang="en-US" altLang="zh-CN" dirty="0"/>
              <a:t>set waiting to 0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4602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General idea of MCS lock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4211960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mcs_lock</a:t>
            </a:r>
            <a:endParaRPr kumimoji="1"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1403648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waiting: 0</a:t>
            </a:r>
          </a:p>
          <a:p>
            <a:pPr algn="ctr"/>
            <a:r>
              <a:rPr kumimoji="1" lang="en-US" altLang="zh-CN" dirty="0"/>
              <a:t>next: </a:t>
            </a:r>
            <a:endParaRPr kumimoji="1" lang="zh-CN" altLang="en-US" dirty="0"/>
          </a:p>
        </p:txBody>
      </p:sp>
      <p:cxnSp>
        <p:nvCxnSpPr>
          <p:cNvPr id="7" name="直线箭头连接符 6"/>
          <p:cNvCxnSpPr>
            <a:stCxn id="4" idx="2"/>
            <a:endCxn id="8" idx="0"/>
          </p:cNvCxnSpPr>
          <p:nvPr/>
        </p:nvCxnSpPr>
        <p:spPr>
          <a:xfrm>
            <a:off x="4860032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139952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FF0000"/>
                </a:solidFill>
              </a:rPr>
              <a:t>waiting: 0</a:t>
            </a:r>
          </a:p>
          <a:p>
            <a:pPr algn="ctr"/>
            <a:r>
              <a:rPr kumimoji="1" lang="en-US" altLang="zh-CN" dirty="0"/>
              <a:t>next: NULL</a:t>
            </a:r>
            <a:endParaRPr kumimoji="1" lang="zh-CN" altLang="en-US" dirty="0"/>
          </a:p>
        </p:txBody>
      </p:sp>
      <p:cxnSp>
        <p:nvCxnSpPr>
          <p:cNvPr id="11" name="直线箭头连接符 10"/>
          <p:cNvCxnSpPr>
            <a:stCxn id="3" idx="3"/>
            <a:endCxn id="8" idx="1"/>
          </p:cNvCxnSpPr>
          <p:nvPr/>
        </p:nvCxnSpPr>
        <p:spPr>
          <a:xfrm>
            <a:off x="2843808" y="396906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012160" y="2420888"/>
            <a:ext cx="26340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Previous node is not NULL</a:t>
            </a:r>
          </a:p>
          <a:p>
            <a:r>
              <a:rPr kumimoji="1" lang="en-US" altLang="zh-CN" dirty="0"/>
              <a:t>Current waiting is 1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Wait until lock holder</a:t>
            </a:r>
          </a:p>
          <a:p>
            <a:r>
              <a:rPr kumimoji="1" lang="en-US" altLang="zh-CN" dirty="0"/>
              <a:t>set waiting to 0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4412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General idea of MCS lock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4211960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mcs_lock</a:t>
            </a:r>
            <a:endParaRPr kumimoji="1" lang="zh-CN" altLang="en-US" dirty="0"/>
          </a:p>
        </p:txBody>
      </p:sp>
      <p:cxnSp>
        <p:nvCxnSpPr>
          <p:cNvPr id="7" name="直线箭头连接符 6"/>
          <p:cNvCxnSpPr>
            <a:stCxn id="4" idx="2"/>
            <a:endCxn id="8" idx="0"/>
          </p:cNvCxnSpPr>
          <p:nvPr/>
        </p:nvCxnSpPr>
        <p:spPr>
          <a:xfrm>
            <a:off x="4860032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139952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FF0000"/>
                </a:solidFill>
              </a:rPr>
              <a:t>waiting: 0</a:t>
            </a:r>
          </a:p>
          <a:p>
            <a:pPr algn="ctr"/>
            <a:r>
              <a:rPr kumimoji="1" lang="en-US" altLang="zh-CN" dirty="0"/>
              <a:t>next: NULL</a:t>
            </a:r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012160" y="2420888"/>
            <a:ext cx="26340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Previous node is not NULL</a:t>
            </a:r>
          </a:p>
          <a:p>
            <a:r>
              <a:rPr kumimoji="1" lang="en-US" altLang="zh-CN" dirty="0"/>
              <a:t>Current waiting is 1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Wait until lock holder</a:t>
            </a:r>
          </a:p>
          <a:p>
            <a:r>
              <a:rPr kumimoji="1" lang="en-US" altLang="zh-CN" dirty="0"/>
              <a:t>set waiting to 0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7192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Using scalable locks: FOPS</a:t>
            </a:r>
            <a:endParaRPr kumimoji="1"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688" b="363"/>
          <a:stretch/>
        </p:blipFill>
        <p:spPr>
          <a:xfrm>
            <a:off x="467544" y="1340768"/>
            <a:ext cx="7859216" cy="5290300"/>
          </a:xfrm>
        </p:spPr>
      </p:pic>
    </p:spTree>
    <p:extLst>
      <p:ext uri="{BB962C8B-B14F-4D97-AF65-F5344CB8AC3E}">
        <p14:creationId xmlns:p14="http://schemas.microsoft.com/office/powerpoint/2010/main" val="421444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Read-write Lock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Lock-free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20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Reader-writer Lock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33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Motivating Example: Calendar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Goal: online calendar for a class</a:t>
            </a:r>
          </a:p>
          <a:p>
            <a:pPr marL="400050" lvl="1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Lots of people may read it at the same time</a:t>
            </a:r>
          </a:p>
          <a:p>
            <a:pPr marL="400050" lvl="1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Only one person updates it (Prof, TAs)</a:t>
            </a: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Shared data</a:t>
            </a:r>
          </a:p>
          <a:p>
            <a:pPr marL="400050" lvl="1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map&lt;date, </a:t>
            </a:r>
            <a:r>
              <a:rPr lang="en-US" dirty="0" err="1">
                <a:latin typeface="Tahoma" charset="0"/>
                <a:ea typeface="ＭＳ Ｐゴシック" charset="0"/>
                <a:cs typeface="ＭＳ Ｐゴシック" charset="0"/>
              </a:rPr>
              <a:t>listOfEvents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&gt; </a:t>
            </a:r>
            <a:r>
              <a:rPr lang="en-US" dirty="0" err="1">
                <a:latin typeface="Tahoma" charset="0"/>
                <a:ea typeface="ＭＳ Ｐゴシック" charset="0"/>
                <a:cs typeface="ＭＳ Ｐゴシック" charset="0"/>
              </a:rPr>
              <a:t>EventMap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400050" lvl="1" indent="0">
              <a:buNone/>
            </a:pPr>
            <a:r>
              <a:rPr lang="en-US" dirty="0" err="1">
                <a:latin typeface="Tahoma" charset="0"/>
                <a:ea typeface="ＭＳ Ｐゴシック" charset="0"/>
                <a:cs typeface="ＭＳ Ｐゴシック" charset="0"/>
              </a:rPr>
              <a:t>listOfEvents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latin typeface="Tahoma" charset="0"/>
                <a:ea typeface="ＭＳ Ｐゴシック" charset="0"/>
                <a:cs typeface="ＭＳ Ｐゴシック" charset="0"/>
              </a:rPr>
              <a:t>GetEvents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(date)</a:t>
            </a:r>
          </a:p>
          <a:p>
            <a:pPr marL="400050" lvl="1" indent="0">
              <a:buNone/>
            </a:pPr>
            <a:r>
              <a:rPr lang="en-US" dirty="0" err="1">
                <a:latin typeface="Tahoma" charset="0"/>
                <a:ea typeface="ＭＳ Ｐゴシック" charset="0"/>
                <a:cs typeface="ＭＳ Ｐゴシック" charset="0"/>
              </a:rPr>
              <a:t>AddEvent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(data, </a:t>
            </a:r>
            <a:r>
              <a:rPr lang="en-US" dirty="0" err="1">
                <a:latin typeface="Tahoma" charset="0"/>
                <a:ea typeface="ＭＳ Ｐゴシック" charset="0"/>
                <a:cs typeface="ＭＳ Ｐゴシック" charset="0"/>
              </a:rPr>
              <a:t>newEvent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33424AE-858A-7947-BEA5-4F40BA4684A6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26C5A2-393F-AD45-9BF8-4886E9B1CB44}" type="slidenum">
              <a:rPr lang="en-US" sz="1400">
                <a:latin typeface="Tahoma" charset="0"/>
              </a:rPr>
              <a:pPr eaLnBrk="1" hangingPunct="1"/>
              <a:t>15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154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Basic Code – Single Threaded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GetEvents(date) { 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List events = EventMap.find(date).copy();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return events;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AddEvent(data, newEvent) { 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EventMap.find(date) += newEvent;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E1B0D3-6487-D34E-BAB3-BA26BF768A70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C7E26E0-3AA1-2640-84B5-9C94B3638BE8}" type="slidenum">
              <a:rPr lang="en-US" sz="1400">
                <a:latin typeface="Tahoma" charset="0"/>
              </a:rPr>
              <a:pPr eaLnBrk="1" hangingPunct="1"/>
              <a:t>16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344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Inefficient Multi-threaded code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45554" cy="4924706"/>
          </a:xfrm>
        </p:spPr>
        <p:txBody>
          <a:bodyPr>
            <a:normAutofit lnSpcReduction="10000"/>
          </a:bodyPr>
          <a:lstStyle/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GetEvents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mapLock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List events =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EventMap.find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(date).copy();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unlock(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mapLock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return events;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AddEvent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(data,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newEvent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mapLock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EventMap.find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 +=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newEvent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unlock(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mapLock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2E7A1BD-8737-2D43-8761-86FFF8CE5619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E14EB31-D58F-B642-8B5E-097B0F616B2C}" type="slidenum">
              <a:rPr lang="en-US" sz="1400">
                <a:latin typeface="Tahoma" charset="0"/>
              </a:rPr>
              <a:pPr eaLnBrk="1" hangingPunct="1"/>
              <a:t>17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27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do with reader – writer locks?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GetEvents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List events =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EventMap.find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(date).copy();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return events;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AddEvent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(data,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newEvent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EventMap.find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 +=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newEvent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78FC6E-06F3-634A-9ECF-2EA3A2BA8A6F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718E635-3B81-8248-897B-A83EE51488A6}" type="slidenum">
              <a:rPr lang="en-US" sz="1400">
                <a:latin typeface="Tahoma" charset="0"/>
              </a:rPr>
              <a:pPr eaLnBrk="1" hangingPunct="1"/>
              <a:t>18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101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Reader – Writer Locks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Problem definition: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Shared data that will be read and written by multiple threads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Allow multiple readers to access shared data when no threads are writing data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A thread can write shared data only when no other thread is reading or writing the shared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AD3B1B-C942-9748-B1D7-4F83F53AF6F1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 dirty="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EFB371-1AFE-BD45-A374-82CA5C118D65}" type="slidenum">
              <a:rPr lang="en-US" sz="1400">
                <a:latin typeface="Tahoma" charset="0"/>
              </a:rPr>
              <a:pPr eaLnBrk="1" hangingPunct="1"/>
              <a:t>19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039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Interface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readerStart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()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readerFinish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()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writerStart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()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writerFinish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()</a:t>
            </a: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Many threads can be in between a </a:t>
            </a: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readStart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readerFinish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Only one thread can be between </a:t>
            </a: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writerStart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writierFinish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9E54B6-7CAA-2544-9F89-B9D48579696F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1889C1-33DF-6842-AE29-428B93431418}" type="slidenum">
              <a:rPr lang="en-US" sz="1400">
                <a:latin typeface="Tahoma" charset="0"/>
              </a:rPr>
              <a:pPr eaLnBrk="1" hangingPunct="1"/>
              <a:t>20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636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do with reader – writer locks?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GetEvents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readerStart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maRWLock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List events =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EventMap.find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(date).copy();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readerFinish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mapRWLock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return events;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AddEvent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(data,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newEvent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writerStart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maRWLock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EventMap.find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(date) +=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newEvent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writerFinish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mapRWLock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020DAD-BF19-BD48-A83F-B7ABD72C8226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0AC575-AF41-2148-A2B1-06D3BC098831}" type="slidenum">
              <a:rPr lang="en-US" sz="1400">
                <a:latin typeface="Tahoma" charset="0"/>
              </a:rPr>
              <a:pPr eaLnBrk="1" hangingPunct="1"/>
              <a:t>21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483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Additional Layer of Synchronization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C3EDA9F-FB81-5E42-B458-81147F1D779C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DE8BC37-DEE7-7541-8545-68767033BB49}" type="slidenum">
              <a:rPr lang="en-US" sz="1400">
                <a:latin typeface="Tahoma" charset="0"/>
              </a:rPr>
              <a:pPr eaLnBrk="1" hangingPunct="1"/>
              <a:t>22</a:t>
            </a:fld>
            <a:endParaRPr lang="en-US" sz="1400">
              <a:latin typeface="Tahoma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524000" y="4800600"/>
            <a:ext cx="5791200" cy="1066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/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Low-level atomic operations provided by hardware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524000" y="3733800"/>
            <a:ext cx="5791200" cy="1066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/>
            <a:r>
              <a:rPr lang="en-US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High-level synchronization provided by software</a:t>
            </a: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524000" y="2667000"/>
            <a:ext cx="5791200" cy="1066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/>
            <a:r>
              <a:rPr lang="en-US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 Even higher-level    synchronization</a:t>
            </a: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524000" y="1600200"/>
            <a:ext cx="5791200" cy="1066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 Concurrent programs</a:t>
            </a: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996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Reader – Writer Locks using Monitors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Note: Implement Reader/Writer Locks as an abstractions,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not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as an integrated part of code</a:t>
            </a: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Central Questions: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Shared Data? 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Ordering Constraints?</a:t>
            </a:r>
          </a:p>
          <a:p>
            <a:pPr marL="914400" lvl="2" indent="0">
              <a:buNone/>
            </a:pPr>
            <a:endParaRPr lang="en-US" dirty="0">
              <a:latin typeface="Tahoma" charset="0"/>
              <a:ea typeface="ＭＳ Ｐゴシック" charset="0"/>
            </a:endParaRPr>
          </a:p>
          <a:p>
            <a:pPr marL="914400" lvl="2" indent="0">
              <a:buNone/>
            </a:pPr>
            <a:endParaRPr lang="en-US" dirty="0">
              <a:latin typeface="Tahoma" charset="0"/>
              <a:ea typeface="ＭＳ Ｐゴシック" charset="0"/>
            </a:endParaRP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How many Condition Variables?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DCA71A-D73A-714D-BDC8-03C3F072391B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73FD163-8F9B-1D41-A470-CE2B254AC4E6}" type="slidenum">
              <a:rPr lang="en-US" sz="1400">
                <a:latin typeface="Tahoma" charset="0"/>
              </a:rPr>
              <a:pPr eaLnBrk="1" hangingPunct="1"/>
              <a:t>23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640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Reader – Writer Locks using Monitors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Note: Implement Reader/Writer Locks as an abstractions,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not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as an integrated part of code</a:t>
            </a: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Central Questions: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Shared Data?    </a:t>
            </a:r>
            <a:r>
              <a:rPr lang="en-US" dirty="0" err="1">
                <a:latin typeface="Tahoma" charset="0"/>
                <a:ea typeface="ＭＳ Ｐゴシック" charset="0"/>
              </a:rPr>
              <a:t>NumReaders</a:t>
            </a:r>
            <a:r>
              <a:rPr lang="en-US" dirty="0">
                <a:latin typeface="Tahoma" charset="0"/>
                <a:ea typeface="ＭＳ Ｐゴシック" charset="0"/>
              </a:rPr>
              <a:t>, </a:t>
            </a:r>
            <a:r>
              <a:rPr lang="en-US" dirty="0" err="1">
                <a:latin typeface="Tahoma" charset="0"/>
                <a:ea typeface="ＭＳ Ｐゴシック" charset="0"/>
              </a:rPr>
              <a:t>NumWriters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Ordering Constraints?</a:t>
            </a:r>
          </a:p>
          <a:p>
            <a:pPr marL="914400" lvl="2" indent="0">
              <a:buNone/>
            </a:pPr>
            <a:endParaRPr lang="en-US" dirty="0">
              <a:latin typeface="Tahoma" charset="0"/>
              <a:ea typeface="ＭＳ Ｐゴシック" charset="0"/>
            </a:endParaRPr>
          </a:p>
          <a:p>
            <a:pPr marL="914400" lvl="2" indent="0">
              <a:buNone/>
            </a:pPr>
            <a:endParaRPr lang="en-US" dirty="0">
              <a:latin typeface="Tahoma" charset="0"/>
              <a:ea typeface="ＭＳ Ｐゴシック" charset="0"/>
            </a:endParaRP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How many Condition Variables?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0B4DDC4-9952-E342-9CEA-B9F6E427B044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3632D0A-B7CF-2646-AF68-38277E497514}" type="slidenum">
              <a:rPr lang="en-US" sz="1400">
                <a:latin typeface="Tahoma" charset="0"/>
              </a:rPr>
              <a:pPr eaLnBrk="1" hangingPunct="1"/>
              <a:t>24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86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Reader – Writer Locks using Monitors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Note: Implement Reader/Writer Locks as an abstractions,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not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as an integrated part of code</a:t>
            </a: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Central Questions: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Shared Data?    </a:t>
            </a:r>
            <a:r>
              <a:rPr lang="en-US" dirty="0" err="1">
                <a:latin typeface="Tahoma" charset="0"/>
                <a:ea typeface="ＭＳ Ｐゴシック" charset="0"/>
              </a:rPr>
              <a:t>NumReaders</a:t>
            </a:r>
            <a:r>
              <a:rPr lang="en-US" dirty="0">
                <a:latin typeface="Tahoma" charset="0"/>
                <a:ea typeface="ＭＳ Ｐゴシック" charset="0"/>
              </a:rPr>
              <a:t>, </a:t>
            </a:r>
            <a:r>
              <a:rPr lang="en-US" dirty="0" err="1">
                <a:latin typeface="Tahoma" charset="0"/>
                <a:ea typeface="ＭＳ Ｐゴシック" charset="0"/>
              </a:rPr>
              <a:t>NumWriters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Ordering Constraints?</a:t>
            </a:r>
          </a:p>
          <a:p>
            <a:pPr marL="914400" lvl="2" indent="0">
              <a:buNone/>
            </a:pPr>
            <a:r>
              <a:rPr lang="en-US" dirty="0" err="1">
                <a:latin typeface="Tahoma" charset="0"/>
                <a:ea typeface="ＭＳ Ｐゴシック" charset="0"/>
              </a:rPr>
              <a:t>readerStart</a:t>
            </a:r>
            <a:r>
              <a:rPr lang="en-US" dirty="0">
                <a:latin typeface="Tahoma" charset="0"/>
                <a:ea typeface="ＭＳ Ｐゴシック" charset="0"/>
              </a:rPr>
              <a:t> must wait if there are writers</a:t>
            </a:r>
          </a:p>
          <a:p>
            <a:pPr marL="914400" lvl="2" indent="0">
              <a:buNone/>
            </a:pPr>
            <a:r>
              <a:rPr lang="en-US" dirty="0" err="1">
                <a:latin typeface="Tahoma" charset="0"/>
                <a:ea typeface="ＭＳ Ｐゴシック" charset="0"/>
              </a:rPr>
              <a:t>writerStart</a:t>
            </a:r>
            <a:r>
              <a:rPr lang="en-US" dirty="0">
                <a:latin typeface="Tahoma" charset="0"/>
                <a:ea typeface="ＭＳ Ｐゴシック" charset="0"/>
              </a:rPr>
              <a:t> must wait if there are readers or writes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How many Condition Variables?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7C894F5-ABC4-F74C-BB68-4E5D0A6077C4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35147D1-AD1D-0F43-9FA4-B51CB9CD1686}" type="slidenum">
              <a:rPr lang="en-US" sz="1400">
                <a:latin typeface="Tahoma" charset="0"/>
              </a:rPr>
              <a:pPr eaLnBrk="1" hangingPunct="1"/>
              <a:t>25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651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Reader – Writer Locks using Monitors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Note: Implement Reader/Writer Locks as an abstractions,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not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as an integrated part of code</a:t>
            </a: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Central Questions: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Shared Data?    </a:t>
            </a:r>
            <a:r>
              <a:rPr lang="en-US" dirty="0" err="1">
                <a:latin typeface="Tahoma" charset="0"/>
                <a:ea typeface="ＭＳ Ｐゴシック" charset="0"/>
              </a:rPr>
              <a:t>NumReaders</a:t>
            </a:r>
            <a:r>
              <a:rPr lang="en-US" dirty="0">
                <a:latin typeface="Tahoma" charset="0"/>
                <a:ea typeface="ＭＳ Ｐゴシック" charset="0"/>
              </a:rPr>
              <a:t>, </a:t>
            </a:r>
            <a:r>
              <a:rPr lang="en-US" dirty="0" err="1">
                <a:latin typeface="Tahoma" charset="0"/>
                <a:ea typeface="ＭＳ Ｐゴシック" charset="0"/>
              </a:rPr>
              <a:t>NumWriters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Ordering Constraints?</a:t>
            </a:r>
          </a:p>
          <a:p>
            <a:pPr marL="914400" lvl="2" indent="0">
              <a:buNone/>
            </a:pPr>
            <a:r>
              <a:rPr lang="en-US" dirty="0" err="1">
                <a:latin typeface="Tahoma" charset="0"/>
                <a:ea typeface="ＭＳ Ｐゴシック" charset="0"/>
              </a:rPr>
              <a:t>readerStart</a:t>
            </a:r>
            <a:r>
              <a:rPr lang="en-US" dirty="0">
                <a:latin typeface="Tahoma" charset="0"/>
                <a:ea typeface="ＭＳ Ｐゴシック" charset="0"/>
              </a:rPr>
              <a:t> must wait if there are writers</a:t>
            </a:r>
          </a:p>
          <a:p>
            <a:pPr marL="914400" lvl="2" indent="0">
              <a:buNone/>
            </a:pPr>
            <a:r>
              <a:rPr lang="en-US" dirty="0" err="1">
                <a:latin typeface="Tahoma" charset="0"/>
                <a:ea typeface="ＭＳ Ｐゴシック" charset="0"/>
              </a:rPr>
              <a:t>writerStart</a:t>
            </a:r>
            <a:r>
              <a:rPr lang="en-US" dirty="0">
                <a:latin typeface="Tahoma" charset="0"/>
                <a:ea typeface="ＭＳ Ｐゴシック" charset="0"/>
              </a:rPr>
              <a:t> must wait if there are readers or writes</a:t>
            </a:r>
          </a:p>
          <a:p>
            <a:pPr marL="457200" lvl="1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How many Condition Variables?</a:t>
            </a:r>
          </a:p>
          <a:p>
            <a:pPr marL="914400" lvl="2" indent="0"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One: </a:t>
            </a:r>
            <a:r>
              <a:rPr lang="en-US" dirty="0" err="1">
                <a:latin typeface="Tahoma" charset="0"/>
                <a:ea typeface="ＭＳ Ｐゴシック" charset="0"/>
              </a:rPr>
              <a:t>condRW</a:t>
            </a:r>
            <a:r>
              <a:rPr lang="en-US" dirty="0">
                <a:latin typeface="Tahoma" charset="0"/>
                <a:ea typeface="ＭＳ Ｐゴシック" charset="0"/>
              </a:rPr>
              <a:t> (no readers or writers)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0C38EFB-1A10-9648-8925-6E399A7F9EE1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34DBE9-D8E8-034D-94BD-9464FC8C5F52}" type="slidenum">
              <a:rPr lang="en-US" sz="1400">
                <a:latin typeface="Tahoma" charset="0"/>
              </a:rPr>
              <a:pPr eaLnBrk="1" hangingPunct="1"/>
              <a:t>26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20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Basic Implementation</a:t>
            </a:r>
          </a:p>
        </p:txBody>
      </p:sp>
      <p:sp>
        <p:nvSpPr>
          <p:cNvPr id="37891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readerStart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37892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readerFinish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F1AD5C-443D-B343-AE9C-21118DEE10E4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22605D-EBC7-F149-8401-17DE8F91B401}" type="slidenum">
              <a:rPr lang="en-US" sz="1400">
                <a:latin typeface="Tahoma" charset="0"/>
              </a:rPr>
              <a:pPr eaLnBrk="1" hangingPunct="1"/>
              <a:t>27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561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Basic Implementation</a:t>
            </a:r>
          </a:p>
        </p:txBody>
      </p:sp>
      <p:sp>
        <p:nvSpPr>
          <p:cNvPr id="38915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readerStart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while(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numWriters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&gt; 0){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  wait(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condRW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};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numReaders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++;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unlock(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38916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29298" cy="4525963"/>
          </a:xfrm>
        </p:spPr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readerFinish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numReaders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--;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broadcast(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condWR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unlock(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2A390D-BF4B-C24D-81ED-D0492813E1C8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C3FDF73-083D-D04A-B0C8-6B0ACF036487}" type="slidenum">
              <a:rPr lang="en-US" sz="1400">
                <a:latin typeface="Tahoma" charset="0"/>
              </a:rPr>
              <a:pPr eaLnBrk="1" hangingPunct="1"/>
              <a:t>28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392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Basic Implementation</a:t>
            </a:r>
          </a:p>
        </p:txBody>
      </p:sp>
      <p:sp>
        <p:nvSpPr>
          <p:cNvPr id="39939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writerStart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while(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numReaders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&gt; 0||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        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numWriters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&gt;0){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  wait(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condRW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};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numWriters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++;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unlock(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39940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charset="0"/>
              <a:buNone/>
            </a:pP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writerFinish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numWriters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--;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broadcast(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condWR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  unlock(</a:t>
            </a:r>
            <a:r>
              <a:rPr lang="en-US" sz="24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F40FF9C-F163-764B-B479-57D03C6495A2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EF5266-ABC5-F84C-AA03-D68B0C43BBF6}" type="slidenum">
              <a:rPr lang="en-US" sz="1400">
                <a:latin typeface="Tahoma" charset="0"/>
              </a:rPr>
              <a:pPr eaLnBrk="1" hangingPunct="1"/>
              <a:t>29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299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Better Implementation</a:t>
            </a:r>
          </a:p>
        </p:txBody>
      </p:sp>
      <p:sp>
        <p:nvSpPr>
          <p:cNvPr id="40963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readerStart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while(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numWriters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&gt; 0){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  wait(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condRW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};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numReaders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++;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unlock(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40964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readerFinish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() 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numReaders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--.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if(</a:t>
            </a:r>
            <a:r>
              <a:rPr lang="en-US" sz="2200" dirty="0" err="1">
                <a:solidFill>
                  <a:srgbClr val="C00000"/>
                </a:solidFill>
                <a:latin typeface="Tahoma" charset="0"/>
                <a:ea typeface="ＭＳ Ｐゴシック" charset="0"/>
                <a:cs typeface="ＭＳ Ｐゴシック" charset="0"/>
              </a:rPr>
              <a:t>numReaders</a:t>
            </a:r>
            <a:r>
              <a:rPr lang="en-US" sz="2200" dirty="0">
                <a:solidFill>
                  <a:srgbClr val="C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== 0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){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  signal(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condWR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};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 unlock(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lockRW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);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8B2C9A-6B86-5E4A-94EA-77D7F4706477}" type="datetime1">
              <a:rPr lang="en-US" sz="1400">
                <a:latin typeface="Tahoma" charset="0"/>
              </a:rPr>
              <a:pPr eaLnBrk="1" hangingPunct="1"/>
              <a:t>5/13/19</a:t>
            </a:fld>
            <a:endParaRPr lang="en-US" sz="1400">
              <a:latin typeface="Tahom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978F2D7-CE27-024E-A37B-72DCDAB150C6}" type="slidenum">
              <a:rPr lang="en-US" sz="1400">
                <a:latin typeface="Tahoma" charset="0"/>
              </a:rPr>
              <a:pPr eaLnBrk="1" hangingPunct="1"/>
              <a:t>30</a:t>
            </a:fld>
            <a:endParaRPr lang="en-US" sz="140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0582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Scalability of reader/writer locking</a:t>
            </a:r>
          </a:p>
        </p:txBody>
      </p:sp>
      <p:grpSp>
        <p:nvGrpSpPr>
          <p:cNvPr id="293920" name="Group 32"/>
          <p:cNvGrpSpPr>
            <a:grpSpLocks/>
          </p:cNvGrpSpPr>
          <p:nvPr/>
        </p:nvGrpSpPr>
        <p:grpSpPr bwMode="auto">
          <a:xfrm>
            <a:off x="599040" y="1769946"/>
            <a:ext cx="7305120" cy="3123692"/>
            <a:chOff x="416" y="1469"/>
            <a:chExt cx="5073" cy="2366"/>
          </a:xfrm>
        </p:grpSpPr>
        <p:grpSp>
          <p:nvGrpSpPr>
            <p:cNvPr id="293913" name="Group 25"/>
            <p:cNvGrpSpPr>
              <a:grpSpLocks/>
            </p:cNvGrpSpPr>
            <p:nvPr/>
          </p:nvGrpSpPr>
          <p:grpSpPr bwMode="auto">
            <a:xfrm>
              <a:off x="416" y="1469"/>
              <a:ext cx="5073" cy="2366"/>
              <a:chOff x="416" y="1469"/>
              <a:chExt cx="5073" cy="2366"/>
            </a:xfrm>
          </p:grpSpPr>
          <p:sp>
            <p:nvSpPr>
              <p:cNvPr id="293892" name="Line 4"/>
              <p:cNvSpPr>
                <a:spLocks noChangeShapeType="1"/>
              </p:cNvSpPr>
              <p:nvPr/>
            </p:nvSpPr>
            <p:spPr bwMode="auto">
              <a:xfrm>
                <a:off x="1159" y="1613"/>
                <a:ext cx="432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893" name="Text Box 5"/>
              <p:cNvSpPr txBox="1">
                <a:spLocks noChangeArrowheads="1"/>
              </p:cNvSpPr>
              <p:nvPr/>
            </p:nvSpPr>
            <p:spPr bwMode="auto">
              <a:xfrm>
                <a:off x="416" y="1469"/>
                <a:ext cx="720" cy="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30" tIns="45716" rIns="91430" bIns="45716">
                <a:spAutoFit/>
              </a:bodyPr>
              <a:lstStyle>
                <a:lvl1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rgbClr val="000000"/>
                    </a:solidFill>
                    <a:latin typeface="Comic Sans MS" charset="0"/>
                  </a:rPr>
                  <a:t>CPU 0</a:t>
                </a:r>
              </a:p>
            </p:txBody>
          </p:sp>
          <p:sp>
            <p:nvSpPr>
              <p:cNvPr id="293894" name="Line 6"/>
              <p:cNvSpPr>
                <a:spLocks noChangeShapeType="1"/>
              </p:cNvSpPr>
              <p:nvPr/>
            </p:nvSpPr>
            <p:spPr bwMode="auto">
              <a:xfrm>
                <a:off x="1159" y="3629"/>
                <a:ext cx="433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895" name="Text Box 7"/>
              <p:cNvSpPr txBox="1">
                <a:spLocks noChangeArrowheads="1"/>
              </p:cNvSpPr>
              <p:nvPr/>
            </p:nvSpPr>
            <p:spPr bwMode="auto">
              <a:xfrm>
                <a:off x="426" y="3485"/>
                <a:ext cx="686" cy="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30" tIns="45716" rIns="91430" bIns="45716">
                <a:spAutoFit/>
              </a:bodyPr>
              <a:lstStyle>
                <a:lvl1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r>
                  <a:rPr lang="en-US">
                    <a:solidFill>
                      <a:srgbClr val="000000"/>
                    </a:solidFill>
                    <a:latin typeface="Comic Sans MS" charset="0"/>
                  </a:rPr>
                  <a:t>CPU 1</a:t>
                </a:r>
              </a:p>
            </p:txBody>
          </p:sp>
          <p:sp>
            <p:nvSpPr>
              <p:cNvPr id="293896" name="Rectangle 8"/>
              <p:cNvSpPr>
                <a:spLocks noChangeArrowheads="1"/>
              </p:cNvSpPr>
              <p:nvPr/>
            </p:nvSpPr>
            <p:spPr bwMode="auto">
              <a:xfrm>
                <a:off x="2311" y="3581"/>
                <a:ext cx="576" cy="96"/>
              </a:xfrm>
              <a:prstGeom prst="rect">
                <a:avLst/>
              </a:prstGeom>
              <a:solidFill>
                <a:srgbClr val="D5010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3897" name="Rectangle 9"/>
              <p:cNvSpPr>
                <a:spLocks noChangeArrowheads="1"/>
              </p:cNvSpPr>
              <p:nvPr/>
            </p:nvSpPr>
            <p:spPr bwMode="auto">
              <a:xfrm>
                <a:off x="3511" y="1565"/>
                <a:ext cx="576" cy="96"/>
              </a:xfrm>
              <a:prstGeom prst="rect">
                <a:avLst/>
              </a:prstGeom>
              <a:solidFill>
                <a:srgbClr val="D5010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3899" name="Line 11"/>
              <p:cNvSpPr>
                <a:spLocks noChangeShapeType="1"/>
              </p:cNvSpPr>
              <p:nvPr/>
            </p:nvSpPr>
            <p:spPr bwMode="auto">
              <a:xfrm>
                <a:off x="1303" y="1613"/>
                <a:ext cx="528" cy="2016"/>
              </a:xfrm>
              <a:prstGeom prst="line">
                <a:avLst/>
              </a:prstGeom>
              <a:noFill/>
              <a:ln w="38100">
                <a:solidFill>
                  <a:srgbClr val="313789"/>
                </a:solidFill>
                <a:prstDash val="dash"/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1" name="Line 13"/>
              <p:cNvSpPr>
                <a:spLocks noChangeShapeType="1"/>
              </p:cNvSpPr>
              <p:nvPr/>
            </p:nvSpPr>
            <p:spPr bwMode="auto">
              <a:xfrm flipH="1">
                <a:off x="2311" y="1613"/>
                <a:ext cx="720" cy="2016"/>
              </a:xfrm>
              <a:prstGeom prst="line">
                <a:avLst/>
              </a:prstGeom>
              <a:noFill/>
              <a:ln w="38100">
                <a:solidFill>
                  <a:srgbClr val="313789"/>
                </a:solidFill>
                <a:prstDash val="dash"/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2" name="Line 14"/>
              <p:cNvSpPr>
                <a:spLocks noChangeShapeType="1"/>
              </p:cNvSpPr>
              <p:nvPr/>
            </p:nvSpPr>
            <p:spPr bwMode="auto">
              <a:xfrm>
                <a:off x="3511" y="1613"/>
                <a:ext cx="528" cy="2016"/>
              </a:xfrm>
              <a:prstGeom prst="line">
                <a:avLst/>
              </a:prstGeom>
              <a:noFill/>
              <a:ln w="38100">
                <a:solidFill>
                  <a:srgbClr val="313789"/>
                </a:solidFill>
                <a:prstDash val="dash"/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3" name="Line 15"/>
              <p:cNvSpPr>
                <a:spLocks noChangeShapeType="1"/>
              </p:cNvSpPr>
              <p:nvPr/>
            </p:nvSpPr>
            <p:spPr bwMode="auto">
              <a:xfrm flipH="1">
                <a:off x="4519" y="1613"/>
                <a:ext cx="720" cy="2016"/>
              </a:xfrm>
              <a:prstGeom prst="line">
                <a:avLst/>
              </a:prstGeom>
              <a:noFill/>
              <a:ln w="38100">
                <a:solidFill>
                  <a:srgbClr val="313789"/>
                </a:solidFill>
                <a:prstDash val="dash"/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4" name="Line 16"/>
              <p:cNvSpPr>
                <a:spLocks noChangeShapeType="1"/>
              </p:cNvSpPr>
              <p:nvPr/>
            </p:nvSpPr>
            <p:spPr bwMode="auto">
              <a:xfrm>
                <a:off x="1831" y="3533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5" name="Line 17"/>
              <p:cNvSpPr>
                <a:spLocks noChangeShapeType="1"/>
              </p:cNvSpPr>
              <p:nvPr/>
            </p:nvSpPr>
            <p:spPr bwMode="auto">
              <a:xfrm>
                <a:off x="2071" y="3533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6" name="Line 18"/>
              <p:cNvSpPr>
                <a:spLocks noChangeShapeType="1"/>
              </p:cNvSpPr>
              <p:nvPr/>
            </p:nvSpPr>
            <p:spPr bwMode="auto">
              <a:xfrm>
                <a:off x="2311" y="3533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7" name="Line 19"/>
              <p:cNvSpPr>
                <a:spLocks noChangeShapeType="1"/>
              </p:cNvSpPr>
              <p:nvPr/>
            </p:nvSpPr>
            <p:spPr bwMode="auto">
              <a:xfrm>
                <a:off x="4039" y="3533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8" name="Line 20"/>
              <p:cNvSpPr>
                <a:spLocks noChangeShapeType="1"/>
              </p:cNvSpPr>
              <p:nvPr/>
            </p:nvSpPr>
            <p:spPr bwMode="auto">
              <a:xfrm>
                <a:off x="4279" y="3533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09" name="Line 21"/>
              <p:cNvSpPr>
                <a:spLocks noChangeShapeType="1"/>
              </p:cNvSpPr>
              <p:nvPr/>
            </p:nvSpPr>
            <p:spPr bwMode="auto">
              <a:xfrm>
                <a:off x="4519" y="3533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10" name="Line 22"/>
              <p:cNvSpPr>
                <a:spLocks noChangeShapeType="1"/>
              </p:cNvSpPr>
              <p:nvPr/>
            </p:nvSpPr>
            <p:spPr bwMode="auto">
              <a:xfrm>
                <a:off x="3031" y="1517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11" name="Line 23"/>
              <p:cNvSpPr>
                <a:spLocks noChangeShapeType="1"/>
              </p:cNvSpPr>
              <p:nvPr/>
            </p:nvSpPr>
            <p:spPr bwMode="auto">
              <a:xfrm>
                <a:off x="3271" y="1517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912" name="Line 24"/>
              <p:cNvSpPr>
                <a:spLocks noChangeShapeType="1"/>
              </p:cNvSpPr>
              <p:nvPr/>
            </p:nvSpPr>
            <p:spPr bwMode="auto">
              <a:xfrm>
                <a:off x="3511" y="1517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3914" name="Text Box 26"/>
            <p:cNvSpPr txBox="1">
              <a:spLocks noChangeArrowheads="1"/>
            </p:cNvSpPr>
            <p:nvPr/>
          </p:nvSpPr>
          <p:spPr bwMode="auto">
            <a:xfrm rot="16200000">
              <a:off x="1403" y="2769"/>
              <a:ext cx="127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read-acquire</a:t>
              </a:r>
            </a:p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memory barrier</a:t>
              </a:r>
            </a:p>
          </p:txBody>
        </p:sp>
        <p:sp>
          <p:nvSpPr>
            <p:cNvPr id="293915" name="Text Box 27"/>
            <p:cNvSpPr txBox="1">
              <a:spLocks noChangeArrowheads="1"/>
            </p:cNvSpPr>
            <p:nvPr/>
          </p:nvSpPr>
          <p:spPr bwMode="auto">
            <a:xfrm rot="16200000">
              <a:off x="3611" y="2771"/>
              <a:ext cx="127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read-acquire</a:t>
              </a:r>
            </a:p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memory barrier</a:t>
              </a:r>
            </a:p>
          </p:txBody>
        </p:sp>
        <p:sp>
          <p:nvSpPr>
            <p:cNvPr id="293916" name="Text Box 28"/>
            <p:cNvSpPr txBox="1">
              <a:spLocks noChangeArrowheads="1"/>
            </p:cNvSpPr>
            <p:nvPr/>
          </p:nvSpPr>
          <p:spPr bwMode="auto">
            <a:xfrm rot="16200000">
              <a:off x="2593" y="2093"/>
              <a:ext cx="1293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r" rtl="1"/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read-acquire</a:t>
              </a:r>
            </a:p>
            <a:p>
              <a:pPr algn="r" rtl="1"/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memory barrier</a:t>
              </a:r>
            </a:p>
          </p:txBody>
        </p:sp>
        <p:sp>
          <p:nvSpPr>
            <p:cNvPr id="293917" name="Text Box 29"/>
            <p:cNvSpPr txBox="1">
              <a:spLocks noChangeArrowheads="1"/>
            </p:cNvSpPr>
            <p:nvPr/>
          </p:nvSpPr>
          <p:spPr bwMode="auto">
            <a:xfrm rot="16200000">
              <a:off x="2306" y="3025"/>
              <a:ext cx="660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critical</a:t>
              </a:r>
            </a:p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section</a:t>
              </a:r>
            </a:p>
          </p:txBody>
        </p:sp>
        <p:sp>
          <p:nvSpPr>
            <p:cNvPr id="293918" name="Text Box 30"/>
            <p:cNvSpPr txBox="1">
              <a:spLocks noChangeArrowheads="1"/>
            </p:cNvSpPr>
            <p:nvPr/>
          </p:nvSpPr>
          <p:spPr bwMode="auto">
            <a:xfrm rot="16200000">
              <a:off x="3527" y="1729"/>
              <a:ext cx="660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critical</a:t>
              </a:r>
            </a:p>
            <a:p>
              <a:r>
                <a:rPr lang="en-US" sz="1600">
                  <a:solidFill>
                    <a:srgbClr val="000000"/>
                  </a:solidFill>
                  <a:latin typeface="Comic Sans MS" charset="0"/>
                </a:rPr>
                <a:t>section</a:t>
              </a:r>
            </a:p>
          </p:txBody>
        </p:sp>
        <p:sp>
          <p:nvSpPr>
            <p:cNvPr id="293919" name="Text Box 31"/>
            <p:cNvSpPr txBox="1">
              <a:spLocks noChangeArrowheads="1"/>
            </p:cNvSpPr>
            <p:nvPr/>
          </p:nvSpPr>
          <p:spPr bwMode="auto">
            <a:xfrm>
              <a:off x="1053" y="2503"/>
              <a:ext cx="39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30" tIns="45716" rIns="91430" bIns="45716">
              <a:spAutoFit/>
            </a:bodyPr>
            <a:lstStyle>
              <a:lvl1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313789"/>
                  </a:solidFill>
                  <a:latin typeface="Comic Sans MS" charset="0"/>
                </a:rPr>
                <a:t>lock</a:t>
              </a:r>
            </a:p>
          </p:txBody>
        </p:sp>
      </p:grpSp>
      <p:sp>
        <p:nvSpPr>
          <p:cNvPr id="293921" name="Text Box 33"/>
          <p:cNvSpPr txBox="1">
            <a:spLocks noChangeArrowheads="1"/>
          </p:cNvSpPr>
          <p:nvPr/>
        </p:nvSpPr>
        <p:spPr bwMode="auto">
          <a:xfrm>
            <a:off x="839520" y="5181664"/>
            <a:ext cx="7925760" cy="858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82936" tIns="41469" rIns="82936" bIns="41469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500" i="1">
                <a:solidFill>
                  <a:srgbClr val="000000"/>
                </a:solidFill>
                <a:latin typeface="Comic Sans MS" charset="0"/>
              </a:rPr>
              <a:t>Reader/writer locking does not scale due to critical</a:t>
            </a:r>
          </a:p>
          <a:p>
            <a:r>
              <a:rPr lang="en-US" sz="2500" i="1">
                <a:solidFill>
                  <a:srgbClr val="000000"/>
                </a:solidFill>
                <a:latin typeface="Comic Sans MS" charset="0"/>
              </a:rPr>
              <a:t>section efficiency!</a:t>
            </a:r>
          </a:p>
        </p:txBody>
      </p:sp>
    </p:spTree>
    <p:extLst>
      <p:ext uri="{BB962C8B-B14F-4D97-AF65-F5344CB8AC3E}">
        <p14:creationId xmlns:p14="http://schemas.microsoft.com/office/powerpoint/2010/main" val="1690650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Reader/writer spin locks (</a:t>
            </a:r>
            <a:r>
              <a:rPr lang="en-US" dirty="0" err="1"/>
              <a:t>rwlock</a:t>
            </a:r>
            <a:r>
              <a:rPr lang="en-US" dirty="0"/>
              <a:t>) in Linux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53796" cy="4525963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-110" charset="2"/>
              <a:buNone/>
            </a:pPr>
            <a:endParaRPr lang="en-US" sz="1800" b="1" dirty="0">
              <a:latin typeface="Courier New" pitchFamily="-110" charset="0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1800" b="1" dirty="0">
              <a:latin typeface="Courier New" pitchFamily="-110" charset="0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800" b="1" dirty="0" err="1">
                <a:latin typeface="Courier New" pitchFamily="-110" charset="0"/>
              </a:rPr>
              <a:t>rwlock_t</a:t>
            </a:r>
            <a:r>
              <a:rPr lang="en-US" sz="1800" b="1" dirty="0">
                <a:latin typeface="Courier New" pitchFamily="-110" charset="0"/>
              </a:rPr>
              <a:t> </a:t>
            </a:r>
            <a:r>
              <a:rPr lang="en-US" sz="1800" b="1" dirty="0" err="1">
                <a:latin typeface="Courier New" pitchFamily="-110" charset="0"/>
              </a:rPr>
              <a:t>mr_rwlock</a:t>
            </a:r>
            <a:r>
              <a:rPr lang="en-US" sz="1800" b="1" dirty="0">
                <a:latin typeface="Courier New" pitchFamily="-110" charset="0"/>
              </a:rPr>
              <a:t> = RW_LOCK_UNLOCKED;</a:t>
            </a:r>
          </a:p>
          <a:p>
            <a:pPr eaLnBrk="1" hangingPunct="1">
              <a:buFont typeface="Wingdings" pitchFamily="-110" charset="2"/>
              <a:buNone/>
            </a:pPr>
            <a:endParaRPr lang="en-US" sz="1800" b="1" dirty="0">
              <a:latin typeface="Courier New" pitchFamily="-110" charset="0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800" b="1" dirty="0" err="1">
                <a:latin typeface="Courier New" pitchFamily="-110" charset="0"/>
              </a:rPr>
              <a:t>read_lock</a:t>
            </a:r>
            <a:r>
              <a:rPr lang="en-US" sz="1800" b="1" dirty="0">
                <a:latin typeface="Courier New" pitchFamily="-110" charset="0"/>
              </a:rPr>
              <a:t>(&amp;</a:t>
            </a:r>
            <a:r>
              <a:rPr lang="en-US" sz="1800" b="1" dirty="0" err="1">
                <a:latin typeface="Courier New" pitchFamily="-110" charset="0"/>
              </a:rPr>
              <a:t>mr_rwlock</a:t>
            </a:r>
            <a:r>
              <a:rPr lang="en-US" sz="1800" b="1" dirty="0">
                <a:latin typeface="Courier New" pitchFamily="-110" charset="0"/>
              </a:rPr>
              <a:t>);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 b="1" dirty="0">
                <a:latin typeface="Courier New" pitchFamily="-110" charset="0"/>
              </a:rPr>
              <a:t>/* critical section (read only) ... */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 b="1" dirty="0" err="1">
                <a:latin typeface="Courier New" pitchFamily="-110" charset="0"/>
              </a:rPr>
              <a:t>read_unlock</a:t>
            </a:r>
            <a:r>
              <a:rPr lang="en-US" sz="1800" b="1" dirty="0">
                <a:latin typeface="Courier New" pitchFamily="-110" charset="0"/>
              </a:rPr>
              <a:t>(&amp;</a:t>
            </a:r>
            <a:r>
              <a:rPr lang="en-US" sz="1800" b="1" dirty="0" err="1">
                <a:latin typeface="Courier New" pitchFamily="-110" charset="0"/>
              </a:rPr>
              <a:t>mr_rwlock</a:t>
            </a:r>
            <a:r>
              <a:rPr lang="en-US" sz="1800" b="1" dirty="0">
                <a:latin typeface="Courier New" pitchFamily="-110" charset="0"/>
              </a:rPr>
              <a:t>);</a:t>
            </a:r>
          </a:p>
          <a:p>
            <a:pPr eaLnBrk="1" hangingPunct="1">
              <a:buFont typeface="Wingdings" pitchFamily="-110" charset="2"/>
              <a:buNone/>
            </a:pPr>
            <a:endParaRPr lang="en-US" sz="1800" b="1" dirty="0">
              <a:latin typeface="Courier New" pitchFamily="-110" charset="0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800" b="1" dirty="0" err="1">
                <a:latin typeface="Courier New" pitchFamily="-110" charset="0"/>
              </a:rPr>
              <a:t>write_lock</a:t>
            </a:r>
            <a:r>
              <a:rPr lang="en-US" sz="1800" b="1" dirty="0">
                <a:latin typeface="Courier New" pitchFamily="-110" charset="0"/>
              </a:rPr>
              <a:t>(&amp;</a:t>
            </a:r>
            <a:r>
              <a:rPr lang="en-US" sz="1800" b="1" dirty="0" err="1">
                <a:latin typeface="Courier New" pitchFamily="-110" charset="0"/>
              </a:rPr>
              <a:t>mr_rwlock</a:t>
            </a:r>
            <a:r>
              <a:rPr lang="en-US" sz="1800" b="1" dirty="0">
                <a:latin typeface="Courier New" pitchFamily="-110" charset="0"/>
              </a:rPr>
              <a:t>);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 b="1" dirty="0">
                <a:latin typeface="Courier New" pitchFamily="-110" charset="0"/>
              </a:rPr>
              <a:t>/* critical section (read and write) ... */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 b="1" dirty="0" err="1">
                <a:latin typeface="Courier New" pitchFamily="-110" charset="0"/>
              </a:rPr>
              <a:t>write_unlock</a:t>
            </a:r>
            <a:r>
              <a:rPr lang="en-US" sz="1800" b="1" dirty="0">
                <a:latin typeface="Courier New" pitchFamily="-110" charset="0"/>
              </a:rPr>
              <a:t>(&amp;</a:t>
            </a:r>
            <a:r>
              <a:rPr lang="en-US" sz="1800" b="1" dirty="0" err="1">
                <a:latin typeface="Courier New" pitchFamily="-110" charset="0"/>
              </a:rPr>
              <a:t>mr_rwlock</a:t>
            </a:r>
            <a:r>
              <a:rPr lang="en-US" sz="1800" b="1" dirty="0">
                <a:latin typeface="Courier New" pitchFamily="-110" charset="0"/>
              </a:rPr>
              <a:t>);</a:t>
            </a:r>
            <a:r>
              <a:rPr lang="en-US" sz="2000" b="1" dirty="0">
                <a:latin typeface="Courier New" pitchFamily="-11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9733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Scalability of </a:t>
            </a:r>
            <a:r>
              <a:rPr lang="en-US" dirty="0" err="1"/>
              <a:t>rwlock</a:t>
            </a:r>
            <a:r>
              <a:rPr lang="en-US" dirty="0"/>
              <a:t>?</a:t>
            </a:r>
            <a:endParaRPr lang="zh-CN" altLang="en-US" dirty="0"/>
          </a:p>
        </p:txBody>
      </p:sp>
      <p:cxnSp>
        <p:nvCxnSpPr>
          <p:cNvPr id="6" name="直接连接符 5"/>
          <p:cNvCxnSpPr>
            <a:stCxn id="4" idx="0"/>
          </p:cNvCxnSpPr>
          <p:nvPr/>
        </p:nvCxnSpPr>
        <p:spPr>
          <a:xfrm flipV="1">
            <a:off x="2506648" y="4084939"/>
            <a:ext cx="0" cy="36004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1372522" y="4756808"/>
            <a:ext cx="648072" cy="9399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2128606" y="4756808"/>
            <a:ext cx="216024" cy="9399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2668666" y="4756808"/>
            <a:ext cx="144016" cy="9399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 flipV="1">
            <a:off x="2956698" y="4756808"/>
            <a:ext cx="504056" cy="93997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2272622" y="3609459"/>
            <a:ext cx="468052" cy="50405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138496" y="5645877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23" name="椭圆 22"/>
          <p:cNvSpPr/>
          <p:nvPr/>
        </p:nvSpPr>
        <p:spPr>
          <a:xfrm>
            <a:off x="1876578" y="5645877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>
            <a:off x="2578656" y="5645877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3242832" y="5645877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914400" y="1783560"/>
            <a:ext cx="5094078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/>
              <a:t>Reading</a:t>
            </a:r>
          </a:p>
          <a:p>
            <a:pPr marL="457200" lvl="1" indent="0">
              <a:buNone/>
            </a:pPr>
            <a:r>
              <a:rPr lang="en-US" altLang="zh-CN" sz="1800" dirty="0"/>
              <a:t>Counter -&gt; #readers</a:t>
            </a:r>
          </a:p>
          <a:p>
            <a:pPr marL="0" indent="0">
              <a:buNone/>
            </a:pPr>
            <a:r>
              <a:rPr lang="en-US" altLang="zh-CN" sz="2400" dirty="0"/>
              <a:t>Writing</a:t>
            </a:r>
          </a:p>
          <a:p>
            <a:pPr marL="457200" lvl="1" indent="0">
              <a:buNone/>
            </a:pPr>
            <a:r>
              <a:rPr lang="en-US" altLang="zh-CN" sz="1800" dirty="0"/>
              <a:t>Counter = -1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1804570" y="4444979"/>
            <a:ext cx="1404156" cy="644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Counter = </a:t>
            </a:r>
            <a:r>
              <a:rPr lang="en-US" altLang="zh-CN" sz="3200" b="1" dirty="0"/>
              <a:t>0</a:t>
            </a:r>
            <a:endParaRPr lang="zh-CN" altLang="en-US" b="1" dirty="0"/>
          </a:p>
        </p:txBody>
      </p:sp>
      <p:sp>
        <p:nvSpPr>
          <p:cNvPr id="29" name="矩形 28"/>
          <p:cNvSpPr/>
          <p:nvPr/>
        </p:nvSpPr>
        <p:spPr>
          <a:xfrm>
            <a:off x="1804570" y="4444979"/>
            <a:ext cx="1404156" cy="644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Counter = </a:t>
            </a:r>
            <a:r>
              <a:rPr lang="en-US" altLang="zh-CN" sz="3200" b="1" dirty="0"/>
              <a:t>1</a:t>
            </a:r>
            <a:endParaRPr lang="zh-CN" altLang="en-US" sz="3200" b="1" dirty="0"/>
          </a:p>
        </p:txBody>
      </p:sp>
      <p:sp>
        <p:nvSpPr>
          <p:cNvPr id="30" name="矩形 29"/>
          <p:cNvSpPr/>
          <p:nvPr/>
        </p:nvSpPr>
        <p:spPr>
          <a:xfrm>
            <a:off x="1804570" y="4444979"/>
            <a:ext cx="1404156" cy="644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Counter = </a:t>
            </a:r>
            <a:r>
              <a:rPr lang="en-US" altLang="zh-CN" sz="3200" b="1" dirty="0"/>
              <a:t>2</a:t>
            </a:r>
            <a:endParaRPr lang="zh-CN" altLang="en-US" sz="3200" b="1" dirty="0"/>
          </a:p>
        </p:txBody>
      </p:sp>
      <p:sp>
        <p:nvSpPr>
          <p:cNvPr id="31" name="椭圆 30"/>
          <p:cNvSpPr/>
          <p:nvPr/>
        </p:nvSpPr>
        <p:spPr>
          <a:xfrm>
            <a:off x="1138496" y="5645877"/>
            <a:ext cx="468052" cy="5040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>
            <a:off x="1876578" y="5645877"/>
            <a:ext cx="468052" cy="5040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439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Traditional RW lock performance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99" y="1295527"/>
            <a:ext cx="5858905" cy="538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995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Reader Lock Acquisition</a:t>
            </a:r>
          </a:p>
          <a:p>
            <a:pPr marL="457200" lvl="1" indent="0">
              <a:buNone/>
            </a:pPr>
            <a:r>
              <a:rPr lang="en-US" altLang="zh-CN" dirty="0" err="1"/>
              <a:t>add_and_fetch</a:t>
            </a:r>
            <a:r>
              <a:rPr lang="en-US" altLang="zh-CN" dirty="0"/>
              <a:t>(&amp;counter)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Need to wait for message (current #reader)</a:t>
            </a:r>
          </a:p>
          <a:p>
            <a:pPr marL="0" indent="0">
              <a:buNone/>
            </a:pPr>
            <a:r>
              <a:rPr lang="en-US" altLang="zh-CN" dirty="0"/>
              <a:t>Need to send message (next reader)</a:t>
            </a:r>
          </a:p>
          <a:p>
            <a:pPr marL="0" indent="0">
              <a:buNone/>
            </a:pPr>
            <a:endParaRPr lang="en-US" altLang="zh-CN" sz="2800" dirty="0">
              <a:solidFill>
                <a:srgbClr val="FFC000"/>
              </a:solidFill>
            </a:endParaRPr>
          </a:p>
          <a:p>
            <a:pPr marL="68580" indent="0">
              <a:buNone/>
            </a:pPr>
            <a:r>
              <a:rPr lang="en-US" altLang="zh-CN" sz="2800" dirty="0">
                <a:solidFill>
                  <a:srgbClr val="0000FF"/>
                </a:solidFill>
              </a:rPr>
              <a:t>Acquisition serialized by messages!!</a:t>
            </a:r>
          </a:p>
          <a:p>
            <a:pPr marL="68580" indent="0">
              <a:buNone/>
            </a:pPr>
            <a:r>
              <a:rPr lang="en-US" altLang="zh-CN" sz="2800" dirty="0">
                <a:solidFill>
                  <a:srgbClr val="0000FF"/>
                </a:solidFill>
              </a:rPr>
              <a:t>Occupies a great deal of message bandwidth!! </a:t>
            </a:r>
          </a:p>
        </p:txBody>
      </p:sp>
    </p:spTree>
    <p:extLst>
      <p:ext uri="{BB962C8B-B14F-4D97-AF65-F5344CB8AC3E}">
        <p14:creationId xmlns:p14="http://schemas.microsoft.com/office/powerpoint/2010/main" val="34700994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Idea 1</a:t>
            </a:r>
          </a:p>
          <a:p>
            <a:pPr marL="457200" lvl="1" indent="0">
              <a:buNone/>
            </a:pPr>
            <a:r>
              <a:rPr lang="en-US" altLang="zh-CN" dirty="0"/>
              <a:t>Reduce time to wait for message (GOLL)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Idea 2</a:t>
            </a:r>
          </a:p>
          <a:p>
            <a:pPr marL="457200" lvl="1" indent="0">
              <a:buNone/>
            </a:pPr>
            <a:r>
              <a:rPr lang="en-US" altLang="zh-CN" dirty="0"/>
              <a:t>Reduce #message (BR lock)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79261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GOLL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199" y="1600200"/>
            <a:ext cx="8555517" cy="5005948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Reduce time to wait for message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1830491" y="2420888"/>
            <a:ext cx="2572388" cy="2903908"/>
            <a:chOff x="2573778" y="3032406"/>
            <a:chExt cx="2572388" cy="2903908"/>
          </a:xfrm>
        </p:grpSpPr>
        <p:cxnSp>
          <p:nvCxnSpPr>
            <p:cNvPr id="29" name="直接连接符 28"/>
            <p:cNvCxnSpPr/>
            <p:nvPr/>
          </p:nvCxnSpPr>
          <p:spPr>
            <a:xfrm flipH="1" flipV="1">
              <a:off x="3941930" y="3448496"/>
              <a:ext cx="1" cy="37384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矩形 3"/>
            <p:cNvSpPr/>
            <p:nvPr/>
          </p:nvSpPr>
          <p:spPr>
            <a:xfrm>
              <a:off x="2915816" y="4581128"/>
              <a:ext cx="630070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0</a:t>
              </a:r>
              <a:endParaRPr lang="zh-CN" altLang="en-US" dirty="0"/>
            </a:p>
          </p:txBody>
        </p:sp>
        <p:cxnSp>
          <p:nvCxnSpPr>
            <p:cNvPr id="5" name="直接连接符 4"/>
            <p:cNvCxnSpPr>
              <a:stCxn id="4" idx="0"/>
            </p:cNvCxnSpPr>
            <p:nvPr/>
          </p:nvCxnSpPr>
          <p:spPr>
            <a:xfrm flipV="1">
              <a:off x="3230851" y="4207287"/>
              <a:ext cx="549061" cy="37384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2807804" y="5013176"/>
              <a:ext cx="324036" cy="46998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 flipV="1">
              <a:off x="3311860" y="5013176"/>
              <a:ext cx="252028" cy="46998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4247964" y="5013176"/>
              <a:ext cx="234026" cy="46998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 flipV="1">
              <a:off x="4678114" y="5013176"/>
              <a:ext cx="217922" cy="46998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3707904" y="3032406"/>
              <a:ext cx="468052" cy="504056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W</a:t>
              </a:r>
              <a:endParaRPr lang="zh-CN" altLang="en-US" dirty="0"/>
            </a:p>
          </p:txBody>
        </p:sp>
        <p:sp>
          <p:nvSpPr>
            <p:cNvPr id="11" name="椭圆 10"/>
            <p:cNvSpPr/>
            <p:nvPr/>
          </p:nvSpPr>
          <p:spPr>
            <a:xfrm>
              <a:off x="2573778" y="5432258"/>
              <a:ext cx="468052" cy="504056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R</a:t>
              </a:r>
              <a:endParaRPr lang="zh-CN" altLang="en-US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3311860" y="5432258"/>
              <a:ext cx="468052" cy="504056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R</a:t>
              </a:r>
              <a:endParaRPr lang="zh-CN" altLang="en-US" dirty="0"/>
            </a:p>
          </p:txBody>
        </p:sp>
        <p:sp>
          <p:nvSpPr>
            <p:cNvPr id="13" name="椭圆 12"/>
            <p:cNvSpPr/>
            <p:nvPr/>
          </p:nvSpPr>
          <p:spPr>
            <a:xfrm>
              <a:off x="4013938" y="5432258"/>
              <a:ext cx="468052" cy="504056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R</a:t>
              </a:r>
              <a:endParaRPr lang="zh-CN" altLang="en-US" dirty="0"/>
            </a:p>
          </p:txBody>
        </p:sp>
        <p:sp>
          <p:nvSpPr>
            <p:cNvPr id="14" name="椭圆 13"/>
            <p:cNvSpPr/>
            <p:nvPr/>
          </p:nvSpPr>
          <p:spPr>
            <a:xfrm>
              <a:off x="4678114" y="5432258"/>
              <a:ext cx="468052" cy="504056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R</a:t>
              </a:r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4247964" y="4581128"/>
              <a:ext cx="630070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3617894" y="3775239"/>
              <a:ext cx="630070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0</a:t>
              </a:r>
              <a:endParaRPr lang="zh-CN" altLang="en-US" dirty="0"/>
            </a:p>
          </p:txBody>
        </p:sp>
        <p:cxnSp>
          <p:nvCxnSpPr>
            <p:cNvPr id="27" name="直接连接符 26"/>
            <p:cNvCxnSpPr>
              <a:stCxn id="24" idx="0"/>
            </p:cNvCxnSpPr>
            <p:nvPr/>
          </p:nvCxnSpPr>
          <p:spPr>
            <a:xfrm flipH="1" flipV="1">
              <a:off x="4135508" y="4207288"/>
              <a:ext cx="427491" cy="37384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椭圆 33"/>
          <p:cNvSpPr/>
          <p:nvPr/>
        </p:nvSpPr>
        <p:spPr>
          <a:xfrm>
            <a:off x="1632849" y="3833348"/>
            <a:ext cx="1709429" cy="1839356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987601" y="3872842"/>
            <a:ext cx="1709429" cy="1839356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2335596" y="2887636"/>
            <a:ext cx="1709429" cy="1839356"/>
          </a:xfrm>
          <a:prstGeom prst="ellipse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42555" y="5903535"/>
            <a:ext cx="45802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/>
              <a:t>Waiting domain is split into pieces</a:t>
            </a:r>
          </a:p>
          <a:p>
            <a:r>
              <a:rPr lang="en-US" altLang="zh-CN" sz="2400" dirty="0"/>
              <a:t>Reduce #remote messages</a:t>
            </a:r>
            <a:endParaRPr lang="zh-CN" altLang="en-US" sz="2400" dirty="0"/>
          </a:p>
        </p:txBody>
      </p:sp>
      <p:sp>
        <p:nvSpPr>
          <p:cNvPr id="25" name="矩形 24"/>
          <p:cNvSpPr/>
          <p:nvPr/>
        </p:nvSpPr>
        <p:spPr>
          <a:xfrm>
            <a:off x="2172528" y="3969610"/>
            <a:ext cx="63007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830491" y="4816974"/>
            <a:ext cx="468052" cy="5040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2568573" y="4816974"/>
            <a:ext cx="468052" cy="5040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2874607" y="3172270"/>
            <a:ext cx="63007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87083" y="3969610"/>
            <a:ext cx="63007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6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/>
      <p:bldP spid="25" grpId="0" animBg="1"/>
      <p:bldP spid="32" grpId="0" animBg="1"/>
      <p:bldP spid="33" grpId="0" animBg="1"/>
      <p:bldP spid="38" grpId="0" animBg="1"/>
      <p:bldP spid="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 lock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Reduce #message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479452" y="4185634"/>
            <a:ext cx="63007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794487" y="4617682"/>
            <a:ext cx="0" cy="469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2550571" y="4617682"/>
            <a:ext cx="0" cy="469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560461" y="5036764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2298543" y="5036764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245504" y="4185634"/>
            <a:ext cx="63007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333041" y="4617682"/>
            <a:ext cx="0" cy="469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3081013" y="5036764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027974" y="4185634"/>
            <a:ext cx="63007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4102981" y="4617682"/>
            <a:ext cx="0" cy="4699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3850953" y="5036764"/>
            <a:ext cx="468052" cy="5040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797914" y="4185634"/>
            <a:ext cx="63007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9" name="直接连接符 18"/>
          <p:cNvCxnSpPr>
            <a:stCxn id="4" idx="0"/>
            <a:endCxn id="7" idx="4"/>
          </p:cNvCxnSpPr>
          <p:nvPr/>
        </p:nvCxnSpPr>
        <p:spPr>
          <a:xfrm flipV="1">
            <a:off x="1794487" y="3140968"/>
            <a:ext cx="1134126" cy="104466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2" idx="0"/>
          </p:cNvCxnSpPr>
          <p:nvPr/>
        </p:nvCxnSpPr>
        <p:spPr>
          <a:xfrm flipV="1">
            <a:off x="2560539" y="3066592"/>
            <a:ext cx="358456" cy="11190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5" idx="0"/>
          </p:cNvCxnSpPr>
          <p:nvPr/>
        </p:nvCxnSpPr>
        <p:spPr>
          <a:xfrm flipH="1" flipV="1">
            <a:off x="2918995" y="3066592"/>
            <a:ext cx="424014" cy="11190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8" idx="0"/>
          </p:cNvCxnSpPr>
          <p:nvPr/>
        </p:nvCxnSpPr>
        <p:spPr>
          <a:xfrm flipH="1" flipV="1">
            <a:off x="2918995" y="3066592"/>
            <a:ext cx="1193954" cy="11190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2694587" y="2636912"/>
            <a:ext cx="468052" cy="50405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1142555" y="5903535"/>
            <a:ext cx="5303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/>
              <a:t>No reader messages if there’s no writer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591339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RCU Synchronization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788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the basic idea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2870"/>
            <a:ext cx="8192881" cy="4344712"/>
          </a:xfrm>
        </p:spPr>
        <p:txBody>
          <a:bodyPr/>
          <a:lstStyle/>
          <a:p>
            <a:r>
              <a:rPr lang="en-US" sz="2200" dirty="0"/>
              <a:t>Writers create new versions</a:t>
            </a:r>
          </a:p>
          <a:p>
            <a:pPr lvl="1"/>
            <a:r>
              <a:rPr lang="en-US" sz="1800" dirty="0"/>
              <a:t>Using locking or NBS to synchronize with each other</a:t>
            </a:r>
          </a:p>
          <a:p>
            <a:pPr lvl="1"/>
            <a:r>
              <a:rPr lang="en-US" sz="1800" dirty="0"/>
              <a:t>Register </a:t>
            </a:r>
            <a:r>
              <a:rPr lang="en-US" sz="1800" i="1" dirty="0"/>
              <a:t>call-backs</a:t>
            </a:r>
            <a:r>
              <a:rPr lang="en-US" sz="1800" dirty="0"/>
              <a:t> to destroy old versions when safe</a:t>
            </a:r>
          </a:p>
          <a:p>
            <a:pPr lvl="2"/>
            <a:r>
              <a:rPr lang="en-US" sz="1600" dirty="0" err="1"/>
              <a:t>call_rcu</a:t>
            </a:r>
            <a:r>
              <a:rPr lang="en-US" sz="1600" dirty="0"/>
              <a:t>() primitive registers a call back with a </a:t>
            </a:r>
            <a:r>
              <a:rPr lang="en-US" sz="1600" dirty="0" err="1"/>
              <a:t>reclaimer</a:t>
            </a:r>
            <a:endParaRPr lang="en-US" sz="1600" dirty="0"/>
          </a:p>
          <a:p>
            <a:pPr lvl="1"/>
            <a:r>
              <a:rPr lang="en-US" sz="1800" dirty="0"/>
              <a:t>Call-backs are deferred and memory reclaimed in batches</a:t>
            </a:r>
          </a:p>
          <a:p>
            <a:pPr lvl="4"/>
            <a:endParaRPr lang="en-US" sz="1600" dirty="0"/>
          </a:p>
          <a:p>
            <a:r>
              <a:rPr lang="en-US" sz="2200" dirty="0"/>
              <a:t>Readers do not use synchronization</a:t>
            </a:r>
          </a:p>
          <a:p>
            <a:pPr lvl="1"/>
            <a:r>
              <a:rPr lang="en-US" sz="1800" dirty="0"/>
              <a:t>While they hold a reference to a version it will not be destroyed</a:t>
            </a:r>
          </a:p>
          <a:p>
            <a:pPr lvl="1"/>
            <a:r>
              <a:rPr lang="en-US" sz="1800" dirty="0"/>
              <a:t>Completion of read-side critical sections is “inferred” by the </a:t>
            </a:r>
            <a:r>
              <a:rPr lang="en-US" sz="1800" dirty="0" err="1"/>
              <a:t>reclaimer</a:t>
            </a:r>
            <a:r>
              <a:rPr lang="en-US" sz="1800" dirty="0"/>
              <a:t> from observation of quiescent states</a:t>
            </a:r>
          </a:p>
        </p:txBody>
      </p:sp>
    </p:spTree>
    <p:extLst>
      <p:ext uri="{BB962C8B-B14F-4D97-AF65-F5344CB8AC3E}">
        <p14:creationId xmlns:p14="http://schemas.microsoft.com/office/powerpoint/2010/main" val="10902139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Publish-Subscribe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insertion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reader-writer synchronization</a:t>
            </a:r>
          </a:p>
          <a:p>
            <a:pPr lvl="1" eaLnBrk="1" hangingPunct="1">
              <a:lnSpc>
                <a:spcPct val="90000"/>
              </a:lnSpc>
            </a:pPr>
            <a:endParaRPr lang="en-US">
              <a:latin typeface="Lucida Sans Unicode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Wait for pre-existing readers to complete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deletion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change – wait for readers – free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safe memory reclamation</a:t>
            </a:r>
          </a:p>
          <a:p>
            <a:pPr lvl="1" eaLnBrk="1" hangingPunct="1">
              <a:lnSpc>
                <a:spcPct val="90000"/>
              </a:lnSpc>
            </a:pPr>
            <a:endParaRPr lang="en-US">
              <a:latin typeface="Lucida Sans Unicode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Maintain multiple versions of update objects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Lucida Sans Unicode" charset="0"/>
              </a:rPr>
              <a:t>for readers</a:t>
            </a:r>
          </a:p>
          <a:p>
            <a:pPr lvl="1" eaLnBrk="1" hangingPunct="1">
              <a:lnSpc>
                <a:spcPct val="90000"/>
              </a:lnSpc>
            </a:pPr>
            <a:endParaRPr lang="en-US">
              <a:latin typeface="Lucida Sans Unicode" charset="0"/>
            </a:endParaRPr>
          </a:p>
          <a:p>
            <a:pPr eaLnBrk="1" hangingPunct="1">
              <a:lnSpc>
                <a:spcPct val="90000"/>
              </a:lnSpc>
            </a:pPr>
            <a:endParaRPr lang="en-US">
              <a:latin typeface="Lucida Sans Unicode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RCU Overview</a:t>
            </a:r>
          </a:p>
        </p:txBody>
      </p:sp>
    </p:spTree>
    <p:extLst>
      <p:ext uri="{BB962C8B-B14F-4D97-AF65-F5344CB8AC3E}">
        <p14:creationId xmlns:p14="http://schemas.microsoft.com/office/powerpoint/2010/main" val="895936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RCU – List Update– Basic Strategy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00200"/>
            <a:ext cx="2247900" cy="352425"/>
          </a:xfrm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23050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2343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733800"/>
            <a:ext cx="23241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22002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334000"/>
            <a:ext cx="23812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TextBox 12"/>
          <p:cNvSpPr txBox="1">
            <a:spLocks noChangeArrowheads="1"/>
          </p:cNvSpPr>
          <p:nvPr/>
        </p:nvSpPr>
        <p:spPr bwMode="auto">
          <a:xfrm>
            <a:off x="5867400" y="6257925"/>
            <a:ext cx="327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u="sng">
                <a:latin typeface="Lucida Sans Unicode" charset="0"/>
              </a:rPr>
              <a:t>RCU Semantics: A First Attempt</a:t>
            </a:r>
          </a:p>
          <a:p>
            <a:pPr eaLnBrk="1" hangingPunct="1"/>
            <a:r>
              <a:rPr lang="en-US" sz="1400">
                <a:latin typeface="Lucida Sans Unicode" charset="0"/>
              </a:rPr>
              <a:t>McKenney &amp; Walpole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048000" y="1676400"/>
            <a:ext cx="1079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Lucida Sans Unicode" charset="0"/>
              </a:rPr>
              <a:t>Starting List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733800" y="2390775"/>
            <a:ext cx="939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Lucida Sans Unicode" charset="0"/>
              </a:rPr>
              <a:t>New Node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343400" y="3305175"/>
            <a:ext cx="2008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Lucida Sans Unicode" charset="0"/>
              </a:rPr>
              <a:t>Copy B to B</a:t>
            </a:r>
            <a:r>
              <a:rPr lang="ja-JP" altLang="en-US" sz="1200">
                <a:latin typeface="Lucida Sans Unicode" charset="0"/>
              </a:rPr>
              <a:t>’</a:t>
            </a:r>
            <a:r>
              <a:rPr lang="en-US" sz="1200">
                <a:latin typeface="Lucida Sans Unicode" charset="0"/>
              </a:rPr>
              <a:t> and Modify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038725" y="4143375"/>
            <a:ext cx="1514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Lucida Sans Unicode" charset="0"/>
              </a:rPr>
              <a:t>Move A.Next to B</a:t>
            </a:r>
            <a:r>
              <a:rPr lang="ja-JP" altLang="en-US" sz="1200">
                <a:latin typeface="Lucida Sans Unicode" charset="0"/>
              </a:rPr>
              <a:t>’</a:t>
            </a:r>
            <a:endParaRPr lang="en-US" sz="1200">
              <a:latin typeface="Lucida Sans Unicode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638800" y="4905375"/>
            <a:ext cx="2968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Lucida Sans Unicode" charset="0"/>
              </a:rPr>
              <a:t>B still visible, but not for new readers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457950" y="5438775"/>
            <a:ext cx="2293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Lucida Sans Unicode" charset="0"/>
              </a:rPr>
              <a:t>Readers complete, remove B</a:t>
            </a:r>
          </a:p>
        </p:txBody>
      </p:sp>
    </p:spTree>
    <p:extLst>
      <p:ext uri="{BB962C8B-B14F-4D97-AF65-F5344CB8AC3E}">
        <p14:creationId xmlns:p14="http://schemas.microsoft.com/office/powerpoint/2010/main" val="27431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  <p:bldP spid="17" grpId="0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quiescent states</a:t>
            </a:r>
          </a:p>
          <a:p>
            <a:pPr lvl="1"/>
            <a:r>
              <a:rPr lang="en-US" dirty="0"/>
              <a:t>Context switch (non-preemptive kernels)</a:t>
            </a:r>
          </a:p>
          <a:p>
            <a:pPr lvl="1"/>
            <a:r>
              <a:rPr lang="en-US" dirty="0"/>
              <a:t>Voluntary context switch (preemptive kernels)</a:t>
            </a:r>
          </a:p>
          <a:p>
            <a:pPr lvl="1"/>
            <a:r>
              <a:rPr lang="en-US" dirty="0"/>
              <a:t>Kernel entry/exit</a:t>
            </a:r>
          </a:p>
          <a:p>
            <a:pPr lvl="1"/>
            <a:r>
              <a:rPr lang="en-US" dirty="0"/>
              <a:t>Blocking call</a:t>
            </a:r>
          </a:p>
          <a:p>
            <a:pPr lvl="4"/>
            <a:endParaRPr lang="en-US" dirty="0"/>
          </a:p>
          <a:p>
            <a:r>
              <a:rPr lang="en-US" dirty="0"/>
              <a:t>Grace periods</a:t>
            </a:r>
          </a:p>
          <a:p>
            <a:pPr lvl="1"/>
            <a:r>
              <a:rPr lang="en-US" dirty="0"/>
              <a:t>A period during which every CPU has gone through a quiescent state</a:t>
            </a:r>
          </a:p>
          <a:p>
            <a:endParaRPr lang="en-US" dirty="0"/>
          </a:p>
        </p:txBody>
      </p:sp>
      <p:sp>
        <p:nvSpPr>
          <p:cNvPr id="35430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Quiescent states and grace periods</a:t>
            </a:r>
          </a:p>
        </p:txBody>
      </p:sp>
    </p:spTree>
    <p:extLst>
      <p:ext uri="{BB962C8B-B14F-4D97-AF65-F5344CB8AC3E}">
        <p14:creationId xmlns:p14="http://schemas.microsoft.com/office/powerpoint/2010/main" val="8353589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Read-Copy Update Performance</a:t>
            </a:r>
          </a:p>
        </p:txBody>
      </p:sp>
      <p:pic>
        <p:nvPicPr>
          <p:cNvPr id="5" name="Picture 4" descr="屏幕快照 2012-04-01 下午12.09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69" y="1554755"/>
            <a:ext cx="7039635" cy="524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890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Synchronization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484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Optimistic synchronization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lock-free, “optimistic” synchronization</a:t>
            </a:r>
          </a:p>
          <a:p>
            <a:pPr lvl="1"/>
            <a:r>
              <a:rPr lang="en-US" dirty="0"/>
              <a:t>Execute the critical section unconstrained, and check at the end to see if you were the only one</a:t>
            </a:r>
          </a:p>
          <a:p>
            <a:pPr lvl="1"/>
            <a:r>
              <a:rPr lang="en-US" dirty="0"/>
              <a:t>If so, continue. If not roll back and retry</a:t>
            </a:r>
          </a:p>
          <a:p>
            <a:pPr lvl="4"/>
            <a:endParaRPr lang="en-US" dirty="0"/>
          </a:p>
          <a:p>
            <a:r>
              <a:rPr lang="en-US" dirty="0"/>
              <a:t>Synthesis uses no locks at all!</a:t>
            </a:r>
          </a:p>
          <a:p>
            <a:pPr lvl="4"/>
            <a:endParaRPr lang="en-US" dirty="0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89D55730-A7F3-476E-9858-7E2800526FA6}" type="slidenum">
              <a:rPr lang="en-US" sz="1400">
                <a:solidFill>
                  <a:srgbClr val="497E18"/>
                </a:solidFill>
              </a:rPr>
              <a:pPr eaLnBrk="1" hangingPunct="1"/>
              <a:t>46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874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Locking is pessimistic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Murphy's law: “If it can go wrong, it will...”</a:t>
            </a:r>
          </a:p>
          <a:p>
            <a:pPr lvl="5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 concurrent programming:</a:t>
            </a:r>
          </a:p>
          <a:p>
            <a:pPr lvl="1">
              <a:defRPr/>
            </a:pPr>
            <a:r>
              <a:rPr lang="en-US" dirty="0"/>
              <a:t>“If we can have a race condition, we will...”</a:t>
            </a:r>
          </a:p>
          <a:p>
            <a:pPr lvl="1">
              <a:defRPr/>
            </a:pPr>
            <a:r>
              <a:rPr lang="en-US" dirty="0"/>
              <a:t>“If another thread could mess us up, it will...”</a:t>
            </a:r>
          </a:p>
          <a:p>
            <a:pPr lvl="5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Solution:</a:t>
            </a:r>
          </a:p>
          <a:p>
            <a:pPr lvl="1">
              <a:defRPr/>
            </a:pPr>
            <a:r>
              <a:rPr lang="en-US" dirty="0"/>
              <a:t>Hide the resources behind locked doors</a:t>
            </a:r>
          </a:p>
          <a:p>
            <a:pPr lvl="1">
              <a:defRPr/>
            </a:pPr>
            <a:r>
              <a:rPr lang="en-US" dirty="0"/>
              <a:t>Make everyone wait until we're done</a:t>
            </a:r>
          </a:p>
          <a:p>
            <a:pPr lvl="1">
              <a:defRPr/>
            </a:pPr>
            <a:r>
              <a:rPr lang="en-US" dirty="0"/>
              <a:t>That is...if there was anyone at all</a:t>
            </a:r>
          </a:p>
          <a:p>
            <a:pPr lvl="1">
              <a:defRPr/>
            </a:pPr>
            <a:r>
              <a:rPr lang="en-US" dirty="0"/>
              <a:t>We pay the same cost either way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1E1410F4-1456-4ED7-86A0-AD0E0C45EFAF}" type="slidenum">
              <a:rPr lang="en-US" sz="1400">
                <a:solidFill>
                  <a:srgbClr val="497E18"/>
                </a:solidFill>
              </a:rPr>
              <a:pPr eaLnBrk="1" hangingPunct="1"/>
              <a:t>47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5510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Optimistic synchronization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The common case is often little or no contention</a:t>
            </a:r>
          </a:p>
          <a:p>
            <a:pPr lvl="1">
              <a:defRPr/>
            </a:pPr>
            <a:r>
              <a:rPr lang="en-US" dirty="0"/>
              <a:t>Or at least it should be!</a:t>
            </a:r>
          </a:p>
          <a:p>
            <a:pPr lvl="1">
              <a:defRPr/>
            </a:pPr>
            <a:r>
              <a:rPr lang="en-US" dirty="0"/>
              <a:t>Do we really need to shut out the whole world?</a:t>
            </a:r>
          </a:p>
          <a:p>
            <a:pPr lvl="1">
              <a:defRPr/>
            </a:pPr>
            <a:r>
              <a:rPr lang="en-US" dirty="0"/>
              <a:t>Why not proceed optimistically and only incur cost if we encounter contention?</a:t>
            </a:r>
            <a:br>
              <a:rPr lang="en-US" dirty="0"/>
            </a:br>
            <a:endParaRPr lang="en-US" dirty="0"/>
          </a:p>
          <a:p>
            <a:pPr>
              <a:defRPr/>
            </a:pPr>
            <a:r>
              <a:rPr lang="en-US" dirty="0"/>
              <a:t>If there's little contention, there's no starvation</a:t>
            </a:r>
          </a:p>
          <a:p>
            <a:pPr lvl="1">
              <a:defRPr/>
            </a:pPr>
            <a:r>
              <a:rPr lang="en-US" dirty="0"/>
              <a:t>So we don’t need to be “wait-free” which guarantees no starvation</a:t>
            </a:r>
          </a:p>
          <a:p>
            <a:pPr lvl="1">
              <a:defRPr/>
            </a:pPr>
            <a:r>
              <a:rPr lang="en-US" dirty="0"/>
              <a:t>Lock-free is easier and cheaper than wait-free</a:t>
            </a:r>
          </a:p>
          <a:p>
            <a:pPr marL="2286000" lvl="5" indent="0">
              <a:buNone/>
              <a:defRPr/>
            </a:pPr>
            <a:r>
              <a:rPr lang="en-US" dirty="0"/>
              <a:t>	</a:t>
            </a:r>
          </a:p>
          <a:p>
            <a:pPr>
              <a:defRPr/>
            </a:pPr>
            <a:r>
              <a:rPr lang="en-US" dirty="0"/>
              <a:t>Small critical sections really help performance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048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FE2A4A83-9F9E-42E3-946D-FAD913A2EA02}" type="slidenum">
              <a:rPr lang="en-US" sz="1400">
                <a:solidFill>
                  <a:srgbClr val="497E18"/>
                </a:solidFill>
              </a:rPr>
              <a:pPr eaLnBrk="1" hangingPunct="1"/>
              <a:t>48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804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it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marL="457200" indent="-457200">
              <a:defRPr/>
            </a:pPr>
            <a:r>
              <a:rPr lang="en-US" dirty="0"/>
              <a:t>Copy</a:t>
            </a:r>
          </a:p>
          <a:p>
            <a:pPr marL="857250" lvl="1" indent="-457200">
              <a:defRPr/>
            </a:pPr>
            <a:r>
              <a:rPr lang="en-US" dirty="0"/>
              <a:t>Write down any state we need in order to retry</a:t>
            </a:r>
          </a:p>
          <a:p>
            <a:pPr marL="2171700" lvl="5" indent="0">
              <a:buNone/>
              <a:defRPr/>
            </a:pPr>
            <a:r>
              <a:rPr lang="en-US" dirty="0"/>
              <a:t>	</a:t>
            </a:r>
          </a:p>
          <a:p>
            <a:pPr marL="457200" indent="-457200">
              <a:defRPr/>
            </a:pPr>
            <a:r>
              <a:rPr lang="en-US" dirty="0"/>
              <a:t>Do the work</a:t>
            </a:r>
          </a:p>
          <a:p>
            <a:pPr marL="857250" lvl="1" indent="-457200">
              <a:defRPr/>
            </a:pPr>
            <a:r>
              <a:rPr lang="en-US" dirty="0"/>
              <a:t>Perform the computation</a:t>
            </a:r>
          </a:p>
          <a:p>
            <a:pPr marL="2171700" lvl="5" indent="0">
              <a:buNone/>
              <a:defRPr/>
            </a:pPr>
            <a:r>
              <a:rPr lang="en-US" dirty="0"/>
              <a:t>	</a:t>
            </a:r>
          </a:p>
          <a:p>
            <a:pPr marL="457200" indent="-457200">
              <a:defRPr/>
            </a:pPr>
            <a:r>
              <a:rPr lang="en-US" dirty="0"/>
              <a:t>Atomically “test and commit” or retry</a:t>
            </a:r>
          </a:p>
          <a:p>
            <a:pPr lvl="1">
              <a:defRPr/>
            </a:pPr>
            <a:r>
              <a:rPr lang="en-US" sz="1800" dirty="0"/>
              <a:t>Compare saved assumptions with the actual state of the world</a:t>
            </a:r>
          </a:p>
          <a:p>
            <a:pPr lvl="1">
              <a:defRPr/>
            </a:pPr>
            <a:r>
              <a:rPr lang="en-US" sz="1800" dirty="0"/>
              <a:t>If different, </a:t>
            </a:r>
            <a:r>
              <a:rPr lang="en-US" sz="1800" i="1" dirty="0"/>
              <a:t>undo work</a:t>
            </a:r>
            <a:r>
              <a:rPr lang="en-US" sz="1800" dirty="0"/>
              <a:t>, and </a:t>
            </a:r>
            <a:r>
              <a:rPr lang="en-US" sz="1800" i="1" dirty="0"/>
              <a:t>start over </a:t>
            </a:r>
            <a:r>
              <a:rPr lang="en-US" sz="1800" dirty="0"/>
              <a:t>with new state</a:t>
            </a:r>
          </a:p>
          <a:p>
            <a:pPr lvl="1">
              <a:defRPr/>
            </a:pPr>
            <a:r>
              <a:rPr lang="en-US" sz="1800" dirty="0"/>
              <a:t>If preconditions still hold, commit the results and continue</a:t>
            </a:r>
          </a:p>
          <a:p>
            <a:pPr lvl="1">
              <a:defRPr/>
            </a:pPr>
            <a:r>
              <a:rPr lang="en-US" sz="1800" dirty="0"/>
              <a:t>This is where the work becomes visible to the world (ideally)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6FC38636-F756-4CD6-AE05-36F149DBA4BE}" type="slidenum">
              <a:rPr lang="en-US" sz="1400">
                <a:solidFill>
                  <a:srgbClr val="497E18"/>
                </a:solidFill>
              </a:rPr>
              <a:pPr eaLnBrk="1" hangingPunct="1"/>
              <a:t>49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253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stack pop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543800" cy="4068763"/>
          </a:xfrm>
        </p:spPr>
        <p:txBody>
          <a:bodyPr/>
          <a:lstStyle/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Pop() {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retry: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old_SP = 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new_SP = old_SP + 1;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elem = *old_SP;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if (CAS(old_SP, new_SP, &amp;SP) == FAIL)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    goto retry;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return elem;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}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D663A3C5-C41D-4EF0-B586-F19CF9005527}" type="slidenum">
              <a:rPr lang="en-US" sz="1400">
                <a:solidFill>
                  <a:srgbClr val="497E18"/>
                </a:solidFill>
              </a:rPr>
              <a:pPr eaLnBrk="1" hangingPunct="1"/>
              <a:t>50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1719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stack pop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543800" cy="4068763"/>
          </a:xfrm>
        </p:spPr>
        <p:txBody>
          <a:bodyPr/>
          <a:lstStyle/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Pop() {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retry: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old_SP = 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new_SP = old_SP + 1;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elem = *old_SP;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if (CAS(old_SP, new_SP, &amp;SP) == FAIL)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    goto retry;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return elem;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}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AED203F6-BB47-466B-AD5E-660EC538C147}" type="slidenum">
              <a:rPr lang="en-US" sz="1400">
                <a:solidFill>
                  <a:srgbClr val="497E18"/>
                </a:solidFill>
              </a:rPr>
              <a:pPr eaLnBrk="1" hangingPunct="1"/>
              <a:t>51</a:t>
            </a:fld>
            <a:endParaRPr lang="en-US" sz="1400">
              <a:solidFill>
                <a:srgbClr val="497E18"/>
              </a:solidFill>
            </a:endParaRPr>
          </a:p>
        </p:txBody>
      </p: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>
            <a:off x="914400" y="2590800"/>
            <a:ext cx="533400" cy="1588"/>
          </a:xfrm>
          <a:prstGeom prst="straightConnector1">
            <a:avLst/>
          </a:prstGeom>
          <a:noFill/>
          <a:ln w="444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" name="Elbow Connector 21"/>
          <p:cNvCxnSpPr>
            <a:cxnSpLocks noChangeShapeType="1"/>
          </p:cNvCxnSpPr>
          <p:nvPr/>
        </p:nvCxnSpPr>
        <p:spPr bwMode="auto">
          <a:xfrm rot="16200000" flipH="1">
            <a:off x="762000" y="2743200"/>
            <a:ext cx="1676400" cy="1371600"/>
          </a:xfrm>
          <a:prstGeom prst="bentConnector3">
            <a:avLst>
              <a:gd name="adj1" fmla="val 100667"/>
            </a:avLst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560" name="TextBox 23"/>
          <p:cNvSpPr txBox="1">
            <a:spLocks noChangeArrowheads="1"/>
          </p:cNvSpPr>
          <p:nvPr/>
        </p:nvSpPr>
        <p:spPr bwMode="auto">
          <a:xfrm>
            <a:off x="228600" y="2971800"/>
            <a:ext cx="614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</a:rPr>
              <a:t>loop</a:t>
            </a:r>
          </a:p>
        </p:txBody>
      </p:sp>
    </p:spTree>
    <p:extLst>
      <p:ext uri="{BB962C8B-B14F-4D97-AF65-F5344CB8AC3E}">
        <p14:creationId xmlns:p14="http://schemas.microsoft.com/office/powerpoint/2010/main" val="3270188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stack pop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543800" cy="4068763"/>
          </a:xfrm>
        </p:spPr>
        <p:txBody>
          <a:bodyPr/>
          <a:lstStyle/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Pop() {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retry: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old_SP = 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new_SP = old_SP + 1;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elem = *old_SP;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if (CAS(old_SP, new_SP, &amp;SP) == FAIL)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    goto retry;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return elem;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}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497E18"/>
                </a:solidFill>
                <a:latin typeface="Times New Roman" pitchFamily="-110" charset="0"/>
                <a:cs typeface="Times New Roman" pitchFamily="-110" charset="0"/>
              </a:rPr>
              <a:t>CS510 - Concurrent Systems</a:t>
            </a: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8907E5BA-B18B-4754-90E3-DA2154AE2892}" type="slidenum">
              <a:rPr lang="en-US" sz="1400">
                <a:solidFill>
                  <a:srgbClr val="497E18"/>
                </a:solidFill>
              </a:rPr>
              <a:pPr eaLnBrk="1" hangingPunct="1"/>
              <a:t>52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76400" y="2743200"/>
            <a:ext cx="1066800" cy="381000"/>
          </a:xfrm>
          <a:prstGeom prst="rect">
            <a:avLst/>
          </a:prstGeom>
          <a:solidFill>
            <a:srgbClr val="3366FF">
              <a:alpha val="38039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676400" y="3124200"/>
            <a:ext cx="1066800" cy="304800"/>
          </a:xfrm>
          <a:prstGeom prst="rect">
            <a:avLst/>
          </a:prstGeom>
          <a:solidFill>
            <a:srgbClr val="3366FF">
              <a:alpha val="38039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676400" y="3429000"/>
            <a:ext cx="838200" cy="304800"/>
          </a:xfrm>
          <a:prstGeom prst="rect">
            <a:avLst/>
          </a:prstGeom>
          <a:solidFill>
            <a:srgbClr val="3366FF">
              <a:alpha val="38039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048000" y="2743200"/>
            <a:ext cx="457200" cy="381000"/>
          </a:xfrm>
          <a:prstGeom prst="rect">
            <a:avLst/>
          </a:prstGeom>
          <a:solidFill>
            <a:srgbClr val="FF0000">
              <a:alpha val="39999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30175" y="2971800"/>
            <a:ext cx="1344613" cy="523875"/>
          </a:xfrm>
          <a:prstGeom prst="rect">
            <a:avLst/>
          </a:prstGeom>
          <a:solidFill>
            <a:srgbClr val="3366FF">
              <a:alpha val="50195"/>
            </a:srgbClr>
          </a:soli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>
                <a:solidFill>
                  <a:srgbClr val="FFFFFF"/>
                </a:solidFill>
              </a:rPr>
              <a:t>Locals -</a:t>
            </a:r>
          </a:p>
          <a:p>
            <a:pPr algn="ctr" eaLnBrk="1" hangingPunct="1"/>
            <a:r>
              <a:rPr lang="en-US" sz="1400" i="1">
                <a:solidFill>
                  <a:srgbClr val="FFFFFF"/>
                </a:solidFill>
              </a:rPr>
              <a:t>won’t change!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083050" y="2133600"/>
            <a:ext cx="1631950" cy="523875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chemeClr val="lt1"/>
                </a:solidFill>
                <a:latin typeface="+mn-lt"/>
                <a:cs typeface="+mn-cs"/>
              </a:rPr>
              <a:t>Global - may change any time!</a:t>
            </a:r>
          </a:p>
        </p:txBody>
      </p:sp>
      <p:cxnSp>
        <p:nvCxnSpPr>
          <p:cNvPr id="20" name="Straight Arrow Connector 19"/>
          <p:cNvCxnSpPr>
            <a:cxnSpLocks noChangeShapeType="1"/>
            <a:stCxn id="16" idx="3"/>
            <a:endCxn id="13" idx="1"/>
          </p:cNvCxnSpPr>
          <p:nvPr/>
        </p:nvCxnSpPr>
        <p:spPr bwMode="auto">
          <a:xfrm>
            <a:off x="1474788" y="3233738"/>
            <a:ext cx="201612" cy="4286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Arrow Connector 22"/>
          <p:cNvCxnSpPr>
            <a:cxnSpLocks noChangeShapeType="1"/>
            <a:stCxn id="16" idx="3"/>
            <a:endCxn id="14" idx="1"/>
          </p:cNvCxnSpPr>
          <p:nvPr/>
        </p:nvCxnSpPr>
        <p:spPr bwMode="auto">
          <a:xfrm>
            <a:off x="1474788" y="3233738"/>
            <a:ext cx="201612" cy="34766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/>
          <p:cNvCxnSpPr>
            <a:cxnSpLocks noChangeShapeType="1"/>
            <a:stCxn id="16" idx="3"/>
            <a:endCxn id="12" idx="1"/>
          </p:cNvCxnSpPr>
          <p:nvPr/>
        </p:nvCxnSpPr>
        <p:spPr bwMode="auto">
          <a:xfrm flipV="1">
            <a:off x="1474788" y="2933700"/>
            <a:ext cx="201612" cy="30003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/>
          <p:cNvCxnSpPr>
            <a:cxnSpLocks noChangeShapeType="1"/>
            <a:stCxn id="18" idx="1"/>
            <a:endCxn id="15" idx="3"/>
          </p:cNvCxnSpPr>
          <p:nvPr/>
        </p:nvCxnSpPr>
        <p:spPr bwMode="auto">
          <a:xfrm rot="10800000" flipV="1">
            <a:off x="3505200" y="2395538"/>
            <a:ext cx="577850" cy="538162"/>
          </a:xfrm>
          <a:prstGeom prst="straightConnector1">
            <a:avLst/>
          </a:prstGeom>
          <a:noFill/>
          <a:ln w="25400">
            <a:solidFill>
              <a:srgbClr val="FF0000">
                <a:alpha val="59999"/>
              </a:srgbClr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2362200" y="3733800"/>
            <a:ext cx="3657600" cy="381000"/>
          </a:xfrm>
          <a:prstGeom prst="rect">
            <a:avLst/>
          </a:prstGeom>
          <a:solidFill>
            <a:srgbClr val="FF0000">
              <a:alpha val="39999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4586288" y="4572000"/>
            <a:ext cx="1793875" cy="738188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>
                <a:solidFill>
                  <a:srgbClr val="FFFFFF"/>
                </a:solidFill>
              </a:rPr>
              <a:t>“Atomic”</a:t>
            </a:r>
          </a:p>
          <a:p>
            <a:pPr algn="ctr" eaLnBrk="1" hangingPunct="1"/>
            <a:r>
              <a:rPr lang="en-US" sz="1400" i="1">
                <a:solidFill>
                  <a:srgbClr val="FFFFFF"/>
                </a:solidFill>
              </a:rPr>
              <a:t>read-modify-write</a:t>
            </a:r>
          </a:p>
          <a:p>
            <a:pPr algn="ctr" eaLnBrk="1" hangingPunct="1"/>
            <a:r>
              <a:rPr lang="en-US" sz="1400" i="1">
                <a:solidFill>
                  <a:srgbClr val="FFFFFF"/>
                </a:solidFill>
              </a:rPr>
              <a:t>instruction</a:t>
            </a:r>
          </a:p>
        </p:txBody>
      </p:sp>
      <p:cxnSp>
        <p:nvCxnSpPr>
          <p:cNvPr id="39" name="Straight Arrow Connector 38"/>
          <p:cNvCxnSpPr>
            <a:cxnSpLocks noChangeShapeType="1"/>
          </p:cNvCxnSpPr>
          <p:nvPr/>
        </p:nvCxnSpPr>
        <p:spPr bwMode="auto">
          <a:xfrm rot="10800000">
            <a:off x="4191000" y="4119563"/>
            <a:ext cx="1295400" cy="452437"/>
          </a:xfrm>
          <a:prstGeom prst="straightConnector1">
            <a:avLst/>
          </a:prstGeom>
          <a:noFill/>
          <a:ln w="25400">
            <a:solidFill>
              <a:srgbClr val="FF0000">
                <a:alpha val="59999"/>
              </a:srgbClr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Arrow Connector 56"/>
          <p:cNvCxnSpPr>
            <a:cxnSpLocks noChangeShapeType="1"/>
          </p:cNvCxnSpPr>
          <p:nvPr/>
        </p:nvCxnSpPr>
        <p:spPr bwMode="auto">
          <a:xfrm rot="16200000" flipH="1">
            <a:off x="4784725" y="2879725"/>
            <a:ext cx="1066800" cy="641350"/>
          </a:xfrm>
          <a:prstGeom prst="straightConnector1">
            <a:avLst/>
          </a:prstGeom>
          <a:noFill/>
          <a:ln w="25400">
            <a:solidFill>
              <a:srgbClr val="FF0000">
                <a:alpha val="59999"/>
              </a:srgbClr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94352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CAS – single word Compare and Swap</a:t>
            </a:r>
          </a:p>
          <a:p>
            <a:pPr lvl="1"/>
            <a:r>
              <a:rPr lang="en-US"/>
              <a:t>An atomic read-modify-write instruction</a:t>
            </a:r>
          </a:p>
          <a:p>
            <a:pPr lvl="1"/>
            <a:r>
              <a:rPr lang="en-US"/>
              <a:t>Semantics of the single atomic instruction are:</a:t>
            </a:r>
          </a:p>
          <a:p>
            <a:pPr lvl="4">
              <a:buFontTx/>
              <a:buNone/>
            </a:pPr>
            <a:endParaRPr lang="en-US"/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CAS(copy, update, mem_addr)</a:t>
            </a:r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{</a:t>
            </a:r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	if (*mem_addr == copy) {</a:t>
            </a:r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		*mem_addr = update;</a:t>
            </a:r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		return SUCCESS;</a:t>
            </a:r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	} else</a:t>
            </a:r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		return FAIL;</a:t>
            </a:r>
          </a:p>
          <a:p>
            <a:pPr lvl="2">
              <a:buFontTx/>
              <a:buNone/>
            </a:pPr>
            <a:r>
              <a:rPr lang="en-US" sz="1800" i="0">
                <a:latin typeface="Courier" pitchFamily="-110" charset="0"/>
              </a:rPr>
              <a:t>}</a:t>
            </a:r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EC2D7A74-CC4F-4780-977D-1A81E0297283}" type="slidenum">
              <a:rPr lang="en-US" sz="1400">
                <a:solidFill>
                  <a:srgbClr val="497E18"/>
                </a:solidFill>
              </a:rPr>
              <a:pPr eaLnBrk="1" hangingPunct="1"/>
              <a:t>53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068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stack pop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543800" cy="4068763"/>
          </a:xfrm>
        </p:spPr>
        <p:txBody>
          <a:bodyPr/>
          <a:lstStyle/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Pop() {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retry: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old_SP = 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new_SP = old_SP + 1;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elem = *old_SP;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if (CAS(old_SP, new_SP, &amp;SP) == FAIL)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    goto retry;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return elem;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}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64D14E78-249F-4CF8-98AE-4F5421A185F2}" type="slidenum">
              <a:rPr lang="en-US" sz="1400">
                <a:solidFill>
                  <a:srgbClr val="497E18"/>
                </a:solidFill>
              </a:rPr>
              <a:pPr eaLnBrk="1" hangingPunct="1"/>
              <a:t>54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76400" y="2743200"/>
            <a:ext cx="2057400" cy="381000"/>
          </a:xfrm>
          <a:prstGeom prst="rect">
            <a:avLst/>
          </a:prstGeom>
          <a:solidFill>
            <a:srgbClr val="3366FF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6" name="Straight Arrow Connector 15"/>
          <p:cNvCxnSpPr>
            <a:cxnSpLocks noChangeShapeType="1"/>
            <a:endCxn id="9" idx="1"/>
          </p:cNvCxnSpPr>
          <p:nvPr/>
        </p:nvCxnSpPr>
        <p:spPr bwMode="auto">
          <a:xfrm flipV="1">
            <a:off x="1349375" y="2933700"/>
            <a:ext cx="327025" cy="27146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381000" y="2743200"/>
            <a:ext cx="96834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n>
                  <a:solidFill>
                    <a:srgbClr val="3366FF"/>
                  </a:solidFill>
                </a:ln>
                <a:solidFill>
                  <a:srgbClr val="3366FF"/>
                </a:solidFill>
                <a:ea typeface="Arial" pitchFamily="-110" charset="0"/>
                <a:cs typeface="Arial" pitchFamily="-110" charset="0"/>
              </a:rPr>
              <a:t>Copy</a:t>
            </a:r>
          </a:p>
          <a:p>
            <a:pPr>
              <a:defRPr/>
            </a:pPr>
            <a:r>
              <a:rPr lang="en-US" dirty="0">
                <a:ln>
                  <a:solidFill>
                    <a:srgbClr val="3366FF"/>
                  </a:solidFill>
                </a:ln>
                <a:solidFill>
                  <a:srgbClr val="3366FF"/>
                </a:solidFill>
                <a:ea typeface="Arial" pitchFamily="-110" charset="0"/>
                <a:cs typeface="Arial" pitchFamily="-110" charset="0"/>
              </a:rPr>
              <a:t>global</a:t>
            </a:r>
          </a:p>
          <a:p>
            <a:pPr>
              <a:defRPr/>
            </a:pPr>
            <a:r>
              <a:rPr lang="en-US" dirty="0">
                <a:ln>
                  <a:solidFill>
                    <a:srgbClr val="3366FF"/>
                  </a:solidFill>
                </a:ln>
                <a:solidFill>
                  <a:srgbClr val="3366FF"/>
                </a:solidFill>
                <a:ea typeface="Arial" pitchFamily="-110" charset="0"/>
                <a:cs typeface="Arial" pitchFamily="-110" charset="0"/>
              </a:rPr>
              <a:t>to local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971800" y="3733800"/>
            <a:ext cx="990600" cy="381000"/>
          </a:xfrm>
          <a:prstGeom prst="rect">
            <a:avLst/>
          </a:prstGeom>
          <a:solidFill>
            <a:srgbClr val="3366FF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8174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stack pop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543800" cy="4068763"/>
          </a:xfrm>
        </p:spPr>
        <p:txBody>
          <a:bodyPr/>
          <a:lstStyle/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Pop() {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retry: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old_SP = 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new_SP = old_SP + 1;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elem = *old_SP;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if (CAS(old_SP, new_SP, &amp;SP) == FAIL)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    goto retry;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return elem;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}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08F3DE3E-54F0-4133-989A-F77CFDE5B07E}" type="slidenum">
              <a:rPr lang="en-US" sz="1400">
                <a:solidFill>
                  <a:srgbClr val="497E18"/>
                </a:solidFill>
              </a:rPr>
              <a:pPr eaLnBrk="1" hangingPunct="1"/>
              <a:t>55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676400" y="3124200"/>
            <a:ext cx="3200400" cy="609600"/>
          </a:xfrm>
          <a:prstGeom prst="rect">
            <a:avLst/>
          </a:prstGeom>
          <a:solidFill>
            <a:srgbClr val="008000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7655" name="TextBox 12"/>
          <p:cNvSpPr txBox="1">
            <a:spLocks noChangeArrowheads="1"/>
          </p:cNvSpPr>
          <p:nvPr/>
        </p:nvSpPr>
        <p:spPr bwMode="auto">
          <a:xfrm>
            <a:off x="304800" y="3287713"/>
            <a:ext cx="1138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8000"/>
                </a:solidFill>
              </a:rPr>
              <a:t>Do Work</a:t>
            </a:r>
          </a:p>
        </p:txBody>
      </p:sp>
      <p:cxnSp>
        <p:nvCxnSpPr>
          <p:cNvPr id="21" name="Straight Arrow Connector 20"/>
          <p:cNvCxnSpPr>
            <a:cxnSpLocks noChangeShapeType="1"/>
            <a:stCxn id="27655" idx="3"/>
            <a:endCxn id="10" idx="1"/>
          </p:cNvCxnSpPr>
          <p:nvPr/>
        </p:nvCxnSpPr>
        <p:spPr bwMode="auto">
          <a:xfrm flipV="1">
            <a:off x="1443038" y="3429000"/>
            <a:ext cx="233362" cy="444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114800" y="3733800"/>
            <a:ext cx="1066800" cy="381000"/>
          </a:xfrm>
          <a:prstGeom prst="rect">
            <a:avLst/>
          </a:prstGeom>
          <a:solidFill>
            <a:srgbClr val="008000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6009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stack pop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543800" cy="4068763"/>
          </a:xfrm>
        </p:spPr>
        <p:txBody>
          <a:bodyPr/>
          <a:lstStyle/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Pop() {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retry: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old_SP = 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new_SP = old_SP + 1;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elem = *old_SP;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if (CAS(old_SP, new_SP, &amp;SP) == FAIL)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    goto retry;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return elem;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}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6579FD25-E019-44A2-9CC8-C92CF4D52E00}" type="slidenum">
              <a:rPr lang="en-US" sz="1400">
                <a:solidFill>
                  <a:srgbClr val="497E18"/>
                </a:solidFill>
              </a:rPr>
              <a:pPr eaLnBrk="1" hangingPunct="1"/>
              <a:t>56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676400" y="3733800"/>
            <a:ext cx="5791200" cy="685800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3886200"/>
            <a:ext cx="68916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Arial" pitchFamily="-110" charset="0"/>
                <a:cs typeface="Arial" pitchFamily="-110" charset="0"/>
              </a:rPr>
              <a:t>Test</a:t>
            </a:r>
          </a:p>
        </p:txBody>
      </p:sp>
      <p:cxnSp>
        <p:nvCxnSpPr>
          <p:cNvPr id="26" name="Straight Arrow Connector 25"/>
          <p:cNvCxnSpPr>
            <a:cxnSpLocks noChangeShapeType="1"/>
            <a:stCxn id="14" idx="3"/>
            <a:endCxn id="11" idx="1"/>
          </p:cNvCxnSpPr>
          <p:nvPr/>
        </p:nvCxnSpPr>
        <p:spPr bwMode="auto">
          <a:xfrm>
            <a:off x="1069975" y="4070350"/>
            <a:ext cx="606425" cy="63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10200" y="3733800"/>
            <a:ext cx="5334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4406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stack pop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543800" cy="4068763"/>
          </a:xfrm>
        </p:spPr>
        <p:txBody>
          <a:bodyPr/>
          <a:lstStyle/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Pop() {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retry: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old_SP = 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new_SP = old_SP + 1;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elem = *old_SP;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if (CAS(old_SP, new_SP, &amp;SP) == FAIL)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      goto retry;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  return elem;</a:t>
            </a:r>
          </a:p>
          <a:p>
            <a:pPr eaLnBrk="1">
              <a:lnSpc>
                <a:spcPct val="88000"/>
              </a:lnSpc>
              <a:buFont typeface="Wingdings" pitchFamily="-110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000">
                <a:latin typeface="Courier" pitchFamily="-110" charset="0"/>
              </a:rPr>
              <a:t>}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/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DD9921EA-2B7E-48DD-94CC-0A569CC97FEC}" type="slidenum">
              <a:rPr lang="en-US" sz="1400">
                <a:solidFill>
                  <a:srgbClr val="497E18"/>
                </a:solidFill>
              </a:rPr>
              <a:pPr eaLnBrk="1" hangingPunct="1"/>
              <a:t>57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76400" y="2743200"/>
            <a:ext cx="5791200" cy="381000"/>
          </a:xfrm>
          <a:prstGeom prst="rect">
            <a:avLst/>
          </a:prstGeom>
          <a:solidFill>
            <a:srgbClr val="3366FF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676400" y="3124200"/>
            <a:ext cx="5791200" cy="609600"/>
          </a:xfrm>
          <a:prstGeom prst="rect">
            <a:avLst/>
          </a:prstGeom>
          <a:solidFill>
            <a:srgbClr val="008000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676400" y="3733800"/>
            <a:ext cx="5791200" cy="685800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2743200"/>
            <a:ext cx="68871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n>
                  <a:solidFill>
                    <a:srgbClr val="3366FF"/>
                  </a:solidFill>
                </a:ln>
                <a:solidFill>
                  <a:srgbClr val="3366FF"/>
                </a:solidFill>
                <a:ea typeface="Arial" pitchFamily="-110" charset="0"/>
                <a:cs typeface="Arial" pitchFamily="-110" charset="0"/>
              </a:rPr>
              <a:t>Copy</a:t>
            </a:r>
          </a:p>
        </p:txBody>
      </p:sp>
      <p:sp>
        <p:nvSpPr>
          <p:cNvPr id="29706" name="TextBox 12"/>
          <p:cNvSpPr txBox="1">
            <a:spLocks noChangeArrowheads="1"/>
          </p:cNvSpPr>
          <p:nvPr/>
        </p:nvSpPr>
        <p:spPr bwMode="auto">
          <a:xfrm>
            <a:off x="304800" y="3287713"/>
            <a:ext cx="1138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8000"/>
                </a:solidFill>
              </a:rPr>
              <a:t>Do 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" y="3886200"/>
            <a:ext cx="68916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Arial" pitchFamily="-110" charset="0"/>
                <a:cs typeface="Arial" pitchFamily="-110" charset="0"/>
              </a:rPr>
              <a:t>Test</a:t>
            </a:r>
          </a:p>
        </p:txBody>
      </p:sp>
      <p:cxnSp>
        <p:nvCxnSpPr>
          <p:cNvPr id="16" name="Straight Arrow Connector 15"/>
          <p:cNvCxnSpPr>
            <a:cxnSpLocks noChangeShapeType="1"/>
            <a:stCxn id="12" idx="3"/>
            <a:endCxn id="9" idx="1"/>
          </p:cNvCxnSpPr>
          <p:nvPr/>
        </p:nvCxnSpPr>
        <p:spPr bwMode="auto">
          <a:xfrm>
            <a:off x="1069975" y="2927350"/>
            <a:ext cx="606425" cy="63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Arrow Connector 20"/>
          <p:cNvCxnSpPr>
            <a:cxnSpLocks noChangeShapeType="1"/>
            <a:stCxn id="29706" idx="3"/>
            <a:endCxn id="10" idx="1"/>
          </p:cNvCxnSpPr>
          <p:nvPr/>
        </p:nvCxnSpPr>
        <p:spPr bwMode="auto">
          <a:xfrm flipV="1">
            <a:off x="1443038" y="3429000"/>
            <a:ext cx="233362" cy="444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/>
          <p:cNvCxnSpPr>
            <a:cxnSpLocks noChangeShapeType="1"/>
            <a:stCxn id="14" idx="3"/>
            <a:endCxn id="11" idx="1"/>
          </p:cNvCxnSpPr>
          <p:nvPr/>
        </p:nvCxnSpPr>
        <p:spPr bwMode="auto">
          <a:xfrm>
            <a:off x="1069975" y="4070350"/>
            <a:ext cx="606425" cy="63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177869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made it work?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It works because we can atomically commit the new stack pointer value and compare the old stack pointer with the one at commit time</a:t>
            </a:r>
          </a:p>
          <a:p>
            <a:pPr lvl="4"/>
            <a:endParaRPr lang="en-US"/>
          </a:p>
          <a:p>
            <a:r>
              <a:rPr lang="en-US"/>
              <a:t>This allows us to verify no other thread has accessed the stack concurrently with our operation</a:t>
            </a:r>
          </a:p>
          <a:p>
            <a:pPr lvl="1"/>
            <a:r>
              <a:rPr lang="en-US"/>
              <a:t>i.e. since we took the copy</a:t>
            </a:r>
          </a:p>
          <a:p>
            <a:pPr lvl="1"/>
            <a:r>
              <a:rPr lang="en-US"/>
              <a:t>Well, at least we know the address in the stack pointer is the same as it was when we started</a:t>
            </a:r>
          </a:p>
          <a:p>
            <a:pPr lvl="2"/>
            <a:r>
              <a:rPr lang="en-US" sz="1800"/>
              <a:t>Does this guarantee there was no concurrent activity?</a:t>
            </a:r>
          </a:p>
          <a:p>
            <a:pPr lvl="2"/>
            <a:r>
              <a:rPr lang="en-US" sz="1800"/>
              <a:t>Does it matter?</a:t>
            </a:r>
          </a:p>
          <a:p>
            <a:pPr lvl="2"/>
            <a:r>
              <a:rPr lang="en-US" sz="1800"/>
              <a:t>We have to be careful !</a:t>
            </a:r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214D23E8-9686-410C-998E-6E29A63313F3}" type="slidenum">
              <a:rPr lang="en-US" sz="1400">
                <a:solidFill>
                  <a:srgbClr val="497E18"/>
                </a:solidFill>
              </a:rPr>
              <a:pPr eaLnBrk="1" hangingPunct="1"/>
              <a:t>58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56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 push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Push(elem) {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retry: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old_SP = 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new_SP = old_SP – 1;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old_val = *new_SP;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if(CAS2(old_SP, old_val, new_SP, elem, &amp;SP, new_SP)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	== FAIL)</a:t>
            </a:r>
            <a:r>
              <a:rPr lang="x-none" sz="1800">
                <a:latin typeface="Courier" pitchFamily="-110" charset="0"/>
              </a:rPr>
              <a:t>‏</a:t>
            </a:r>
            <a:r>
              <a:rPr lang="en-US" sz="1800">
                <a:latin typeface="Courier" pitchFamily="-110" charset="0"/>
              </a:rPr>
              <a:t> goto retry;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}</a:t>
            </a:r>
          </a:p>
          <a:p>
            <a:endParaRPr lang="en-US"/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613CEA27-9A90-4DF6-94CB-A13AF580C017}" type="slidenum">
              <a:rPr lang="en-US" sz="1400">
                <a:solidFill>
                  <a:srgbClr val="497E18"/>
                </a:solidFill>
              </a:rPr>
              <a:pPr eaLnBrk="1" hangingPunct="1"/>
              <a:t>59</a:t>
            </a:fld>
            <a:endParaRPr lang="en-US" sz="1400">
              <a:solidFill>
                <a:srgbClr val="497E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1628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 push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Push(elem) {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retry: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old_SP = 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new_SP = old_SP – 1;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old_val = *new_SP;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if(CAS2(old_SP, old_val, new_SP, elem, &amp;SP, new_SP)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	== FAIL)</a:t>
            </a:r>
            <a:r>
              <a:rPr lang="x-none" sz="1800">
                <a:latin typeface="Courier" pitchFamily="-110" charset="0"/>
              </a:rPr>
              <a:t>‏</a:t>
            </a:r>
            <a:r>
              <a:rPr lang="en-US" sz="1800">
                <a:latin typeface="Courier" pitchFamily="-110" charset="0"/>
              </a:rPr>
              <a:t> goto retry;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}</a:t>
            </a:r>
          </a:p>
          <a:p>
            <a:endParaRPr lang="en-US"/>
          </a:p>
        </p:txBody>
      </p:sp>
      <p:sp>
        <p:nvSpPr>
          <p:cNvPr id="3277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F32CA16C-5463-4EF7-837C-B615359E9853}" type="slidenum">
              <a:rPr lang="en-US" sz="1400">
                <a:solidFill>
                  <a:srgbClr val="497E18"/>
                </a:solidFill>
              </a:rPr>
              <a:pPr eaLnBrk="1" hangingPunct="1"/>
              <a:t>60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0" y="2438400"/>
            <a:ext cx="1828800" cy="381000"/>
          </a:xfrm>
          <a:prstGeom prst="rect">
            <a:avLst/>
          </a:prstGeom>
          <a:solidFill>
            <a:srgbClr val="3366FF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32775" name="TextBox 8"/>
          <p:cNvSpPr txBox="1">
            <a:spLocks noChangeArrowheads="1"/>
          </p:cNvSpPr>
          <p:nvPr/>
        </p:nvSpPr>
        <p:spPr bwMode="auto">
          <a:xfrm>
            <a:off x="3962400" y="1905000"/>
            <a:ext cx="688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3366FF"/>
                </a:solidFill>
              </a:rPr>
              <a:t>Copy</a:t>
            </a:r>
          </a:p>
        </p:txBody>
      </p:sp>
      <p:cxnSp>
        <p:nvCxnSpPr>
          <p:cNvPr id="11" name="Straight Arrow Connector 10"/>
          <p:cNvCxnSpPr>
            <a:cxnSpLocks noChangeShapeType="1"/>
            <a:endCxn id="8" idx="3"/>
          </p:cNvCxnSpPr>
          <p:nvPr/>
        </p:nvCxnSpPr>
        <p:spPr bwMode="auto">
          <a:xfrm rot="10800000" flipV="1">
            <a:off x="3352800" y="2286000"/>
            <a:ext cx="838200" cy="342900"/>
          </a:xfrm>
          <a:prstGeom prst="straightConnector1">
            <a:avLst/>
          </a:prstGeom>
          <a:noFill/>
          <a:ln w="25400">
            <a:solidFill>
              <a:srgbClr val="3366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030159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 push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Push(elem) {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retry: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old_SP = 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new_SP = old_SP – 1;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old_val = *new_SP;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if(CAS2(old_SP, old_val, new_SP, elem, &amp;SP, new_SP)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	== FAIL)</a:t>
            </a:r>
            <a:r>
              <a:rPr lang="x-none" sz="1800">
                <a:latin typeface="Courier" pitchFamily="-110" charset="0"/>
              </a:rPr>
              <a:t>‏</a:t>
            </a:r>
            <a:r>
              <a:rPr lang="en-US" sz="1800">
                <a:latin typeface="Courier" pitchFamily="-110" charset="0"/>
              </a:rPr>
              <a:t> goto retry;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}</a:t>
            </a:r>
          </a:p>
          <a:p>
            <a:endParaRPr lang="en-US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4184BA17-FDAD-4AD4-B9D3-DE23043B13DE}" type="slidenum">
              <a:rPr lang="en-US" sz="1400">
                <a:solidFill>
                  <a:srgbClr val="497E18"/>
                </a:solidFill>
              </a:rPr>
              <a:pPr eaLnBrk="1" hangingPunct="1"/>
              <a:t>61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0" y="2819400"/>
            <a:ext cx="2895600" cy="609600"/>
          </a:xfrm>
          <a:prstGeom prst="rect">
            <a:avLst/>
          </a:prstGeom>
          <a:solidFill>
            <a:srgbClr val="008000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33799" name="TextBox 8"/>
          <p:cNvSpPr txBox="1">
            <a:spLocks noChangeArrowheads="1"/>
          </p:cNvSpPr>
          <p:nvPr/>
        </p:nvSpPr>
        <p:spPr bwMode="auto">
          <a:xfrm>
            <a:off x="5105400" y="2133600"/>
            <a:ext cx="1138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8000"/>
                </a:solidFill>
              </a:rPr>
              <a:t>Do Work</a:t>
            </a:r>
          </a:p>
        </p:txBody>
      </p: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rot="10800000" flipV="1">
            <a:off x="4419600" y="2514600"/>
            <a:ext cx="1219200" cy="609600"/>
          </a:xfrm>
          <a:prstGeom prst="straightConnector1">
            <a:avLst/>
          </a:prstGeom>
          <a:noFill/>
          <a:ln w="25400">
            <a:solidFill>
              <a:srgbClr val="5A9C1E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70599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 push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Push(elem) {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retry: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old_SP = 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new_SP = old_SP – 1;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old_val = *new_SP;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if(CAS2(old_SP, old_val, new_SP, elem, &amp;SP, new_SP)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	== FAIL)</a:t>
            </a:r>
            <a:r>
              <a:rPr lang="x-none" sz="1800">
                <a:latin typeface="Courier" pitchFamily="-110" charset="0"/>
              </a:rPr>
              <a:t>‏</a:t>
            </a:r>
            <a:r>
              <a:rPr lang="en-US" sz="1800">
                <a:latin typeface="Courier" pitchFamily="-110" charset="0"/>
              </a:rPr>
              <a:t> goto retry;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}</a:t>
            </a:r>
          </a:p>
          <a:p>
            <a:endParaRPr lang="en-US"/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4F8DA042-59B7-4497-88AB-85E637A0BDED}" type="slidenum">
              <a:rPr lang="en-US" sz="1400">
                <a:solidFill>
                  <a:srgbClr val="497E18"/>
                </a:solidFill>
              </a:rPr>
              <a:pPr eaLnBrk="1" hangingPunct="1"/>
              <a:t>62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0" y="3429000"/>
            <a:ext cx="7086600" cy="685800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1981200"/>
            <a:ext cx="113267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Arial" pitchFamily="-110" charset="0"/>
                <a:cs typeface="Arial" pitchFamily="-110" charset="0"/>
              </a:rPr>
              <a:t>Test and</a:t>
            </a:r>
          </a:p>
          <a:p>
            <a:pPr>
              <a:defRPr/>
            </a:pP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a typeface="Arial" pitchFamily="-110" charset="0"/>
                <a:cs typeface="Arial" pitchFamily="-110" charset="0"/>
              </a:rPr>
              <a:t>commit</a:t>
            </a:r>
          </a:p>
        </p:txBody>
      </p: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rot="10800000" flipV="1">
            <a:off x="5257800" y="2667000"/>
            <a:ext cx="1828800" cy="7620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298981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 push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Push(elem) {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retry: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old_SP = 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new_SP = old_SP – 1;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old_val = *new_SP;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if(</a:t>
            </a:r>
            <a:r>
              <a:rPr lang="en-US" sz="1800">
                <a:solidFill>
                  <a:srgbClr val="FF0000"/>
                </a:solidFill>
                <a:latin typeface="Courier" pitchFamily="-110" charset="0"/>
              </a:rPr>
              <a:t>CAS2</a:t>
            </a:r>
            <a:r>
              <a:rPr lang="en-US" sz="1800">
                <a:latin typeface="Courier" pitchFamily="-110" charset="0"/>
              </a:rPr>
              <a:t>(old_SP, old_val, new_SP, elem, &amp;SP, new_SP)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			== FAIL)</a:t>
            </a:r>
            <a:r>
              <a:rPr lang="x-none" sz="1800">
                <a:latin typeface="Courier" pitchFamily="-110" charset="0"/>
              </a:rPr>
              <a:t>‏</a:t>
            </a:r>
            <a:r>
              <a:rPr lang="en-US" sz="1800">
                <a:latin typeface="Courier" pitchFamily="-110" charset="0"/>
              </a:rPr>
              <a:t> goto retry;</a:t>
            </a:r>
          </a:p>
          <a:p>
            <a:pPr>
              <a:buFont typeface="Wingdings" pitchFamily="-110" charset="2"/>
              <a:buNone/>
            </a:pPr>
            <a:r>
              <a:rPr lang="en-US" sz="1800">
                <a:latin typeface="Courier" pitchFamily="-110" charset="0"/>
              </a:rPr>
              <a:t>}</a:t>
            </a:r>
          </a:p>
          <a:p>
            <a:pPr>
              <a:buFont typeface="Wingdings" pitchFamily="-110" charset="2"/>
              <a:buNone/>
            </a:pPr>
            <a:endParaRPr lang="en-US"/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497E18"/>
                </a:solidFill>
              </a:rPr>
              <a:t>            </a:t>
            </a:r>
            <a:fld id="{C4F3F3EB-5E01-4387-99BC-3FDD8F6EAF70}" type="slidenum">
              <a:rPr lang="en-US" sz="1400">
                <a:solidFill>
                  <a:srgbClr val="497E18"/>
                </a:solidFill>
              </a:rPr>
              <a:pPr eaLnBrk="1" hangingPunct="1"/>
              <a:t>63</a:t>
            </a:fld>
            <a:endParaRPr lang="en-US" sz="1400">
              <a:solidFill>
                <a:srgbClr val="497E18"/>
              </a:solidFill>
            </a:endParaRPr>
          </a:p>
        </p:txBody>
      </p:sp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2362200" y="4648200"/>
            <a:ext cx="4768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</a:rPr>
              <a:t>Note: this is a </a:t>
            </a:r>
            <a:r>
              <a:rPr lang="en-US" sz="1800" b="1">
                <a:solidFill>
                  <a:srgbClr val="FF0000"/>
                </a:solidFill>
              </a:rPr>
              <a:t>double </a:t>
            </a:r>
            <a:r>
              <a:rPr lang="en-US" sz="1800">
                <a:solidFill>
                  <a:srgbClr val="FF0000"/>
                </a:solidFill>
              </a:rPr>
              <a:t>compare and swap!</a:t>
            </a:r>
          </a:p>
          <a:p>
            <a:pPr eaLnBrk="1" hangingPunct="1"/>
            <a:r>
              <a:rPr lang="en-US" sz="1800">
                <a:solidFill>
                  <a:srgbClr val="FF0000"/>
                </a:solidFill>
              </a:rPr>
              <a:t>Its needed to atomically update both the</a:t>
            </a:r>
          </a:p>
          <a:p>
            <a:pPr eaLnBrk="1" hangingPunct="1"/>
            <a:r>
              <a:rPr lang="en-US" sz="1800">
                <a:solidFill>
                  <a:srgbClr val="FF0000"/>
                </a:solidFill>
              </a:rPr>
              <a:t>new item and the new stack pointer</a:t>
            </a:r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rot="16200000" flipV="1">
            <a:off x="1676400" y="4191000"/>
            <a:ext cx="1066800" cy="1524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581400" y="3429000"/>
            <a:ext cx="1143000" cy="381000"/>
          </a:xfrm>
          <a:prstGeom prst="rect">
            <a:avLst/>
          </a:prstGeom>
          <a:solidFill>
            <a:srgbClr val="3366FF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590800" y="3429000"/>
            <a:ext cx="914400" cy="381000"/>
          </a:xfrm>
          <a:prstGeom prst="rect">
            <a:avLst/>
          </a:prstGeom>
          <a:solidFill>
            <a:srgbClr val="3366FF">
              <a:alpha val="25098"/>
            </a:srgbClr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35850" name="TextBox 16"/>
          <p:cNvSpPr txBox="1">
            <a:spLocks noChangeArrowheads="1"/>
          </p:cNvSpPr>
          <p:nvPr/>
        </p:nvSpPr>
        <p:spPr bwMode="auto">
          <a:xfrm>
            <a:off x="4267200" y="2590800"/>
            <a:ext cx="1541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3366FF"/>
                </a:solidFill>
              </a:rPr>
              <a:t>Unnecessary</a:t>
            </a:r>
          </a:p>
        </p:txBody>
      </p:sp>
      <p:cxnSp>
        <p:nvCxnSpPr>
          <p:cNvPr id="19" name="Straight Arrow Connector 18"/>
          <p:cNvCxnSpPr>
            <a:cxnSpLocks noChangeShapeType="1"/>
            <a:endCxn id="15" idx="0"/>
          </p:cNvCxnSpPr>
          <p:nvPr/>
        </p:nvCxnSpPr>
        <p:spPr bwMode="auto">
          <a:xfrm rot="10800000" flipV="1">
            <a:off x="4152900" y="2971800"/>
            <a:ext cx="647700" cy="4572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 rot="5400000" flipH="1" flipV="1">
            <a:off x="6172201" y="3352800"/>
            <a:ext cx="304800" cy="3175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" name="Elbow Connector 23"/>
          <p:cNvCxnSpPr>
            <a:cxnSpLocks noChangeShapeType="1"/>
          </p:cNvCxnSpPr>
          <p:nvPr/>
        </p:nvCxnSpPr>
        <p:spPr bwMode="auto">
          <a:xfrm>
            <a:off x="6324600" y="3200400"/>
            <a:ext cx="1752600" cy="304800"/>
          </a:xfrm>
          <a:prstGeom prst="bentConnector3">
            <a:avLst>
              <a:gd name="adj1" fmla="val 9988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 rot="5400000">
            <a:off x="5335588" y="3962400"/>
            <a:ext cx="303212" cy="1588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0" name="Elbow Connector 29"/>
          <p:cNvCxnSpPr>
            <a:cxnSpLocks noChangeShapeType="1"/>
          </p:cNvCxnSpPr>
          <p:nvPr/>
        </p:nvCxnSpPr>
        <p:spPr bwMode="auto">
          <a:xfrm flipV="1">
            <a:off x="5486400" y="3657600"/>
            <a:ext cx="1600200" cy="457200"/>
          </a:xfrm>
          <a:prstGeom prst="bentConnector3">
            <a:avLst>
              <a:gd name="adj1" fmla="val 100509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5856" name="TextBox 31"/>
          <p:cNvSpPr txBox="1">
            <a:spLocks noChangeArrowheads="1"/>
          </p:cNvSpPr>
          <p:nvPr/>
        </p:nvSpPr>
        <p:spPr bwMode="auto">
          <a:xfrm>
            <a:off x="4343400" y="1828800"/>
            <a:ext cx="1103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3366FF"/>
                </a:solidFill>
              </a:rPr>
              <a:t>Compare</a:t>
            </a:r>
          </a:p>
        </p:txBody>
      </p:sp>
      <p:cxnSp>
        <p:nvCxnSpPr>
          <p:cNvPr id="37" name="Straight Connector 36"/>
          <p:cNvCxnSpPr>
            <a:cxnSpLocks noChangeShapeType="1"/>
            <a:stCxn id="16" idx="0"/>
            <a:endCxn id="35856" idx="2"/>
          </p:cNvCxnSpPr>
          <p:nvPr/>
        </p:nvCxnSpPr>
        <p:spPr bwMode="auto">
          <a:xfrm rot="5400000" flipH="1" flipV="1">
            <a:off x="3356769" y="1889919"/>
            <a:ext cx="1230312" cy="1847850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Straight Connector 39"/>
          <p:cNvCxnSpPr>
            <a:cxnSpLocks noChangeShapeType="1"/>
          </p:cNvCxnSpPr>
          <p:nvPr/>
        </p:nvCxnSpPr>
        <p:spPr bwMode="auto">
          <a:xfrm>
            <a:off x="4876800" y="2209800"/>
            <a:ext cx="2209800" cy="1143000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737807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Next class</a:t>
            </a:r>
          </a:p>
          <a:p>
            <a:pPr marL="457200" lvl="1" indent="0">
              <a:buNone/>
            </a:pPr>
            <a:r>
              <a:rPr lang="en-US" dirty="0"/>
              <a:t>Concurrency bugs, race detection</a:t>
            </a:r>
          </a:p>
        </p:txBody>
      </p:sp>
    </p:spTree>
    <p:extLst>
      <p:ext uri="{BB962C8B-B14F-4D97-AF65-F5344CB8AC3E}">
        <p14:creationId xmlns:p14="http://schemas.microsoft.com/office/powerpoint/2010/main" val="956993769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2194</TotalTime>
  <Words>2473</Words>
  <Application>Microsoft Macintosh PowerPoint</Application>
  <PresentationFormat>On-screen Show (4:3)</PresentationFormat>
  <Paragraphs>657</Paragraphs>
  <Slides>64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Arial</vt:lpstr>
      <vt:lpstr>Calibri</vt:lpstr>
      <vt:lpstr>Comic Sans MS</vt:lpstr>
      <vt:lpstr>Courier</vt:lpstr>
      <vt:lpstr>Courier New</vt:lpstr>
      <vt:lpstr>Lucida Sans Unicode</vt:lpstr>
      <vt:lpstr>Tahoma</vt:lpstr>
      <vt:lpstr>Times New Roman</vt:lpstr>
      <vt:lpstr>Wingdings</vt:lpstr>
      <vt:lpstr>CloudVisor-Austin</vt:lpstr>
      <vt:lpstr>Synchronization Constructs</vt:lpstr>
      <vt:lpstr>Outline</vt:lpstr>
      <vt:lpstr>Recap: What is scalability? </vt:lpstr>
      <vt:lpstr>Recap: Why throughput drops?</vt:lpstr>
      <vt:lpstr>Recap: Directory-based cache coherence</vt:lpstr>
      <vt:lpstr>PowerPoint Presentation</vt:lpstr>
      <vt:lpstr>General idea of MCS lock</vt:lpstr>
      <vt:lpstr>General idea of MCS lock</vt:lpstr>
      <vt:lpstr>General idea of MCS lock</vt:lpstr>
      <vt:lpstr>General idea of MCS lock</vt:lpstr>
      <vt:lpstr>General idea of MCS lock</vt:lpstr>
      <vt:lpstr>Using scalable locks: FOPS</vt:lpstr>
      <vt:lpstr>Synchronization Constructs</vt:lpstr>
      <vt:lpstr>Reader-writer Lock</vt:lpstr>
      <vt:lpstr>Motivating Example: Calendar</vt:lpstr>
      <vt:lpstr>Basic Code – Single Threaded</vt:lpstr>
      <vt:lpstr>Inefficient Multi-threaded code</vt:lpstr>
      <vt:lpstr>How to do with reader – writer locks?</vt:lpstr>
      <vt:lpstr>Reader – Writer Locks</vt:lpstr>
      <vt:lpstr>Interface</vt:lpstr>
      <vt:lpstr>How to do with reader – writer locks?</vt:lpstr>
      <vt:lpstr>Additional Layer of Synchronization</vt:lpstr>
      <vt:lpstr>Reader – Writer Locks using Monitors</vt:lpstr>
      <vt:lpstr>Reader – Writer Locks using Monitors</vt:lpstr>
      <vt:lpstr>Reader – Writer Locks using Monitors</vt:lpstr>
      <vt:lpstr>Reader – Writer Locks using Monitors</vt:lpstr>
      <vt:lpstr>Basic Implementation</vt:lpstr>
      <vt:lpstr>Basic Implementation</vt:lpstr>
      <vt:lpstr>Basic Implementation</vt:lpstr>
      <vt:lpstr>Better Implementation</vt:lpstr>
      <vt:lpstr>Scalability of reader/writer locking</vt:lpstr>
      <vt:lpstr>Reader/writer spin locks (rwlock) in Linux</vt:lpstr>
      <vt:lpstr>Scalability of rwlock?</vt:lpstr>
      <vt:lpstr>Traditional RW lock performance</vt:lpstr>
      <vt:lpstr>Problem</vt:lpstr>
      <vt:lpstr>Solutions</vt:lpstr>
      <vt:lpstr>GOLL</vt:lpstr>
      <vt:lpstr>BR lock</vt:lpstr>
      <vt:lpstr>RCU Synchronization</vt:lpstr>
      <vt:lpstr>Overview of the basic idea</vt:lpstr>
      <vt:lpstr>RCU Overview</vt:lpstr>
      <vt:lpstr>RCU – List Update– Basic Strategy</vt:lpstr>
      <vt:lpstr>Quiescent states and grace periods</vt:lpstr>
      <vt:lpstr>Read-Copy Update Performance</vt:lpstr>
      <vt:lpstr>Lock-free Synchronization</vt:lpstr>
      <vt:lpstr>Optimistic synchronization</vt:lpstr>
      <vt:lpstr>Locking is pessimistic</vt:lpstr>
      <vt:lpstr>Optimistic synchronization</vt:lpstr>
      <vt:lpstr>How does it work?</vt:lpstr>
      <vt:lpstr>Example – stack pop</vt:lpstr>
      <vt:lpstr>Example – stack pop</vt:lpstr>
      <vt:lpstr>Example – stack pop</vt:lpstr>
      <vt:lpstr>CAS</vt:lpstr>
      <vt:lpstr>Example – stack pop</vt:lpstr>
      <vt:lpstr>Example – stack pop</vt:lpstr>
      <vt:lpstr>Example – stack pop</vt:lpstr>
      <vt:lpstr>Example – stack pop</vt:lpstr>
      <vt:lpstr>What made it work?</vt:lpstr>
      <vt:lpstr>Stack push</vt:lpstr>
      <vt:lpstr>Stack push</vt:lpstr>
      <vt:lpstr>Stack push</vt:lpstr>
      <vt:lpstr>Stack push</vt:lpstr>
      <vt:lpstr>Stack push</vt:lpstr>
      <vt:lpstr>Thanks</vt:lpstr>
    </vt:vector>
  </TitlesOfParts>
  <Company>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Scalable Locking</dc:title>
  <dc:creator>Haibo CHen</dc:creator>
  <cp:lastModifiedBy>Microsoft Office User</cp:lastModifiedBy>
  <cp:revision>259</cp:revision>
  <dcterms:created xsi:type="dcterms:W3CDTF">2012-04-01T02:47:07Z</dcterms:created>
  <dcterms:modified xsi:type="dcterms:W3CDTF">2019-05-13T23:59:02Z</dcterms:modified>
</cp:coreProperties>
</file>