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360" r:id="rId2"/>
    <p:sldId id="449" r:id="rId3"/>
    <p:sldId id="496" r:id="rId4"/>
    <p:sldId id="497" r:id="rId5"/>
    <p:sldId id="498" r:id="rId6"/>
    <p:sldId id="509" r:id="rId7"/>
    <p:sldId id="510" r:id="rId8"/>
    <p:sldId id="511" r:id="rId9"/>
    <p:sldId id="499" r:id="rId10"/>
    <p:sldId id="500" r:id="rId11"/>
    <p:sldId id="501" r:id="rId12"/>
    <p:sldId id="502" r:id="rId13"/>
    <p:sldId id="503" r:id="rId14"/>
    <p:sldId id="504" r:id="rId15"/>
    <p:sldId id="505" r:id="rId16"/>
    <p:sldId id="506" r:id="rId17"/>
    <p:sldId id="538" r:id="rId18"/>
    <p:sldId id="539" r:id="rId19"/>
    <p:sldId id="540" r:id="rId20"/>
    <p:sldId id="541" r:id="rId21"/>
    <p:sldId id="542" r:id="rId22"/>
    <p:sldId id="556" r:id="rId23"/>
    <p:sldId id="543" r:id="rId24"/>
    <p:sldId id="544" r:id="rId25"/>
    <p:sldId id="545" r:id="rId26"/>
    <p:sldId id="546" r:id="rId27"/>
    <p:sldId id="547" r:id="rId28"/>
    <p:sldId id="548" r:id="rId29"/>
    <p:sldId id="537" r:id="rId30"/>
    <p:sldId id="552" r:id="rId31"/>
    <p:sldId id="553" r:id="rId32"/>
    <p:sldId id="549" r:id="rId33"/>
    <p:sldId id="551" r:id="rId34"/>
    <p:sldId id="554" r:id="rId35"/>
    <p:sldId id="535" r:id="rId36"/>
    <p:sldId id="507" r:id="rId37"/>
    <p:sldId id="508" r:id="rId38"/>
    <p:sldId id="513" r:id="rId39"/>
    <p:sldId id="514" r:id="rId40"/>
    <p:sldId id="515" r:id="rId41"/>
    <p:sldId id="516" r:id="rId42"/>
    <p:sldId id="517" r:id="rId43"/>
    <p:sldId id="518" r:id="rId44"/>
    <p:sldId id="519" r:id="rId45"/>
    <p:sldId id="520" r:id="rId46"/>
    <p:sldId id="521" r:id="rId47"/>
    <p:sldId id="522" r:id="rId48"/>
    <p:sldId id="523" r:id="rId49"/>
    <p:sldId id="524" r:id="rId50"/>
    <p:sldId id="525" r:id="rId51"/>
    <p:sldId id="526" r:id="rId52"/>
    <p:sldId id="532" r:id="rId53"/>
    <p:sldId id="531" r:id="rId54"/>
    <p:sldId id="527" r:id="rId55"/>
    <p:sldId id="528" r:id="rId56"/>
    <p:sldId id="570" r:id="rId57"/>
    <p:sldId id="571" r:id="rId58"/>
    <p:sldId id="572" r:id="rId59"/>
    <p:sldId id="573" r:id="rId60"/>
    <p:sldId id="574" r:id="rId61"/>
    <p:sldId id="575" r:id="rId62"/>
    <p:sldId id="576" r:id="rId63"/>
    <p:sldId id="577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76"/>
    <p:restoredTop sz="84112" autoAdjust="0"/>
  </p:normalViewPr>
  <p:slideViewPr>
    <p:cSldViewPr snapToGrid="0" snapToObjects="1">
      <p:cViewPr>
        <p:scale>
          <a:sx n="89" d="100"/>
          <a:sy n="89" d="100"/>
        </p:scale>
        <p:origin x="2280" y="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FCD99-416C-1E4C-91AE-7C710A194FD7}" type="datetimeFigureOut">
              <a:rPr lang="en-US" smtClean="0"/>
              <a:t>2/26/19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862E9-1CCD-8547-8627-25483D0C9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489AC-15D1-D947-8A56-FBEC975101C8}" type="datetimeFigureOut">
              <a:rPr lang="en-US" smtClean="0"/>
              <a:t>2/26/19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87F6E-C39A-AB4E-8930-83723449E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3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mechanism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policy;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network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package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filter;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cache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policy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0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9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56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41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zh-CN" dirty="0" err="1">
                <a:latin typeface="Times" pitchFamily="18" charset="0"/>
              </a:rPr>
              <a:t>Exokernel</a:t>
            </a:r>
            <a:r>
              <a:rPr lang="zh-CN" altLang="en-US" dirty="0">
                <a:latin typeface="Times" pitchFamily="18" charset="0"/>
              </a:rPr>
              <a:t>微内核的核心观点是：只要内核还提供对系统资源的抽象，就不能实现性能的最大优化 </a:t>
            </a:r>
            <a:r>
              <a:rPr lang="en-US" altLang="zh-CN" dirty="0">
                <a:latin typeface="Times" pitchFamily="18" charset="0"/>
              </a:rPr>
              <a:t>-- </a:t>
            </a:r>
            <a:r>
              <a:rPr lang="zh-CN" altLang="en-US" dirty="0">
                <a:latin typeface="Times" pitchFamily="18" charset="0"/>
              </a:rPr>
              <a:t>内核应该支持一个最小的、高度优化的原语集，而不是提供对系统资源的抽象。从这个观点上来说，</a:t>
            </a:r>
            <a:r>
              <a:rPr lang="en-US" altLang="zh-CN" dirty="0">
                <a:latin typeface="Times" pitchFamily="18" charset="0"/>
              </a:rPr>
              <a:t>IPC</a:t>
            </a:r>
            <a:r>
              <a:rPr lang="zh-CN" altLang="en-US" dirty="0">
                <a:latin typeface="Times" pitchFamily="18" charset="0"/>
              </a:rPr>
              <a:t>也是一个太高级的抽象因而不能达到最高的性能。</a:t>
            </a:r>
            <a:r>
              <a:rPr lang="en-US" altLang="zh-CN" dirty="0" err="1">
                <a:latin typeface="Times" pitchFamily="18" charset="0"/>
              </a:rPr>
              <a:t>Exokernel</a:t>
            </a:r>
            <a:r>
              <a:rPr lang="zh-CN" altLang="en-US" dirty="0">
                <a:latin typeface="Times" pitchFamily="18" charset="0"/>
              </a:rPr>
              <a:t>微内核的核心是支持一个高度优化的原语名叫保护控制转移</a:t>
            </a:r>
            <a:r>
              <a:rPr lang="en-US" altLang="zh-CN" dirty="0">
                <a:latin typeface="Times" pitchFamily="18" charset="0"/>
              </a:rPr>
              <a:t>(protected control transfer, PCT)</a:t>
            </a:r>
            <a:r>
              <a:rPr lang="zh-CN" altLang="en-US" dirty="0">
                <a:latin typeface="Times" pitchFamily="18" charset="0"/>
              </a:rPr>
              <a:t>。</a:t>
            </a:r>
            <a:r>
              <a:rPr lang="en-US" altLang="zh-CN" dirty="0">
                <a:latin typeface="Times" pitchFamily="18" charset="0"/>
              </a:rPr>
              <a:t>PCT</a:t>
            </a:r>
            <a:r>
              <a:rPr lang="zh-CN" altLang="en-US" dirty="0">
                <a:latin typeface="Times" pitchFamily="18" charset="0"/>
              </a:rPr>
              <a:t>是一个不带参数的跨地址空间的过程调用，其功能类似于一个硬件中断。在</a:t>
            </a:r>
            <a:r>
              <a:rPr lang="en-US" altLang="zh-CN" dirty="0">
                <a:latin typeface="Times" pitchFamily="18" charset="0"/>
              </a:rPr>
              <a:t>PCT</a:t>
            </a:r>
            <a:r>
              <a:rPr lang="zh-CN" altLang="en-US" dirty="0">
                <a:latin typeface="Times" pitchFamily="18" charset="0"/>
              </a:rPr>
              <a:t>的基础上，可以实现高级的</a:t>
            </a:r>
            <a:r>
              <a:rPr lang="en-US" altLang="zh-CN" dirty="0">
                <a:latin typeface="Times" pitchFamily="18" charset="0"/>
              </a:rPr>
              <a:t>IPC</a:t>
            </a:r>
            <a:r>
              <a:rPr lang="zh-CN" altLang="en-US" dirty="0">
                <a:latin typeface="Times" pitchFamily="18" charset="0"/>
              </a:rPr>
              <a:t>抽象如</a:t>
            </a:r>
            <a:r>
              <a:rPr lang="en-US" altLang="zh-CN" dirty="0">
                <a:latin typeface="Times" pitchFamily="18" charset="0"/>
              </a:rPr>
              <a:t>RPC</a:t>
            </a:r>
            <a:r>
              <a:rPr lang="zh-CN" altLang="en-US" dirty="0">
                <a:latin typeface="Times" pitchFamily="18" charset="0"/>
              </a:rPr>
              <a:t>。在</a:t>
            </a:r>
            <a:r>
              <a:rPr lang="en-US" altLang="zh-CN" dirty="0">
                <a:latin typeface="Times" pitchFamily="18" charset="0"/>
              </a:rPr>
              <a:t>MIPS R3000</a:t>
            </a:r>
            <a:r>
              <a:rPr lang="zh-CN" altLang="en-US" dirty="0">
                <a:latin typeface="Times" pitchFamily="18" charset="0"/>
              </a:rPr>
              <a:t>处理器上，一个基于</a:t>
            </a:r>
            <a:r>
              <a:rPr lang="en-US" altLang="zh-CN" dirty="0">
                <a:latin typeface="Times" pitchFamily="18" charset="0"/>
              </a:rPr>
              <a:t>PCT</a:t>
            </a:r>
            <a:r>
              <a:rPr lang="zh-CN" altLang="en-US" dirty="0">
                <a:latin typeface="Times" pitchFamily="18" charset="0"/>
              </a:rPr>
              <a:t>的</a:t>
            </a:r>
            <a:r>
              <a:rPr lang="en-US" altLang="zh-CN" dirty="0">
                <a:latin typeface="Times" pitchFamily="18" charset="0"/>
              </a:rPr>
              <a:t>RPC</a:t>
            </a:r>
            <a:r>
              <a:rPr lang="zh-CN" altLang="en-US" dirty="0">
                <a:latin typeface="Times" pitchFamily="18" charset="0"/>
              </a:rPr>
              <a:t>实现了仅</a:t>
            </a:r>
            <a:r>
              <a:rPr lang="en-US" altLang="zh-CN" dirty="0">
                <a:latin typeface="Times" pitchFamily="18" charset="0"/>
              </a:rPr>
              <a:t>10µs</a:t>
            </a:r>
            <a:r>
              <a:rPr lang="zh-CN" altLang="en-US" dirty="0">
                <a:latin typeface="Times" pitchFamily="18" charset="0"/>
              </a:rPr>
              <a:t>的开销，而在同一硬件上运行的</a:t>
            </a:r>
            <a:r>
              <a:rPr lang="en-US" altLang="zh-CN" dirty="0">
                <a:latin typeface="Times" pitchFamily="18" charset="0"/>
              </a:rPr>
              <a:t>Mach RPC</a:t>
            </a:r>
            <a:r>
              <a:rPr lang="zh-CN" altLang="en-US" dirty="0">
                <a:latin typeface="Times" pitchFamily="18" charset="0"/>
              </a:rPr>
              <a:t>为</a:t>
            </a:r>
            <a:r>
              <a:rPr lang="en-US" altLang="zh-CN" dirty="0">
                <a:latin typeface="Times" pitchFamily="18" charset="0"/>
              </a:rPr>
              <a:t>95µs</a:t>
            </a:r>
            <a:r>
              <a:rPr lang="zh-CN" altLang="en-US" dirty="0">
                <a:latin typeface="Times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95149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/>
              <a:t>Papers about </a:t>
            </a:r>
            <a:r>
              <a:rPr lang="en-US" altLang="zh-CN" sz="2800" dirty="0" err="1"/>
              <a:t>exokernel</a:t>
            </a:r>
            <a:endParaRPr lang="en-US" altLang="zh-CN" sz="2800" dirty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dirty="0"/>
          </a:p>
          <a:p>
            <a:r>
              <a:rPr lang="en-US" altLang="zh-CN" sz="1200" dirty="0" err="1"/>
              <a:t>exokernel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2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dirty="0"/>
              <a:t> Traditional kernel</a:t>
            </a:r>
            <a:r>
              <a:rPr lang="ko-KR" altLang="en-US" dirty="0"/>
              <a:t>은 </a:t>
            </a:r>
            <a:r>
              <a:rPr lang="en-US" altLang="ko-KR" dirty="0"/>
              <a:t>application program</a:t>
            </a:r>
            <a:r>
              <a:rPr lang="ko-KR" altLang="en-US" dirty="0"/>
              <a:t>이 </a:t>
            </a:r>
            <a:r>
              <a:rPr lang="en-US" altLang="ko-KR" dirty="0"/>
              <a:t>abstraction model</a:t>
            </a:r>
            <a:r>
              <a:rPr lang="ko-KR" altLang="en-US" dirty="0"/>
              <a:t>을 통해서만 </a:t>
            </a:r>
            <a:r>
              <a:rPr lang="en-US" altLang="ko-KR" dirty="0"/>
              <a:t>hardware</a:t>
            </a:r>
            <a:r>
              <a:rPr lang="ko-KR" altLang="en-US" dirty="0"/>
              <a:t>와 </a:t>
            </a:r>
            <a:r>
              <a:rPr lang="en-US" altLang="ko-KR" dirty="0"/>
              <a:t>interact </a:t>
            </a:r>
            <a:r>
              <a:rPr lang="ko-KR" altLang="en-US" dirty="0"/>
              <a:t>할 수 있게 함</a:t>
            </a:r>
            <a:endParaRPr lang="en-US" altLang="ko-KR" dirty="0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dirty="0"/>
              <a:t> One option is to remove the kernel completely and program directly to the hardware, but then the entire machine would be dedicated to the application being written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dirty="0"/>
              <a:t> Exokernel concept is a compromise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09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dirty="0"/>
              <a:t> Exokernel</a:t>
            </a:r>
            <a:r>
              <a:rPr lang="ko-KR" altLang="en-US" dirty="0"/>
              <a:t>은 </a:t>
            </a:r>
            <a:r>
              <a:rPr lang="en-US" altLang="ko-KR" dirty="0"/>
              <a:t>barebones system resources</a:t>
            </a:r>
            <a:r>
              <a:rPr lang="en-US" altLang="ko-KR" baseline="0" dirty="0"/>
              <a:t> management</a:t>
            </a:r>
            <a:r>
              <a:rPr lang="ko-KR" altLang="en-US" baseline="0" dirty="0"/>
              <a:t>라고도 불림</a:t>
            </a:r>
            <a:r>
              <a:rPr lang="en-US" altLang="ko-KR" baseline="0" dirty="0"/>
              <a:t>(</a:t>
            </a:r>
            <a:r>
              <a:rPr lang="ko-KR" altLang="en-US" baseline="0" dirty="0"/>
              <a:t>뼈대가 보이는 </a:t>
            </a:r>
            <a:r>
              <a:rPr lang="ko-KR" altLang="en-US" baseline="0" dirty="0" err="1"/>
              <a:t>커널</a:t>
            </a:r>
            <a:r>
              <a:rPr lang="en-US" altLang="ko-KR" baseline="0" dirty="0"/>
              <a:t>)</a:t>
            </a:r>
            <a:endParaRPr lang="en-US" altLang="ko-KR" dirty="0"/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The program can than link</a:t>
            </a:r>
            <a:r>
              <a:rPr lang="en-US" altLang="ko-KR" baseline="0" dirty="0"/>
              <a:t> to a support library that implements the abstractions it needs ( or it can implements its own).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protection and multiplexing of resources</a:t>
            </a:r>
            <a:r>
              <a:rPr lang="ko-KR" altLang="en-US" dirty="0"/>
              <a:t>만 하면 되기때문에 필연적으로</a:t>
            </a:r>
            <a:r>
              <a:rPr lang="en-US" altLang="ko-KR" dirty="0"/>
              <a:t>(side-effect</a:t>
            </a:r>
            <a:r>
              <a:rPr lang="ko-KR" altLang="en-US" dirty="0"/>
              <a:t>로</a:t>
            </a:r>
            <a:r>
              <a:rPr lang="en-US" altLang="ko-KR" dirty="0"/>
              <a:t>) tiny</a:t>
            </a:r>
            <a:r>
              <a:rPr lang="ko-KR" altLang="en-US" dirty="0"/>
              <a:t>하다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</a:t>
            </a:r>
            <a:r>
              <a:rPr lang="en-US" altLang="ko-KR" dirty="0" err="1"/>
              <a:t>Microkernels</a:t>
            </a:r>
            <a:r>
              <a:rPr lang="en-US" altLang="ko-KR" dirty="0"/>
              <a:t>’ implementation of message passing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Monolithic kernels; implementation of abstractions</a:t>
            </a:r>
          </a:p>
          <a:p>
            <a:pPr>
              <a:buFont typeface="Arial" pitchFamily="34" charset="0"/>
              <a:buChar char="•"/>
            </a:pPr>
            <a:r>
              <a:rPr lang="en-US" altLang="ko-KR" dirty="0"/>
              <a:t> delegate</a:t>
            </a:r>
            <a:r>
              <a:rPr lang="en-US" altLang="ko-KR" baseline="0" dirty="0"/>
              <a:t> : </a:t>
            </a:r>
            <a:r>
              <a:rPr lang="ko-KR" altLang="en-US" baseline="0" dirty="0"/>
              <a:t>위임하다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72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dirty="0"/>
              <a:t> Wikipedia</a:t>
            </a:r>
            <a:r>
              <a:rPr lang="ko-KR" altLang="en-US" dirty="0"/>
              <a:t>에 따르면 </a:t>
            </a:r>
            <a:r>
              <a:rPr lang="en-US" altLang="ko-KR" dirty="0"/>
              <a:t>implemented</a:t>
            </a:r>
            <a:r>
              <a:rPr lang="en-US" altLang="ko-KR" baseline="0" dirty="0"/>
              <a:t> application</a:t>
            </a:r>
            <a:r>
              <a:rPr lang="ko-KR" altLang="en-US" baseline="0" dirty="0"/>
              <a:t>을 </a:t>
            </a:r>
            <a:r>
              <a:rPr lang="en-US" altLang="ko-KR" baseline="0" dirty="0" err="1"/>
              <a:t>libOS</a:t>
            </a:r>
            <a:r>
              <a:rPr lang="ko-KR" altLang="en-US" baseline="0" dirty="0"/>
              <a:t>라고 한다고 함</a:t>
            </a:r>
            <a:r>
              <a:rPr lang="en-US" altLang="ko-KR" baseline="0" dirty="0"/>
              <a:t>.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dirty="0"/>
              <a:t>The kernel only ensures that the requested resource is free, and </a:t>
            </a:r>
            <a:r>
              <a:rPr lang="en-US" altLang="ko-KR" dirty="0">
                <a:solidFill>
                  <a:srgbClr val="FF0000"/>
                </a:solidFill>
              </a:rPr>
              <a:t>the application is allowed to access it</a:t>
            </a:r>
            <a:r>
              <a:rPr lang="en-US" altLang="ko-KR" dirty="0"/>
              <a:t>.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baseline="0" dirty="0"/>
              <a:t> library</a:t>
            </a:r>
            <a:r>
              <a:rPr lang="ko-KR" altLang="en-US" baseline="0" dirty="0"/>
              <a:t>는 그 자체로도 </a:t>
            </a:r>
            <a:r>
              <a:rPr lang="en-US" altLang="ko-KR" baseline="0" dirty="0"/>
              <a:t>OS</a:t>
            </a:r>
            <a:r>
              <a:rPr lang="ko-KR" altLang="en-US" baseline="0" dirty="0"/>
              <a:t>의 대부분의 기능을 수행하므로 </a:t>
            </a:r>
            <a:r>
              <a:rPr lang="en-US" altLang="ko-KR" baseline="0" dirty="0" err="1"/>
              <a:t>libOS</a:t>
            </a:r>
            <a:r>
              <a:rPr lang="ko-KR" altLang="en-US" baseline="0" dirty="0"/>
              <a:t>라고 불린다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18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Exokernel are much smaller than a normal kernel (monolithic kernel). They give more direct access to the hardware, thus removing most abstractions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23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99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2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An</a:t>
            </a:r>
            <a:r>
              <a:rPr lang="en-US" altLang="ko-KR" baseline="0" dirty="0"/>
              <a:t> </a:t>
            </a:r>
            <a:r>
              <a:rPr lang="en-US" altLang="ko-KR" dirty="0"/>
              <a:t>Exokernel employs three techniques to export resources securely. First, by using</a:t>
            </a:r>
            <a:r>
              <a:rPr lang="en-US" altLang="ko-KR" baseline="0" dirty="0"/>
              <a:t> secure bindings, applications can securely bind to machine resources and handle events. Second, by using visible resource revocation, applications participate in a resource revocation protocol. Third, by using an abort protocol, and exokernel can break secure bindings of uncooperative applications by force.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01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First, by using</a:t>
            </a:r>
            <a:r>
              <a:rPr lang="en-US" altLang="ko-KR" baseline="0" dirty="0"/>
              <a:t> secure bindings, applications can securely bind to machine resources and handle events.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27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Second, by using visible resource revocation, applications participate in a resource revocation protocol.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61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/>
              <a:t>Third, by using an abort protocol, and </a:t>
            </a:r>
            <a:r>
              <a:rPr lang="en-US" altLang="ko-KR" baseline="0" dirty="0" err="1"/>
              <a:t>exokernel</a:t>
            </a:r>
            <a:r>
              <a:rPr lang="en-US" altLang="ko-KR" baseline="0" dirty="0"/>
              <a:t> can break secure bindings of uncooperative applications by force.</a:t>
            </a:r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6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Each library operating system implements its own system objects and policies. Applications link against standard libraries (</a:t>
            </a:r>
            <a:r>
              <a:rPr lang="en-US" altLang="ko-KR" i="1" dirty="0"/>
              <a:t>e.g., WWW, POSIX, and TCP libraries for Web applications) </a:t>
            </a:r>
            <a:r>
              <a:rPr lang="en-US" altLang="ko-KR" dirty="0"/>
              <a:t>or against specialized libraries (</a:t>
            </a:r>
            <a:r>
              <a:rPr lang="en-US" altLang="ko-KR" i="1" dirty="0"/>
              <a:t>e.g., a distributed shared </a:t>
            </a:r>
            <a:r>
              <a:rPr lang="en-US" altLang="ko-KR" dirty="0"/>
              <a:t>memory library for parallel applications).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41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x86</a:t>
            </a:r>
            <a:r>
              <a:rPr lang="ko-KR" altLang="en-US" dirty="0"/>
              <a:t>이랑 </a:t>
            </a:r>
            <a:r>
              <a:rPr lang="en-US" altLang="ko-KR" dirty="0"/>
              <a:t>DEC</a:t>
            </a:r>
            <a:r>
              <a:rPr lang="ko-KR" altLang="en-US" dirty="0"/>
              <a:t>이랑 다른 것은 </a:t>
            </a:r>
            <a:r>
              <a:rPr lang="en-US" altLang="ko-KR" dirty="0"/>
              <a:t>page table</a:t>
            </a:r>
            <a:r>
              <a:rPr lang="ko-KR" altLang="en-US" dirty="0"/>
              <a:t>이 하드웨어 적으로 접근이 되어서 </a:t>
            </a:r>
            <a:r>
              <a:rPr lang="en-US" altLang="ko-KR" dirty="0"/>
              <a:t>page</a:t>
            </a:r>
            <a:r>
              <a:rPr lang="en-US" altLang="ko-KR" baseline="0" dirty="0"/>
              <a:t> table</a:t>
            </a:r>
            <a:r>
              <a:rPr lang="ko-KR" altLang="en-US" baseline="0" dirty="0"/>
              <a:t>에 접근 하는 건 어쩔 수 없이 </a:t>
            </a:r>
            <a:r>
              <a:rPr lang="en-US" altLang="ko-KR" baseline="0"/>
              <a:t>system call</a:t>
            </a:r>
            <a:r>
              <a:rPr lang="ko-KR" altLang="en-US" baseline="0" dirty="0"/>
              <a:t>을 해야한다는 것이라고</a:t>
            </a:r>
            <a:r>
              <a:rPr lang="en-US" altLang="ko-KR" baseline="0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E7376-8900-C74F-A3DA-A493F43D55D9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83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Q1: what are difference?</a:t>
            </a:r>
            <a:r>
              <a:rPr lang="zh-CN" altLang="en-US" dirty="0"/>
              <a:t> </a:t>
            </a:r>
            <a:r>
              <a:rPr lang="en-US" altLang="zh-CN" dirty="0"/>
              <a:t>Consider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system,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handler,</a:t>
            </a:r>
            <a:r>
              <a:rPr lang="zh-CN" altLang="en-US" dirty="0"/>
              <a:t> </a:t>
            </a:r>
            <a:r>
              <a:rPr lang="en-US" altLang="zh-CN" dirty="0"/>
              <a:t>device</a:t>
            </a:r>
            <a:r>
              <a:rPr lang="zh-CN" altLang="en-US" dirty="0"/>
              <a:t> </a:t>
            </a:r>
            <a:r>
              <a:rPr lang="en-US" altLang="zh-CN" dirty="0"/>
              <a:t>driver,</a:t>
            </a:r>
            <a:r>
              <a:rPr lang="zh-CN" altLang="en-US" baseline="0" dirty="0"/>
              <a:t> </a:t>
            </a:r>
            <a:r>
              <a:rPr lang="en-US" altLang="zh-CN" baseline="0" dirty="0" err="1"/>
              <a:t>cpu</a:t>
            </a:r>
            <a:r>
              <a:rPr lang="zh-CN" altLang="en-US" baseline="0" dirty="0"/>
              <a:t> </a:t>
            </a:r>
            <a:r>
              <a:rPr lang="en-US" altLang="zh-CN" baseline="0" dirty="0"/>
              <a:t>scheduling</a:t>
            </a:r>
            <a:endParaRPr lang="en-US" altLang="zh-CN" dirty="0"/>
          </a:p>
          <a:p>
            <a:r>
              <a:rPr lang="en-US" altLang="zh-CN" dirty="0"/>
              <a:t>Q2: what is address space? Note</a:t>
            </a:r>
            <a:r>
              <a:rPr lang="en-US" altLang="zh-CN" baseline="0" dirty="0"/>
              <a:t> that the kernel and apps share the same space</a:t>
            </a:r>
            <a:endParaRPr lang="en-US" altLang="zh-CN" dirty="0"/>
          </a:p>
          <a:p>
            <a:r>
              <a:rPr lang="en-US" altLang="zh-CN" dirty="0"/>
              <a:t>Q3:</a:t>
            </a:r>
            <a:r>
              <a:rPr lang="en-US" altLang="zh-CN" baseline="0" dirty="0"/>
              <a:t> which one has the best performance</a:t>
            </a:r>
          </a:p>
          <a:p>
            <a:r>
              <a:rPr lang="en-US" altLang="zh-CN" baseline="0" dirty="0"/>
              <a:t>Q4: what is virtual machine’s architecture? Both Xen and KVM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2C8B5-2FAE-A04D-A162-E918EBB94277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4819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4143829" y="9119892"/>
            <a:ext cx="3170162" cy="479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5139" tIns="49472" rIns="95139" bIns="49472" anchor="b"/>
          <a:lstStyle/>
          <a:p>
            <a:pPr algn="r" defTabSz="474916" eaLnBrk="1" hangingPunct="1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966612" algn="l"/>
                <a:tab pos="1933224" algn="l"/>
                <a:tab pos="2899837" algn="l"/>
                <a:tab pos="3866449" algn="l"/>
                <a:tab pos="4833061" algn="l"/>
                <a:tab pos="5799673" algn="l"/>
                <a:tab pos="6766286" algn="l"/>
                <a:tab pos="7732898" algn="l"/>
                <a:tab pos="8699510" algn="l"/>
                <a:tab pos="9666122" algn="l"/>
                <a:tab pos="10632735" algn="l"/>
              </a:tabLst>
            </a:pPr>
            <a:fld id="{B3F9AD38-048D-456B-A317-9B0BA980F961}" type="slidenum">
              <a:rPr lang="en-GB" sz="1300">
                <a:solidFill>
                  <a:srgbClr val="000000"/>
                </a:solidFill>
                <a:latin typeface="Arial" charset="0"/>
                <a:ea typeface="宋体" charset="-122"/>
              </a:rPr>
              <a:pPr algn="r" defTabSz="474916"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tabLst>
                  <a:tab pos="0" algn="l"/>
                  <a:tab pos="966612" algn="l"/>
                  <a:tab pos="1933224" algn="l"/>
                  <a:tab pos="2899837" algn="l"/>
                  <a:tab pos="3866449" algn="l"/>
                  <a:tab pos="4833061" algn="l"/>
                  <a:tab pos="5799673" algn="l"/>
                  <a:tab pos="6766286" algn="l"/>
                  <a:tab pos="7732898" algn="l"/>
                  <a:tab pos="8699510" algn="l"/>
                  <a:tab pos="9666122" algn="l"/>
                  <a:tab pos="10632735" algn="l"/>
                </a:tabLst>
              </a:pPr>
              <a:t>63</a:t>
            </a:fld>
            <a:endParaRPr lang="en-GB" sz="130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1" y="9119892"/>
            <a:ext cx="3170162" cy="479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5139" tIns="49472" rIns="95139" bIns="49472" anchor="b"/>
          <a:lstStyle/>
          <a:p>
            <a:pPr defTabSz="474916" eaLnBrk="1" hangingPunct="1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966612" algn="l"/>
                <a:tab pos="1933224" algn="l"/>
                <a:tab pos="2899837" algn="l"/>
                <a:tab pos="3866449" algn="l"/>
                <a:tab pos="4833061" algn="l"/>
                <a:tab pos="5799673" algn="l"/>
                <a:tab pos="6766286" algn="l"/>
                <a:tab pos="7732898" algn="l"/>
                <a:tab pos="8699510" algn="l"/>
                <a:tab pos="9666122" algn="l"/>
                <a:tab pos="10632735" algn="l"/>
              </a:tabLst>
            </a:pPr>
            <a:endParaRPr lang="en-GB" sz="130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1" y="1"/>
            <a:ext cx="3170162" cy="479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5139" tIns="49472" rIns="95139" bIns="49472"/>
          <a:lstStyle/>
          <a:p>
            <a:pPr defTabSz="474916" eaLnBrk="1" hangingPunct="1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966612" algn="l"/>
                <a:tab pos="1933224" algn="l"/>
                <a:tab pos="2899837" algn="l"/>
                <a:tab pos="3866449" algn="l"/>
                <a:tab pos="4833061" algn="l"/>
                <a:tab pos="5799673" algn="l"/>
                <a:tab pos="6766286" algn="l"/>
                <a:tab pos="7732898" algn="l"/>
                <a:tab pos="8699510" algn="l"/>
                <a:tab pos="9666122" algn="l"/>
                <a:tab pos="10632735" algn="l"/>
              </a:tabLst>
            </a:pPr>
            <a:endParaRPr lang="en-GB" sz="130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sp>
        <p:nvSpPr>
          <p:cNvPr id="164869" name="Text Box 5"/>
          <p:cNvSpPr txBox="1">
            <a:spLocks noChangeArrowheads="1"/>
          </p:cNvSpPr>
          <p:nvPr/>
        </p:nvSpPr>
        <p:spPr bwMode="auto">
          <a:xfrm>
            <a:off x="4143829" y="1"/>
            <a:ext cx="3170162" cy="4792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5139" tIns="49472" rIns="95139" bIns="49472"/>
          <a:lstStyle/>
          <a:p>
            <a:pPr algn="r" defTabSz="474916" eaLnBrk="1" hangingPunct="1">
              <a:lnSpc>
                <a:spcPct val="93000"/>
              </a:lnSpc>
              <a:buClr>
                <a:srgbClr val="000000"/>
              </a:buClr>
              <a:buSzPct val="100000"/>
              <a:tabLst>
                <a:tab pos="0" algn="l"/>
                <a:tab pos="966612" algn="l"/>
                <a:tab pos="1933224" algn="l"/>
                <a:tab pos="2899837" algn="l"/>
                <a:tab pos="3866449" algn="l"/>
                <a:tab pos="4833061" algn="l"/>
                <a:tab pos="5799673" algn="l"/>
                <a:tab pos="6766286" algn="l"/>
                <a:tab pos="7732898" algn="l"/>
                <a:tab pos="8699510" algn="l"/>
                <a:tab pos="9666122" algn="l"/>
                <a:tab pos="10632735" algn="l"/>
              </a:tabLst>
            </a:pPr>
            <a:fld id="{E9DB1C8B-2B6A-4658-9C34-AC5939B75408}" type="datetimeFigureOut">
              <a:rPr lang="en-GB" altLang="zh-CN" sz="1300">
                <a:solidFill>
                  <a:srgbClr val="000000"/>
                </a:solidFill>
                <a:latin typeface="Arial" charset="0"/>
                <a:ea typeface="宋体" charset="-122"/>
              </a:rPr>
              <a:pPr algn="r" defTabSz="474916" eaLnBrk="1" hangingPunct="1">
                <a:lnSpc>
                  <a:spcPct val="93000"/>
                </a:lnSpc>
                <a:buClr>
                  <a:srgbClr val="000000"/>
                </a:buClr>
                <a:buSzPct val="100000"/>
                <a:tabLst>
                  <a:tab pos="0" algn="l"/>
                  <a:tab pos="966612" algn="l"/>
                  <a:tab pos="1933224" algn="l"/>
                  <a:tab pos="2899837" algn="l"/>
                  <a:tab pos="3866449" algn="l"/>
                  <a:tab pos="4833061" algn="l"/>
                  <a:tab pos="5799673" algn="l"/>
                  <a:tab pos="6766286" algn="l"/>
                  <a:tab pos="7732898" algn="l"/>
                  <a:tab pos="8699510" algn="l"/>
                  <a:tab pos="9666122" algn="l"/>
                  <a:tab pos="10632735" algn="l"/>
                </a:tabLst>
              </a:pPr>
              <a:t>28/02/2019</a:t>
            </a:fld>
            <a:endParaRPr lang="en-GB" sz="130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sp>
        <p:nvSpPr>
          <p:cNvPr id="164870" name="Text Box 6"/>
          <p:cNvSpPr txBox="1">
            <a:spLocks noChangeArrowheads="1"/>
          </p:cNvSpPr>
          <p:nvPr/>
        </p:nvSpPr>
        <p:spPr bwMode="auto">
          <a:xfrm>
            <a:off x="1219200" y="720924"/>
            <a:ext cx="487680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6661" tIns="48331" rIns="96661" bIns="48331" anchor="ctr"/>
          <a:lstStyle/>
          <a:p>
            <a:endParaRPr lang="zh-TW" altLang="en-US"/>
          </a:p>
        </p:txBody>
      </p:sp>
      <p:sp>
        <p:nvSpPr>
          <p:cNvPr id="164871" name="Text Box 7"/>
          <p:cNvSpPr txBox="1">
            <a:spLocks noGrp="1" noChangeArrowheads="1"/>
          </p:cNvSpPr>
          <p:nvPr>
            <p:ph type="body"/>
          </p:nvPr>
        </p:nvSpPr>
        <p:spPr>
          <a:xfrm>
            <a:off x="974878" y="4560989"/>
            <a:ext cx="5365447" cy="4319289"/>
          </a:xfrm>
          <a:noFill/>
          <a:ln w="9525"/>
        </p:spPr>
        <p:txBody>
          <a:bodyPr lIns="95139" tIns="49472" rIns="95139" bIns="49472"/>
          <a:lstStyle/>
          <a:p>
            <a:pPr defTabSz="474916" eaLnBrk="1" hangingPunct="1">
              <a:lnSpc>
                <a:spcPct val="93000"/>
              </a:lnSpc>
              <a:spcBef>
                <a:spcPts val="476"/>
              </a:spcBef>
              <a:tabLst>
                <a:tab pos="0" algn="l"/>
                <a:tab pos="966612" algn="l"/>
                <a:tab pos="1933224" algn="l"/>
                <a:tab pos="2899837" algn="l"/>
                <a:tab pos="3866449" algn="l"/>
                <a:tab pos="4833061" algn="l"/>
                <a:tab pos="5799673" algn="l"/>
                <a:tab pos="6766286" algn="l"/>
                <a:tab pos="7732898" algn="l"/>
                <a:tab pos="8699510" algn="l"/>
                <a:tab pos="9666122" algn="l"/>
                <a:tab pos="10632735" algn="l"/>
              </a:tabLst>
            </a:pPr>
            <a:endParaRPr lang="en-GB" dirty="0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068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7FC8-D600-B146-BD60-E8C3D9C16429}" type="datetimeFigureOut">
              <a:rPr lang="en-US" smtClean="0"/>
              <a:t>2/26/19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reilly.com/openbook/opensources/book/appa.htm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doku.php?id=os:labs:lab5" TargetMode="External"/><Relationship Id="rId2" Type="http://schemas.openxmlformats.org/officeDocument/2006/relationships/hyperlink" Target="http://ipads.se.sjtu.edu.cn/doku.php?id=os:labs:lab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pads.se.sjtu.edu.cn/doku.php?id=os:labs:lab6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OS Structures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Haibo</a:t>
            </a:r>
            <a:r>
              <a:rPr lang="en-US" altLang="zh-CN" dirty="0"/>
              <a:t> Chen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77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97169"/>
          </a:xfrm>
        </p:spPr>
        <p:txBody>
          <a:bodyPr>
            <a:normAutofit/>
          </a:bodyPr>
          <a:lstStyle/>
          <a:p>
            <a:r>
              <a:rPr lang="en-US" altLang="zh-CN" dirty="0"/>
              <a:t>Why OS is important?</a:t>
            </a:r>
          </a:p>
          <a:p>
            <a:endParaRPr lang="en-US" dirty="0"/>
          </a:p>
          <a:p>
            <a:r>
              <a:rPr lang="en-US" dirty="0"/>
              <a:t>8 important problems in OS</a:t>
            </a:r>
          </a:p>
        </p:txBody>
      </p:sp>
    </p:spTree>
    <p:extLst>
      <p:ext uri="{BB962C8B-B14F-4D97-AF65-F5344CB8AC3E}">
        <p14:creationId xmlns:p14="http://schemas.microsoft.com/office/powerpoint/2010/main" val="166070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9" y="2405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宋体" charset="-122"/>
              </a:rPr>
              <a:t>Operating System Design and Implementation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385888"/>
            <a:ext cx="8482012" cy="50960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200" dirty="0">
                <a:ea typeface="宋体" charset="-122"/>
              </a:rPr>
              <a:t>Design and Implementation of OS not “solvable”, but some approaches have proven successful</a:t>
            </a:r>
          </a:p>
          <a:p>
            <a:pPr marL="400050" lvl="1" indent="0">
              <a:buNone/>
            </a:pPr>
            <a:r>
              <a:rPr lang="en-US" altLang="zh-CN" sz="2800" dirty="0">
                <a:ea typeface="宋体" charset="-122"/>
              </a:rPr>
              <a:t>Internal structure of different Operating Systems can vary widely</a:t>
            </a:r>
          </a:p>
          <a:p>
            <a:pPr marL="400050" lvl="1" indent="0">
              <a:buNone/>
            </a:pPr>
            <a:r>
              <a:rPr lang="en-US" altLang="zh-CN" sz="2800" dirty="0">
                <a:ea typeface="宋体" charset="-122"/>
              </a:rPr>
              <a:t>Start by defining goals and specifications </a:t>
            </a:r>
          </a:p>
          <a:p>
            <a:pPr marL="400050" lvl="1" indent="0">
              <a:buNone/>
            </a:pPr>
            <a:r>
              <a:rPr lang="en-US" altLang="zh-CN" sz="2800" dirty="0">
                <a:ea typeface="宋体" charset="-122"/>
              </a:rPr>
              <a:t>Affected by choice of hardware, type of system</a:t>
            </a:r>
          </a:p>
          <a:p>
            <a:pPr marL="457200" lvl="1" indent="0">
              <a:buNone/>
            </a:pPr>
            <a:endParaRPr lang="en-US" altLang="zh-CN" sz="2800" dirty="0">
              <a:ea typeface="宋体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8723" y="5248949"/>
            <a:ext cx="84820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4000" dirty="0"/>
              <a:t>Remember “</a:t>
            </a:r>
            <a:r>
              <a:rPr kumimoji="1" lang="en-US" altLang="zh-CN" sz="4000" dirty="0">
                <a:solidFill>
                  <a:srgbClr val="FF0000"/>
                </a:solidFill>
              </a:rPr>
              <a:t>Worse is better design</a:t>
            </a:r>
            <a:r>
              <a:rPr kumimoji="1" lang="en-US" altLang="zh-CN" sz="4000" dirty="0"/>
              <a:t>”</a:t>
            </a:r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305977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9" y="2405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宋体" charset="-122"/>
              </a:rPr>
              <a:t>Operating System Design and Implementation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052736"/>
            <a:ext cx="8482012" cy="5429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600" i="1" dirty="0">
                <a:ea typeface="宋体" charset="-122"/>
              </a:rPr>
              <a:t>User</a:t>
            </a:r>
            <a:r>
              <a:rPr lang="en-US" altLang="zh-CN" sz="2600" dirty="0">
                <a:ea typeface="宋体" charset="-122"/>
              </a:rPr>
              <a:t> goals and </a:t>
            </a:r>
            <a:r>
              <a:rPr lang="en-US" altLang="zh-CN" sz="2600" i="1" dirty="0">
                <a:ea typeface="宋体" charset="-122"/>
              </a:rPr>
              <a:t>System</a:t>
            </a:r>
            <a:r>
              <a:rPr lang="en-US" altLang="zh-CN" sz="2600" dirty="0">
                <a:ea typeface="宋体" charset="-122"/>
              </a:rPr>
              <a:t> goals</a:t>
            </a:r>
          </a:p>
          <a:p>
            <a:pPr marL="457200" lvl="1" indent="0">
              <a:buNone/>
            </a:pPr>
            <a:r>
              <a:rPr lang="en-US" altLang="zh-CN" sz="2600" dirty="0">
                <a:ea typeface="宋体" charset="-122"/>
              </a:rPr>
              <a:t>User goals </a:t>
            </a:r>
          </a:p>
          <a:p>
            <a:pPr marL="914400" lvl="2" indent="0">
              <a:buNone/>
            </a:pPr>
            <a:r>
              <a:rPr lang="en-US" altLang="zh-CN" sz="2200" dirty="0">
                <a:ea typeface="宋体" charset="-122"/>
              </a:rPr>
              <a:t>operating system should be convenient to use, easy to learn, reliable, safe, and fast</a:t>
            </a:r>
          </a:p>
          <a:p>
            <a:pPr marL="457200" lvl="1" indent="0">
              <a:buNone/>
            </a:pPr>
            <a:endParaRPr lang="en-US" altLang="zh-CN" sz="2600" dirty="0">
              <a:ea typeface="宋体" charset="-122"/>
            </a:endParaRPr>
          </a:p>
          <a:p>
            <a:pPr marL="457200" lvl="1" indent="0">
              <a:buNone/>
            </a:pPr>
            <a:r>
              <a:rPr lang="en-US" altLang="zh-CN" sz="2600" dirty="0">
                <a:ea typeface="宋体" charset="-122"/>
              </a:rPr>
              <a:t>System goals </a:t>
            </a:r>
          </a:p>
          <a:p>
            <a:pPr marL="914400" lvl="2" indent="0">
              <a:buNone/>
            </a:pPr>
            <a:r>
              <a:rPr lang="en-US" altLang="zh-CN" sz="2200" dirty="0">
                <a:ea typeface="宋体" charset="-122"/>
              </a:rPr>
              <a:t>operating system should be easy to design, implement, and maintain, as well as flexible, reliable, error-free, and efficient</a:t>
            </a:r>
          </a:p>
        </p:txBody>
      </p:sp>
    </p:spTree>
    <p:extLst>
      <p:ext uri="{BB962C8B-B14F-4D97-AF65-F5344CB8AC3E}">
        <p14:creationId xmlns:p14="http://schemas.microsoft.com/office/powerpoint/2010/main" val="42430407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ea typeface="宋体" charset="-122"/>
              </a:rPr>
              <a:t>Operating System Design and Implementation (Cont.)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408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Important principle to separate</a:t>
            </a:r>
          </a:p>
          <a:p>
            <a:pPr marL="0" indent="0">
              <a:buNone/>
            </a:pPr>
            <a:r>
              <a:rPr lang="en-US" altLang="zh-CN" b="1" dirty="0">
                <a:ea typeface="宋体" charset="-122"/>
              </a:rPr>
              <a:t>	Policy:   </a:t>
            </a:r>
            <a:r>
              <a:rPr lang="en-US" altLang="zh-CN" dirty="0">
                <a:ea typeface="宋体" charset="-122"/>
              </a:rPr>
              <a:t>What will be done?</a:t>
            </a:r>
            <a:r>
              <a:rPr lang="en-US" altLang="zh-CN" b="1" dirty="0">
                <a:ea typeface="宋体" charset="-122"/>
              </a:rPr>
              <a:t> </a:t>
            </a:r>
            <a:br>
              <a:rPr lang="en-US" altLang="zh-CN" b="1" dirty="0">
                <a:ea typeface="宋体" charset="-122"/>
              </a:rPr>
            </a:br>
            <a:r>
              <a:rPr lang="en-US" altLang="zh-CN" b="1" dirty="0">
                <a:ea typeface="宋体" charset="-122"/>
              </a:rPr>
              <a:t>         Mechanism:  </a:t>
            </a:r>
            <a:r>
              <a:rPr lang="en-US" altLang="zh-CN" dirty="0">
                <a:ea typeface="宋体" charset="-122"/>
              </a:rPr>
              <a:t>How to do it?</a:t>
            </a: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Mechanisms determine how to do something</a:t>
            </a:r>
          </a:p>
          <a:p>
            <a:pPr marL="400050" lvl="1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Policies decide what will be done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The separation of policy from mechanism is a very important principle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It allows maximum flexibility if policy decisions are to be changed later</a:t>
            </a:r>
          </a:p>
          <a:p>
            <a:pPr marL="0" indent="0">
              <a:buNone/>
            </a:pPr>
            <a:endParaRPr lang="en-US" altLang="zh-CN" dirty="0">
              <a:ea typeface="宋体" charset="-122"/>
            </a:endParaRPr>
          </a:p>
          <a:p>
            <a:pPr>
              <a:buFont typeface="Monotype Sorts" pitchFamily="2" charset="2"/>
              <a:buNone/>
            </a:pPr>
            <a:endParaRPr lang="en-US" altLang="zh-CN" dirty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3141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build="p"/>
      <p:bldP spid="420867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Kernels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1155700"/>
            <a:ext cx="8331200" cy="49704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Kernel classification (</a:t>
            </a:r>
            <a:r>
              <a:rPr lang="en-US" dirty="0" err="1"/>
              <a:t>wikipedia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en-US" altLang="ko-KR" dirty="0"/>
              <a:t>Monolithic kernel</a:t>
            </a:r>
          </a:p>
          <a:p>
            <a:pPr marL="457200" lvl="1" indent="0">
              <a:buNone/>
            </a:pPr>
            <a:r>
              <a:rPr lang="en-US" altLang="zh-CN" sz="2000" dirty="0"/>
              <a:t>A </a:t>
            </a:r>
            <a:r>
              <a:rPr lang="en-US" altLang="zh-CN" sz="2000" b="1" dirty="0"/>
              <a:t>monolithic kernel</a:t>
            </a:r>
            <a:r>
              <a:rPr lang="en-US" altLang="zh-CN" sz="2000" dirty="0"/>
              <a:t> is an operating system architecture where the entire operating system is working in kernel space and is alone in supervisor mode.</a:t>
            </a:r>
          </a:p>
          <a:p>
            <a:pPr marL="914400" lvl="2" indent="0">
              <a:buNone/>
            </a:pPr>
            <a:r>
              <a:rPr lang="en-US" altLang="ko-KR" dirty="0"/>
              <a:t>Linux, BSD…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47814" y="1896344"/>
          <a:ext cx="7283403" cy="83528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568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2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99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52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Kernel</a:t>
                      </a:r>
                    </a:p>
                    <a:p>
                      <a:pPr algn="ctr"/>
                      <a:r>
                        <a:rPr lang="en-US" b="0" dirty="0"/>
                        <a:t>(architecture)</a:t>
                      </a:r>
                    </a:p>
                  </a:txBody>
                  <a:tcPr anchor="ctr"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Monolithic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Microkernel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Exokernel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hybrid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33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Kernels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Microkernel</a:t>
            </a:r>
          </a:p>
          <a:p>
            <a:pPr marL="457200" lvl="1" indent="0">
              <a:buNone/>
            </a:pPr>
            <a:r>
              <a:rPr lang="en-US" altLang="zh-CN" sz="2000" dirty="0"/>
              <a:t>is the near-minimum amount of software that can provide the mechanisms needed to implement an operating system (OS). </a:t>
            </a:r>
          </a:p>
          <a:p>
            <a:pPr marL="457200" lvl="1" indent="0">
              <a:buNone/>
            </a:pPr>
            <a:r>
              <a:rPr lang="en-US" altLang="zh-CN" sz="1800" dirty="0"/>
              <a:t> low-level address space management, thread management, and inter-process communication (IPC) and so on …</a:t>
            </a:r>
          </a:p>
          <a:p>
            <a:pPr marL="457200" lvl="1" indent="0">
              <a:buNone/>
            </a:pPr>
            <a:r>
              <a:rPr lang="en-US" altLang="zh-CN" sz="1800" dirty="0"/>
              <a:t>Mach, L4 kernel</a:t>
            </a:r>
          </a:p>
          <a:p>
            <a:pPr marL="0" indent="0">
              <a:buNone/>
            </a:pPr>
            <a:endParaRPr lang="en-US" altLang="ko-KR" sz="2200" dirty="0">
              <a:latin typeface="HY강M" pitchFamily="18" charset="-127"/>
              <a:ea typeface="HY강M" pitchFamily="18" charset="-127"/>
            </a:endParaRPr>
          </a:p>
          <a:p>
            <a:pPr marL="0" indent="0">
              <a:buNone/>
            </a:pPr>
            <a:r>
              <a:rPr lang="en-US" altLang="ko-KR" dirty="0"/>
              <a:t>Hybrid kernel</a:t>
            </a:r>
          </a:p>
          <a:p>
            <a:pPr marL="457200" lvl="1" indent="0">
              <a:buNone/>
            </a:pPr>
            <a:r>
              <a:rPr lang="en-US" altLang="zh-CN" sz="2000" dirty="0"/>
              <a:t>is a kernel architecture based on combining aspects of microkernel and monolithic kernel architectures used in computer operating systems.</a:t>
            </a:r>
          </a:p>
          <a:p>
            <a:pPr marL="457200" lvl="1" indent="0">
              <a:buNone/>
            </a:pPr>
            <a:r>
              <a:rPr lang="en-US" altLang="ko-KR" sz="2000" dirty="0">
                <a:latin typeface="HY강M" pitchFamily="18" charset="-127"/>
                <a:ea typeface="HY강M" pitchFamily="18" charset="-127"/>
              </a:rPr>
              <a:t>Windows NT kernel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43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 descr="http://upload.wikimedia.org/wikipedia/commons/thumb/d/d0/OS-structure2.svg/2000px-OS-structure2.sv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5457" y="1924144"/>
            <a:ext cx="10599457" cy="2708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374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zh-CN">
                <a:ea typeface="宋体" charset="-122"/>
              </a:rPr>
              <a:t>Simple Structure </a:t>
            </a:r>
            <a:endParaRPr lang="en-US" altLang="zh-CN" sz="1800">
              <a:ea typeface="宋体" charset="-122"/>
            </a:endParaRP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8248" y="1600200"/>
            <a:ext cx="7821352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MS-DOS – written to provide the most functionality in the least space  (1981~1994)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Not divided into modules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Although MS-DOS has some structure, its interfaces and levels of functionality are not well separated</a:t>
            </a:r>
          </a:p>
        </p:txBody>
      </p:sp>
      <p:pic>
        <p:nvPicPr>
          <p:cNvPr id="4218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0287" y="4185669"/>
            <a:ext cx="1880191" cy="23542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582" y="4185669"/>
            <a:ext cx="3923732" cy="235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911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zh-CN">
                <a:ea typeface="宋体" charset="-122"/>
              </a:rPr>
              <a:t>MS-DOS Layer Structure</a:t>
            </a:r>
          </a:p>
        </p:txBody>
      </p:sp>
      <p:pic>
        <p:nvPicPr>
          <p:cNvPr id="422915" name="Picture 3"/>
          <p:cNvPicPr>
            <a:picLocks noChangeAspect="1" noChangeArrowheads="1"/>
          </p:cNvPicPr>
          <p:nvPr/>
        </p:nvPicPr>
        <p:blipFill>
          <a:blip r:embed="rId2" cstate="print"/>
          <a:srcRect l="11720" t="757" r="11531" b="757"/>
          <a:stretch>
            <a:fillRect/>
          </a:stretch>
        </p:blipFill>
        <p:spPr bwMode="auto">
          <a:xfrm>
            <a:off x="2002360" y="1496770"/>
            <a:ext cx="5156200" cy="49625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75202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zh-CN">
                <a:ea typeface="宋体" charset="-122"/>
              </a:rPr>
              <a:t>Layered Approach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4570" y="1600200"/>
            <a:ext cx="7655029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The operating system is divided into a number of layers (levels)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Each built on top of lower layers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The bottom layer (layer 0), is the hardware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The highest (layer N) is the user interface</a:t>
            </a:r>
          </a:p>
          <a:p>
            <a:pPr marL="0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With modularity, layers are selected such that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each uses functions (operations) and services of only lower-level layers</a:t>
            </a:r>
          </a:p>
        </p:txBody>
      </p:sp>
    </p:spTree>
    <p:extLst>
      <p:ext uri="{BB962C8B-B14F-4D97-AF65-F5344CB8AC3E}">
        <p14:creationId xmlns:p14="http://schemas.microsoft.com/office/powerpoint/2010/main" val="424739965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zh-CN">
                <a:ea typeface="宋体" charset="-122"/>
              </a:rPr>
              <a:t>Layered Operating System</a:t>
            </a:r>
          </a:p>
        </p:txBody>
      </p:sp>
      <p:pic>
        <p:nvPicPr>
          <p:cNvPr id="424963" name="Picture 3"/>
          <p:cNvPicPr>
            <a:picLocks noChangeAspect="1" noChangeArrowheads="1"/>
          </p:cNvPicPr>
          <p:nvPr/>
        </p:nvPicPr>
        <p:blipFill>
          <a:blip r:embed="rId2" cstate="print"/>
          <a:srcRect l="13089" t="708" r="13089" b="708"/>
          <a:stretch>
            <a:fillRect/>
          </a:stretch>
        </p:blipFill>
        <p:spPr bwMode="auto">
          <a:xfrm>
            <a:off x="2171700" y="1320800"/>
            <a:ext cx="5300663" cy="53086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21547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77863" y="377825"/>
            <a:ext cx="8466137" cy="4572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charset="-122"/>
              </a:rPr>
              <a:t>UNIX</a:t>
            </a:r>
            <a:endParaRPr lang="en-US" altLang="zh-CN" sz="1800" dirty="0">
              <a:ea typeface="宋体" charset="-122"/>
            </a:endParaRP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320" y="1423988"/>
            <a:ext cx="8054975" cy="5219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UNIX – limited by hardware functionality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the original UNIX operating system had limited structuring.  </a:t>
            </a:r>
          </a:p>
          <a:p>
            <a:pPr marL="0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The UNIX OS consists of two separable parts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Systems programs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The kernel</a:t>
            </a:r>
          </a:p>
          <a:p>
            <a:pPr marL="914400" lvl="2" indent="0">
              <a:buNone/>
            </a:pPr>
            <a:r>
              <a:rPr lang="en-US" altLang="zh-CN" sz="1800" dirty="0">
                <a:ea typeface="宋体" charset="-122"/>
              </a:rPr>
              <a:t>Consists of everything below the system-call interface and above the physical hardware</a:t>
            </a:r>
          </a:p>
          <a:p>
            <a:pPr marL="914400" lvl="2" indent="0">
              <a:buNone/>
            </a:pPr>
            <a:r>
              <a:rPr lang="en-US" altLang="zh-CN" sz="1800" dirty="0">
                <a:ea typeface="宋体" charset="-122"/>
              </a:rPr>
              <a:t>Provides the file system, CPU scheduling, memory management, and other operating-system functions; a large number of functions for one level</a:t>
            </a:r>
          </a:p>
        </p:txBody>
      </p:sp>
    </p:spTree>
    <p:extLst>
      <p:ext uri="{BB962C8B-B14F-4D97-AF65-F5344CB8AC3E}">
        <p14:creationId xmlns:p14="http://schemas.microsoft.com/office/powerpoint/2010/main" val="116769223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zh-CN">
                <a:ea typeface="宋体" charset="-122"/>
              </a:rPr>
              <a:t>UNIX System Structure</a:t>
            </a:r>
          </a:p>
        </p:txBody>
      </p:sp>
      <p:pic>
        <p:nvPicPr>
          <p:cNvPr id="427011" name="Picture 3"/>
          <p:cNvPicPr>
            <a:picLocks noChangeAspect="1" noChangeArrowheads="1"/>
          </p:cNvPicPr>
          <p:nvPr/>
        </p:nvPicPr>
        <p:blipFill>
          <a:blip r:embed="rId2" cstate="print"/>
          <a:srcRect l="380" t="10139" r="380" b="10139"/>
          <a:stretch>
            <a:fillRect/>
          </a:stretch>
        </p:blipFill>
        <p:spPr bwMode="auto">
          <a:xfrm>
            <a:off x="625344" y="1631949"/>
            <a:ext cx="7980889" cy="4808409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798325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altLang="zh-CN">
                <a:ea typeface="宋体" charset="-122"/>
              </a:rPr>
              <a:t>Microkernel System Structure </a:t>
            </a:r>
            <a:endParaRPr lang="en-US" altLang="zh-CN" sz="1800">
              <a:ea typeface="宋体" charset="-122"/>
            </a:endParaRP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4812" y="1340768"/>
            <a:ext cx="8143652" cy="53285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Moves as much from the kernel into “</a:t>
            </a:r>
            <a:r>
              <a:rPr lang="en-US" altLang="zh-CN" i="1" dirty="0">
                <a:ea typeface="宋体" charset="-122"/>
              </a:rPr>
              <a:t>user</a:t>
            </a:r>
            <a:r>
              <a:rPr lang="en-US" altLang="zh-CN" dirty="0">
                <a:ea typeface="宋体" charset="-122"/>
              </a:rPr>
              <a:t>” space</a:t>
            </a:r>
          </a:p>
          <a:p>
            <a:pPr marL="0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Communication takes place between user modules using message passing</a:t>
            </a:r>
          </a:p>
          <a:p>
            <a:pPr marL="0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Benefits: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Easier to extend a microkernel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Easier to port the operating system to new architectures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More reliable (less code is running in kernel mode)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More secure</a:t>
            </a:r>
          </a:p>
          <a:p>
            <a:pPr marL="0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Detriments: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Performance overhead of user space to kernel space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72410020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charset="-122"/>
              </a:rPr>
              <a:t>Microkernel Structure &amp; Instances</a:t>
            </a:r>
          </a:p>
        </p:txBody>
      </p:sp>
      <p:pic>
        <p:nvPicPr>
          <p:cNvPr id="429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388" y="1760537"/>
            <a:ext cx="55451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9061" name="Text Box 5"/>
          <p:cNvSpPr txBox="1">
            <a:spLocks noChangeArrowheads="1"/>
          </p:cNvSpPr>
          <p:nvPr/>
        </p:nvSpPr>
        <p:spPr bwMode="auto">
          <a:xfrm>
            <a:off x="4078288" y="3395346"/>
            <a:ext cx="865187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>
                <a:latin typeface="Times New Roman" pitchFamily="18" charset="0"/>
                <a:ea typeface="宋体" charset="-122"/>
              </a:rPr>
              <a:t>LPC</a:t>
            </a:r>
          </a:p>
        </p:txBody>
      </p:sp>
      <p:sp>
        <p:nvSpPr>
          <p:cNvPr id="429062" name="Text Box 6"/>
          <p:cNvSpPr txBox="1">
            <a:spLocks noChangeArrowheads="1"/>
          </p:cNvSpPr>
          <p:nvPr/>
        </p:nvSpPr>
        <p:spPr bwMode="auto">
          <a:xfrm>
            <a:off x="4078288" y="4304300"/>
            <a:ext cx="865187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>
                <a:latin typeface="Times New Roman" pitchFamily="18" charset="0"/>
                <a:ea typeface="宋体" charset="-122"/>
              </a:rPr>
              <a:t>HAL</a:t>
            </a:r>
          </a:p>
        </p:txBody>
      </p:sp>
      <p:sp>
        <p:nvSpPr>
          <p:cNvPr id="429063" name="Text Box 7"/>
          <p:cNvSpPr txBox="1">
            <a:spLocks noChangeArrowheads="1"/>
          </p:cNvSpPr>
          <p:nvPr/>
        </p:nvSpPr>
        <p:spPr bwMode="auto">
          <a:xfrm>
            <a:off x="2422525" y="2026921"/>
            <a:ext cx="1154113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宋体" charset="-122"/>
              </a:rPr>
              <a:t>APP1</a:t>
            </a:r>
          </a:p>
        </p:txBody>
      </p:sp>
      <p:sp>
        <p:nvSpPr>
          <p:cNvPr id="429064" name="Text Box 8"/>
          <p:cNvSpPr txBox="1">
            <a:spLocks noChangeArrowheads="1"/>
          </p:cNvSpPr>
          <p:nvPr/>
        </p:nvSpPr>
        <p:spPr bwMode="auto">
          <a:xfrm>
            <a:off x="5375275" y="2026921"/>
            <a:ext cx="1154113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宋体" charset="-122"/>
              </a:rPr>
              <a:t>APPn</a:t>
            </a:r>
          </a:p>
        </p:txBody>
      </p:sp>
      <p:sp>
        <p:nvSpPr>
          <p:cNvPr id="429065" name="Text Box 9"/>
          <p:cNvSpPr txBox="1">
            <a:spLocks noChangeArrowheads="1"/>
          </p:cNvSpPr>
          <p:nvPr/>
        </p:nvSpPr>
        <p:spPr bwMode="auto">
          <a:xfrm>
            <a:off x="1990725" y="4116071"/>
            <a:ext cx="1154113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宋体" charset="-122"/>
              </a:rPr>
              <a:t>APP2</a:t>
            </a:r>
          </a:p>
        </p:txBody>
      </p:sp>
      <p:sp>
        <p:nvSpPr>
          <p:cNvPr id="429066" name="Text Box 10"/>
          <p:cNvSpPr txBox="1">
            <a:spLocks noChangeArrowheads="1"/>
          </p:cNvSpPr>
          <p:nvPr/>
        </p:nvSpPr>
        <p:spPr bwMode="auto">
          <a:xfrm>
            <a:off x="3862388" y="5411471"/>
            <a:ext cx="1154112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宋体" charset="-122"/>
              </a:rPr>
              <a:t>APP3</a:t>
            </a:r>
          </a:p>
        </p:txBody>
      </p:sp>
      <p:sp>
        <p:nvSpPr>
          <p:cNvPr id="429067" name="Text Box 11"/>
          <p:cNvSpPr txBox="1">
            <a:spLocks noChangeArrowheads="1"/>
          </p:cNvSpPr>
          <p:nvPr/>
        </p:nvSpPr>
        <p:spPr bwMode="auto">
          <a:xfrm>
            <a:off x="5662613" y="4116071"/>
            <a:ext cx="1154112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b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宋体" charset="-122"/>
              </a:rPr>
              <a:t>APP4</a:t>
            </a:r>
          </a:p>
        </p:txBody>
      </p:sp>
      <p:sp>
        <p:nvSpPr>
          <p:cNvPr id="429068" name="Line 12"/>
          <p:cNvSpPr>
            <a:spLocks noChangeShapeType="1"/>
          </p:cNvSpPr>
          <p:nvPr/>
        </p:nvSpPr>
        <p:spPr bwMode="auto">
          <a:xfrm flipH="1">
            <a:off x="4870450" y="2458721"/>
            <a:ext cx="720725" cy="9366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69" name="Line 13"/>
          <p:cNvSpPr>
            <a:spLocks noChangeShapeType="1"/>
          </p:cNvSpPr>
          <p:nvPr/>
        </p:nvSpPr>
        <p:spPr bwMode="auto">
          <a:xfrm>
            <a:off x="3143250" y="2531746"/>
            <a:ext cx="1006475" cy="122396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0" name="Line 14"/>
          <p:cNvSpPr>
            <a:spLocks noChangeShapeType="1"/>
          </p:cNvSpPr>
          <p:nvPr/>
        </p:nvSpPr>
        <p:spPr bwMode="auto">
          <a:xfrm flipV="1">
            <a:off x="3143250" y="3755709"/>
            <a:ext cx="935038" cy="57626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1" name="Line 15"/>
          <p:cNvSpPr>
            <a:spLocks noChangeShapeType="1"/>
          </p:cNvSpPr>
          <p:nvPr/>
        </p:nvSpPr>
        <p:spPr bwMode="auto">
          <a:xfrm flipV="1">
            <a:off x="4222750" y="3827146"/>
            <a:ext cx="144463" cy="15843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2" name="Line 16"/>
          <p:cNvSpPr>
            <a:spLocks noChangeShapeType="1"/>
          </p:cNvSpPr>
          <p:nvPr/>
        </p:nvSpPr>
        <p:spPr bwMode="auto">
          <a:xfrm>
            <a:off x="4943475" y="3827146"/>
            <a:ext cx="719138" cy="5048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3" name="Line 17"/>
          <p:cNvSpPr>
            <a:spLocks noChangeShapeType="1"/>
          </p:cNvSpPr>
          <p:nvPr/>
        </p:nvSpPr>
        <p:spPr bwMode="auto">
          <a:xfrm flipV="1">
            <a:off x="3575050" y="3827146"/>
            <a:ext cx="719138" cy="1081088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4" name="Line 18"/>
          <p:cNvSpPr>
            <a:spLocks noChangeShapeType="1"/>
          </p:cNvSpPr>
          <p:nvPr/>
        </p:nvSpPr>
        <p:spPr bwMode="auto">
          <a:xfrm flipV="1">
            <a:off x="4943475" y="3466784"/>
            <a:ext cx="790575" cy="2159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5" name="Line 19"/>
          <p:cNvSpPr>
            <a:spLocks noChangeShapeType="1"/>
          </p:cNvSpPr>
          <p:nvPr/>
        </p:nvSpPr>
        <p:spPr bwMode="auto">
          <a:xfrm>
            <a:off x="4799013" y="3827146"/>
            <a:ext cx="504825" cy="1081088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6" name="Line 20"/>
          <p:cNvSpPr>
            <a:spLocks noChangeShapeType="1"/>
          </p:cNvSpPr>
          <p:nvPr/>
        </p:nvSpPr>
        <p:spPr bwMode="auto">
          <a:xfrm flipV="1">
            <a:off x="4438650" y="2819084"/>
            <a:ext cx="71438" cy="576262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7" name="Line 21"/>
          <p:cNvSpPr>
            <a:spLocks noChangeShapeType="1"/>
          </p:cNvSpPr>
          <p:nvPr/>
        </p:nvSpPr>
        <p:spPr bwMode="auto">
          <a:xfrm flipH="1" flipV="1">
            <a:off x="3214688" y="3466784"/>
            <a:ext cx="863600" cy="2159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  <p:sp>
        <p:nvSpPr>
          <p:cNvPr id="429078" name="Line 22"/>
          <p:cNvSpPr>
            <a:spLocks noChangeShapeType="1"/>
          </p:cNvSpPr>
          <p:nvPr/>
        </p:nvSpPr>
        <p:spPr bwMode="auto">
          <a:xfrm flipH="1" flipV="1">
            <a:off x="4583113" y="3827146"/>
            <a:ext cx="0" cy="4318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87325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4" y="493282"/>
            <a:ext cx="8850312" cy="857250"/>
          </a:xfrm>
        </p:spPr>
        <p:txBody>
          <a:bodyPr/>
          <a:lstStyle/>
          <a:p>
            <a:r>
              <a:rPr lang="en-US" dirty="0"/>
              <a:t>Mach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64" y="1924051"/>
            <a:ext cx="6275671" cy="36401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Developed at CMU</a:t>
            </a:r>
          </a:p>
          <a:p>
            <a:pPr lvl="1"/>
            <a:endParaRPr lang="en-US" dirty="0"/>
          </a:p>
          <a:p>
            <a:r>
              <a:rPr lang="en-US" dirty="0"/>
              <a:t>Led by Rick Rashid</a:t>
            </a:r>
          </a:p>
          <a:p>
            <a:pPr lvl="1"/>
            <a:r>
              <a:rPr lang="en-US" dirty="0"/>
              <a:t>Now VP of research at Microsoft</a:t>
            </a:r>
          </a:p>
          <a:p>
            <a:pPr lvl="1"/>
            <a:endParaRPr lang="en-US" dirty="0"/>
          </a:p>
          <a:p>
            <a:r>
              <a:rPr lang="en-US" dirty="0"/>
              <a:t>Initial release: 1985</a:t>
            </a:r>
          </a:p>
          <a:p>
            <a:pPr lvl="1"/>
            <a:endParaRPr lang="en-US" dirty="0"/>
          </a:p>
          <a:p>
            <a:r>
              <a:rPr lang="en-US" dirty="0"/>
              <a:t>Big impact (as we will see)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310" y="1704075"/>
            <a:ext cx="2337172" cy="25177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5137" y="420605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"/>
                <a:cs typeface="Helvetica Neue "/>
              </a:rPr>
              <a:t>Rick Rashid</a:t>
            </a:r>
          </a:p>
        </p:txBody>
      </p:sp>
    </p:spTree>
    <p:extLst>
      <p:ext uri="{BB962C8B-B14F-4D97-AF65-F5344CB8AC3E}">
        <p14:creationId xmlns:p14="http://schemas.microsoft.com/office/powerpoint/2010/main" val="759331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does a microkernel (Mach)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9808"/>
            <a:ext cx="8254206" cy="4528117"/>
          </a:xfrm>
        </p:spPr>
        <p:txBody>
          <a:bodyPr>
            <a:normAutofit/>
          </a:bodyPr>
          <a:lstStyle/>
          <a:p>
            <a:r>
              <a:rPr lang="en-US" dirty="0"/>
              <a:t>Task and thread management:</a:t>
            </a:r>
          </a:p>
          <a:p>
            <a:pPr lvl="1"/>
            <a:r>
              <a:rPr lang="en-US" dirty="0"/>
              <a:t>Task (process) unit of allocation</a:t>
            </a:r>
          </a:p>
          <a:p>
            <a:pPr lvl="1"/>
            <a:r>
              <a:rPr lang="en-US" dirty="0"/>
              <a:t>Thread, unit of execution</a:t>
            </a:r>
          </a:p>
          <a:p>
            <a:pPr lvl="1"/>
            <a:r>
              <a:rPr lang="en-US" dirty="0"/>
              <a:t>Implements CPU scheduling: exposed to apps</a:t>
            </a:r>
          </a:p>
          <a:p>
            <a:pPr lvl="2"/>
            <a:r>
              <a:rPr lang="en-US" dirty="0"/>
              <a:t> Applications/environments can implement their own scheduling policies</a:t>
            </a:r>
          </a:p>
          <a:p>
            <a:pPr lvl="2"/>
            <a:endParaRPr lang="en-US" dirty="0"/>
          </a:p>
          <a:p>
            <a:r>
              <a:rPr lang="en-US" dirty="0" err="1"/>
              <a:t>Interprocess</a:t>
            </a:r>
            <a:r>
              <a:rPr lang="en-US" dirty="0"/>
              <a:t> communication (IPC)</a:t>
            </a:r>
          </a:p>
          <a:p>
            <a:pPr lvl="1"/>
            <a:r>
              <a:rPr lang="en-US" dirty="0"/>
              <a:t>Between threads via ports</a:t>
            </a:r>
          </a:p>
          <a:p>
            <a:pPr lvl="1"/>
            <a:r>
              <a:rPr lang="en-US" dirty="0"/>
              <a:t>Secured by capabilities</a:t>
            </a:r>
          </a:p>
        </p:txBody>
      </p:sp>
    </p:spTree>
    <p:extLst>
      <p:ext uri="{BB962C8B-B14F-4D97-AF65-F5344CB8AC3E}">
        <p14:creationId xmlns:p14="http://schemas.microsoft.com/office/powerpoint/2010/main" val="183485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does a microkernel (Mach)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object management:</a:t>
            </a:r>
          </a:p>
          <a:p>
            <a:pPr lvl="1"/>
            <a:r>
              <a:rPr lang="en-US" dirty="0"/>
              <a:t>Essentially virtual memory</a:t>
            </a:r>
          </a:p>
          <a:p>
            <a:pPr lvl="1"/>
            <a:r>
              <a:rPr lang="en-US" dirty="0"/>
              <a:t>Persistent store accessed via IPC</a:t>
            </a:r>
          </a:p>
          <a:p>
            <a:pPr lvl="1"/>
            <a:endParaRPr lang="en-US" dirty="0"/>
          </a:p>
          <a:p>
            <a:r>
              <a:rPr lang="en-US" dirty="0"/>
              <a:t>System call redirection:</a:t>
            </a:r>
          </a:p>
          <a:p>
            <a:pPr lvl="1"/>
            <a:r>
              <a:rPr lang="en-US" dirty="0"/>
              <a:t>Enable to trap system calls and transfer control to user mode</a:t>
            </a:r>
          </a:p>
          <a:p>
            <a:pPr lvl="1"/>
            <a:r>
              <a:rPr lang="en-US" dirty="0"/>
              <a:t>Essentially enable applications to modify/extend the behavior and functionality of system calls, e.g.,</a:t>
            </a:r>
          </a:p>
          <a:p>
            <a:pPr lvl="2"/>
            <a:r>
              <a:rPr lang="en-US" dirty="0"/>
              <a:t>Enable binary emulation of environments, tracing, debugging</a:t>
            </a:r>
          </a:p>
        </p:txBody>
      </p:sp>
    </p:spTree>
    <p:extLst>
      <p:ext uri="{BB962C8B-B14F-4D97-AF65-F5344CB8AC3E}">
        <p14:creationId xmlns:p14="http://schemas.microsoft.com/office/powerpoint/2010/main" val="2714850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else does a microkernel (Mach)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Device support:</a:t>
            </a:r>
          </a:p>
          <a:p>
            <a:pPr lvl="1"/>
            <a:r>
              <a:rPr lang="en-US" dirty="0"/>
              <a:t>Implemented using IPC (devices are contacted via ports)</a:t>
            </a:r>
          </a:p>
          <a:p>
            <a:pPr lvl="1"/>
            <a:r>
              <a:rPr lang="en-US" dirty="0"/>
              <a:t>Support both synchronous and asynchronous devices</a:t>
            </a:r>
          </a:p>
          <a:p>
            <a:r>
              <a:rPr lang="en-US" dirty="0"/>
              <a:t>User multiprocessing:</a:t>
            </a:r>
          </a:p>
          <a:p>
            <a:pPr lvl="1"/>
            <a:r>
              <a:rPr lang="en-US" dirty="0"/>
              <a:t>Essentially a user level thread package, with wait()/signal() primitives</a:t>
            </a:r>
          </a:p>
          <a:p>
            <a:pPr lvl="1"/>
            <a:r>
              <a:rPr lang="en-US" dirty="0"/>
              <a:t>One or more user threads can map to same kernel thread </a:t>
            </a:r>
          </a:p>
          <a:p>
            <a:r>
              <a:rPr lang="en-US" dirty="0"/>
              <a:t>Multicomputer support:</a:t>
            </a:r>
          </a:p>
          <a:p>
            <a:pPr lvl="1"/>
            <a:r>
              <a:rPr lang="en-US" dirty="0"/>
              <a:t>Can map transparently tasks/resources on different nodes in a cluster</a:t>
            </a:r>
          </a:p>
        </p:txBody>
      </p:sp>
    </p:spTree>
    <p:extLst>
      <p:ext uri="{BB962C8B-B14F-4D97-AF65-F5344CB8AC3E}">
        <p14:creationId xmlns:p14="http://schemas.microsoft.com/office/powerpoint/2010/main" val="3152201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 2.5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Contains BSD code compatibility code, e.g., one-to-one mapping between tasks and processes</a:t>
            </a:r>
          </a:p>
          <a:p>
            <a:endParaRPr lang="en-US" dirty="0"/>
          </a:p>
          <a:p>
            <a:r>
              <a:rPr lang="en-US" dirty="0"/>
              <a:t>Some commercial success:</a:t>
            </a:r>
          </a:p>
          <a:p>
            <a:pPr lvl="1"/>
            <a:r>
              <a:rPr lang="en-US" dirty="0"/>
              <a:t>NeXT </a:t>
            </a:r>
          </a:p>
          <a:p>
            <a:pPr lvl="2"/>
            <a:r>
              <a:rPr lang="en-US" dirty="0"/>
              <a:t>Steve Jobs’ company after he left Apple</a:t>
            </a:r>
          </a:p>
          <a:p>
            <a:pPr lvl="2"/>
            <a:r>
              <a:rPr lang="en-US" dirty="0"/>
              <a:t>Used by Tim Berners-Lee to develop WWW</a:t>
            </a:r>
          </a:p>
          <a:p>
            <a:pPr lvl="1"/>
            <a:r>
              <a:rPr lang="en-US" dirty="0"/>
              <a:t>Encore, OSF (Open Software Foundation), </a:t>
            </a:r>
            <a:r>
              <a:rPr lang="is-IS" dirty="0"/>
              <a:t>…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40649" y="2612934"/>
            <a:ext cx="2642719" cy="207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60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787292-8DEE-7841-8FD0-339754D32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The Evolution of MacOS/iOS</a:t>
            </a:r>
            <a:endParaRPr kumimoji="1" lang="zh-CN" altLang="en-US" dirty="0">
              <a:latin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D668F2-B4C7-894F-A1F0-46C972B89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" y="1127078"/>
            <a:ext cx="4278721" cy="573243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BD1325-76E7-9B4A-B72B-875BB4B41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043" y="1127079"/>
            <a:ext cx="4641522" cy="550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812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68" y="1671050"/>
            <a:ext cx="8628916" cy="43164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Eliminate BSD code</a:t>
            </a:r>
          </a:p>
          <a:p>
            <a:pPr>
              <a:lnSpc>
                <a:spcPct val="120000"/>
              </a:lnSpc>
            </a:pPr>
            <a:r>
              <a:rPr lang="en-US" dirty="0"/>
              <a:t>Rewrite IPC to improve performance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RPC on (then) contemporary workstations: 95 </a:t>
            </a:r>
            <a:r>
              <a:rPr lang="en-US" dirty="0" err="1"/>
              <a:t>usec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Expose device interface</a:t>
            </a:r>
          </a:p>
          <a:p>
            <a:pPr>
              <a:lnSpc>
                <a:spcPct val="120000"/>
              </a:lnSpc>
            </a:pPr>
            <a:r>
              <a:rPr lang="en-US" dirty="0"/>
              <a:t>Provide more control to user applications via </a:t>
            </a:r>
            <a:r>
              <a:rPr lang="en-US" dirty="0">
                <a:solidFill>
                  <a:srgbClr val="3366FF"/>
                </a:solidFill>
              </a:rPr>
              <a:t>continuation</a:t>
            </a:r>
            <a:r>
              <a:rPr lang="en-US" dirty="0"/>
              <a:t>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Address of an user function to be called when thread is rescheduled plus some data: essentially a </a:t>
            </a:r>
            <a:r>
              <a:rPr lang="en-US" dirty="0">
                <a:solidFill>
                  <a:srgbClr val="3366FF"/>
                </a:solidFill>
              </a:rPr>
              <a:t>callback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Enable application to save restore state, so that the microkernel doesn’t need to do it, e.g., saving and restoring register state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198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OSes</a:t>
            </a:r>
            <a:r>
              <a:rPr lang="en-US" dirty="0"/>
              <a:t> and Application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 allows application to implement:</a:t>
            </a:r>
          </a:p>
          <a:p>
            <a:pPr lvl="1"/>
            <a:r>
              <a:rPr lang="en-US" dirty="0"/>
              <a:t>Paging</a:t>
            </a:r>
          </a:p>
          <a:p>
            <a:pPr lvl="1"/>
            <a:r>
              <a:rPr lang="en-US" dirty="0"/>
              <a:t>Control data cached by virtual memory</a:t>
            </a:r>
          </a:p>
          <a:p>
            <a:pPr lvl="1"/>
            <a:r>
              <a:rPr lang="is-IS" dirty="0"/>
              <a:t>…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Redirection allows call traps to link directly to executable binaries without modifying the kernel!</a:t>
            </a:r>
          </a:p>
          <a:p>
            <a:pPr lvl="1"/>
            <a:r>
              <a:rPr lang="en-US" dirty="0"/>
              <a:t>Just need an emulation library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398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L3 -&gt; L4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928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started? (1993)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33" y="1755586"/>
            <a:ext cx="7083768" cy="33940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Microkernels (e.g., Mach) still too slow</a:t>
            </a:r>
          </a:p>
          <a:p>
            <a:pPr lvl="1"/>
            <a:r>
              <a:rPr lang="en-US" dirty="0"/>
              <a:t>Mostly because IPCs</a:t>
            </a:r>
          </a:p>
          <a:p>
            <a:pPr lvl="1"/>
            <a:endParaRPr lang="en-US" dirty="0"/>
          </a:p>
          <a:p>
            <a:r>
              <a:rPr lang="en-US" dirty="0"/>
              <a:t>Tide was turning towards monolithic kernels</a:t>
            </a:r>
          </a:p>
          <a:p>
            <a:endParaRPr lang="en-US" dirty="0"/>
          </a:p>
          <a:p>
            <a:r>
              <a:rPr lang="en-US" b="1" dirty="0" err="1"/>
              <a:t>Jochen</a:t>
            </a:r>
            <a:r>
              <a:rPr lang="en-US" b="1" dirty="0"/>
              <a:t> </a:t>
            </a:r>
            <a:r>
              <a:rPr lang="en-US" b="1" dirty="0" err="1"/>
              <a:t>Liedtke</a:t>
            </a:r>
            <a:r>
              <a:rPr lang="en-US" b="1" dirty="0"/>
              <a:t> (</a:t>
            </a:r>
            <a:r>
              <a:rPr lang="en-US" dirty="0"/>
              <a:t>GMD – Society for Mathematics and Information technology) aimed to show that IPC can be supper-fast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801" y="2066185"/>
            <a:ext cx="1738768" cy="24105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89801" y="447675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Helvetica Neue Light"/>
                <a:cs typeface="Helvetica Neue Light"/>
              </a:rPr>
              <a:t>Jochen</a:t>
            </a:r>
            <a:r>
              <a:rPr lang="en-US" dirty="0">
                <a:latin typeface="Helvetica Neue Light"/>
                <a:cs typeface="Helvetica Neue Light"/>
              </a:rPr>
              <a:t> </a:t>
            </a:r>
            <a:r>
              <a:rPr lang="en-US" dirty="0" err="1">
                <a:latin typeface="Helvetica Neue Light"/>
                <a:cs typeface="Helvetica Neue Light"/>
              </a:rPr>
              <a:t>Liedtke</a:t>
            </a:r>
            <a:r>
              <a:rPr lang="en-US" dirty="0">
                <a:latin typeface="Helvetica Neue Light"/>
                <a:cs typeface="Helvetica Neue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5179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fast?</a:t>
            </a:r>
          </a:p>
        </p:txBody>
      </p:sp>
      <p:pic>
        <p:nvPicPr>
          <p:cNvPr id="4" name="Picture 3" descr="Screen Shot 2016-09-20 at 7.53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07" y="1994455"/>
            <a:ext cx="6984265" cy="3867781"/>
          </a:xfrm>
          <a:prstGeom prst="rect">
            <a:avLst/>
          </a:prstGeom>
        </p:spPr>
      </p:pic>
      <p:pic>
        <p:nvPicPr>
          <p:cNvPr id="5" name="Picture 4" descr="Screen Shot 2016-09-20 at 7.54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1" y="5655798"/>
            <a:ext cx="1554922" cy="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3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5006975" y="2167030"/>
            <a:ext cx="2095500" cy="3073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060575" y="2154330"/>
            <a:ext cx="1981200" cy="3086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he do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63" y="1445466"/>
            <a:ext cx="8850312" cy="681036"/>
          </a:xfrm>
        </p:spPr>
        <p:txBody>
          <a:bodyPr/>
          <a:lstStyle/>
          <a:p>
            <a:r>
              <a:rPr lang="en-US" dirty="0"/>
              <a:t>Synchronous IPC </a:t>
            </a:r>
            <a:r>
              <a:rPr lang="en-US" dirty="0">
                <a:sym typeface="Wingdings"/>
              </a:rPr>
              <a:t> Rendezvous model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162175" y="2560730"/>
            <a:ext cx="1876836" cy="1125954"/>
            <a:chOff x="4076700" y="2286000"/>
            <a:chExt cx="1876836" cy="1125954"/>
          </a:xfrm>
        </p:grpSpPr>
        <p:sp>
          <p:nvSpPr>
            <p:cNvPr id="7" name="Freeform 6"/>
            <p:cNvSpPr/>
            <p:nvPr/>
          </p:nvSpPr>
          <p:spPr>
            <a:xfrm>
              <a:off x="4867275" y="2603500"/>
              <a:ext cx="92075" cy="539750"/>
            </a:xfrm>
            <a:custGeom>
              <a:avLst/>
              <a:gdLst>
                <a:gd name="connsiteX0" fmla="*/ 3175 w 92075"/>
                <a:gd name="connsiteY0" fmla="*/ 0 h 539750"/>
                <a:gd name="connsiteX1" fmla="*/ 82550 w 92075"/>
                <a:gd name="connsiteY1" fmla="*/ 85725 h 539750"/>
                <a:gd name="connsiteX2" fmla="*/ 12700 w 92075"/>
                <a:gd name="connsiteY2" fmla="*/ 158750 h 539750"/>
                <a:gd name="connsiteX3" fmla="*/ 82550 w 92075"/>
                <a:gd name="connsiteY3" fmla="*/ 241300 h 539750"/>
                <a:gd name="connsiteX4" fmla="*/ 9525 w 92075"/>
                <a:gd name="connsiteY4" fmla="*/ 307975 h 539750"/>
                <a:gd name="connsiteX5" fmla="*/ 92075 w 92075"/>
                <a:gd name="connsiteY5" fmla="*/ 390525 h 539750"/>
                <a:gd name="connsiteX6" fmla="*/ 0 w 92075"/>
                <a:gd name="connsiteY6" fmla="*/ 460375 h 539750"/>
                <a:gd name="connsiteX7" fmla="*/ 60325 w 92075"/>
                <a:gd name="connsiteY7" fmla="*/ 53975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075" h="539750">
                  <a:moveTo>
                    <a:pt x="3175" y="0"/>
                  </a:moveTo>
                  <a:lnTo>
                    <a:pt x="82550" y="85725"/>
                  </a:lnTo>
                  <a:lnTo>
                    <a:pt x="12700" y="158750"/>
                  </a:lnTo>
                  <a:lnTo>
                    <a:pt x="82550" y="241300"/>
                  </a:lnTo>
                  <a:lnTo>
                    <a:pt x="9525" y="307975"/>
                  </a:lnTo>
                  <a:lnTo>
                    <a:pt x="92075" y="390525"/>
                  </a:lnTo>
                  <a:lnTo>
                    <a:pt x="0" y="460375"/>
                  </a:lnTo>
                  <a:lnTo>
                    <a:pt x="60325" y="539750"/>
                  </a:lnTo>
                </a:path>
              </a:pathLst>
            </a:custGeom>
            <a:ln w="19050" cmpd="sng">
              <a:solidFill>
                <a:schemeClr val="tx1">
                  <a:lumMod val="95000"/>
                  <a:lumOff val="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76700" y="3073400"/>
              <a:ext cx="18768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nsolas"/>
                  <a:cs typeface="Consolas"/>
                </a:rPr>
                <a:t>send(</a:t>
              </a:r>
              <a:r>
                <a:rPr lang="en-US" sz="1600" dirty="0" err="1">
                  <a:latin typeface="Consolas"/>
                  <a:cs typeface="Consolas"/>
                </a:rPr>
                <a:t>dest</a:t>
              </a:r>
              <a:r>
                <a:rPr lang="en-US" sz="1600" dirty="0">
                  <a:latin typeface="Consolas"/>
                  <a:cs typeface="Consolas"/>
                </a:rPr>
                <a:t>, </a:t>
              </a:r>
              <a:r>
                <a:rPr lang="en-US" sz="1600" dirty="0" err="1">
                  <a:latin typeface="Consolas"/>
                  <a:cs typeface="Consolas"/>
                </a:rPr>
                <a:t>msg</a:t>
              </a:r>
              <a:r>
                <a:rPr lang="en-US" sz="1600" dirty="0">
                  <a:latin typeface="Consolas"/>
                  <a:cs typeface="Consolas"/>
                </a:rPr>
                <a:t>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5000" y="2286000"/>
              <a:ext cx="9743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nsolas"/>
                  <a:cs typeface="Consolas"/>
                </a:rPr>
                <a:t>Running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403476" y="2167030"/>
            <a:ext cx="131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Thread </a:t>
            </a:r>
            <a:r>
              <a:rPr lang="en-US" sz="1600" dirty="0" err="1">
                <a:latin typeface="Consolas"/>
                <a:cs typeface="Consolas"/>
              </a:rPr>
              <a:t>src</a:t>
            </a:r>
            <a:endParaRPr lang="en-US" sz="1600" dirty="0">
              <a:latin typeface="Consolas"/>
              <a:cs typeface="Consola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60976" y="2217830"/>
            <a:ext cx="1425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Thread </a:t>
            </a:r>
            <a:r>
              <a:rPr lang="en-US" sz="1600" dirty="0" err="1">
                <a:latin typeface="Consolas"/>
                <a:cs typeface="Consolas"/>
              </a:rPr>
              <a:t>dest</a:t>
            </a:r>
            <a:endParaRPr lang="en-US" sz="1600" dirty="0">
              <a:latin typeface="Consolas"/>
              <a:cs typeface="Consola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205536" y="2560730"/>
            <a:ext cx="1764025" cy="1672054"/>
            <a:chOff x="7120060" y="2286000"/>
            <a:chExt cx="1764025" cy="1672054"/>
          </a:xfrm>
        </p:grpSpPr>
        <p:sp>
          <p:nvSpPr>
            <p:cNvPr id="14" name="TextBox 13"/>
            <p:cNvSpPr txBox="1"/>
            <p:nvPr/>
          </p:nvSpPr>
          <p:spPr>
            <a:xfrm>
              <a:off x="7120060" y="3619500"/>
              <a:ext cx="17640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nsolas"/>
                  <a:cs typeface="Consolas"/>
                </a:rPr>
                <a:t>wait(</a:t>
              </a:r>
              <a:r>
                <a:rPr lang="en-US" sz="1600" dirty="0" err="1">
                  <a:latin typeface="Consolas"/>
                  <a:cs typeface="Consolas"/>
                </a:rPr>
                <a:t>src</a:t>
              </a:r>
              <a:r>
                <a:rPr lang="en-US" sz="1600" dirty="0">
                  <a:latin typeface="Consolas"/>
                  <a:cs typeface="Consolas"/>
                </a:rPr>
                <a:t>, </a:t>
              </a:r>
              <a:r>
                <a:rPr lang="en-US" sz="1600" dirty="0" err="1">
                  <a:latin typeface="Consolas"/>
                  <a:cs typeface="Consolas"/>
                </a:rPr>
                <a:t>msg</a:t>
              </a:r>
              <a:r>
                <a:rPr lang="en-US" sz="1600" dirty="0">
                  <a:latin typeface="Consolas"/>
                  <a:cs typeface="Consolas"/>
                </a:rPr>
                <a:t>)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826375" y="2762452"/>
              <a:ext cx="92075" cy="778816"/>
            </a:xfrm>
            <a:custGeom>
              <a:avLst/>
              <a:gdLst>
                <a:gd name="connsiteX0" fmla="*/ 3175 w 92075"/>
                <a:gd name="connsiteY0" fmla="*/ 0 h 539750"/>
                <a:gd name="connsiteX1" fmla="*/ 82550 w 92075"/>
                <a:gd name="connsiteY1" fmla="*/ 85725 h 539750"/>
                <a:gd name="connsiteX2" fmla="*/ 12700 w 92075"/>
                <a:gd name="connsiteY2" fmla="*/ 158750 h 539750"/>
                <a:gd name="connsiteX3" fmla="*/ 82550 w 92075"/>
                <a:gd name="connsiteY3" fmla="*/ 241300 h 539750"/>
                <a:gd name="connsiteX4" fmla="*/ 9525 w 92075"/>
                <a:gd name="connsiteY4" fmla="*/ 307975 h 539750"/>
                <a:gd name="connsiteX5" fmla="*/ 92075 w 92075"/>
                <a:gd name="connsiteY5" fmla="*/ 390525 h 539750"/>
                <a:gd name="connsiteX6" fmla="*/ 0 w 92075"/>
                <a:gd name="connsiteY6" fmla="*/ 460375 h 539750"/>
                <a:gd name="connsiteX7" fmla="*/ 60325 w 92075"/>
                <a:gd name="connsiteY7" fmla="*/ 53975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075" h="539750">
                  <a:moveTo>
                    <a:pt x="3175" y="0"/>
                  </a:moveTo>
                  <a:lnTo>
                    <a:pt x="82550" y="85725"/>
                  </a:lnTo>
                  <a:lnTo>
                    <a:pt x="12700" y="158750"/>
                  </a:lnTo>
                  <a:lnTo>
                    <a:pt x="82550" y="241300"/>
                  </a:lnTo>
                  <a:lnTo>
                    <a:pt x="9525" y="307975"/>
                  </a:lnTo>
                  <a:lnTo>
                    <a:pt x="92075" y="390525"/>
                  </a:lnTo>
                  <a:lnTo>
                    <a:pt x="0" y="460375"/>
                  </a:lnTo>
                  <a:lnTo>
                    <a:pt x="60325" y="539750"/>
                  </a:lnTo>
                </a:path>
              </a:pathLst>
            </a:custGeom>
            <a:ln w="19050" cmpd="sng">
              <a:solidFill>
                <a:schemeClr val="tx1">
                  <a:lumMod val="95000"/>
                  <a:lumOff val="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29500" y="2286000"/>
              <a:ext cx="9701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nsolas"/>
                  <a:cs typeface="Consolas"/>
                </a:rPr>
                <a:t>Running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505076" y="4199030"/>
            <a:ext cx="3971545" cy="920750"/>
            <a:chOff x="4419600" y="3924300"/>
            <a:chExt cx="3971545" cy="920750"/>
          </a:xfrm>
        </p:grpSpPr>
        <p:sp>
          <p:nvSpPr>
            <p:cNvPr id="8" name="Freeform 7"/>
            <p:cNvSpPr/>
            <p:nvPr/>
          </p:nvSpPr>
          <p:spPr>
            <a:xfrm>
              <a:off x="4867275" y="4305300"/>
              <a:ext cx="92075" cy="539750"/>
            </a:xfrm>
            <a:custGeom>
              <a:avLst/>
              <a:gdLst>
                <a:gd name="connsiteX0" fmla="*/ 3175 w 92075"/>
                <a:gd name="connsiteY0" fmla="*/ 0 h 539750"/>
                <a:gd name="connsiteX1" fmla="*/ 82550 w 92075"/>
                <a:gd name="connsiteY1" fmla="*/ 85725 h 539750"/>
                <a:gd name="connsiteX2" fmla="*/ 12700 w 92075"/>
                <a:gd name="connsiteY2" fmla="*/ 158750 h 539750"/>
                <a:gd name="connsiteX3" fmla="*/ 82550 w 92075"/>
                <a:gd name="connsiteY3" fmla="*/ 241300 h 539750"/>
                <a:gd name="connsiteX4" fmla="*/ 9525 w 92075"/>
                <a:gd name="connsiteY4" fmla="*/ 307975 h 539750"/>
                <a:gd name="connsiteX5" fmla="*/ 92075 w 92075"/>
                <a:gd name="connsiteY5" fmla="*/ 390525 h 539750"/>
                <a:gd name="connsiteX6" fmla="*/ 0 w 92075"/>
                <a:gd name="connsiteY6" fmla="*/ 460375 h 539750"/>
                <a:gd name="connsiteX7" fmla="*/ 60325 w 92075"/>
                <a:gd name="connsiteY7" fmla="*/ 53975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075" h="539750">
                  <a:moveTo>
                    <a:pt x="3175" y="0"/>
                  </a:moveTo>
                  <a:lnTo>
                    <a:pt x="82550" y="85725"/>
                  </a:lnTo>
                  <a:lnTo>
                    <a:pt x="12700" y="158750"/>
                  </a:lnTo>
                  <a:lnTo>
                    <a:pt x="82550" y="241300"/>
                  </a:lnTo>
                  <a:lnTo>
                    <a:pt x="9525" y="307975"/>
                  </a:lnTo>
                  <a:lnTo>
                    <a:pt x="92075" y="390525"/>
                  </a:lnTo>
                  <a:lnTo>
                    <a:pt x="0" y="460375"/>
                  </a:lnTo>
                  <a:lnTo>
                    <a:pt x="60325" y="539750"/>
                  </a:lnTo>
                </a:path>
              </a:pathLst>
            </a:custGeom>
            <a:ln w="19050" cmpd="sng">
              <a:solidFill>
                <a:schemeClr val="tx1">
                  <a:lumMod val="95000"/>
                  <a:lumOff val="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826375" y="4267200"/>
              <a:ext cx="92075" cy="539750"/>
            </a:xfrm>
            <a:custGeom>
              <a:avLst/>
              <a:gdLst>
                <a:gd name="connsiteX0" fmla="*/ 3175 w 92075"/>
                <a:gd name="connsiteY0" fmla="*/ 0 h 539750"/>
                <a:gd name="connsiteX1" fmla="*/ 82550 w 92075"/>
                <a:gd name="connsiteY1" fmla="*/ 85725 h 539750"/>
                <a:gd name="connsiteX2" fmla="*/ 12700 w 92075"/>
                <a:gd name="connsiteY2" fmla="*/ 158750 h 539750"/>
                <a:gd name="connsiteX3" fmla="*/ 82550 w 92075"/>
                <a:gd name="connsiteY3" fmla="*/ 241300 h 539750"/>
                <a:gd name="connsiteX4" fmla="*/ 9525 w 92075"/>
                <a:gd name="connsiteY4" fmla="*/ 307975 h 539750"/>
                <a:gd name="connsiteX5" fmla="*/ 92075 w 92075"/>
                <a:gd name="connsiteY5" fmla="*/ 390525 h 539750"/>
                <a:gd name="connsiteX6" fmla="*/ 0 w 92075"/>
                <a:gd name="connsiteY6" fmla="*/ 460375 h 539750"/>
                <a:gd name="connsiteX7" fmla="*/ 60325 w 92075"/>
                <a:gd name="connsiteY7" fmla="*/ 539750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075" h="539750">
                  <a:moveTo>
                    <a:pt x="3175" y="0"/>
                  </a:moveTo>
                  <a:lnTo>
                    <a:pt x="82550" y="85725"/>
                  </a:lnTo>
                  <a:lnTo>
                    <a:pt x="12700" y="158750"/>
                  </a:lnTo>
                  <a:lnTo>
                    <a:pt x="82550" y="241300"/>
                  </a:lnTo>
                  <a:lnTo>
                    <a:pt x="9525" y="307975"/>
                  </a:lnTo>
                  <a:lnTo>
                    <a:pt x="92075" y="390525"/>
                  </a:lnTo>
                  <a:lnTo>
                    <a:pt x="0" y="460375"/>
                  </a:lnTo>
                  <a:lnTo>
                    <a:pt x="60325" y="539750"/>
                  </a:lnTo>
                </a:path>
              </a:pathLst>
            </a:custGeom>
            <a:ln w="19050" cmpd="sng">
              <a:solidFill>
                <a:schemeClr val="tx1">
                  <a:lumMod val="95000"/>
                  <a:lumOff val="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416800" y="3924300"/>
              <a:ext cx="9743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nsolas"/>
                  <a:cs typeface="Consolas"/>
                </a:rPr>
                <a:t>Running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19600" y="3937000"/>
              <a:ext cx="9743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nsolas"/>
                  <a:cs typeface="Consolas"/>
                </a:rPr>
                <a:t>Running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560988" y="3652930"/>
            <a:ext cx="745223" cy="742286"/>
            <a:chOff x="4475512" y="3378200"/>
            <a:chExt cx="745223" cy="742286"/>
          </a:xfrm>
        </p:grpSpPr>
        <p:sp>
          <p:nvSpPr>
            <p:cNvPr id="22" name="TextBox 21"/>
            <p:cNvSpPr txBox="1"/>
            <p:nvPr/>
          </p:nvSpPr>
          <p:spPr>
            <a:xfrm>
              <a:off x="4572000" y="3378200"/>
              <a:ext cx="6487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Consolas"/>
                  <a:cs typeface="Consolas"/>
                </a:rPr>
                <a:t>Wait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4533901" y="3594100"/>
              <a:ext cx="467997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s-IS" sz="3200" dirty="0">
                  <a:solidFill>
                    <a:srgbClr val="FF0000"/>
                  </a:solidFill>
                </a:rPr>
                <a:t>…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124486" y="2934886"/>
            <a:ext cx="3017750" cy="817990"/>
            <a:chOff x="3824669" y="2698833"/>
            <a:chExt cx="3376508" cy="749812"/>
          </a:xfrm>
        </p:grpSpPr>
        <p:cxnSp>
          <p:nvCxnSpPr>
            <p:cNvPr id="6" name="Straight Arrow Connector 5"/>
            <p:cNvCxnSpPr>
              <a:stCxn id="9" idx="3"/>
              <a:endCxn id="14" idx="1"/>
            </p:cNvCxnSpPr>
            <p:nvPr/>
          </p:nvCxnSpPr>
          <p:spPr>
            <a:xfrm>
              <a:off x="3824669" y="2698833"/>
              <a:ext cx="1305204" cy="500583"/>
            </a:xfrm>
            <a:prstGeom prst="straightConnector1">
              <a:avLst/>
            </a:prstGeom>
            <a:ln w="57150" cmpd="sng">
              <a:solidFill>
                <a:schemeClr val="tx1">
                  <a:lumMod val="85000"/>
                  <a:lumOff val="1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835870">
              <a:off x="5731883" y="3138309"/>
              <a:ext cx="1469294" cy="310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Helvetica Neue Light"/>
                  <a:cs typeface="Helvetica Neue Light"/>
                </a:rPr>
                <a:t>Kernel copy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38312" y="5401363"/>
            <a:ext cx="85134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latin typeface="Helvetica Neue Light"/>
                <a:cs typeface="Helvetica Neue Light"/>
              </a:rPr>
              <a:t>Kernel executes in sender’s context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000" dirty="0">
                <a:latin typeface="Helvetica Neue Light"/>
                <a:cs typeface="Helvetica Neue Light"/>
              </a:rPr>
              <a:t>Copies memory data directly to</a:t>
            </a:r>
            <a:r>
              <a:rPr lang="zh-CN" altLang="en-US" sz="2000" dirty="0">
                <a:latin typeface="Helvetica Neue Light"/>
                <a:cs typeface="Helvetica Neue Light"/>
              </a:rPr>
              <a:t> </a:t>
            </a:r>
            <a:r>
              <a:rPr lang="en-US" sz="2000" dirty="0">
                <a:latin typeface="Helvetica Neue Light"/>
                <a:cs typeface="Helvetica Neue Light"/>
              </a:rPr>
              <a:t>receiver (</a:t>
            </a:r>
            <a:r>
              <a:rPr lang="en-US" sz="2000" dirty="0">
                <a:latin typeface="Helvetica Neue "/>
                <a:cs typeface="Helvetica Neue "/>
              </a:rPr>
              <a:t>single-copy</a:t>
            </a:r>
            <a:r>
              <a:rPr lang="en-US" sz="2000" dirty="0">
                <a:latin typeface="Helvetica Neue Light"/>
                <a:cs typeface="Helvetica Neue Light"/>
              </a:rPr>
              <a:t>)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sz="2000" dirty="0">
                <a:latin typeface="Helvetica Neue Light"/>
                <a:cs typeface="Helvetica Neue Light"/>
              </a:rPr>
              <a:t>Leaves message registers unchanged during context switch (</a:t>
            </a:r>
            <a:r>
              <a:rPr lang="en-US" sz="2000" dirty="0">
                <a:latin typeface="Helvetica Neue "/>
                <a:cs typeface="Helvetica Neue "/>
              </a:rPr>
              <a:t>zero copy</a:t>
            </a:r>
            <a:r>
              <a:rPr lang="en-US" sz="2000" dirty="0">
                <a:latin typeface="Helvetica Neue Light"/>
                <a:cs typeface="Helvetica Neue Ligh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858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b="22472"/>
          <a:stretch/>
        </p:blipFill>
        <p:spPr>
          <a:xfrm>
            <a:off x="578723" y="1643883"/>
            <a:ext cx="8347561" cy="3814238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5288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r>
              <a:rPr lang="en-US" altLang="zh-CN" dirty="0"/>
              <a:t>Synchronous IPC Issues</a:t>
            </a:r>
            <a:endParaRPr lang="en-US" altLang="zh-CN" sz="2800" dirty="0">
              <a:ea typeface="宋体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7E1AAE-3072-D440-965E-89A7B545D3A0}"/>
              </a:ext>
            </a:extLst>
          </p:cNvPr>
          <p:cNvSpPr txBox="1"/>
          <p:nvPr/>
        </p:nvSpPr>
        <p:spPr>
          <a:xfrm>
            <a:off x="2300139" y="5722070"/>
            <a:ext cx="474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Sync IPC forces multi-threading model</a:t>
            </a:r>
            <a:endParaRPr kumimoji="1"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025766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IPCs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1727994"/>
            <a:ext cx="6331330" cy="4430711"/>
          </a:xfrm>
        </p:spPr>
        <p:txBody>
          <a:bodyPr>
            <a:normAutofit/>
          </a:bodyPr>
          <a:lstStyle/>
          <a:p>
            <a:r>
              <a:rPr lang="en-US" dirty="0"/>
              <a:t>Disadvantages of synchronous IPCs</a:t>
            </a:r>
          </a:p>
          <a:p>
            <a:pPr lvl="1"/>
            <a:r>
              <a:rPr lang="en-US" dirty="0"/>
              <a:t>Have to block on I/O operations</a:t>
            </a:r>
          </a:p>
          <a:p>
            <a:pPr lvl="1"/>
            <a:r>
              <a:rPr lang="en-US" dirty="0"/>
              <a:t>Forces apps to use multithreading</a:t>
            </a:r>
          </a:p>
          <a:p>
            <a:pPr lvl="1"/>
            <a:r>
              <a:rPr lang="en-US" dirty="0"/>
              <a:t>Poor choice for multicores (no need to block if IO executes on another core!)</a:t>
            </a:r>
          </a:p>
          <a:p>
            <a:pPr lvl="1"/>
            <a:endParaRPr lang="en-US" dirty="0"/>
          </a:p>
          <a:p>
            <a:r>
              <a:rPr lang="en-US" dirty="0"/>
              <a:t>Want </a:t>
            </a:r>
            <a:r>
              <a:rPr lang="en-US" dirty="0" err="1"/>
              <a:t>async</a:t>
            </a:r>
            <a:r>
              <a:rPr lang="en-US" dirty="0"/>
              <a:t> IPCs</a:t>
            </a:r>
          </a:p>
          <a:p>
            <a:pPr lvl="1"/>
            <a:r>
              <a:rPr lang="en-US" dirty="0"/>
              <a:t>Want something like select()/poll()/</a:t>
            </a:r>
            <a:r>
              <a:rPr lang="en-US" dirty="0" err="1"/>
              <a:t>epoll</a:t>
            </a:r>
            <a:r>
              <a:rPr lang="en-US" dirty="0"/>
              <a:t>() in Unix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502400" y="2393950"/>
            <a:ext cx="1981200" cy="3098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369176" y="2724150"/>
            <a:ext cx="92075" cy="539750"/>
          </a:xfrm>
          <a:custGeom>
            <a:avLst/>
            <a:gdLst>
              <a:gd name="connsiteX0" fmla="*/ 3175 w 92075"/>
              <a:gd name="connsiteY0" fmla="*/ 0 h 539750"/>
              <a:gd name="connsiteX1" fmla="*/ 82550 w 92075"/>
              <a:gd name="connsiteY1" fmla="*/ 85725 h 539750"/>
              <a:gd name="connsiteX2" fmla="*/ 12700 w 92075"/>
              <a:gd name="connsiteY2" fmla="*/ 158750 h 539750"/>
              <a:gd name="connsiteX3" fmla="*/ 82550 w 92075"/>
              <a:gd name="connsiteY3" fmla="*/ 241300 h 539750"/>
              <a:gd name="connsiteX4" fmla="*/ 9525 w 92075"/>
              <a:gd name="connsiteY4" fmla="*/ 307975 h 539750"/>
              <a:gd name="connsiteX5" fmla="*/ 92075 w 92075"/>
              <a:gd name="connsiteY5" fmla="*/ 390525 h 539750"/>
              <a:gd name="connsiteX6" fmla="*/ 0 w 92075"/>
              <a:gd name="connsiteY6" fmla="*/ 460375 h 539750"/>
              <a:gd name="connsiteX7" fmla="*/ 60325 w 92075"/>
              <a:gd name="connsiteY7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075" h="539750">
                <a:moveTo>
                  <a:pt x="3175" y="0"/>
                </a:moveTo>
                <a:lnTo>
                  <a:pt x="82550" y="85725"/>
                </a:lnTo>
                <a:lnTo>
                  <a:pt x="12700" y="158750"/>
                </a:lnTo>
                <a:lnTo>
                  <a:pt x="82550" y="241300"/>
                </a:lnTo>
                <a:lnTo>
                  <a:pt x="9525" y="307975"/>
                </a:lnTo>
                <a:lnTo>
                  <a:pt x="92075" y="390525"/>
                </a:lnTo>
                <a:lnTo>
                  <a:pt x="0" y="460375"/>
                </a:lnTo>
                <a:lnTo>
                  <a:pt x="60325" y="539750"/>
                </a:lnTo>
              </a:path>
            </a:pathLst>
          </a:custGeom>
          <a:ln w="19050" cmpd="sng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7369176" y="4768850"/>
            <a:ext cx="92075" cy="539750"/>
          </a:xfrm>
          <a:custGeom>
            <a:avLst/>
            <a:gdLst>
              <a:gd name="connsiteX0" fmla="*/ 3175 w 92075"/>
              <a:gd name="connsiteY0" fmla="*/ 0 h 539750"/>
              <a:gd name="connsiteX1" fmla="*/ 82550 w 92075"/>
              <a:gd name="connsiteY1" fmla="*/ 85725 h 539750"/>
              <a:gd name="connsiteX2" fmla="*/ 12700 w 92075"/>
              <a:gd name="connsiteY2" fmla="*/ 158750 h 539750"/>
              <a:gd name="connsiteX3" fmla="*/ 82550 w 92075"/>
              <a:gd name="connsiteY3" fmla="*/ 241300 h 539750"/>
              <a:gd name="connsiteX4" fmla="*/ 9525 w 92075"/>
              <a:gd name="connsiteY4" fmla="*/ 307975 h 539750"/>
              <a:gd name="connsiteX5" fmla="*/ 92075 w 92075"/>
              <a:gd name="connsiteY5" fmla="*/ 390525 h 539750"/>
              <a:gd name="connsiteX6" fmla="*/ 0 w 92075"/>
              <a:gd name="connsiteY6" fmla="*/ 460375 h 539750"/>
              <a:gd name="connsiteX7" fmla="*/ 60325 w 92075"/>
              <a:gd name="connsiteY7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075" h="539750">
                <a:moveTo>
                  <a:pt x="3175" y="0"/>
                </a:moveTo>
                <a:lnTo>
                  <a:pt x="82550" y="85725"/>
                </a:lnTo>
                <a:lnTo>
                  <a:pt x="12700" y="158750"/>
                </a:lnTo>
                <a:lnTo>
                  <a:pt x="82550" y="241300"/>
                </a:lnTo>
                <a:lnTo>
                  <a:pt x="9525" y="307975"/>
                </a:lnTo>
                <a:lnTo>
                  <a:pt x="92075" y="390525"/>
                </a:lnTo>
                <a:lnTo>
                  <a:pt x="0" y="460375"/>
                </a:lnTo>
                <a:lnTo>
                  <a:pt x="60325" y="539750"/>
                </a:lnTo>
              </a:path>
            </a:pathLst>
          </a:custGeom>
          <a:ln w="19050" cmpd="sng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78601" y="3194050"/>
            <a:ext cx="1764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nsolas"/>
                <a:cs typeface="Consolas"/>
              </a:rPr>
              <a:t>initiate_IO</a:t>
            </a:r>
            <a:r>
              <a:rPr lang="en-US" sz="1600" dirty="0">
                <a:latin typeface="Consolas"/>
                <a:cs typeface="Consolas"/>
              </a:rPr>
              <a:t>(</a:t>
            </a:r>
            <a:r>
              <a:rPr lang="is-IS" sz="1600" dirty="0">
                <a:latin typeface="Consolas"/>
                <a:cs typeface="Consolas"/>
              </a:rPr>
              <a:t>…</a:t>
            </a:r>
            <a:r>
              <a:rPr lang="en-US" sz="1600" dirty="0">
                <a:latin typeface="Consolas"/>
                <a:cs typeface="Consolas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6901" y="2406650"/>
            <a:ext cx="974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Running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0" y="2063750"/>
            <a:ext cx="861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Thread</a:t>
            </a:r>
          </a:p>
        </p:txBody>
      </p:sp>
      <p:sp>
        <p:nvSpPr>
          <p:cNvPr id="13" name="Freeform 12"/>
          <p:cNvSpPr/>
          <p:nvPr/>
        </p:nvSpPr>
        <p:spPr>
          <a:xfrm>
            <a:off x="7369176" y="3536950"/>
            <a:ext cx="92075" cy="539750"/>
          </a:xfrm>
          <a:custGeom>
            <a:avLst/>
            <a:gdLst>
              <a:gd name="connsiteX0" fmla="*/ 3175 w 92075"/>
              <a:gd name="connsiteY0" fmla="*/ 0 h 539750"/>
              <a:gd name="connsiteX1" fmla="*/ 82550 w 92075"/>
              <a:gd name="connsiteY1" fmla="*/ 85725 h 539750"/>
              <a:gd name="connsiteX2" fmla="*/ 12700 w 92075"/>
              <a:gd name="connsiteY2" fmla="*/ 158750 h 539750"/>
              <a:gd name="connsiteX3" fmla="*/ 82550 w 92075"/>
              <a:gd name="connsiteY3" fmla="*/ 241300 h 539750"/>
              <a:gd name="connsiteX4" fmla="*/ 9525 w 92075"/>
              <a:gd name="connsiteY4" fmla="*/ 307975 h 539750"/>
              <a:gd name="connsiteX5" fmla="*/ 92075 w 92075"/>
              <a:gd name="connsiteY5" fmla="*/ 390525 h 539750"/>
              <a:gd name="connsiteX6" fmla="*/ 0 w 92075"/>
              <a:gd name="connsiteY6" fmla="*/ 460375 h 539750"/>
              <a:gd name="connsiteX7" fmla="*/ 60325 w 92075"/>
              <a:gd name="connsiteY7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075" h="539750">
                <a:moveTo>
                  <a:pt x="3175" y="0"/>
                </a:moveTo>
                <a:lnTo>
                  <a:pt x="82550" y="85725"/>
                </a:lnTo>
                <a:lnTo>
                  <a:pt x="12700" y="158750"/>
                </a:lnTo>
                <a:lnTo>
                  <a:pt x="82550" y="241300"/>
                </a:lnTo>
                <a:lnTo>
                  <a:pt x="9525" y="307975"/>
                </a:lnTo>
                <a:lnTo>
                  <a:pt x="92075" y="390525"/>
                </a:lnTo>
                <a:lnTo>
                  <a:pt x="0" y="460375"/>
                </a:lnTo>
                <a:lnTo>
                  <a:pt x="60325" y="539750"/>
                </a:lnTo>
              </a:path>
            </a:pathLst>
          </a:custGeom>
          <a:ln w="19050" cmpd="sng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832601" y="4006850"/>
            <a:ext cx="131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Consolas"/>
                <a:cs typeface="Consolas"/>
              </a:rPr>
              <a:t>wait_IO</a:t>
            </a:r>
            <a:r>
              <a:rPr lang="en-US" sz="1600" dirty="0">
                <a:latin typeface="Consolas"/>
                <a:cs typeface="Consolas"/>
              </a:rPr>
              <a:t>(</a:t>
            </a:r>
            <a:r>
              <a:rPr lang="is-IS" sz="1600" dirty="0">
                <a:latin typeface="Consolas"/>
                <a:cs typeface="Consolas"/>
              </a:rPr>
              <a:t>…</a:t>
            </a:r>
            <a:r>
              <a:rPr lang="en-US" sz="1600" dirty="0">
                <a:latin typeface="Consolas"/>
                <a:cs typeface="Consolas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3201" y="4337050"/>
            <a:ext cx="902811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>
                <a:latin typeface="Helvetica Neue Light"/>
                <a:cs typeface="Helvetica Neue Light"/>
              </a:rPr>
              <a:t>receive</a:t>
            </a:r>
          </a:p>
          <a:p>
            <a:pPr>
              <a:lnSpc>
                <a:spcPct val="70000"/>
              </a:lnSpc>
            </a:pPr>
            <a:endParaRPr lang="en-US" sz="1600" dirty="0">
              <a:latin typeface="Helvetica Neue Light"/>
              <a:cs typeface="Helvetica Neue Light"/>
            </a:endParaRPr>
          </a:p>
          <a:p>
            <a:pPr>
              <a:lnSpc>
                <a:spcPct val="70000"/>
              </a:lnSpc>
            </a:pPr>
            <a:r>
              <a:rPr lang="en-US" sz="1600" dirty="0" err="1">
                <a:latin typeface="Helvetica Neue Light"/>
                <a:cs typeface="Helvetica Neue Light"/>
              </a:rPr>
              <a:t>msg</a:t>
            </a:r>
            <a:endParaRPr lang="en-US" sz="1600" dirty="0">
              <a:latin typeface="Helvetica Neue Light"/>
              <a:cs typeface="Helvetica Neue Light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7048501" y="4197350"/>
            <a:ext cx="4679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>
                <a:solidFill>
                  <a:srgbClr val="FF0000"/>
                </a:solidFill>
              </a:rPr>
              <a:t>…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642100" y="4658728"/>
            <a:ext cx="723900" cy="8523"/>
          </a:xfrm>
          <a:prstGeom prst="straightConnector1">
            <a:avLst/>
          </a:prstGeom>
          <a:ln w="28575" cmpd="sng">
            <a:solidFill>
              <a:schemeClr val="tx1">
                <a:lumMod val="85000"/>
                <a:lumOff val="1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132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Async</a:t>
            </a:r>
            <a:r>
              <a:rPr lang="en-US" dirty="0"/>
              <a:t> notifications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64" y="2005014"/>
            <a:ext cx="6281737" cy="339407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Sending is non-blocking and asynchronous </a:t>
            </a:r>
          </a:p>
          <a:p>
            <a:pPr>
              <a:lnSpc>
                <a:spcPct val="120000"/>
              </a:lnSpc>
            </a:pPr>
            <a:r>
              <a:rPr lang="en-US" dirty="0"/>
              <a:t>Receiver, who can block or poll for message</a:t>
            </a:r>
          </a:p>
          <a:p>
            <a:pPr lvl="1"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seL4: Asynchronous Endpoints (AEP)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Single-word notification field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Send sets a bit in notification field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Bits in notification field are </a:t>
            </a:r>
            <a:r>
              <a:rPr lang="en-US" dirty="0" err="1"/>
              <a:t>ORed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 notification</a:t>
            </a:r>
            <a:endParaRPr lang="en-US" dirty="0"/>
          </a:p>
          <a:p>
            <a:pPr lvl="1">
              <a:lnSpc>
                <a:spcPct val="120000"/>
              </a:lnSpc>
            </a:pPr>
            <a:r>
              <a:rPr lang="en-US" dirty="0"/>
              <a:t>wait(), effectively select() across notification fields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92900" y="2038350"/>
            <a:ext cx="1981200" cy="30607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559676" y="2330450"/>
            <a:ext cx="92075" cy="539750"/>
          </a:xfrm>
          <a:custGeom>
            <a:avLst/>
            <a:gdLst>
              <a:gd name="connsiteX0" fmla="*/ 3175 w 92075"/>
              <a:gd name="connsiteY0" fmla="*/ 0 h 539750"/>
              <a:gd name="connsiteX1" fmla="*/ 82550 w 92075"/>
              <a:gd name="connsiteY1" fmla="*/ 85725 h 539750"/>
              <a:gd name="connsiteX2" fmla="*/ 12700 w 92075"/>
              <a:gd name="connsiteY2" fmla="*/ 158750 h 539750"/>
              <a:gd name="connsiteX3" fmla="*/ 82550 w 92075"/>
              <a:gd name="connsiteY3" fmla="*/ 241300 h 539750"/>
              <a:gd name="connsiteX4" fmla="*/ 9525 w 92075"/>
              <a:gd name="connsiteY4" fmla="*/ 307975 h 539750"/>
              <a:gd name="connsiteX5" fmla="*/ 92075 w 92075"/>
              <a:gd name="connsiteY5" fmla="*/ 390525 h 539750"/>
              <a:gd name="connsiteX6" fmla="*/ 0 w 92075"/>
              <a:gd name="connsiteY6" fmla="*/ 460375 h 539750"/>
              <a:gd name="connsiteX7" fmla="*/ 60325 w 92075"/>
              <a:gd name="connsiteY7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075" h="539750">
                <a:moveTo>
                  <a:pt x="3175" y="0"/>
                </a:moveTo>
                <a:lnTo>
                  <a:pt x="82550" y="85725"/>
                </a:lnTo>
                <a:lnTo>
                  <a:pt x="12700" y="158750"/>
                </a:lnTo>
                <a:lnTo>
                  <a:pt x="82550" y="241300"/>
                </a:lnTo>
                <a:lnTo>
                  <a:pt x="9525" y="307975"/>
                </a:lnTo>
                <a:lnTo>
                  <a:pt x="92075" y="390525"/>
                </a:lnTo>
                <a:lnTo>
                  <a:pt x="0" y="460375"/>
                </a:lnTo>
                <a:lnTo>
                  <a:pt x="60325" y="539750"/>
                </a:lnTo>
              </a:path>
            </a:pathLst>
          </a:custGeom>
          <a:ln w="19050" cmpd="sng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7559676" y="4375150"/>
            <a:ext cx="92075" cy="539750"/>
          </a:xfrm>
          <a:custGeom>
            <a:avLst/>
            <a:gdLst>
              <a:gd name="connsiteX0" fmla="*/ 3175 w 92075"/>
              <a:gd name="connsiteY0" fmla="*/ 0 h 539750"/>
              <a:gd name="connsiteX1" fmla="*/ 82550 w 92075"/>
              <a:gd name="connsiteY1" fmla="*/ 85725 h 539750"/>
              <a:gd name="connsiteX2" fmla="*/ 12700 w 92075"/>
              <a:gd name="connsiteY2" fmla="*/ 158750 h 539750"/>
              <a:gd name="connsiteX3" fmla="*/ 82550 w 92075"/>
              <a:gd name="connsiteY3" fmla="*/ 241300 h 539750"/>
              <a:gd name="connsiteX4" fmla="*/ 9525 w 92075"/>
              <a:gd name="connsiteY4" fmla="*/ 307975 h 539750"/>
              <a:gd name="connsiteX5" fmla="*/ 92075 w 92075"/>
              <a:gd name="connsiteY5" fmla="*/ 390525 h 539750"/>
              <a:gd name="connsiteX6" fmla="*/ 0 w 92075"/>
              <a:gd name="connsiteY6" fmla="*/ 460375 h 539750"/>
              <a:gd name="connsiteX7" fmla="*/ 60325 w 92075"/>
              <a:gd name="connsiteY7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075" h="539750">
                <a:moveTo>
                  <a:pt x="3175" y="0"/>
                </a:moveTo>
                <a:lnTo>
                  <a:pt x="82550" y="85725"/>
                </a:lnTo>
                <a:lnTo>
                  <a:pt x="12700" y="158750"/>
                </a:lnTo>
                <a:lnTo>
                  <a:pt x="82550" y="241300"/>
                </a:lnTo>
                <a:lnTo>
                  <a:pt x="9525" y="307975"/>
                </a:lnTo>
                <a:lnTo>
                  <a:pt x="92075" y="390525"/>
                </a:lnTo>
                <a:lnTo>
                  <a:pt x="0" y="460375"/>
                </a:lnTo>
                <a:lnTo>
                  <a:pt x="60325" y="539750"/>
                </a:lnTo>
              </a:path>
            </a:pathLst>
          </a:custGeom>
          <a:ln w="19050" cmpd="sng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61201" y="2800350"/>
            <a:ext cx="974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poll(</a:t>
            </a:r>
            <a:r>
              <a:rPr lang="is-IS" sz="1600" dirty="0">
                <a:latin typeface="Consolas"/>
                <a:cs typeface="Consolas"/>
              </a:rPr>
              <a:t>…</a:t>
            </a:r>
            <a:r>
              <a:rPr lang="en-US" sz="1600" dirty="0">
                <a:latin typeface="Consolas"/>
                <a:cs typeface="Consolas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7401" y="2012950"/>
            <a:ext cx="974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Running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8200" y="1670050"/>
            <a:ext cx="861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Thread</a:t>
            </a:r>
          </a:p>
        </p:txBody>
      </p:sp>
      <p:sp>
        <p:nvSpPr>
          <p:cNvPr id="11" name="Freeform 10"/>
          <p:cNvSpPr/>
          <p:nvPr/>
        </p:nvSpPr>
        <p:spPr>
          <a:xfrm>
            <a:off x="7559676" y="3168650"/>
            <a:ext cx="92075" cy="539750"/>
          </a:xfrm>
          <a:custGeom>
            <a:avLst/>
            <a:gdLst>
              <a:gd name="connsiteX0" fmla="*/ 3175 w 92075"/>
              <a:gd name="connsiteY0" fmla="*/ 0 h 539750"/>
              <a:gd name="connsiteX1" fmla="*/ 82550 w 92075"/>
              <a:gd name="connsiteY1" fmla="*/ 85725 h 539750"/>
              <a:gd name="connsiteX2" fmla="*/ 12700 w 92075"/>
              <a:gd name="connsiteY2" fmla="*/ 158750 h 539750"/>
              <a:gd name="connsiteX3" fmla="*/ 82550 w 92075"/>
              <a:gd name="connsiteY3" fmla="*/ 241300 h 539750"/>
              <a:gd name="connsiteX4" fmla="*/ 9525 w 92075"/>
              <a:gd name="connsiteY4" fmla="*/ 307975 h 539750"/>
              <a:gd name="connsiteX5" fmla="*/ 92075 w 92075"/>
              <a:gd name="connsiteY5" fmla="*/ 390525 h 539750"/>
              <a:gd name="connsiteX6" fmla="*/ 0 w 92075"/>
              <a:gd name="connsiteY6" fmla="*/ 460375 h 539750"/>
              <a:gd name="connsiteX7" fmla="*/ 60325 w 92075"/>
              <a:gd name="connsiteY7" fmla="*/ 5397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075" h="539750">
                <a:moveTo>
                  <a:pt x="3175" y="0"/>
                </a:moveTo>
                <a:lnTo>
                  <a:pt x="82550" y="85725"/>
                </a:lnTo>
                <a:lnTo>
                  <a:pt x="12700" y="158750"/>
                </a:lnTo>
                <a:lnTo>
                  <a:pt x="82550" y="241300"/>
                </a:lnTo>
                <a:lnTo>
                  <a:pt x="9525" y="307975"/>
                </a:lnTo>
                <a:lnTo>
                  <a:pt x="92075" y="390525"/>
                </a:lnTo>
                <a:lnTo>
                  <a:pt x="0" y="460375"/>
                </a:lnTo>
                <a:lnTo>
                  <a:pt x="60325" y="539750"/>
                </a:lnTo>
              </a:path>
            </a:pathLst>
          </a:custGeom>
          <a:ln w="19050" cmpd="sng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264400" y="3638550"/>
            <a:ext cx="861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/>
                <a:cs typeface="Consolas"/>
              </a:rPr>
              <a:t>wait()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5601" y="3968750"/>
            <a:ext cx="785921" cy="620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dirty="0">
                <a:cs typeface="Helvetica Neue Light"/>
              </a:rPr>
              <a:t>receive</a:t>
            </a:r>
          </a:p>
          <a:p>
            <a:pPr>
              <a:lnSpc>
                <a:spcPct val="70000"/>
              </a:lnSpc>
            </a:pPr>
            <a:endParaRPr lang="en-US" sz="1600" dirty="0">
              <a:cs typeface="Helvetica Neue Light"/>
            </a:endParaRPr>
          </a:p>
          <a:p>
            <a:pPr>
              <a:lnSpc>
                <a:spcPct val="70000"/>
              </a:lnSpc>
            </a:pPr>
            <a:r>
              <a:rPr lang="en-US" sz="1600" dirty="0" err="1">
                <a:cs typeface="Helvetica Neue Light"/>
              </a:rPr>
              <a:t>msg</a:t>
            </a:r>
            <a:endParaRPr lang="en-US" sz="1600" dirty="0">
              <a:cs typeface="Helvetica Neue Light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7200901" y="3829050"/>
            <a:ext cx="4679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>
                <a:solidFill>
                  <a:srgbClr val="FF0000"/>
                </a:solidFill>
              </a:rPr>
              <a:t>…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794500" y="4290428"/>
            <a:ext cx="723900" cy="8523"/>
          </a:xfrm>
          <a:prstGeom prst="straightConnector1">
            <a:avLst/>
          </a:prstGeom>
          <a:ln w="28575" cmpd="sng">
            <a:solidFill>
              <a:schemeClr val="tx1">
                <a:lumMod val="85000"/>
                <a:lumOff val="15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85334" y="5509212"/>
            <a:ext cx="7264400" cy="609600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cs typeface="Helvetica Neue "/>
              </a:rPr>
              <a:t>Added </a:t>
            </a:r>
            <a:r>
              <a:rPr lang="en-US" sz="2400" dirty="0" err="1">
                <a:solidFill>
                  <a:srgbClr val="FF0000"/>
                </a:solidFill>
                <a:cs typeface="Helvetica Neue "/>
              </a:rPr>
              <a:t>async</a:t>
            </a:r>
            <a:r>
              <a:rPr lang="en-US" sz="2400" dirty="0">
                <a:solidFill>
                  <a:srgbClr val="FF0000"/>
                </a:solidFill>
                <a:cs typeface="Helvetica Neue "/>
              </a:rPr>
              <a:t> notifications to complement </a:t>
            </a:r>
            <a:r>
              <a:rPr lang="en-US" sz="2400" dirty="0" err="1">
                <a:solidFill>
                  <a:srgbClr val="FF0000"/>
                </a:solidFill>
                <a:cs typeface="Helvetica Neue "/>
              </a:rPr>
              <a:t>syn</a:t>
            </a:r>
            <a:r>
              <a:rPr lang="en-US" sz="2400" dirty="0">
                <a:solidFill>
                  <a:srgbClr val="FF0000"/>
                </a:solidFill>
                <a:cs typeface="Helvetica Neue "/>
              </a:rPr>
              <a:t> IPCs</a:t>
            </a:r>
          </a:p>
        </p:txBody>
      </p:sp>
    </p:spTree>
    <p:extLst>
      <p:ext uri="{BB962C8B-B14F-4D97-AF65-F5344CB8AC3E}">
        <p14:creationId xmlns:p14="http://schemas.microsoft.com/office/powerpoint/2010/main" val="320988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20 at 7.58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4540"/>
            <a:ext cx="9144000" cy="4550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L4 family tree</a:t>
            </a:r>
          </a:p>
        </p:txBody>
      </p:sp>
    </p:spTree>
    <p:extLst>
      <p:ext uri="{BB962C8B-B14F-4D97-AF65-F5344CB8AC3E}">
        <p14:creationId xmlns:p14="http://schemas.microsoft.com/office/powerpoint/2010/main" val="1991414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64" y="1539417"/>
            <a:ext cx="7866763" cy="4975615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5288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r>
              <a:rPr lang="en-US" altLang="zh-CN" sz="3200" dirty="0"/>
              <a:t>seL4: Unprecedented Dependability</a:t>
            </a:r>
            <a:endParaRPr lang="en-US" altLang="zh-CN" sz="2800" dirty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39313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3" y="387081"/>
            <a:ext cx="8850312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So why didn’t take over entire world!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63" y="1751014"/>
            <a:ext cx="8732838" cy="469111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Hardware standardization: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Intel and ARM dominating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Less need for portability, one of main goals of Mach</a:t>
            </a:r>
          </a:p>
          <a:p>
            <a:pPr>
              <a:lnSpc>
                <a:spcPct val="120000"/>
              </a:lnSpc>
            </a:pPr>
            <a:r>
              <a:rPr lang="en-US" dirty="0"/>
              <a:t>Software standardization: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Windows, </a:t>
            </a:r>
            <a:r>
              <a:rPr lang="en-US" dirty="0" err="1"/>
              <a:t>MacOS</a:t>
            </a:r>
            <a:r>
              <a:rPr lang="en-US" dirty="0"/>
              <a:t>/</a:t>
            </a:r>
            <a:r>
              <a:rPr lang="en-US" dirty="0" err="1"/>
              <a:t>iOS</a:t>
            </a:r>
            <a:r>
              <a:rPr lang="en-US" dirty="0"/>
              <a:t>, Linux/Android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Less need to factor out common functionality</a:t>
            </a:r>
          </a:p>
          <a:p>
            <a:pPr>
              <a:lnSpc>
                <a:spcPct val="120000"/>
              </a:lnSpc>
            </a:pPr>
            <a:r>
              <a:rPr lang="en-US" dirty="0"/>
              <a:t>Maybe just a fluke?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Linux could have been very well adopted the microkernel approach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Philosophical debate between Linus and Andy </a:t>
            </a:r>
            <a:r>
              <a:rPr lang="en-US" dirty="0" err="1"/>
              <a:t>Tanembaum</a:t>
            </a:r>
            <a:r>
              <a:rPr lang="en-US" dirty="0"/>
              <a:t> 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One of Linus main arguments: there is only i386 I need to write code for!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7300" y="6013926"/>
            <a:ext cx="698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</a:t>
            </a:r>
            <a:r>
              <a:rPr lang="en-US" sz="1400" dirty="0">
                <a:hlinkClick r:id="rId2"/>
              </a:rPr>
              <a:t>http://www.oreilly.com/openbook/opensources/book/appa.html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4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Exokernel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726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en-US" altLang="zh-CN" dirty="0" err="1">
                <a:ea typeface="宋体" charset="-122"/>
              </a:rPr>
              <a:t>Exokernel</a:t>
            </a:r>
            <a:r>
              <a:rPr lang="en-US" altLang="zh-CN" dirty="0">
                <a:ea typeface="宋体" charset="-122"/>
              </a:rPr>
              <a:t> Structure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idx="1"/>
          </p:nvPr>
        </p:nvSpPr>
        <p:spPr>
          <a:xfrm>
            <a:off x="373062" y="873124"/>
            <a:ext cx="8085137" cy="5451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>
                <a:ea typeface="宋体" charset="-122"/>
              </a:rPr>
              <a:t>Overview</a:t>
            </a:r>
          </a:p>
          <a:p>
            <a:pPr marL="457200" lvl="1" indent="0">
              <a:buNone/>
            </a:pPr>
            <a:r>
              <a:rPr lang="en-US" altLang="zh-CN" sz="2400" dirty="0">
                <a:ea typeface="宋体" charset="-122"/>
              </a:rPr>
              <a:t>let the kernel allocate the physical resources of the machine to multiple application programs, and </a:t>
            </a:r>
          </a:p>
          <a:p>
            <a:pPr marL="457200" lvl="1" indent="0">
              <a:buNone/>
            </a:pPr>
            <a:endParaRPr lang="en-US" altLang="zh-CN" sz="2400" dirty="0">
              <a:ea typeface="宋体" charset="-122"/>
            </a:endParaRPr>
          </a:p>
          <a:p>
            <a:pPr marL="457200" lvl="1" indent="0">
              <a:buNone/>
            </a:pPr>
            <a:r>
              <a:rPr lang="en-US" altLang="zh-CN" sz="2400" dirty="0">
                <a:ea typeface="宋体" charset="-122"/>
              </a:rPr>
              <a:t>let each program decide what to do with these resources.</a:t>
            </a:r>
          </a:p>
          <a:p>
            <a:pPr marL="457200" lvl="1" indent="0">
              <a:buNone/>
            </a:pPr>
            <a:endParaRPr lang="en-US" altLang="zh-CN" sz="2400" dirty="0">
              <a:ea typeface="宋体" charset="-122"/>
            </a:endParaRPr>
          </a:p>
          <a:p>
            <a:pPr marL="457200" lvl="1" indent="0">
              <a:buNone/>
            </a:pPr>
            <a:r>
              <a:rPr lang="en-US" altLang="zh-CN" sz="2400" dirty="0">
                <a:ea typeface="宋体" charset="-122"/>
              </a:rPr>
              <a:t>The program can link to an operating system library (</a:t>
            </a:r>
            <a:r>
              <a:rPr lang="en-US" altLang="zh-CN" sz="2400" dirty="0" err="1">
                <a:ea typeface="宋体" charset="-122"/>
              </a:rPr>
              <a:t>libOS</a:t>
            </a:r>
            <a:r>
              <a:rPr lang="en-US" altLang="zh-CN" sz="2400" dirty="0">
                <a:ea typeface="宋体" charset="-122"/>
              </a:rPr>
              <a:t>) that implements OS abstractions.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587246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Exokernel</a:t>
            </a:r>
            <a:r>
              <a:rPr lang="en-US" dirty="0"/>
              <a:t>: An operating system architecture for application-level resource management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SOSP’95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1864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916593"/>
          </a:xfrm>
        </p:spPr>
        <p:txBody>
          <a:bodyPr/>
          <a:lstStyle/>
          <a:p>
            <a:r>
              <a:rPr lang="en-US" cap="none" dirty="0" err="1"/>
              <a:t>Exokernel</a:t>
            </a:r>
            <a:r>
              <a:rPr lang="en-US" cap="none" dirty="0"/>
              <a:t> &amp; Corey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38"/>
            <a:ext cx="8394700" cy="5141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Exokernel</a:t>
            </a:r>
            <a:r>
              <a:rPr lang="zh-CN" altLang="en-US" dirty="0"/>
              <a:t> </a:t>
            </a:r>
            <a:r>
              <a:rPr lang="en-US" altLang="zh-CN" dirty="0"/>
              <a:t>[SOSP’95]</a:t>
            </a:r>
            <a:endParaRPr lang="en-US" dirty="0"/>
          </a:p>
          <a:p>
            <a:pPr marL="457200" lvl="1" indent="0">
              <a:buNone/>
            </a:pPr>
            <a:r>
              <a:rPr lang="en-US" sz="2600" dirty="0"/>
              <a:t>Kernel classification</a:t>
            </a:r>
          </a:p>
          <a:p>
            <a:pPr marL="457200" lvl="1" indent="0">
              <a:buNone/>
            </a:pPr>
            <a:r>
              <a:rPr lang="en-US" sz="2600" dirty="0"/>
              <a:t>Motivation</a:t>
            </a:r>
          </a:p>
          <a:p>
            <a:pPr marL="457200" lvl="1" indent="0">
              <a:buNone/>
            </a:pPr>
            <a:r>
              <a:rPr lang="en-US" sz="2600" dirty="0"/>
              <a:t>Design and Implementation</a:t>
            </a:r>
          </a:p>
          <a:p>
            <a:pPr marL="457200" lvl="1" indent="0">
              <a:buNone/>
            </a:pPr>
            <a:r>
              <a:rPr lang="en-US" sz="2600" dirty="0"/>
              <a:t>Evaluation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Corey</a:t>
            </a:r>
            <a:r>
              <a:rPr lang="zh-CN" altLang="en-US" sz="3000" dirty="0"/>
              <a:t> </a:t>
            </a:r>
            <a:r>
              <a:rPr lang="en-US" altLang="zh-CN" sz="3000" dirty="0"/>
              <a:t>[OSDI’08]</a:t>
            </a:r>
            <a:endParaRPr lang="en-US" sz="3000" dirty="0"/>
          </a:p>
          <a:p>
            <a:pPr marL="457200" lvl="1" indent="0">
              <a:buNone/>
            </a:pPr>
            <a:r>
              <a:rPr lang="en-US" sz="2600" dirty="0"/>
              <a:t>Multi-core era and scalability problem</a:t>
            </a:r>
          </a:p>
          <a:p>
            <a:pPr marL="457200" lvl="1" indent="0">
              <a:buNone/>
            </a:pPr>
            <a:r>
              <a:rPr lang="en-US" sz="2600" dirty="0"/>
              <a:t>Sharing and Address range</a:t>
            </a:r>
          </a:p>
          <a:p>
            <a:pPr marL="457200" lvl="1" indent="0">
              <a:buNone/>
            </a:pPr>
            <a:r>
              <a:rPr lang="en-US" sz="2600" dirty="0"/>
              <a:t>Summery </a:t>
            </a:r>
          </a:p>
          <a:p>
            <a:pPr marL="457200" lvl="1" indent="0">
              <a:buNone/>
            </a:pPr>
            <a:endParaRPr lang="en-US" sz="2600" dirty="0"/>
          </a:p>
          <a:p>
            <a:pPr marL="457200" lvl="1" indent="0">
              <a:buNone/>
            </a:pPr>
            <a:endParaRPr lang="en-US" sz="280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519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Exokernel’s Motivation</a:t>
            </a:r>
          </a:p>
          <a:p>
            <a:pPr marL="457200" lvl="1" indent="0">
              <a:buNone/>
            </a:pPr>
            <a:r>
              <a:rPr lang="en-US" altLang="ko-KR" dirty="0"/>
              <a:t>In traditional operating systems, </a:t>
            </a:r>
            <a:r>
              <a:rPr lang="en-US" altLang="ko-KR" i="1" dirty="0"/>
              <a:t>only</a:t>
            </a:r>
            <a:r>
              <a:rPr lang="en-US" altLang="ko-KR" dirty="0"/>
              <a:t> </a:t>
            </a:r>
            <a:r>
              <a:rPr lang="en-US" altLang="ko-KR" u="sng" dirty="0"/>
              <a:t>privileged servers </a:t>
            </a:r>
            <a:r>
              <a:rPr lang="en-US" altLang="ko-KR" dirty="0"/>
              <a:t>and </a:t>
            </a:r>
            <a:r>
              <a:rPr lang="en-US" altLang="ko-KR" u="sng" dirty="0"/>
              <a:t>the kernel</a:t>
            </a:r>
            <a:r>
              <a:rPr lang="en-US" altLang="ko-KR" dirty="0"/>
              <a:t> can manage system resources</a:t>
            </a:r>
          </a:p>
          <a:p>
            <a:pPr marL="457200" lvl="1" indent="0">
              <a:buNone/>
            </a:pPr>
            <a:r>
              <a:rPr lang="en-US" altLang="ko-KR" dirty="0"/>
              <a:t>Un-trusted applications are required to interact with the hardware via some </a:t>
            </a:r>
            <a:r>
              <a:rPr lang="en-US" altLang="ko-KR" u="sng" dirty="0"/>
              <a:t>abstraction model</a:t>
            </a:r>
          </a:p>
          <a:p>
            <a:pPr marL="914400" lvl="2" indent="0">
              <a:buNone/>
            </a:pPr>
            <a:r>
              <a:rPr lang="en-US" altLang="ko-KR" i="1" dirty="0"/>
              <a:t>File systems </a:t>
            </a:r>
            <a:r>
              <a:rPr lang="en-US" altLang="ko-KR" dirty="0"/>
              <a:t>for disk storage, </a:t>
            </a:r>
            <a:r>
              <a:rPr lang="en-US" altLang="ko-KR" i="1" dirty="0"/>
              <a:t>virtual address spaces </a:t>
            </a:r>
            <a:r>
              <a:rPr lang="en-US" altLang="ko-KR" dirty="0"/>
              <a:t>for memory, etc.</a:t>
            </a:r>
          </a:p>
          <a:p>
            <a:pPr marL="914400" lvl="2" indent="0">
              <a:buNone/>
            </a:pPr>
            <a:endParaRPr lang="en-US" altLang="ko-KR" sz="1200" dirty="0"/>
          </a:p>
          <a:p>
            <a:pPr marL="457200" lvl="1" indent="0">
              <a:buClr>
                <a:srgbClr val="FF0000"/>
              </a:buClr>
              <a:buNone/>
            </a:pPr>
            <a:r>
              <a:rPr lang="en-US" altLang="ko-KR" u="dottedHeavy" dirty="0">
                <a:uFill>
                  <a:solidFill>
                    <a:srgbClr val="FF0000"/>
                  </a:solidFill>
                </a:uFill>
              </a:rPr>
              <a:t> Application demands vary widely!!</a:t>
            </a:r>
          </a:p>
          <a:p>
            <a:pPr marL="914400" lvl="2" indent="0">
              <a:buNone/>
            </a:pPr>
            <a:r>
              <a:rPr lang="en-US" altLang="ko-KR" dirty="0"/>
              <a:t>An interface designed to accommodate every application must anticipate </a:t>
            </a:r>
            <a:r>
              <a:rPr lang="en-US" altLang="ko-KR" b="1" dirty="0"/>
              <a:t>all possible needs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82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 err="1"/>
              <a:t>Exokernel’s</a:t>
            </a:r>
            <a:r>
              <a:rPr lang="en-US" dirty="0"/>
              <a:t>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7150" indent="0">
              <a:buNone/>
            </a:pPr>
            <a:r>
              <a:rPr lang="en-US" dirty="0"/>
              <a:t>Give un-trusted applications as </a:t>
            </a:r>
            <a:r>
              <a:rPr lang="en-US" b="1" dirty="0"/>
              <a:t>much control </a:t>
            </a:r>
            <a:r>
              <a:rPr lang="en-US" dirty="0"/>
              <a:t>over physical resources as possible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/>
              <a:t>To force as </a:t>
            </a:r>
            <a:r>
              <a:rPr lang="en-US" b="1" dirty="0"/>
              <a:t>few abstraction </a:t>
            </a:r>
            <a:r>
              <a:rPr lang="en-US" dirty="0"/>
              <a:t>as possible on developers, enabling them to make as </a:t>
            </a:r>
            <a:r>
              <a:rPr lang="en-US" b="1" dirty="0"/>
              <a:t>many decisions </a:t>
            </a:r>
            <a:r>
              <a:rPr lang="en-US" dirty="0"/>
              <a:t>as possible about hardware abstractions.</a:t>
            </a:r>
          </a:p>
          <a:p>
            <a:pPr marL="514350" lvl="1" indent="0">
              <a:buNone/>
            </a:pPr>
            <a:r>
              <a:rPr lang="en-US" altLang="ko-KR" dirty="0"/>
              <a:t>Let </a:t>
            </a:r>
            <a:r>
              <a:rPr lang="en-US" altLang="ko-KR" i="1" dirty="0"/>
              <a:t>the kernel </a:t>
            </a:r>
            <a:r>
              <a:rPr lang="en-US" altLang="ko-KR" dirty="0"/>
              <a:t>allocate the basic physical resources of the machine</a:t>
            </a:r>
          </a:p>
          <a:p>
            <a:pPr marL="514350" lvl="1" indent="0">
              <a:buNone/>
            </a:pPr>
            <a:r>
              <a:rPr lang="en-US" altLang="ko-KR" dirty="0"/>
              <a:t>Let </a:t>
            </a:r>
            <a:r>
              <a:rPr lang="en-US" altLang="ko-KR" i="1" dirty="0"/>
              <a:t>each program </a:t>
            </a:r>
            <a:r>
              <a:rPr lang="en-US" altLang="ko-KR" dirty="0"/>
              <a:t>decide what to do with these resources</a:t>
            </a:r>
          </a:p>
          <a:p>
            <a:pPr marL="514350" lvl="1" indent="0">
              <a:buNone/>
            </a:pPr>
            <a:endParaRPr lang="en-US" altLang="ko-KR" sz="1600" dirty="0"/>
          </a:p>
          <a:p>
            <a:pPr marL="57150" indent="0">
              <a:buNone/>
            </a:pPr>
            <a:r>
              <a:rPr lang="en-US" altLang="ko-KR" dirty="0"/>
              <a:t>Exokernel separate </a:t>
            </a:r>
            <a:r>
              <a:rPr lang="en-US" altLang="ko-KR" i="1" dirty="0"/>
              <a:t>protection</a:t>
            </a:r>
            <a:r>
              <a:rPr lang="en-US" altLang="ko-KR" dirty="0"/>
              <a:t> from </a:t>
            </a:r>
            <a:r>
              <a:rPr lang="en-US" altLang="ko-KR" i="1" dirty="0"/>
              <a:t>management</a:t>
            </a:r>
          </a:p>
          <a:p>
            <a:pPr marL="514350" lvl="1" indent="0">
              <a:buNone/>
            </a:pPr>
            <a:r>
              <a:rPr lang="en-US" altLang="ko-KR" dirty="0"/>
              <a:t>They </a:t>
            </a:r>
            <a:r>
              <a:rPr lang="en-US" altLang="ko-KR" b="1" u="sng" dirty="0"/>
              <a:t>protect</a:t>
            </a:r>
            <a:r>
              <a:rPr lang="en-US" altLang="ko-KR" dirty="0"/>
              <a:t> resources but delegate </a:t>
            </a:r>
            <a:r>
              <a:rPr lang="en-US" altLang="ko-KR" b="1" u="sng" dirty="0"/>
              <a:t>management</a:t>
            </a:r>
            <a:r>
              <a:rPr lang="en-US" altLang="ko-KR" dirty="0"/>
              <a:t> to application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97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Operating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" indent="0">
              <a:buNone/>
            </a:pPr>
            <a:r>
              <a:rPr lang="en-US" dirty="0"/>
              <a:t>Most programs to be linked with </a:t>
            </a:r>
            <a:r>
              <a:rPr lang="en-US" i="1" dirty="0"/>
              <a:t>libraries </a:t>
            </a:r>
            <a:r>
              <a:rPr lang="en-US" dirty="0"/>
              <a:t>instead of communicating with the exokernel directly</a:t>
            </a:r>
          </a:p>
          <a:p>
            <a:pPr marL="514350" lvl="1" indent="0">
              <a:buNone/>
            </a:pPr>
            <a:r>
              <a:rPr lang="en-US" dirty="0"/>
              <a:t>The libraries hide low-level resources</a:t>
            </a:r>
          </a:p>
          <a:p>
            <a:pPr marL="57150" indent="0">
              <a:buNone/>
            </a:pPr>
            <a:endParaRPr lang="en-US" sz="1600" dirty="0"/>
          </a:p>
          <a:p>
            <a:pPr marL="57150" indent="0">
              <a:buNone/>
            </a:pPr>
            <a:r>
              <a:rPr lang="en-US" dirty="0"/>
              <a:t>An applications can choose the library which best suits its needs, or even build its own</a:t>
            </a:r>
          </a:p>
          <a:p>
            <a:pPr marL="5715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The kernel </a:t>
            </a:r>
            <a:r>
              <a:rPr lang="en-US" altLang="ko-KR" dirty="0"/>
              <a:t>only ensures that the requested resource is free, and </a:t>
            </a:r>
            <a:r>
              <a:rPr lang="en-US" altLang="ko-KR" dirty="0">
                <a:solidFill>
                  <a:srgbClr val="FF0000"/>
                </a:solidFill>
              </a:rPr>
              <a:t>the application </a:t>
            </a:r>
            <a:r>
              <a:rPr lang="en-US" altLang="ko-KR" dirty="0"/>
              <a:t>is allowed to access it.</a:t>
            </a:r>
          </a:p>
          <a:p>
            <a:pPr marL="514350" lvl="1" indent="0">
              <a:buNone/>
            </a:pPr>
            <a:r>
              <a:rPr lang="en-US" dirty="0"/>
              <a:t>Allow programmer to implement custom abstractions, omit unnecessary ones, most commonly to improve performance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82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Exokernel Example 1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3145" y="1180473"/>
            <a:ext cx="6145594" cy="439543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563145" y="5552759"/>
            <a:ext cx="6145594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dirty="0"/>
              <a:t>Exokernel give more direct access to the hardware, thus removing most abstractions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5428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Exokernel Example 2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42</a:t>
            </a:fld>
            <a:endParaRPr lang="en-US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1125295" y="2408756"/>
            <a:ext cx="5911860" cy="2834746"/>
            <a:chOff x="1225" y="2211"/>
            <a:chExt cx="3724" cy="1541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1845" y="3120"/>
              <a:ext cx="224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1225" y="2995"/>
              <a:ext cx="635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r>
                <a:rPr lang="en-US" altLang="ko-KR" dirty="0">
                  <a:solidFill>
                    <a:srgbClr val="FF0000"/>
                  </a:solidFill>
                  <a:latin typeface="+mn-lt"/>
                  <a:ea typeface="굴림" charset="-127"/>
                </a:rPr>
                <a:t>FIXED</a:t>
              </a: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312" y="3416"/>
              <a:ext cx="2521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latin typeface="+mn-lt"/>
                  <a:ea typeface="굴림" charset="-127"/>
                </a:rPr>
                <a:t>Hardware</a:t>
              </a: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305" y="2216"/>
              <a:ext cx="1056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>
                  <a:latin typeface="+mn-lt"/>
                  <a:ea typeface="굴림" charset="-127"/>
                </a:rPr>
                <a:t>Apache</a:t>
              </a: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650" y="2976"/>
              <a:ext cx="1168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>
                  <a:latin typeface="+mn-lt"/>
                  <a:ea typeface="굴림" charset="-127"/>
                </a:rPr>
                <a:t>Interface</a:t>
              </a: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304" y="2976"/>
              <a:ext cx="120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latin typeface="+mn-lt"/>
                  <a:ea typeface="굴림" charset="-127"/>
                </a:rPr>
                <a:t>Abstractions</a:t>
              </a: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2208" y="2911"/>
              <a:ext cx="2741" cy="411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790" y="2211"/>
              <a:ext cx="1151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>
                  <a:latin typeface="+mn-lt"/>
                  <a:ea typeface="굴림" charset="-127"/>
                </a:rPr>
                <a:t>SQL Server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2725" y="2586"/>
              <a:ext cx="214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H="1">
              <a:off x="3986" y="2586"/>
              <a:ext cx="205" cy="2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3385275" y="1273213"/>
            <a:ext cx="26613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altLang="ko-KR" sz="3200" dirty="0">
                <a:latin typeface="+mn-lt"/>
                <a:ea typeface="굴림" charset="-127"/>
              </a:rPr>
              <a:t>Traditional </a:t>
            </a:r>
            <a:r>
              <a:rPr lang="en-US" altLang="ko-KR" sz="3200" b="1" dirty="0">
                <a:latin typeface="+mn-lt"/>
                <a:ea typeface="굴림" charset="-127"/>
              </a:rPr>
              <a:t>OS</a:t>
            </a:r>
          </a:p>
        </p:txBody>
      </p:sp>
    </p:spTree>
    <p:extLst>
      <p:ext uri="{BB962C8B-B14F-4D97-AF65-F5344CB8AC3E}">
        <p14:creationId xmlns:p14="http://schemas.microsoft.com/office/powerpoint/2010/main" val="11701168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Exokernel Example 2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586600" y="1273213"/>
            <a:ext cx="43973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altLang="ko-KR" sz="3200" dirty="0">
                <a:latin typeface="+mn-lt"/>
                <a:ea typeface="굴림" charset="-127"/>
              </a:rPr>
              <a:t>Exo</a:t>
            </a:r>
            <a:r>
              <a:rPr lang="en-US" altLang="ko-KR" sz="3200" b="1" dirty="0">
                <a:latin typeface="+mn-lt"/>
                <a:ea typeface="굴림" charset="-127"/>
              </a:rPr>
              <a:t>kernel</a:t>
            </a:r>
            <a:r>
              <a:rPr lang="en-US" altLang="ko-KR" sz="3200" dirty="0">
                <a:latin typeface="+mn-lt"/>
                <a:ea typeface="굴림" charset="-127"/>
              </a:rPr>
              <a:t> + Library </a:t>
            </a:r>
            <a:r>
              <a:rPr lang="en-US" altLang="ko-KR" sz="3200" b="1" dirty="0">
                <a:latin typeface="+mn-lt"/>
                <a:ea typeface="굴림" charset="-127"/>
              </a:rPr>
              <a:t>OS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741719" y="2129742"/>
            <a:ext cx="7784400" cy="3877710"/>
            <a:chOff x="845894" y="2129742"/>
            <a:chExt cx="7784400" cy="3877710"/>
          </a:xfrm>
        </p:grpSpPr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850910" y="5389363"/>
              <a:ext cx="4002094" cy="6180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latin typeface="+mn-lt"/>
                  <a:ea typeface="굴림" charset="-127"/>
                </a:rPr>
                <a:t>Hardware</a:t>
              </a: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1920571" y="2327731"/>
              <a:ext cx="1676403" cy="5297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>
                  <a:latin typeface="+mn-lt"/>
                  <a:ea typeface="굴림" charset="-127"/>
                </a:rPr>
                <a:t>Apache</a:t>
              </a: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65115" y="3900386"/>
              <a:ext cx="1451086" cy="3643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rgbClr val="FF0000"/>
                  </a:solidFill>
                  <a:latin typeface="+mn-lt"/>
                  <a:ea typeface="굴림" charset="-127"/>
                </a:rPr>
                <a:t>Interface</a:t>
              </a: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963061" y="3900386"/>
              <a:ext cx="1876738" cy="3643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rgbClr val="FF0000"/>
                  </a:solidFill>
                  <a:latin typeface="+mn-lt"/>
                  <a:ea typeface="굴림" charset="-127"/>
                </a:rPr>
                <a:t>Abstractions</a:t>
              </a: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845894" y="2129742"/>
              <a:ext cx="3816000" cy="2241729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5868589" y="2327731"/>
              <a:ext cx="1827216" cy="5297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>
                  <a:latin typeface="+mn-lt"/>
                  <a:ea typeface="굴림" charset="-127"/>
                </a:rPr>
                <a:t>SQL Server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2769885" y="2959687"/>
              <a:ext cx="0" cy="28122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1017104" y="4942391"/>
              <a:ext cx="7441096" cy="2758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latin typeface="+mn-lt"/>
                  <a:ea typeface="굴림" charset="-127"/>
                </a:rPr>
                <a:t>Exokernel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2273" y="3240910"/>
              <a:ext cx="3543928" cy="659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altLang="ko-KR" sz="2400" dirty="0">
                  <a:solidFill>
                    <a:srgbClr val="FF0000"/>
                  </a:solidFill>
                </a:rPr>
                <a:t>Library </a:t>
              </a:r>
              <a:r>
                <a:rPr lang="en-US" altLang="ko-KR" sz="2400" b="1" dirty="0">
                  <a:solidFill>
                    <a:srgbClr val="FF0000"/>
                  </a:solidFill>
                </a:rPr>
                <a:t>OS</a:t>
              </a:r>
            </a:p>
            <a:p>
              <a:pPr algn="ctr">
                <a:lnSpc>
                  <a:spcPts val="2200"/>
                </a:lnSpc>
              </a:pPr>
              <a:r>
                <a:rPr lang="en-US" altLang="ko-KR" sz="2400" dirty="0">
                  <a:solidFill>
                    <a:srgbClr val="FF0000"/>
                  </a:solidFill>
                </a:rPr>
                <a:t>chosen from available</a:t>
              </a:r>
              <a:endParaRPr lang="ko-KR" alt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4814294" y="2129742"/>
              <a:ext cx="3816000" cy="2241729"/>
            </a:xfrm>
            <a:prstGeom prst="rect">
              <a:avLst/>
            </a:prstGeom>
            <a:noFill/>
            <a:ln w="31750">
              <a:solidFill>
                <a:srgbClr val="007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+mn-lt"/>
              </a:endParaRPr>
            </a:p>
          </p:txBody>
        </p:sp>
        <p:sp>
          <p:nvSpPr>
            <p:cNvPr id="24" name="Line 14"/>
            <p:cNvSpPr>
              <a:spLocks noChangeShapeType="1"/>
            </p:cNvSpPr>
            <p:nvPr/>
          </p:nvSpPr>
          <p:spPr bwMode="auto">
            <a:xfrm>
              <a:off x="6738699" y="2983264"/>
              <a:ext cx="0" cy="281223"/>
            </a:xfrm>
            <a:prstGeom prst="line">
              <a:avLst/>
            </a:prstGeom>
            <a:noFill/>
            <a:ln w="9525">
              <a:solidFill>
                <a:srgbClr val="0070C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7059577" y="3923963"/>
              <a:ext cx="1451086" cy="3643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rgbClr val="0070C0"/>
                  </a:solidFill>
                  <a:latin typeface="+mn-lt"/>
                  <a:ea typeface="굴림" charset="-127"/>
                </a:rPr>
                <a:t>Interface</a:t>
              </a:r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4957523" y="3923963"/>
              <a:ext cx="1876738" cy="36439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rgbClr val="0070C0"/>
                  </a:solidFill>
                  <a:latin typeface="+mn-lt"/>
                  <a:ea typeface="굴림" charset="-127"/>
                </a:rPr>
                <a:t>Abstractions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47104" y="3264487"/>
              <a:ext cx="3783190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altLang="ko-KR" sz="2400" dirty="0">
                  <a:solidFill>
                    <a:srgbClr val="0070C0"/>
                  </a:solidFill>
                </a:rPr>
                <a:t>Library </a:t>
              </a:r>
              <a:r>
                <a:rPr lang="en-US" altLang="ko-KR" sz="2400" b="1" dirty="0">
                  <a:solidFill>
                    <a:srgbClr val="0070C0"/>
                  </a:solidFill>
                </a:rPr>
                <a:t>OS</a:t>
              </a:r>
            </a:p>
            <a:p>
              <a:pPr algn="ctr">
                <a:lnSpc>
                  <a:spcPts val="2200"/>
                </a:lnSpc>
              </a:pPr>
              <a:r>
                <a:rPr lang="en-US" altLang="ko-KR" sz="2400" dirty="0">
                  <a:solidFill>
                    <a:srgbClr val="0070C0"/>
                  </a:solidFill>
                </a:rPr>
                <a:t>customized for SQL Server</a:t>
              </a:r>
              <a:endParaRPr lang="ko-KR" alt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2656377" y="4536000"/>
              <a:ext cx="381000" cy="2286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H="1">
              <a:off x="6754777" y="4536000"/>
              <a:ext cx="304800" cy="30480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33938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Exokernel Design Challenge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Kernel’s new role</a:t>
            </a:r>
          </a:p>
          <a:p>
            <a:pPr marL="457200" lvl="1" indent="0">
              <a:buNone/>
            </a:pPr>
            <a:r>
              <a:rPr lang="en-US" altLang="ko-KR" dirty="0"/>
              <a:t>Tracking ownership of resources</a:t>
            </a:r>
          </a:p>
          <a:p>
            <a:pPr marL="457200" lvl="1" indent="0">
              <a:buNone/>
            </a:pPr>
            <a:r>
              <a:rPr lang="en-US" altLang="ko-KR" dirty="0"/>
              <a:t>Ensuring resource protection</a:t>
            </a:r>
          </a:p>
          <a:p>
            <a:pPr marL="457200" lvl="1" indent="0">
              <a:buNone/>
            </a:pPr>
            <a:r>
              <a:rPr lang="en-US" altLang="ko-KR" dirty="0"/>
              <a:t>Revoking resource access</a:t>
            </a:r>
          </a:p>
          <a:p>
            <a:pPr marL="457200" lvl="1" indent="0">
              <a:buNone/>
            </a:pPr>
            <a:endParaRPr lang="en-US" altLang="ko-KR" sz="1200" dirty="0"/>
          </a:p>
          <a:p>
            <a:pPr marL="457200" lvl="1" indent="0">
              <a:buNone/>
            </a:pPr>
            <a:r>
              <a:rPr lang="en-US" altLang="ko-KR" dirty="0"/>
              <a:t>Three techniques</a:t>
            </a:r>
          </a:p>
          <a:p>
            <a:pPr marL="868680" lvl="2" indent="0">
              <a:buNone/>
            </a:pPr>
            <a:r>
              <a:rPr lang="en-US" altLang="ko-KR" sz="2400" b="1" dirty="0"/>
              <a:t>Secure binding</a:t>
            </a:r>
          </a:p>
          <a:p>
            <a:pPr marL="868680" lvl="2" indent="0">
              <a:buNone/>
            </a:pPr>
            <a:r>
              <a:rPr lang="en-US" altLang="ko-KR" sz="2400" b="1" dirty="0"/>
              <a:t>Visible revocation</a:t>
            </a:r>
          </a:p>
          <a:p>
            <a:pPr marL="868680" lvl="2" indent="0">
              <a:buNone/>
            </a:pPr>
            <a:r>
              <a:rPr lang="en-US" altLang="ko-KR" sz="2400" b="1" dirty="0"/>
              <a:t>Abort protocol</a:t>
            </a:r>
            <a:endParaRPr lang="ko-KR" altLang="en-US" sz="24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872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dirty="0"/>
              <a:t>Secure binding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331200" cy="4927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dirty="0"/>
              <a:t>It is a protection mechanism that decouples authorization from actual use of a resource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Can improve performance</a:t>
            </a:r>
          </a:p>
          <a:p>
            <a:pPr marL="457200" lvl="1" indent="0">
              <a:buNone/>
            </a:pPr>
            <a:r>
              <a:rPr lang="en-US" altLang="ko-KR" dirty="0"/>
              <a:t>The protection checks involved in enforcing a secure binding are expressed in terms of simple operations that the kernel can implement quickly</a:t>
            </a:r>
          </a:p>
          <a:p>
            <a:pPr marL="457200" lvl="1" indent="0">
              <a:buNone/>
            </a:pPr>
            <a:r>
              <a:rPr lang="en-US" altLang="ko-KR" dirty="0"/>
              <a:t>A secure binding performs authorization only at bind time, which allows management to be decoupled from protection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Three techniques</a:t>
            </a:r>
          </a:p>
          <a:p>
            <a:pPr marL="457200" lvl="1" indent="0">
              <a:buNone/>
            </a:pPr>
            <a:r>
              <a:rPr lang="en-US" altLang="ko-KR" dirty="0"/>
              <a:t>Hardware mechanism, software caching, and downloading application code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25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9400" y="88900"/>
            <a:ext cx="8623300" cy="1511300"/>
          </a:xfrm>
        </p:spPr>
        <p:txBody>
          <a:bodyPr>
            <a:normAutofit/>
          </a:bodyPr>
          <a:lstStyle/>
          <a:p>
            <a:r>
              <a:rPr lang="en-US" altLang="ko-KR" dirty="0"/>
              <a:t>Visible resource revocation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" indent="0">
              <a:buNone/>
            </a:pPr>
            <a:r>
              <a:rPr lang="en-US" altLang="ko-KR" dirty="0"/>
              <a:t>A way to reclaim resources and break their(application &amp; resources) secure binding</a:t>
            </a:r>
          </a:p>
          <a:p>
            <a:pPr marL="57150" indent="0">
              <a:buNone/>
            </a:pPr>
            <a:endParaRPr lang="en-US" altLang="ko-KR" dirty="0"/>
          </a:p>
          <a:p>
            <a:pPr marL="57150" indent="0">
              <a:buNone/>
            </a:pPr>
            <a:r>
              <a:rPr lang="en-US" altLang="ko-KR" dirty="0"/>
              <a:t>An exokernel uses visible revocation for most resources</a:t>
            </a:r>
          </a:p>
          <a:p>
            <a:pPr marL="514350" lvl="1" indent="0">
              <a:buNone/>
            </a:pPr>
            <a:r>
              <a:rPr lang="en-US" altLang="ko-KR" dirty="0"/>
              <a:t>Traditionally, OS have performed revocation invisibly, de-allocating resources without application involvement</a:t>
            </a:r>
          </a:p>
          <a:p>
            <a:pPr marL="57150" indent="0">
              <a:buNone/>
            </a:pPr>
            <a:endParaRPr lang="en-US" altLang="ko-KR" dirty="0"/>
          </a:p>
          <a:p>
            <a:pPr marL="57150" indent="0">
              <a:buNone/>
            </a:pPr>
            <a:r>
              <a:rPr lang="en-US" altLang="ko-KR" dirty="0"/>
              <a:t>Dialogue between an </a:t>
            </a:r>
            <a:r>
              <a:rPr lang="en-US" altLang="ko-KR" dirty="0" err="1"/>
              <a:t>exokernel</a:t>
            </a:r>
            <a:r>
              <a:rPr lang="en-US" altLang="ko-KR" dirty="0"/>
              <a:t> and a library OS</a:t>
            </a:r>
          </a:p>
          <a:p>
            <a:pPr marL="514350" lvl="1" indent="0">
              <a:buNone/>
            </a:pPr>
            <a:r>
              <a:rPr lang="en-US" altLang="ko-KR" dirty="0"/>
              <a:t>Library OS should organize resource lists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35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abort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" indent="0">
              <a:buNone/>
            </a:pPr>
            <a:r>
              <a:rPr lang="en-US" altLang="ko-KR" dirty="0"/>
              <a:t>An exokernel must also be able to take resources from library operating systems that fail to respond satisfactorily to revocation requests</a:t>
            </a:r>
          </a:p>
          <a:p>
            <a:pPr marL="57150" indent="0">
              <a:buNone/>
            </a:pPr>
            <a:endParaRPr lang="en-US" altLang="ko-KR" dirty="0"/>
          </a:p>
          <a:p>
            <a:pPr marL="57150" indent="0">
              <a:buNone/>
            </a:pPr>
            <a:r>
              <a:rPr lang="en-US" altLang="ko-KR" dirty="0"/>
              <a:t>If a library OS fails to respond quickly, the secure bindings need to be broken “</a:t>
            </a:r>
            <a:r>
              <a:rPr lang="en-US" altLang="ko-KR" b="1" dirty="0"/>
              <a:t>by force</a:t>
            </a:r>
            <a:r>
              <a:rPr lang="en-US" altLang="ko-KR" dirty="0"/>
              <a:t>”</a:t>
            </a:r>
          </a:p>
          <a:p>
            <a:pPr marL="57150" indent="0">
              <a:buNone/>
            </a:pPr>
            <a:endParaRPr lang="en-US" altLang="ko-KR" dirty="0"/>
          </a:p>
          <a:p>
            <a:pPr marL="57150" indent="0">
              <a:buNone/>
            </a:pPr>
            <a:r>
              <a:rPr lang="en-US" altLang="ko-KR" dirty="0"/>
              <a:t>An exokernel simply breaks all secure bindings to the resource and informs the library operating system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785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Exokernel Example 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309" t="7533" b="4043"/>
          <a:stretch>
            <a:fillRect/>
          </a:stretch>
        </p:blipFill>
        <p:spPr bwMode="auto">
          <a:xfrm>
            <a:off x="1683698" y="1448823"/>
            <a:ext cx="6198662" cy="36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83698" y="5099801"/>
            <a:ext cx="6198662" cy="92333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dirty="0"/>
              <a:t>An example exokernel-based system consisting of a thin exokernel veneer that exports resources to library operating systems through secure bindings. </a:t>
            </a:r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4305783" y="4068000"/>
            <a:ext cx="1331088" cy="52086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5851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Implementation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Prototype</a:t>
            </a:r>
            <a:r>
              <a:rPr lang="ko-KR" altLang="en-US" dirty="0"/>
              <a:t> </a:t>
            </a:r>
            <a:r>
              <a:rPr lang="en-US" altLang="ko-KR" dirty="0"/>
              <a:t>( Xok / ExOS ) </a:t>
            </a:r>
          </a:p>
          <a:p>
            <a:pPr marL="457200" lvl="1" indent="0">
              <a:buNone/>
            </a:pPr>
            <a:r>
              <a:rPr lang="en-US" altLang="ko-KR" dirty="0"/>
              <a:t>Xok</a:t>
            </a:r>
          </a:p>
          <a:p>
            <a:pPr marL="914400" lvl="2" indent="0">
              <a:buNone/>
            </a:pPr>
            <a:r>
              <a:rPr lang="en-US" altLang="ko-KR" b="1" u="sng" dirty="0"/>
              <a:t>Exokernel</a:t>
            </a:r>
          </a:p>
          <a:p>
            <a:pPr marL="914400" lvl="2" indent="0">
              <a:buNone/>
            </a:pPr>
            <a:r>
              <a:rPr lang="en-US" altLang="ko-KR" dirty="0"/>
              <a:t>Runs on x86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(Aegis runs on DEC)</a:t>
            </a:r>
          </a:p>
          <a:p>
            <a:pPr marL="914400" lvl="2" indent="0">
              <a:buNone/>
            </a:pPr>
            <a:r>
              <a:rPr lang="en-US" altLang="ko-KR" dirty="0"/>
              <a:t>Safely multiplexes the physical resources </a:t>
            </a:r>
          </a:p>
          <a:p>
            <a:pPr marL="914400" lvl="2" indent="0">
              <a:buNone/>
            </a:pPr>
            <a:endParaRPr lang="en-US" altLang="ko-KR" sz="1200" dirty="0"/>
          </a:p>
          <a:p>
            <a:pPr marL="457200" lvl="1" indent="0">
              <a:buNone/>
            </a:pPr>
            <a:r>
              <a:rPr lang="en-US" altLang="ko-KR" dirty="0"/>
              <a:t>ExOS</a:t>
            </a:r>
          </a:p>
          <a:p>
            <a:pPr marL="914400" lvl="2" indent="0">
              <a:buNone/>
            </a:pPr>
            <a:r>
              <a:rPr lang="en-US" altLang="ko-KR" b="1" u="sng" dirty="0"/>
              <a:t>Library OS</a:t>
            </a:r>
          </a:p>
          <a:p>
            <a:pPr marL="914400" lvl="2" indent="0">
              <a:buNone/>
            </a:pPr>
            <a:r>
              <a:rPr lang="en-US" altLang="ko-KR" dirty="0"/>
              <a:t>Manages fundamental OS abstractions at application level</a:t>
            </a:r>
          </a:p>
          <a:p>
            <a:pPr marL="1371600" lvl="3" indent="0">
              <a:buNone/>
            </a:pPr>
            <a:r>
              <a:rPr lang="en-US" altLang="ko-KR" sz="2100" dirty="0"/>
              <a:t>completely within the address space of the application that is using it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878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3060" y="1289093"/>
            <a:ext cx="7106540" cy="481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85213" y="6353100"/>
            <a:ext cx="7060037" cy="369332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dirty="0"/>
              <a:t>Application Performance and Flexibility on </a:t>
            </a:r>
            <a:r>
              <a:rPr lang="en-US" altLang="ko-KR" dirty="0" err="1"/>
              <a:t>Exokernel</a:t>
            </a:r>
            <a:r>
              <a:rPr lang="en-US" altLang="ko-KR" dirty="0"/>
              <a:t> Systems</a:t>
            </a:r>
            <a:r>
              <a:rPr lang="en-US" altLang="en-US" dirty="0"/>
              <a:t>, SOSP’97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46112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3059" y="1245101"/>
            <a:ext cx="6893715" cy="463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84177" y="5868560"/>
            <a:ext cx="5419412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dirty="0"/>
              <a:t>Application-level control can significantly improve the performance of applications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01590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Criticisms of Exokernel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Customer-Support:</a:t>
            </a:r>
          </a:p>
          <a:p>
            <a:pPr lvl="1"/>
            <a:r>
              <a:rPr kumimoji="1" lang="en-US" altLang="zh-CN" dirty="0"/>
              <a:t>“</a:t>
            </a:r>
            <a:r>
              <a:rPr kumimoji="1" lang="en-US" altLang="zh-CN" i="1" dirty="0"/>
              <a:t>Extensibility has its problems. For example, it makes the customer-support issues a lot more complicated, because you no longer know which OS each of your customers is running</a:t>
            </a:r>
            <a:r>
              <a:rPr kumimoji="1" lang="en-US" altLang="zh-CN" dirty="0"/>
              <a:t>” (</a:t>
            </a:r>
            <a:r>
              <a:rPr kumimoji="1" lang="en-US" altLang="zh-CN" dirty="0" err="1"/>
              <a:t>Milojicic</a:t>
            </a:r>
            <a:r>
              <a:rPr kumimoji="1" lang="en-US" altLang="zh-CN" dirty="0"/>
              <a:t>, 1999).</a:t>
            </a:r>
          </a:p>
        </p:txBody>
      </p:sp>
    </p:spTree>
    <p:extLst>
      <p:ext uri="{BB962C8B-B14F-4D97-AF65-F5344CB8AC3E}">
        <p14:creationId xmlns:p14="http://schemas.microsoft.com/office/powerpoint/2010/main" val="9593229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/>
          <p:cNvSpPr/>
          <p:nvPr/>
        </p:nvSpPr>
        <p:spPr>
          <a:xfrm>
            <a:off x="1449051" y="4053868"/>
            <a:ext cx="1111771" cy="76573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Comparison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49051" y="4813973"/>
            <a:ext cx="1111771" cy="71671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49378" y="3881771"/>
            <a:ext cx="705162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 rot="16200000">
            <a:off x="532762" y="2817614"/>
            <a:ext cx="118333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User-Mode</a:t>
            </a:r>
            <a:endParaRPr lang="zh-CN" altLang="en-US" sz="1500" b="1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 rot="16200000">
            <a:off x="440777" y="4448659"/>
            <a:ext cx="134684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chemeClr val="accent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Kernel-Mode</a:t>
            </a:r>
            <a:endParaRPr lang="zh-CN" altLang="en-US" sz="1500" b="1" dirty="0">
              <a:solidFill>
                <a:schemeClr val="accent2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98952" y="415779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98624" y="441128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49555" y="4053868"/>
            <a:ext cx="1252305" cy="8147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35311" y="420775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4983" y="446124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36231" y="4896632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48985" y="5120287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84359" y="2370264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84359" y="4053868"/>
            <a:ext cx="1252306" cy="5149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09210" y="420775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34066" y="2370264"/>
            <a:ext cx="352892" cy="13503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683772" y="2370264"/>
            <a:ext cx="352892" cy="13503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17149" y="2668928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66855" y="2668928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716562" y="2682651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23787" y="3206581"/>
            <a:ext cx="352892" cy="514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23786" y="4053868"/>
            <a:ext cx="1280296" cy="1538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56577" y="2856303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23787" y="2370264"/>
            <a:ext cx="352892" cy="8363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556577" y="3353541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817149" y="334412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266855" y="334412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716562" y="3357843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987488" y="3206581"/>
            <a:ext cx="352892" cy="514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020278" y="2856303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987488" y="2370264"/>
            <a:ext cx="352892" cy="8363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020278" y="3353541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451190" y="3206581"/>
            <a:ext cx="352892" cy="5140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483980" y="2856303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51190" y="2370264"/>
            <a:ext cx="352892" cy="8363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483980" y="3353541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548986" y="5661248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DOS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297836" y="5661248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UNIX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648512" y="5661248"/>
            <a:ext cx="152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MicroKernel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401934" y="5661248"/>
            <a:ext cx="1523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</a:rPr>
              <a:t>ExoKernel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514292" y="420775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430590" y="4532377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658372" y="451051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136182" y="520259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9" name="直接箭头连接符 68"/>
          <p:cNvCxnSpPr>
            <a:stCxn id="46" idx="2"/>
            <a:endCxn id="25" idx="0"/>
          </p:cNvCxnSpPr>
          <p:nvPr/>
        </p:nvCxnSpPr>
        <p:spPr>
          <a:xfrm>
            <a:off x="4960806" y="3567774"/>
            <a:ext cx="192061" cy="6399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25" idx="0"/>
            <a:endCxn id="47" idx="2"/>
          </p:cNvCxnSpPr>
          <p:nvPr/>
        </p:nvCxnSpPr>
        <p:spPr>
          <a:xfrm flipV="1">
            <a:off x="5152867" y="3567774"/>
            <a:ext cx="257645" cy="6399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11" idx="2"/>
            <a:endCxn id="16" idx="0"/>
          </p:cNvCxnSpPr>
          <p:nvPr/>
        </p:nvCxnSpPr>
        <p:spPr>
          <a:xfrm flipH="1">
            <a:off x="2079888" y="4634934"/>
            <a:ext cx="162393" cy="2616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>
            <a:stCxn id="41" idx="2"/>
            <a:endCxn id="45" idx="0"/>
          </p:cNvCxnSpPr>
          <p:nvPr/>
        </p:nvCxnSpPr>
        <p:spPr>
          <a:xfrm>
            <a:off x="6700233" y="3079958"/>
            <a:ext cx="0" cy="2735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6556577" y="249301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020278" y="249301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483980" y="2493016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71292" y="854398"/>
            <a:ext cx="287171" cy="3138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135590" y="824094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OS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771292" y="1254693"/>
            <a:ext cx="287171" cy="3138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135590" y="1224389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App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771292" y="1654464"/>
            <a:ext cx="287171" cy="31381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135590" y="1624160"/>
            <a:ext cx="78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Logic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049554" y="2370264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3499261" y="2370264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948967" y="2370264"/>
            <a:ext cx="352892" cy="13503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3082344" y="2668928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532050" y="2668928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3981757" y="2682651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082344" y="334412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532050" y="3344120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3981757" y="3357843"/>
            <a:ext cx="287312" cy="223655"/>
          </a:xfrm>
          <a:prstGeom prst="rect">
            <a:avLst/>
          </a:prstGeom>
          <a:solidFill>
            <a:srgbClr val="0096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22" name="直接箭头连接符 21"/>
          <p:cNvCxnSpPr>
            <a:endCxn id="15" idx="0"/>
          </p:cNvCxnSpPr>
          <p:nvPr/>
        </p:nvCxnSpPr>
        <p:spPr>
          <a:xfrm flipH="1">
            <a:off x="3978640" y="3581497"/>
            <a:ext cx="156147" cy="8797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椭圆 105"/>
          <p:cNvSpPr/>
          <p:nvPr/>
        </p:nvSpPr>
        <p:spPr>
          <a:xfrm>
            <a:off x="3995812" y="3808355"/>
            <a:ext cx="163958" cy="163958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4981100" y="3808355"/>
            <a:ext cx="163958" cy="163958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5193877" y="3808355"/>
            <a:ext cx="163958" cy="163958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8398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Application can gain a better performance of memory and file system in </a:t>
            </a:r>
            <a:r>
              <a:rPr lang="en-US" dirty="0" err="1"/>
              <a:t>exokernel</a:t>
            </a:r>
            <a:r>
              <a:rPr lang="en-US" dirty="0"/>
              <a:t> compared with microkernel or monolithic kernel, why? And what's the price of performance profit?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Exokernel</a:t>
            </a:r>
            <a:r>
              <a:rPr lang="en-US" dirty="0"/>
              <a:t> grants the applications more control over hardware resource. How does </a:t>
            </a:r>
            <a:r>
              <a:rPr lang="en-US" dirty="0" err="1"/>
              <a:t>exokernel</a:t>
            </a:r>
            <a:r>
              <a:rPr lang="en-US" dirty="0"/>
              <a:t> protect application against each other? And how to understand this goal of paper: to separate protection from management?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Open question - do you think why has not </a:t>
            </a:r>
            <a:r>
              <a:rPr lang="en-US" dirty="0" err="1"/>
              <a:t>exokernel</a:t>
            </a:r>
            <a:r>
              <a:rPr lang="en-US" dirty="0"/>
              <a:t> been as popular as monolithic kernel(Linux) and Hybrid kernel(Windows NT)?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4842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  <a:r>
              <a:rPr lang="en-US" altLang="zh-CN" dirty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dirty="0" err="1"/>
              <a:t>Exokernel</a:t>
            </a:r>
            <a:r>
              <a:rPr lang="en-US" dirty="0"/>
              <a:t>: an operating</a:t>
            </a:r>
            <a:r>
              <a:rPr lang="zh-CN" altLang="en-US" dirty="0"/>
              <a:t> </a:t>
            </a:r>
            <a:r>
              <a:rPr lang="en-US" dirty="0"/>
              <a:t>system architecture for application-speciﬁc resource management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SOSP’95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Application Performance and Flexibility on </a:t>
            </a:r>
            <a:r>
              <a:rPr lang="en-US" dirty="0" err="1"/>
              <a:t>Exokernel</a:t>
            </a:r>
            <a:r>
              <a:rPr lang="en-US" dirty="0"/>
              <a:t> Systems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SOSP’97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altLang="zh-CN" dirty="0"/>
              <a:t>Corey: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Operating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Many</a:t>
            </a:r>
            <a:r>
              <a:rPr lang="zh-CN" altLang="en-US" dirty="0"/>
              <a:t> </a:t>
            </a:r>
            <a:r>
              <a:rPr lang="en-US" altLang="zh-CN" dirty="0"/>
              <a:t>Cores,</a:t>
            </a:r>
            <a:r>
              <a:rPr lang="zh-CN" altLang="en-US" dirty="0"/>
              <a:t> </a:t>
            </a:r>
            <a:r>
              <a:rPr lang="en-US" altLang="zh-CN" dirty="0"/>
              <a:t>OSDI’05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9273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Labs</a:t>
            </a:r>
            <a:endParaRPr lang="zh-TW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Implement JOS: adopted from MIT 6.828 course</a:t>
            </a:r>
            <a:endParaRPr lang="en-US" dirty="0"/>
          </a:p>
          <a:p>
            <a:pPr marL="400050" lvl="1" indent="0">
              <a:buNone/>
            </a:pPr>
            <a:r>
              <a:rPr lang="en-US" dirty="0">
                <a:solidFill>
                  <a:srgbClr val="0000FF"/>
                </a:solidFill>
              </a:rPr>
              <a:t>Lab1</a:t>
            </a:r>
            <a:r>
              <a:rPr lang="en-US" dirty="0"/>
              <a:t>: Booting a PC</a:t>
            </a:r>
          </a:p>
          <a:p>
            <a:pPr marL="400050" lvl="1" indent="0">
              <a:buNone/>
            </a:pPr>
            <a:r>
              <a:rPr lang="en-US" dirty="0">
                <a:solidFill>
                  <a:srgbClr val="0000FF"/>
                </a:solidFill>
                <a:hlinkClick r:id="rId2" tooltip="os:labs:lab4"/>
              </a:rPr>
              <a:t>Lab</a:t>
            </a:r>
            <a:r>
              <a:rPr lang="en-US" dirty="0">
                <a:solidFill>
                  <a:srgbClr val="0000FF"/>
                </a:solidFill>
              </a:rPr>
              <a:t>2</a:t>
            </a:r>
            <a:r>
              <a:rPr lang="en-US" dirty="0"/>
              <a:t>: Memory Management</a:t>
            </a:r>
          </a:p>
          <a:p>
            <a:pPr marL="400050" lvl="1" indent="0">
              <a:buNone/>
            </a:pPr>
            <a:r>
              <a:rPr lang="en-US" dirty="0">
                <a:solidFill>
                  <a:srgbClr val="0000FF"/>
                </a:solidFill>
                <a:hlinkClick r:id="rId3" tooltip="os:labs:lab5"/>
              </a:rPr>
              <a:t>Lab</a:t>
            </a:r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/>
              <a:t>: User Environments </a:t>
            </a:r>
          </a:p>
          <a:p>
            <a:pPr marL="400050" lvl="1" indent="0">
              <a:buNone/>
            </a:pPr>
            <a:r>
              <a:rPr lang="en-US" dirty="0">
                <a:solidFill>
                  <a:srgbClr val="0000FF"/>
                </a:solidFill>
                <a:hlinkClick r:id="rId4" tooltip="os:labs:lab6"/>
              </a:rPr>
              <a:t>Lab</a:t>
            </a:r>
            <a:r>
              <a:rPr lang="en-US" dirty="0">
                <a:solidFill>
                  <a:srgbClr val="0000FF"/>
                </a:solidFill>
              </a:rPr>
              <a:t>4</a:t>
            </a:r>
            <a:r>
              <a:rPr lang="en-US" dirty="0"/>
              <a:t>: Preemptive Multitasking</a:t>
            </a:r>
          </a:p>
          <a:p>
            <a:pPr marL="400050" lvl="1" indent="0">
              <a:buNone/>
            </a:pPr>
            <a:endParaRPr lang="en-US" dirty="0"/>
          </a:p>
          <a:p>
            <a:pPr marL="400050" lvl="1" indent="0">
              <a:buNone/>
            </a:pPr>
            <a:r>
              <a:rPr lang="en-US" dirty="0"/>
              <a:t>*Lab 5: XXX</a:t>
            </a:r>
          </a:p>
          <a:p>
            <a:pPr marL="400050" lvl="1" indent="0">
              <a:buNone/>
            </a:pPr>
            <a:r>
              <a:rPr lang="en-US" dirty="0"/>
              <a:t>*Lab 6: XXX</a:t>
            </a:r>
          </a:p>
        </p:txBody>
      </p:sp>
    </p:spTree>
    <p:extLst>
      <p:ext uri="{BB962C8B-B14F-4D97-AF65-F5344CB8AC3E}">
        <p14:creationId xmlns:p14="http://schemas.microsoft.com/office/powerpoint/2010/main" val="1200932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Lab 1 Boot a 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48307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Familiar with PC boot process</a:t>
            </a:r>
          </a:p>
        </p:txBody>
      </p:sp>
      <p:pic>
        <p:nvPicPr>
          <p:cNvPr id="4" name="Picture 3" descr="C:\Users\peng\Desktop\slide-osta\lab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7107238" cy="419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8657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Lab2 Memory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4983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Setup virtual memory map for JOS</a:t>
            </a:r>
          </a:p>
        </p:txBody>
      </p:sp>
      <p:pic>
        <p:nvPicPr>
          <p:cNvPr id="2051" name="Picture 3" descr="C:\Users\peng\Desktop\slide-osta\lab-m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828800"/>
            <a:ext cx="772834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4192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94"/>
            <a:ext cx="8229600" cy="1143000"/>
          </a:xfrm>
        </p:spPr>
        <p:txBody>
          <a:bodyPr/>
          <a:lstStyle/>
          <a:p>
            <a:r>
              <a:rPr lang="en-US" dirty="0"/>
              <a:t>Lab3: User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906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Environment in JOS = Process in Linux</a:t>
            </a:r>
          </a:p>
          <a:p>
            <a:pPr marL="0" indent="0">
              <a:buNone/>
            </a:pPr>
            <a:r>
              <a:rPr lang="en-US" dirty="0"/>
              <a:t>In this lab, only an environment on a single core</a:t>
            </a:r>
          </a:p>
        </p:txBody>
      </p:sp>
      <p:pic>
        <p:nvPicPr>
          <p:cNvPr id="3074" name="Picture 2" descr="C:\Users\peng\Desktop\slide-osta\lab-en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7196944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2779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Lab4: Preemptive Multitasking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4983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Multicore</a:t>
            </a:r>
          </a:p>
          <a:p>
            <a:pPr marL="0" indent="0">
              <a:buNone/>
            </a:pPr>
            <a:r>
              <a:rPr lang="en-US" dirty="0"/>
              <a:t>Preemptive multitasking </a:t>
            </a:r>
          </a:p>
          <a:p>
            <a:endParaRPr lang="en-US" dirty="0"/>
          </a:p>
        </p:txBody>
      </p:sp>
      <p:pic>
        <p:nvPicPr>
          <p:cNvPr id="4098" name="Picture 2" descr="C:\Users\peng\Desktop\slide-osta\lab-multico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42891"/>
            <a:ext cx="7943670" cy="465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9399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your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Supporting code will be provided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Still a hard but interesting job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Hints: Start to work early and work hard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556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Lab Rules</a:t>
            </a:r>
            <a:endParaRPr lang="zh-TW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>
                <a:solidFill>
                  <a:srgbClr val="FF0000"/>
                </a:solidFill>
              </a:rPr>
              <a:t>Individual</a:t>
            </a:r>
            <a:r>
              <a:rPr lang="en-US" altLang="zh-TW" dirty="0"/>
              <a:t> project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Don’t copy any code from others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Can read but don’t copy other </a:t>
            </a:r>
            <a:r>
              <a:rPr lang="en-US" altLang="zh-TW" dirty="0" err="1"/>
              <a:t>OSes</a:t>
            </a:r>
            <a:r>
              <a:rPr lang="en-US" altLang="zh-TW" dirty="0"/>
              <a:t> (Linux, Open/FreeBSD, etc.)</a:t>
            </a:r>
          </a:p>
          <a:p>
            <a:pPr marL="457200" lvl="1" indent="0">
              <a:buNone/>
            </a:pPr>
            <a:r>
              <a:rPr lang="en-US" altLang="zh-TW" dirty="0"/>
              <a:t>Cite any code that inspired your code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Please don’t post any “</a:t>
            </a:r>
            <a:r>
              <a:rPr lang="zh-CN" altLang="en-US" dirty="0"/>
              <a:t>攻略</a:t>
            </a:r>
            <a:r>
              <a:rPr lang="en-US" altLang="zh-TW" dirty="0"/>
              <a:t>”or code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17501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47725" y="568325"/>
            <a:ext cx="7513638" cy="479425"/>
          </a:xfrm>
          <a:ln/>
        </p:spPr>
        <p:txBody>
          <a:bodyPr lIns="90000" tIns="46800" rIns="90000" bIns="46800" anchor="ctr">
            <a:normAutofit fontScale="90000"/>
          </a:bodyPr>
          <a:lstStyle/>
          <a:p>
            <a:pPr defTabSz="449263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Grading 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>
          <a:xfrm>
            <a:off x="561975" y="1460500"/>
            <a:ext cx="8099425" cy="5473700"/>
          </a:xfrm>
          <a:ln/>
        </p:spPr>
        <p:txBody>
          <a:bodyPr lIns="90000" tIns="46800" rIns="90000" bIns="46800">
            <a:normAutofit/>
          </a:bodyPr>
          <a:lstStyle/>
          <a:p>
            <a:pPr marL="0" indent="0" defTabSz="449263">
              <a:lnSpc>
                <a:spcPct val="75000"/>
              </a:lnSpc>
              <a:spcBef>
                <a:spcPts val="6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General (Tentative)</a:t>
            </a:r>
          </a:p>
          <a:p>
            <a:pPr marL="45720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Lab 1</a:t>
            </a:r>
            <a:r>
              <a:rPr lang="en-GB" altLang="zh-CN" sz="2400" dirty="0">
                <a:ea typeface="宋体" charset="-122"/>
              </a:rPr>
              <a:t>~</a:t>
            </a:r>
            <a:r>
              <a:rPr lang="en-GB" altLang="zh-CN" dirty="0"/>
              <a:t>4</a:t>
            </a:r>
            <a:r>
              <a:rPr lang="en-GB" sz="2400" dirty="0"/>
              <a:t>:  </a:t>
            </a:r>
            <a:r>
              <a:rPr lang="en-GB" dirty="0"/>
              <a:t>40</a:t>
            </a:r>
            <a:r>
              <a:rPr lang="en-GB" sz="2400" dirty="0"/>
              <a:t>%</a:t>
            </a:r>
          </a:p>
          <a:p>
            <a:pPr marL="45720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Final Exam：40%</a:t>
            </a:r>
          </a:p>
          <a:p>
            <a:pPr marL="857250" lvl="2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/>
              <a:t>Labs will be reflected in exam</a:t>
            </a:r>
          </a:p>
          <a:p>
            <a:pPr marL="45720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Homework: 10%</a:t>
            </a:r>
          </a:p>
          <a:p>
            <a:pPr marL="914400" lvl="2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/>
              <a:t>Help you to understand OS/Labs</a:t>
            </a:r>
          </a:p>
          <a:p>
            <a:pPr marL="45720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Course performance (5%)</a:t>
            </a:r>
          </a:p>
          <a:p>
            <a:pPr marL="914400" lvl="2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/>
              <a:t>Q&amp;A </a:t>
            </a:r>
            <a:r>
              <a:rPr lang="en-US" altLang="zh-CN" sz="2000" dirty="0"/>
              <a:t>in classroom, Presentation</a:t>
            </a:r>
          </a:p>
          <a:p>
            <a:pPr marL="51435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zh-CN" sz="2400" dirty="0"/>
          </a:p>
          <a:p>
            <a:pPr marL="51435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2400" dirty="0"/>
              <a:t>Bonus (5%): Lab5 &amp; Lab6</a:t>
            </a:r>
          </a:p>
          <a:p>
            <a:pPr marL="914400" lvl="2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CN" sz="2000" dirty="0"/>
              <a:t>Mus</a:t>
            </a:r>
            <a:r>
              <a:rPr lang="en-US" altLang="zh-CN" dirty="0"/>
              <a:t>t finish both in order to get at least 80% scores</a:t>
            </a:r>
            <a:endParaRPr lang="en-US" altLang="zh-CN" sz="2000" dirty="0"/>
          </a:p>
          <a:p>
            <a:pPr marL="914400" lvl="2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000" dirty="0"/>
          </a:p>
          <a:p>
            <a:pPr marL="457200" lvl="1" indent="0" defTabSz="449263">
              <a:lnSpc>
                <a:spcPct val="8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dirty="0"/>
          </a:p>
          <a:p>
            <a:pPr marL="0" indent="0" defTabSz="449263">
              <a:lnSpc>
                <a:spcPct val="75000"/>
              </a:lnSpc>
              <a:spcBef>
                <a:spcPts val="7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/>
          </a:p>
        </p:txBody>
      </p:sp>
      <p:pic>
        <p:nvPicPr>
          <p:cNvPr id="163844" name="Picture 4" descr="j02932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2563" y="962025"/>
            <a:ext cx="1565275" cy="1154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160358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4726</TotalTime>
  <Words>2882</Words>
  <Application>Microsoft Macintosh PowerPoint</Application>
  <PresentationFormat>全屏显示(4:3)</PresentationFormat>
  <Paragraphs>490</Paragraphs>
  <Slides>63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80" baseType="lpstr">
      <vt:lpstr>等线</vt:lpstr>
      <vt:lpstr>宋体</vt:lpstr>
      <vt:lpstr>굴림</vt:lpstr>
      <vt:lpstr>HY강M</vt:lpstr>
      <vt:lpstr>맑은 고딕</vt:lpstr>
      <vt:lpstr>新細明體</vt:lpstr>
      <vt:lpstr>Arial</vt:lpstr>
      <vt:lpstr>Calibri</vt:lpstr>
      <vt:lpstr>Consolas</vt:lpstr>
      <vt:lpstr>Helvetica Neue </vt:lpstr>
      <vt:lpstr>Helvetica Neue Light</vt:lpstr>
      <vt:lpstr>Monotype Sorts</vt:lpstr>
      <vt:lpstr>Tahoma</vt:lpstr>
      <vt:lpstr>Times</vt:lpstr>
      <vt:lpstr>Times New Roman</vt:lpstr>
      <vt:lpstr>Wingdings</vt:lpstr>
      <vt:lpstr>CloudVisor-Austin</vt:lpstr>
      <vt:lpstr>OS Structures</vt:lpstr>
      <vt:lpstr>Review</vt:lpstr>
      <vt:lpstr>Operating System Design and Implementation</vt:lpstr>
      <vt:lpstr>Operating System Design and Implementation</vt:lpstr>
      <vt:lpstr>Operating System Design and Implementation (Cont.)</vt:lpstr>
      <vt:lpstr>Kernels</vt:lpstr>
      <vt:lpstr>Kernels</vt:lpstr>
      <vt:lpstr>PowerPoint 演示文稿</vt:lpstr>
      <vt:lpstr>Simple Structure </vt:lpstr>
      <vt:lpstr>MS-DOS Layer Structure</vt:lpstr>
      <vt:lpstr>Layered Approach</vt:lpstr>
      <vt:lpstr>Layered Operating System</vt:lpstr>
      <vt:lpstr>UNIX</vt:lpstr>
      <vt:lpstr>UNIX System Structure</vt:lpstr>
      <vt:lpstr>Microkernel System Structure </vt:lpstr>
      <vt:lpstr>Microkernel Structure &amp; Instances</vt:lpstr>
      <vt:lpstr>Mach</vt:lpstr>
      <vt:lpstr>What does a microkernel (Mach) do?</vt:lpstr>
      <vt:lpstr>What does a microkernel (Mach) do?</vt:lpstr>
      <vt:lpstr>What else does a microkernel (Mach) do?</vt:lpstr>
      <vt:lpstr>Mach 2.5</vt:lpstr>
      <vt:lpstr>The Evolution of MacOS/iOS</vt:lpstr>
      <vt:lpstr>Mach 3</vt:lpstr>
      <vt:lpstr>OSes and Application Programs</vt:lpstr>
      <vt:lpstr>L3 -&gt; L4</vt:lpstr>
      <vt:lpstr>How it started? (1993)</vt:lpstr>
      <vt:lpstr>How fast?</vt:lpstr>
      <vt:lpstr>How did he do it?</vt:lpstr>
      <vt:lpstr>PowerPoint 演示文稿</vt:lpstr>
      <vt:lpstr>Asynchronous IPCs</vt:lpstr>
      <vt:lpstr>Async notifications</vt:lpstr>
      <vt:lpstr>L4 family tree</vt:lpstr>
      <vt:lpstr>PowerPoint 演示文稿</vt:lpstr>
      <vt:lpstr>So why didn’t take over entire world!</vt:lpstr>
      <vt:lpstr>Exokernel</vt:lpstr>
      <vt:lpstr>Exokernel Structure</vt:lpstr>
      <vt:lpstr>Exokernel &amp; Corey</vt:lpstr>
      <vt:lpstr>Motivation</vt:lpstr>
      <vt:lpstr>Exokernel’s Idea</vt:lpstr>
      <vt:lpstr>Library Operating System</vt:lpstr>
      <vt:lpstr>Exokernel Example 1</vt:lpstr>
      <vt:lpstr>Exokernel Example 2</vt:lpstr>
      <vt:lpstr>Exokernel Example 2</vt:lpstr>
      <vt:lpstr>Exokernel Design Challenge</vt:lpstr>
      <vt:lpstr>Secure binding</vt:lpstr>
      <vt:lpstr>Visible resource revocation</vt:lpstr>
      <vt:lpstr>The abort protocol</vt:lpstr>
      <vt:lpstr>Exokernel Example 3</vt:lpstr>
      <vt:lpstr>Implementation </vt:lpstr>
      <vt:lpstr>Evaluation</vt:lpstr>
      <vt:lpstr>Evaluation </vt:lpstr>
      <vt:lpstr>Criticisms of Exokernel</vt:lpstr>
      <vt:lpstr>Comparison</vt:lpstr>
      <vt:lpstr>Homework</vt:lpstr>
      <vt:lpstr>References</vt:lpstr>
      <vt:lpstr>Labs</vt:lpstr>
      <vt:lpstr>Lab 1 Boot a PC</vt:lpstr>
      <vt:lpstr>Lab2 Memory Management </vt:lpstr>
      <vt:lpstr>Lab3: User environment</vt:lpstr>
      <vt:lpstr>Lab4: Preemptive Multitasking </vt:lpstr>
      <vt:lpstr>Build your OS</vt:lpstr>
      <vt:lpstr>Lab Rules</vt:lpstr>
      <vt:lpstr>Grading 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Haibo CHen</dc:creator>
  <cp:lastModifiedBy>HB</cp:lastModifiedBy>
  <cp:revision>156</cp:revision>
  <cp:lastPrinted>2012-03-06T02:02:05Z</cp:lastPrinted>
  <dcterms:created xsi:type="dcterms:W3CDTF">2012-03-02T02:20:40Z</dcterms:created>
  <dcterms:modified xsi:type="dcterms:W3CDTF">2019-02-28T06:55:17Z</dcterms:modified>
</cp:coreProperties>
</file>