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64"/>
  </p:notesMasterIdLst>
  <p:sldIdLst>
    <p:sldId id="610" r:id="rId2"/>
    <p:sldId id="588" r:id="rId3"/>
    <p:sldId id="589" r:id="rId4"/>
    <p:sldId id="393" r:id="rId5"/>
    <p:sldId id="412" r:id="rId6"/>
    <p:sldId id="590" r:id="rId7"/>
    <p:sldId id="506" r:id="rId8"/>
    <p:sldId id="414" r:id="rId9"/>
    <p:sldId id="434" r:id="rId10"/>
    <p:sldId id="442" r:id="rId11"/>
    <p:sldId id="404" r:id="rId12"/>
    <p:sldId id="416" r:id="rId13"/>
    <p:sldId id="591" r:id="rId14"/>
    <p:sldId id="592" r:id="rId15"/>
    <p:sldId id="593" r:id="rId16"/>
    <p:sldId id="418" r:id="rId17"/>
    <p:sldId id="594" r:id="rId18"/>
    <p:sldId id="595" r:id="rId19"/>
    <p:sldId id="596" r:id="rId20"/>
    <p:sldId id="597" r:id="rId21"/>
    <p:sldId id="423" r:id="rId22"/>
    <p:sldId id="424" r:id="rId23"/>
    <p:sldId id="603" r:id="rId24"/>
    <p:sldId id="604" r:id="rId25"/>
    <p:sldId id="605" r:id="rId26"/>
    <p:sldId id="606" r:id="rId27"/>
    <p:sldId id="607" r:id="rId28"/>
    <p:sldId id="771" r:id="rId29"/>
    <p:sldId id="443" r:id="rId30"/>
    <p:sldId id="325" r:id="rId31"/>
    <p:sldId id="539" r:id="rId32"/>
    <p:sldId id="470" r:id="rId33"/>
    <p:sldId id="540" r:id="rId34"/>
    <p:sldId id="536" r:id="rId35"/>
    <p:sldId id="537" r:id="rId36"/>
    <p:sldId id="362" r:id="rId37"/>
    <p:sldId id="363" r:id="rId38"/>
    <p:sldId id="500" r:id="rId39"/>
    <p:sldId id="501" r:id="rId40"/>
    <p:sldId id="609" r:id="rId41"/>
    <p:sldId id="584" r:id="rId42"/>
    <p:sldId id="504" r:id="rId43"/>
    <p:sldId id="548" r:id="rId44"/>
    <p:sldId id="451" r:id="rId45"/>
    <p:sldId id="485" r:id="rId46"/>
    <p:sldId id="487" r:id="rId47"/>
    <p:sldId id="488" r:id="rId48"/>
    <p:sldId id="489" r:id="rId49"/>
    <p:sldId id="490" r:id="rId50"/>
    <p:sldId id="615" r:id="rId51"/>
    <p:sldId id="492" r:id="rId52"/>
    <p:sldId id="497" r:id="rId53"/>
    <p:sldId id="614" r:id="rId54"/>
    <p:sldId id="557" r:id="rId55"/>
    <p:sldId id="587" r:id="rId56"/>
    <p:sldId id="498" r:id="rId57"/>
    <p:sldId id="541" r:id="rId58"/>
    <p:sldId id="585" r:id="rId59"/>
    <p:sldId id="586" r:id="rId60"/>
    <p:sldId id="611" r:id="rId61"/>
    <p:sldId id="612" r:id="rId62"/>
    <p:sldId id="544" r:id="rId6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458" autoAdjust="0"/>
    <p:restoredTop sz="86326"/>
  </p:normalViewPr>
  <p:slideViewPr>
    <p:cSldViewPr snapToGrid="0" snapToObjects="1">
      <p:cViewPr varScale="1">
        <p:scale>
          <a:sx n="87" d="100"/>
          <a:sy n="87" d="100"/>
        </p:scale>
        <p:origin x="2064" y="20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57CAA89-0A2A-6E48-8B00-0D4537A0CE7F}" type="datetimeFigureOut">
              <a:rPr lang="en-US" smtClean="0"/>
              <a:t>6/11/19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D1D99B9-51DD-D943-84A7-E8960ABC553E}" type="slidenum">
              <a:rPr lang="en-US" smtClean="0"/>
              <a:t>‹#›</a:t>
            </a:fld>
            <a:endParaRPr lang="en-US"/>
          </a:p>
        </p:txBody>
      </p:sp>
    </p:spTree>
    <p:extLst>
      <p:ext uri="{BB962C8B-B14F-4D97-AF65-F5344CB8AC3E}">
        <p14:creationId xmlns:p14="http://schemas.microsoft.com/office/powerpoint/2010/main" val="411574730"/>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en.wikipedia.org/wiki/X86_virtualization" TargetMode="External"/><Relationship Id="rId2" Type="http://schemas.openxmlformats.org/officeDocument/2006/relationships/slide" Target="../slides/slide47.xml"/><Relationship Id="rId1" Type="http://schemas.openxmlformats.org/officeDocument/2006/relationships/notesMaster" Target="../notesMasters/notesMaster1.xml"/><Relationship Id="rId4" Type="http://schemas.openxmlformats.org/officeDocument/2006/relationships/hyperlink" Target="http://en.wikipedia.org/wiki/IA-32" TargetMode="Externa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Slide Image Placeholder 1"/>
          <p:cNvSpPr>
            <a:spLocks noGrp="1" noRot="1" noChangeAspect="1" noTextEdit="1"/>
          </p:cNvSpPr>
          <p:nvPr>
            <p:ph type="sldImg"/>
          </p:nvPr>
        </p:nvSpPr>
        <p:spPr>
          <a:ln/>
        </p:spPr>
      </p:sp>
      <p:sp>
        <p:nvSpPr>
          <p:cNvPr id="78850" name="Notes Placeholder 2"/>
          <p:cNvSpPr>
            <a:spLocks noGrp="1"/>
          </p:cNvSpPr>
          <p:nvPr>
            <p:ph type="body" idx="1"/>
          </p:nvPr>
        </p:nvSpPr>
        <p:spPr>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zh-CN">
              <a:ea typeface="ＭＳ Ｐゴシック" charset="0"/>
            </a:endParaRPr>
          </a:p>
        </p:txBody>
      </p:sp>
      <p:sp>
        <p:nvSpPr>
          <p:cNvPr id="78851"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503EBE3C-E05D-8E4C-93DD-FC1E9C328397}" type="slidenum">
              <a:rPr lang="en-US" altLang="zh-CN" sz="1200"/>
              <a:pPr/>
              <a:t>2</a:t>
            </a:fld>
            <a:endParaRPr lang="en-US" altLang="zh-CN" sz="1200"/>
          </a:p>
        </p:txBody>
      </p:sp>
    </p:spTree>
    <p:extLst>
      <p:ext uri="{BB962C8B-B14F-4D97-AF65-F5344CB8AC3E}">
        <p14:creationId xmlns:p14="http://schemas.microsoft.com/office/powerpoint/2010/main" val="14959812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3"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22C652ED-F4F5-F041-809B-069C4BE43A00}" type="slidenum">
              <a:rPr lang="en-US" altLang="zh-CN" sz="1200"/>
              <a:pPr/>
              <a:t>3</a:t>
            </a:fld>
            <a:endParaRPr lang="en-US" altLang="zh-CN" sz="1200"/>
          </a:p>
        </p:txBody>
      </p:sp>
      <p:sp>
        <p:nvSpPr>
          <p:cNvPr id="95234" name="Rectangle 2"/>
          <p:cNvSpPr>
            <a:spLocks noGrp="1" noRot="1" noChangeAspect="1" noChangeArrowheads="1" noTextEdit="1"/>
          </p:cNvSpPr>
          <p:nvPr>
            <p:ph type="sldImg"/>
          </p:nvPr>
        </p:nvSpPr>
        <p:spPr>
          <a:ln/>
        </p:spPr>
      </p:sp>
      <p:sp>
        <p:nvSpPr>
          <p:cNvPr id="95235" name="Rectangle 3"/>
          <p:cNvSpPr>
            <a:spLocks noGrp="1" noChangeArrowheads="1"/>
          </p:cNvSpPr>
          <p:nvPr>
            <p:ph type="body" idx="1"/>
          </p:nvPr>
        </p:nvSpPr>
        <p:spPr>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zh-CN">
              <a:ea typeface="ＭＳ Ｐゴシック" charset="0"/>
            </a:endParaRPr>
          </a:p>
        </p:txBody>
      </p:sp>
    </p:spTree>
    <p:extLst>
      <p:ext uri="{BB962C8B-B14F-4D97-AF65-F5344CB8AC3E}">
        <p14:creationId xmlns:p14="http://schemas.microsoft.com/office/powerpoint/2010/main" val="3583397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normAutofit/>
          </a:bodyPr>
          <a:lstStyle/>
          <a:p>
            <a:r>
              <a:rPr lang="en-US" altLang="ko-KR" dirty="0"/>
              <a:t>Monolithic</a:t>
            </a:r>
            <a:r>
              <a:rPr lang="en-US" altLang="ko-KR" baseline="0" dirty="0"/>
              <a:t> : </a:t>
            </a:r>
            <a:r>
              <a:rPr lang="ko-KR" altLang="en-US" dirty="0"/>
              <a:t>또한 하드웨어나 운영체제에 종속적인 부분을 분리한 계층구조를 가지고 있어</a:t>
            </a:r>
            <a:r>
              <a:rPr lang="en-US" altLang="ko-KR" dirty="0"/>
              <a:t>, </a:t>
            </a:r>
            <a:r>
              <a:rPr lang="ko-KR" altLang="en-US" dirty="0"/>
              <a:t>다른 형태의 플랫폼 이식에 유연성을 제공하지만 새로운 입출력장치의 </a:t>
            </a:r>
            <a:r>
              <a:rPr lang="ko-KR" altLang="en-US" dirty="0" err="1"/>
              <a:t>추가시</a:t>
            </a:r>
            <a:r>
              <a:rPr lang="en-US" altLang="ko-KR" dirty="0"/>
              <a:t>, </a:t>
            </a:r>
            <a:r>
              <a:rPr lang="ko-KR" altLang="en-US" dirty="0"/>
              <a:t>인터럽트 처리기가 </a:t>
            </a:r>
            <a:r>
              <a:rPr lang="ko-KR" altLang="en-US" dirty="0" err="1"/>
              <a:t>커널</a:t>
            </a:r>
            <a:r>
              <a:rPr lang="ko-KR" altLang="en-US" dirty="0"/>
              <a:t> 내부에 추가되어야 하므로 </a:t>
            </a:r>
            <a:r>
              <a:rPr lang="ko-KR" altLang="en-US" dirty="0" err="1"/>
              <a:t>커널은</a:t>
            </a:r>
            <a:r>
              <a:rPr lang="ko-KR" altLang="en-US" dirty="0"/>
              <a:t> 대부분 다시 </a:t>
            </a:r>
            <a:r>
              <a:rPr lang="ko-KR" altLang="en-US" dirty="0" err="1"/>
              <a:t>컴파일되고</a:t>
            </a:r>
            <a:r>
              <a:rPr lang="ko-KR" altLang="en-US" dirty="0"/>
              <a:t> 부팅되어야 한다</a:t>
            </a:r>
            <a:r>
              <a:rPr lang="en-US" altLang="ko-KR" dirty="0"/>
              <a:t>. </a:t>
            </a:r>
            <a:endParaRPr lang="ko-KR" altLang="en-US" dirty="0"/>
          </a:p>
        </p:txBody>
      </p:sp>
      <p:sp>
        <p:nvSpPr>
          <p:cNvPr id="4" name="슬라이드 번호 개체 틀 3"/>
          <p:cNvSpPr>
            <a:spLocks noGrp="1"/>
          </p:cNvSpPr>
          <p:nvPr>
            <p:ph type="sldNum" sz="quarter" idx="10"/>
          </p:nvPr>
        </p:nvSpPr>
        <p:spPr/>
        <p:txBody>
          <a:bodyPr/>
          <a:lstStyle/>
          <a:p>
            <a:fld id="{1BEE7376-8900-C74F-A3DA-A493F43D55D9}" type="slidenum">
              <a:rPr lang="en-US" smtClean="0"/>
              <a:pPr/>
              <a:t>5</a:t>
            </a:fld>
            <a:endParaRPr lang="en-US"/>
          </a:p>
        </p:txBody>
      </p:sp>
    </p:spTree>
    <p:extLst>
      <p:ext uri="{BB962C8B-B14F-4D97-AF65-F5344CB8AC3E}">
        <p14:creationId xmlns:p14="http://schemas.microsoft.com/office/powerpoint/2010/main" val="41298173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9234" name="Rectangle 2"/>
          <p:cNvSpPr>
            <a:spLocks noGrp="1" noRot="1" noChangeAspect="1" noChangeArrowheads="1" noTextEdit="1"/>
          </p:cNvSpPr>
          <p:nvPr>
            <p:ph type="sldImg"/>
          </p:nvPr>
        </p:nvSpPr>
        <p:spPr>
          <a:ln/>
        </p:spPr>
      </p:sp>
      <p:sp>
        <p:nvSpPr>
          <p:cNvPr id="479235" name="Rectangle 3"/>
          <p:cNvSpPr>
            <a:spLocks noGrp="1" noChangeArrowheads="1"/>
          </p:cNvSpPr>
          <p:nvPr>
            <p:ph type="body" idx="1"/>
          </p:nvPr>
        </p:nvSpPr>
        <p:spPr>
          <a:noFill/>
          <a:ln w="9525"/>
        </p:spPr>
        <p:txBody>
          <a:bodyPr/>
          <a:lstStyle/>
          <a:p>
            <a:r>
              <a:rPr lang="en-US" altLang="zh-CN" dirty="0" err="1">
                <a:latin typeface="Times" pitchFamily="18" charset="0"/>
              </a:rPr>
              <a:t>Exokernel</a:t>
            </a:r>
            <a:r>
              <a:rPr lang="zh-CN" altLang="en-US" dirty="0">
                <a:latin typeface="Times" pitchFamily="18" charset="0"/>
              </a:rPr>
              <a:t>微内核的核心观点是：只要内核还提供对系统资源的抽象，就不能实现性能的最大优化 </a:t>
            </a:r>
            <a:r>
              <a:rPr lang="en-US" altLang="zh-CN" dirty="0">
                <a:latin typeface="Times" pitchFamily="18" charset="0"/>
              </a:rPr>
              <a:t>-- </a:t>
            </a:r>
            <a:r>
              <a:rPr lang="zh-CN" altLang="en-US" dirty="0">
                <a:latin typeface="Times" pitchFamily="18" charset="0"/>
              </a:rPr>
              <a:t>内核应该支持一个最小的、高度优化的原语集，而不是提供对系统资源的抽象。从这个观点上来说，</a:t>
            </a:r>
            <a:r>
              <a:rPr lang="en-US" altLang="zh-CN" dirty="0">
                <a:latin typeface="Times" pitchFamily="18" charset="0"/>
              </a:rPr>
              <a:t>IPC</a:t>
            </a:r>
            <a:r>
              <a:rPr lang="zh-CN" altLang="en-US" dirty="0">
                <a:latin typeface="Times" pitchFamily="18" charset="0"/>
              </a:rPr>
              <a:t>也是一个太高级的抽象因而不能达到最高的性能。</a:t>
            </a:r>
            <a:r>
              <a:rPr lang="en-US" altLang="zh-CN" dirty="0" err="1">
                <a:latin typeface="Times" pitchFamily="18" charset="0"/>
              </a:rPr>
              <a:t>Exokernel</a:t>
            </a:r>
            <a:r>
              <a:rPr lang="zh-CN" altLang="en-US" dirty="0">
                <a:latin typeface="Times" pitchFamily="18" charset="0"/>
              </a:rPr>
              <a:t>微内核的核心是支持一个高度优化的原语名叫保护控制转移</a:t>
            </a:r>
            <a:r>
              <a:rPr lang="en-US" altLang="zh-CN" dirty="0">
                <a:latin typeface="Times" pitchFamily="18" charset="0"/>
              </a:rPr>
              <a:t>(protected control transfer, PCT)</a:t>
            </a:r>
            <a:r>
              <a:rPr lang="zh-CN" altLang="en-US" dirty="0">
                <a:latin typeface="Times" pitchFamily="18" charset="0"/>
              </a:rPr>
              <a:t>。</a:t>
            </a:r>
            <a:r>
              <a:rPr lang="en-US" altLang="zh-CN" dirty="0">
                <a:latin typeface="Times" pitchFamily="18" charset="0"/>
              </a:rPr>
              <a:t>PCT</a:t>
            </a:r>
            <a:r>
              <a:rPr lang="zh-CN" altLang="en-US" dirty="0">
                <a:latin typeface="Times" pitchFamily="18" charset="0"/>
              </a:rPr>
              <a:t>是一个不带参数的跨地址空间的过程调用，其功能类似于一个硬件中断。在</a:t>
            </a:r>
            <a:r>
              <a:rPr lang="en-US" altLang="zh-CN" dirty="0">
                <a:latin typeface="Times" pitchFamily="18" charset="0"/>
              </a:rPr>
              <a:t>PCT</a:t>
            </a:r>
            <a:r>
              <a:rPr lang="zh-CN" altLang="en-US" dirty="0">
                <a:latin typeface="Times" pitchFamily="18" charset="0"/>
              </a:rPr>
              <a:t>的基础上，可以实现高级的</a:t>
            </a:r>
            <a:r>
              <a:rPr lang="en-US" altLang="zh-CN" dirty="0">
                <a:latin typeface="Times" pitchFamily="18" charset="0"/>
              </a:rPr>
              <a:t>IPC</a:t>
            </a:r>
            <a:r>
              <a:rPr lang="zh-CN" altLang="en-US" dirty="0">
                <a:latin typeface="Times" pitchFamily="18" charset="0"/>
              </a:rPr>
              <a:t>抽象如</a:t>
            </a:r>
            <a:r>
              <a:rPr lang="en-US" altLang="zh-CN" dirty="0">
                <a:latin typeface="Times" pitchFamily="18" charset="0"/>
              </a:rPr>
              <a:t>RPC</a:t>
            </a:r>
            <a:r>
              <a:rPr lang="zh-CN" altLang="en-US" dirty="0">
                <a:latin typeface="Times" pitchFamily="18" charset="0"/>
              </a:rPr>
              <a:t>。在</a:t>
            </a:r>
            <a:r>
              <a:rPr lang="en-US" altLang="zh-CN" dirty="0">
                <a:latin typeface="Times" pitchFamily="18" charset="0"/>
              </a:rPr>
              <a:t>MIPS R3000</a:t>
            </a:r>
            <a:r>
              <a:rPr lang="zh-CN" altLang="en-US" dirty="0">
                <a:latin typeface="Times" pitchFamily="18" charset="0"/>
              </a:rPr>
              <a:t>处理器上，一个基于</a:t>
            </a:r>
            <a:r>
              <a:rPr lang="en-US" altLang="zh-CN" dirty="0">
                <a:latin typeface="Times" pitchFamily="18" charset="0"/>
              </a:rPr>
              <a:t>PCT</a:t>
            </a:r>
            <a:r>
              <a:rPr lang="zh-CN" altLang="en-US" dirty="0">
                <a:latin typeface="Times" pitchFamily="18" charset="0"/>
              </a:rPr>
              <a:t>的</a:t>
            </a:r>
            <a:r>
              <a:rPr lang="en-US" altLang="zh-CN" dirty="0">
                <a:latin typeface="Times" pitchFamily="18" charset="0"/>
              </a:rPr>
              <a:t>RPC</a:t>
            </a:r>
            <a:r>
              <a:rPr lang="zh-CN" altLang="en-US" dirty="0">
                <a:latin typeface="Times" pitchFamily="18" charset="0"/>
              </a:rPr>
              <a:t>实现了仅</a:t>
            </a:r>
            <a:r>
              <a:rPr lang="en-US" altLang="zh-CN" dirty="0">
                <a:latin typeface="Times" pitchFamily="18" charset="0"/>
              </a:rPr>
              <a:t>10µs</a:t>
            </a:r>
            <a:r>
              <a:rPr lang="zh-CN" altLang="en-US" dirty="0">
                <a:latin typeface="Times" pitchFamily="18" charset="0"/>
              </a:rPr>
              <a:t>的开销，而在同一硬件上运行的</a:t>
            </a:r>
            <a:r>
              <a:rPr lang="en-US" altLang="zh-CN" dirty="0">
                <a:latin typeface="Times" pitchFamily="18" charset="0"/>
              </a:rPr>
              <a:t>Mach RPC</a:t>
            </a:r>
            <a:r>
              <a:rPr lang="zh-CN" altLang="en-US" dirty="0">
                <a:latin typeface="Times" pitchFamily="18" charset="0"/>
              </a:rPr>
              <a:t>为</a:t>
            </a:r>
            <a:r>
              <a:rPr lang="en-US" altLang="zh-CN" dirty="0">
                <a:latin typeface="Times" pitchFamily="18" charset="0"/>
              </a:rPr>
              <a:t>95µs</a:t>
            </a:r>
            <a:r>
              <a:rPr lang="zh-CN" altLang="en-US" dirty="0">
                <a:latin typeface="Times" pitchFamily="18" charset="0"/>
              </a:rPr>
              <a:t>。</a:t>
            </a:r>
          </a:p>
        </p:txBody>
      </p:sp>
    </p:spTree>
    <p:extLst>
      <p:ext uri="{BB962C8B-B14F-4D97-AF65-F5344CB8AC3E}">
        <p14:creationId xmlns:p14="http://schemas.microsoft.com/office/powerpoint/2010/main" val="3612794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2"/>
          <p:cNvSpPr>
            <a:spLocks noGrp="1" noRot="1" noChangeAspect="1" noChangeArrowheads="1" noTextEdit="1"/>
          </p:cNvSpPr>
          <p:nvPr>
            <p:ph type="sldImg"/>
          </p:nvPr>
        </p:nvSpPr>
        <p:spPr>
          <a:ln/>
        </p:spPr>
      </p:sp>
      <p:sp>
        <p:nvSpPr>
          <p:cNvPr id="96259" name="Rectangle 3"/>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kumimoji="0" lang="zh-CN" altLang="en-US">
              <a:cs typeface="ＭＳ Ｐゴシック" charset="0"/>
            </a:endParaRPr>
          </a:p>
        </p:txBody>
      </p:sp>
    </p:spTree>
    <p:extLst>
      <p:ext uri="{BB962C8B-B14F-4D97-AF65-F5344CB8AC3E}">
        <p14:creationId xmlns:p14="http://schemas.microsoft.com/office/powerpoint/2010/main" val="70266109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2"/>
          <p:cNvSpPr>
            <a:spLocks noGrp="1" noRot="1" noChangeAspect="1" noChangeArrowheads="1" noTextEdit="1"/>
          </p:cNvSpPr>
          <p:nvPr>
            <p:ph type="sldImg"/>
          </p:nvPr>
        </p:nvSpPr>
        <p:spPr>
          <a:ln/>
        </p:spPr>
      </p:sp>
      <p:sp>
        <p:nvSpPr>
          <p:cNvPr id="110595" name="Rectangle 3"/>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kumimoji="0" lang="zh-CN" altLang="en-US">
              <a:cs typeface="ＭＳ Ｐゴシック" charset="0"/>
            </a:endParaRPr>
          </a:p>
        </p:txBody>
      </p:sp>
    </p:spTree>
    <p:extLst>
      <p:ext uri="{BB962C8B-B14F-4D97-AF65-F5344CB8AC3E}">
        <p14:creationId xmlns:p14="http://schemas.microsoft.com/office/powerpoint/2010/main" val="180857647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US" altLang="zh-CN" dirty="0"/>
              <a:t>Note</a:t>
            </a:r>
            <a:r>
              <a:rPr kumimoji="1" lang="zh-CN" altLang="en-US" dirty="0"/>
              <a:t> </a:t>
            </a:r>
            <a:r>
              <a:rPr kumimoji="1" lang="en-US" altLang="zh-CN" dirty="0"/>
              <a:t>that</a:t>
            </a:r>
            <a:r>
              <a:rPr kumimoji="1" lang="zh-CN" altLang="en-US" dirty="0"/>
              <a:t> </a:t>
            </a:r>
            <a:r>
              <a:rPr kumimoji="1" lang="en-US" altLang="zh-CN" dirty="0"/>
              <a:t>the</a:t>
            </a:r>
            <a:r>
              <a:rPr kumimoji="1" lang="zh-CN" altLang="en-US" dirty="0"/>
              <a:t> </a:t>
            </a:r>
            <a:r>
              <a:rPr kumimoji="1" lang="en-US" altLang="zh-CN" dirty="0"/>
              <a:t>4</a:t>
            </a:r>
            <a:r>
              <a:rPr kumimoji="1" lang="zh-CN" altLang="en-US" dirty="0"/>
              <a:t> </a:t>
            </a:r>
            <a:r>
              <a:rPr kumimoji="1" lang="en-US" altLang="zh-CN" dirty="0" err="1"/>
              <a:t>pushl</a:t>
            </a:r>
            <a:r>
              <a:rPr kumimoji="1" lang="zh-CN" altLang="en-US" dirty="0"/>
              <a:t> </a:t>
            </a:r>
            <a:r>
              <a:rPr kumimoji="1" lang="en-US" altLang="zh-CN" dirty="0"/>
              <a:t>will</a:t>
            </a:r>
            <a:r>
              <a:rPr kumimoji="1" lang="zh-CN" altLang="en-US" dirty="0"/>
              <a:t> </a:t>
            </a:r>
            <a:r>
              <a:rPr kumimoji="1" lang="zh-CN" altLang="zh-CN" dirty="0"/>
              <a:t>g</a:t>
            </a:r>
            <a:r>
              <a:rPr kumimoji="1" lang="en-US" altLang="zh-CN" dirty="0" err="1"/>
              <a:t>enerate</a:t>
            </a:r>
            <a:r>
              <a:rPr kumimoji="1" lang="zh-CN" altLang="en-US" dirty="0"/>
              <a:t> </a:t>
            </a:r>
            <a:r>
              <a:rPr kumimoji="1" lang="en-US" altLang="zh-CN" dirty="0"/>
              <a:t>a</a:t>
            </a:r>
            <a:r>
              <a:rPr kumimoji="1" lang="zh-CN" altLang="en-US" dirty="0"/>
              <a:t> </a:t>
            </a:r>
            <a:r>
              <a:rPr kumimoji="1" lang="en-US" altLang="zh-CN" dirty="0" err="1"/>
              <a:t>struct</a:t>
            </a:r>
            <a:r>
              <a:rPr kumimoji="1" lang="zh-CN" altLang="en-US" dirty="0"/>
              <a:t> </a:t>
            </a:r>
            <a:r>
              <a:rPr kumimoji="1" lang="en-US" altLang="zh-CN" dirty="0"/>
              <a:t>context</a:t>
            </a:r>
            <a:r>
              <a:rPr kumimoji="1" lang="zh-CN" altLang="en-US" dirty="0"/>
              <a:t>. </a:t>
            </a:r>
            <a:r>
              <a:rPr kumimoji="1" lang="en-US" altLang="zh-CN" dirty="0"/>
              <a:t>One</a:t>
            </a:r>
            <a:r>
              <a:rPr kumimoji="1" lang="zh-CN" altLang="en-US" dirty="0"/>
              <a:t> </a:t>
            </a:r>
            <a:r>
              <a:rPr kumimoji="1" lang="en-US" altLang="zh-CN" dirty="0"/>
              <a:t>missing</a:t>
            </a:r>
            <a:r>
              <a:rPr kumimoji="1" lang="zh-CN" altLang="en-US" dirty="0"/>
              <a:t> </a:t>
            </a:r>
            <a:r>
              <a:rPr kumimoji="1" lang="en-US" altLang="zh-CN" dirty="0" err="1"/>
              <a:t>fiel</a:t>
            </a:r>
            <a:r>
              <a:rPr kumimoji="1" lang="zh-CN" altLang="en-US" dirty="0"/>
              <a:t>d </a:t>
            </a:r>
            <a:r>
              <a:rPr kumimoji="1" lang="en-US" altLang="zh-CN" dirty="0"/>
              <a:t>is</a:t>
            </a:r>
            <a:r>
              <a:rPr kumimoji="1" lang="zh-CN" altLang="en-US" dirty="0"/>
              <a:t> </a:t>
            </a:r>
            <a:r>
              <a:rPr kumimoji="1" lang="en-US" altLang="zh-CN" dirty="0" err="1"/>
              <a:t>eip</a:t>
            </a:r>
            <a:r>
              <a:rPr kumimoji="1" lang="zh-CN" altLang="zh-CN" dirty="0"/>
              <a:t>,</a:t>
            </a:r>
            <a:r>
              <a:rPr kumimoji="1" lang="zh-CN" altLang="en-US" dirty="0"/>
              <a:t> </a:t>
            </a:r>
            <a:r>
              <a:rPr kumimoji="1" lang="en-US" altLang="zh-CN" dirty="0"/>
              <a:t>where</a:t>
            </a:r>
            <a:r>
              <a:rPr kumimoji="1" lang="zh-CN" altLang="en-US" dirty="0"/>
              <a:t> </a:t>
            </a:r>
            <a:r>
              <a:rPr kumimoji="1" lang="en-US" altLang="zh-CN" dirty="0"/>
              <a:t>is</a:t>
            </a:r>
            <a:r>
              <a:rPr kumimoji="1" lang="zh-CN" altLang="en-US" dirty="0"/>
              <a:t> </a:t>
            </a:r>
            <a:r>
              <a:rPr kumimoji="1" lang="zh-CN" altLang="zh-CN" dirty="0"/>
              <a:t>i</a:t>
            </a:r>
            <a:r>
              <a:rPr kumimoji="1" lang="en-US" altLang="zh-CN" dirty="0"/>
              <a:t>t?</a:t>
            </a:r>
          </a:p>
          <a:p>
            <a:endParaRPr kumimoji="1" lang="en-US" altLang="zh-CN" dirty="0"/>
          </a:p>
          <a:p>
            <a:r>
              <a:rPr kumimoji="1" lang="zh-CN" altLang="zh-CN" dirty="0"/>
              <a:t>W</a:t>
            </a:r>
            <a:r>
              <a:rPr kumimoji="1" lang="en-US" altLang="zh-CN" dirty="0"/>
              <a:t>here</a:t>
            </a:r>
            <a:r>
              <a:rPr kumimoji="1" lang="zh-CN" altLang="en-US" dirty="0"/>
              <a:t> </a:t>
            </a:r>
            <a:r>
              <a:rPr kumimoji="1" lang="en-US" altLang="zh-CN" dirty="0"/>
              <a:t>is</a:t>
            </a:r>
            <a:r>
              <a:rPr kumimoji="1" lang="zh-CN" altLang="en-US" dirty="0"/>
              <a:t> </a:t>
            </a:r>
            <a:r>
              <a:rPr kumimoji="1" lang="en-US" altLang="zh-CN" dirty="0"/>
              <a:t>the</a:t>
            </a:r>
            <a:r>
              <a:rPr kumimoji="1" lang="zh-CN" altLang="en-US" dirty="0"/>
              <a:t> </a:t>
            </a:r>
            <a:r>
              <a:rPr kumimoji="1" lang="en-US" altLang="zh-CN" dirty="0"/>
              <a:t>old</a:t>
            </a:r>
            <a:r>
              <a:rPr kumimoji="1" lang="zh-CN" altLang="en-US" dirty="0"/>
              <a:t> </a:t>
            </a:r>
            <a:r>
              <a:rPr kumimoji="1" lang="en-US" altLang="zh-CN" dirty="0"/>
              <a:t>context</a:t>
            </a:r>
            <a:r>
              <a:rPr kumimoji="1" lang="zh-CN" altLang="en-US" dirty="0"/>
              <a:t> </a:t>
            </a:r>
            <a:r>
              <a:rPr kumimoji="1" lang="en-US" altLang="zh-CN" dirty="0"/>
              <a:t>saved?</a:t>
            </a:r>
            <a:endParaRPr kumimoji="1" lang="zh-CN" altLang="en-US" dirty="0"/>
          </a:p>
        </p:txBody>
      </p:sp>
      <p:sp>
        <p:nvSpPr>
          <p:cNvPr id="4" name="幻灯片编号占位符 3"/>
          <p:cNvSpPr>
            <a:spLocks noGrp="1"/>
          </p:cNvSpPr>
          <p:nvPr>
            <p:ph type="sldNum" sz="quarter" idx="10"/>
          </p:nvPr>
        </p:nvSpPr>
        <p:spPr/>
        <p:txBody>
          <a:bodyPr/>
          <a:lstStyle/>
          <a:p>
            <a:fld id="{3D487F6E-C39A-AB4E-8930-83723449EF7A}" type="slidenum">
              <a:rPr lang="en-US" smtClean="0"/>
              <a:t>25</a:t>
            </a:fld>
            <a:endParaRPr lang="en-US"/>
          </a:p>
        </p:txBody>
      </p:sp>
    </p:spTree>
    <p:extLst>
      <p:ext uri="{BB962C8B-B14F-4D97-AF65-F5344CB8AC3E}">
        <p14:creationId xmlns:p14="http://schemas.microsoft.com/office/powerpoint/2010/main" val="55246202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Slide Image Placeholder 1"/>
          <p:cNvSpPr>
            <a:spLocks noGrp="1" noRot="1" noChangeAspect="1" noTextEdit="1"/>
          </p:cNvSpPr>
          <p:nvPr>
            <p:ph type="sldImg"/>
          </p:nvPr>
        </p:nvSpPr>
        <p:spPr bwMode="auto">
          <a:noFill/>
          <a:ln>
            <a:solidFill>
              <a:srgbClr val="000000"/>
            </a:solidFill>
            <a:miter lim="800000"/>
            <a:headEnd/>
            <a:tailEnd/>
          </a:ln>
        </p:spPr>
      </p:sp>
      <p:sp>
        <p:nvSpPr>
          <p:cNvPr id="67587"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ltLang="zh-CN">
              <a:latin typeface="Times New Roman" pitchFamily="18" charset="0"/>
            </a:endParaRPr>
          </a:p>
        </p:txBody>
      </p:sp>
      <p:sp>
        <p:nvSpPr>
          <p:cNvPr id="67588" name="Slide Number Placeholder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defTabSz="947738" eaLnBrk="0" hangingPunct="0"/>
            <a:fld id="{17096FA0-E805-48F5-8B6D-A2342891C9F7}" type="slidenum">
              <a:rPr lang="zh-CN" altLang="en-US" sz="1100">
                <a:latin typeface="Times New Roman" pitchFamily="18" charset="0"/>
              </a:rPr>
              <a:pPr algn="r" defTabSz="947738" eaLnBrk="0" hangingPunct="0"/>
              <a:t>30</a:t>
            </a:fld>
            <a:endParaRPr lang="en-US" altLang="zh-CN" sz="1100">
              <a:latin typeface="Times New Roman" pitchFamily="18" charset="0"/>
            </a:endParaRPr>
          </a:p>
        </p:txBody>
      </p:sp>
    </p:spTree>
    <p:extLst>
      <p:ext uri="{BB962C8B-B14F-4D97-AF65-F5344CB8AC3E}">
        <p14:creationId xmlns:p14="http://schemas.microsoft.com/office/powerpoint/2010/main" val="165185282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no checksum in ext3 commit record </a:t>
            </a:r>
          </a:p>
          <a:p>
            <a:endParaRPr lang="en-US" dirty="0"/>
          </a:p>
        </p:txBody>
      </p:sp>
      <p:sp>
        <p:nvSpPr>
          <p:cNvPr id="4" name="Slide Number Placeholder 3"/>
          <p:cNvSpPr>
            <a:spLocks noGrp="1"/>
          </p:cNvSpPr>
          <p:nvPr>
            <p:ph type="sldNum" sz="quarter" idx="10"/>
          </p:nvPr>
        </p:nvSpPr>
        <p:spPr/>
        <p:txBody>
          <a:bodyPr/>
          <a:lstStyle/>
          <a:p>
            <a:fld id="{F4F302AA-372F-4657-9601-6062237A72AB}" type="slidenum">
              <a:rPr lang="zh-TW" altLang="en-US" smtClean="0"/>
              <a:pPr/>
              <a:t>34</a:t>
            </a:fld>
            <a:endParaRPr lang="zh-TW" altLang="en-US"/>
          </a:p>
        </p:txBody>
      </p:sp>
    </p:spTree>
    <p:extLst>
      <p:ext uri="{BB962C8B-B14F-4D97-AF65-F5344CB8AC3E}">
        <p14:creationId xmlns:p14="http://schemas.microsoft.com/office/powerpoint/2010/main" val="358353494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2945" name="Rectangle 1"/>
          <p:cNvSpPr>
            <a:spLocks noGrp="1" noRot="1" noChangeAspect="1" noChangeArrowheads="1" noTextEdit="1"/>
          </p:cNvSpPr>
          <p:nvPr>
            <p:ph type="sldImg"/>
          </p:nvPr>
        </p:nvSpPr>
        <p:spPr bwMode="auto">
          <a:xfrm>
            <a:off x="1319213" y="877888"/>
            <a:ext cx="4219575" cy="3165475"/>
          </a:xfrm>
          <a:prstGeom prst="rect">
            <a:avLst/>
          </a:prstGeom>
          <a:solidFill>
            <a:srgbClr val="FFFFFF"/>
          </a:solidFill>
          <a:ln>
            <a:solidFill>
              <a:srgbClr val="000000"/>
            </a:solidFill>
            <a:miter lim="800000"/>
            <a:headEnd/>
            <a:tailEnd/>
          </a:ln>
          <a:extLs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 uri="{53640926-AAD7-44d8-BBD7-CCE9431645EC}">
              <a14:shadowObscured xmlns="" xmlns:a14="http://schemas.microsoft.com/office/drawing/2010/main" val="1"/>
            </a:ext>
          </a:extLst>
        </p:spPr>
      </p:sp>
      <p:sp>
        <p:nvSpPr>
          <p:cNvPr id="82946" name="Text Box 2"/>
          <p:cNvSpPr txBox="1">
            <a:spLocks noGrp="1" noChangeArrowheads="1"/>
          </p:cNvSpPr>
          <p:nvPr>
            <p:ph type="body" idx="1"/>
          </p:nvPr>
        </p:nvSpPr>
        <p:spPr bwMode="auto">
          <a:xfrm>
            <a:off x="1061838" y="4350019"/>
            <a:ext cx="4740088" cy="3513685"/>
          </a:xfrm>
          <a:prstGeom prst="rect">
            <a:avLst/>
          </a:prstGeo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lstStyle/>
          <a:p>
            <a:endParaRPr lang="en-US"/>
          </a:p>
        </p:txBody>
      </p:sp>
    </p:spTree>
    <p:extLst>
      <p:ext uri="{BB962C8B-B14F-4D97-AF65-F5344CB8AC3E}">
        <p14:creationId xmlns:p14="http://schemas.microsoft.com/office/powerpoint/2010/main" val="170380674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fld id="{D9A2ADE0-7025-4427-9808-8C4F38EF65D5}" type="slidenum">
              <a:rPr lang="en-US" altLang="zh-TW"/>
              <a:pPr/>
              <a:t>47</a:t>
            </a:fld>
            <a:endParaRPr lang="en-US" altLang="zh-TW"/>
          </a:p>
        </p:txBody>
      </p:sp>
      <p:sp>
        <p:nvSpPr>
          <p:cNvPr id="74755" name="Rectangle 2"/>
          <p:cNvSpPr>
            <a:spLocks noGrp="1" noRot="1" noChangeAspect="1" noChangeArrowheads="1" noTextEdit="1"/>
          </p:cNvSpPr>
          <p:nvPr>
            <p:ph type="sldImg"/>
          </p:nvPr>
        </p:nvSpPr>
        <p:spPr bwMode="auto">
          <a:xfrm>
            <a:off x="1178719" y="686405"/>
            <a:ext cx="4500563" cy="3429000"/>
          </a:xfrm>
          <a:noFill/>
          <a:ln>
            <a:solidFill>
              <a:srgbClr val="7F7F7F"/>
            </a:solidFill>
            <a:miter lim="800000"/>
            <a:headEnd/>
            <a:tailEnd/>
          </a:ln>
        </p:spPr>
      </p:sp>
      <p:sp>
        <p:nvSpPr>
          <p:cNvPr id="1132547" name="Rectangle 3"/>
          <p:cNvSpPr>
            <a:spLocks noGrp="1" noChangeArrowheads="1"/>
          </p:cNvSpPr>
          <p:nvPr>
            <p:ph type="body" idx="1"/>
          </p:nvPr>
        </p:nvSpPr>
        <p:spPr>
          <a:xfrm>
            <a:off x="684610" y="4203095"/>
            <a:ext cx="5488781" cy="4112381"/>
          </a:xfrm>
        </p:spPr>
        <p:txBody>
          <a:bodyPr>
            <a:normAutofit/>
          </a:bodyPr>
          <a:lstStyle/>
          <a:p>
            <a:pPr eaLnBrk="1" hangingPunct="1">
              <a:defRPr/>
            </a:pPr>
            <a:r>
              <a:rPr lang="en-US" sz="900" b="1" dirty="0"/>
              <a:t>IA-32 (x86)</a:t>
            </a:r>
          </a:p>
          <a:p>
            <a:pPr eaLnBrk="1" hangingPunct="1">
              <a:defRPr/>
            </a:pPr>
            <a:r>
              <a:rPr lang="en-US" sz="900" dirty="0"/>
              <a:t>(Main article:</a:t>
            </a:r>
            <a:r>
              <a:rPr lang="en-US" sz="900" dirty="0">
                <a:hlinkClick r:id="rId3" tooltip="X86 virtualization"/>
              </a:rPr>
              <a:t>X86 virtualization</a:t>
            </a:r>
            <a:r>
              <a:rPr lang="en-US" sz="900" dirty="0"/>
              <a:t>)</a:t>
            </a:r>
          </a:p>
          <a:p>
            <a:pPr eaLnBrk="1" hangingPunct="1">
              <a:defRPr/>
            </a:pPr>
            <a:r>
              <a:rPr lang="en-US" sz="900" dirty="0"/>
              <a:t>The </a:t>
            </a:r>
            <a:r>
              <a:rPr lang="en-US" sz="900" dirty="0">
                <a:hlinkClick r:id="rId4" tooltip="IA-32"/>
              </a:rPr>
              <a:t>IA-32</a:t>
            </a:r>
            <a:r>
              <a:rPr lang="en-US" sz="900" dirty="0"/>
              <a:t> instruction set contains 17 sensitive, unprivileged instructions[3]. They can be categorized in two groups:</a:t>
            </a:r>
          </a:p>
          <a:p>
            <a:pPr eaLnBrk="1" hangingPunct="1">
              <a:defRPr/>
            </a:pPr>
            <a:r>
              <a:rPr lang="en-US" sz="900" dirty="0"/>
              <a:t>Sensitive register instructions: read or change sensitive registers and/or memory locations such as a clock register or interrupt registers: </a:t>
            </a:r>
          </a:p>
          <a:p>
            <a:pPr lvl="1" eaLnBrk="1" hangingPunct="1">
              <a:defRPr/>
            </a:pPr>
            <a:r>
              <a:rPr lang="en-US" sz="900" dirty="0"/>
              <a:t>PUSHF: Push EFLAGS onto stack</a:t>
            </a:r>
          </a:p>
          <a:p>
            <a:pPr lvl="1" eaLnBrk="1" hangingPunct="1">
              <a:defRPr/>
            </a:pPr>
            <a:r>
              <a:rPr lang="en-US" sz="900" dirty="0"/>
              <a:t>POPF: Pop EFLAGS from stack</a:t>
            </a:r>
          </a:p>
          <a:p>
            <a:pPr lvl="1" eaLnBrk="1" hangingPunct="1">
              <a:defRPr/>
            </a:pPr>
            <a:r>
              <a:rPr lang="en-US" sz="900" dirty="0"/>
              <a:t>SGDT: Store global descriptor table (GDT) register</a:t>
            </a:r>
          </a:p>
          <a:p>
            <a:pPr lvl="1" eaLnBrk="1" hangingPunct="1">
              <a:defRPr/>
            </a:pPr>
            <a:r>
              <a:rPr lang="en-US" sz="900" dirty="0"/>
              <a:t>SIDT: Store interrupt descriptor table (IDT) register</a:t>
            </a:r>
          </a:p>
          <a:p>
            <a:pPr lvl="1" eaLnBrk="1" hangingPunct="1">
              <a:defRPr/>
            </a:pPr>
            <a:r>
              <a:rPr lang="en-US" sz="900" dirty="0"/>
              <a:t>SLDT: Store local descriptor table (LDT) register</a:t>
            </a:r>
          </a:p>
          <a:p>
            <a:pPr lvl="1" eaLnBrk="1" hangingPunct="1">
              <a:defRPr/>
            </a:pPr>
            <a:r>
              <a:rPr lang="en-US" sz="900" dirty="0"/>
              <a:t>SMSW: Store machine status word</a:t>
            </a:r>
          </a:p>
          <a:p>
            <a:pPr eaLnBrk="1" hangingPunct="1">
              <a:defRPr/>
            </a:pPr>
            <a:r>
              <a:rPr lang="en-US" sz="900" dirty="0"/>
              <a:t>Protection system instructions: reference the storage protection system, memory or address relocation system: </a:t>
            </a:r>
          </a:p>
          <a:p>
            <a:pPr lvl="1" eaLnBrk="1" hangingPunct="1">
              <a:defRPr/>
            </a:pPr>
            <a:r>
              <a:rPr lang="en-US" sz="900" dirty="0"/>
              <a:t>CALL: Call procedure</a:t>
            </a:r>
          </a:p>
          <a:p>
            <a:pPr lvl="1" eaLnBrk="1" hangingPunct="1">
              <a:defRPr/>
            </a:pPr>
            <a:r>
              <a:rPr lang="en-US" sz="900" dirty="0"/>
              <a:t>JMP: Jump</a:t>
            </a:r>
          </a:p>
          <a:p>
            <a:pPr lvl="1" eaLnBrk="1" hangingPunct="1">
              <a:defRPr/>
            </a:pPr>
            <a:r>
              <a:rPr lang="en-US" sz="900" dirty="0"/>
              <a:t>INT </a:t>
            </a:r>
            <a:r>
              <a:rPr lang="en-US" sz="900" dirty="0" err="1"/>
              <a:t>n</a:t>
            </a:r>
            <a:r>
              <a:rPr lang="en-US" sz="900" dirty="0"/>
              <a:t>: Software Interrupt</a:t>
            </a:r>
          </a:p>
          <a:p>
            <a:pPr lvl="1" eaLnBrk="1" hangingPunct="1">
              <a:defRPr/>
            </a:pPr>
            <a:r>
              <a:rPr lang="en-US" sz="900" dirty="0"/>
              <a:t>LAR: Load access rights</a:t>
            </a:r>
          </a:p>
          <a:p>
            <a:pPr lvl="1" eaLnBrk="1" hangingPunct="1">
              <a:defRPr/>
            </a:pPr>
            <a:r>
              <a:rPr lang="en-US" sz="900" dirty="0"/>
              <a:t>LSL: Load segment limit</a:t>
            </a:r>
          </a:p>
          <a:p>
            <a:pPr lvl="1" eaLnBrk="1" hangingPunct="1">
              <a:defRPr/>
            </a:pPr>
            <a:r>
              <a:rPr lang="en-US" sz="900" dirty="0"/>
              <a:t>MOV: Move data between general-purpose registers; move data between memory and general-purpose or segment registers; move </a:t>
            </a:r>
            <a:r>
              <a:rPr lang="en-US" sz="900" dirty="0" err="1"/>
              <a:t>immediates</a:t>
            </a:r>
            <a:r>
              <a:rPr lang="en-US" sz="900" dirty="0"/>
              <a:t> to general-purpose registers</a:t>
            </a:r>
          </a:p>
          <a:p>
            <a:pPr lvl="1" eaLnBrk="1" hangingPunct="1">
              <a:defRPr/>
            </a:pPr>
            <a:r>
              <a:rPr lang="en-US" sz="900" dirty="0"/>
              <a:t>POP: Pop off of stack</a:t>
            </a:r>
          </a:p>
          <a:p>
            <a:pPr lvl="1" eaLnBrk="1" hangingPunct="1">
              <a:defRPr/>
            </a:pPr>
            <a:r>
              <a:rPr lang="en-US" sz="900" dirty="0"/>
              <a:t>PUSH: Push onto stack</a:t>
            </a:r>
          </a:p>
          <a:p>
            <a:pPr lvl="1" eaLnBrk="1" hangingPunct="1">
              <a:defRPr/>
            </a:pPr>
            <a:r>
              <a:rPr lang="en-US" sz="900" dirty="0"/>
              <a:t>RET: Return</a:t>
            </a:r>
          </a:p>
          <a:p>
            <a:pPr lvl="1" eaLnBrk="1" hangingPunct="1">
              <a:defRPr/>
            </a:pPr>
            <a:r>
              <a:rPr lang="en-US" sz="900" dirty="0"/>
              <a:t>STR: Store task register</a:t>
            </a:r>
          </a:p>
          <a:p>
            <a:pPr lvl="1" eaLnBrk="1" hangingPunct="1">
              <a:defRPr/>
            </a:pPr>
            <a:r>
              <a:rPr lang="en-US" sz="900" dirty="0"/>
              <a:t>VERR: Verify segment for reading</a:t>
            </a:r>
          </a:p>
          <a:p>
            <a:pPr lvl="1" eaLnBrk="1" hangingPunct="1">
              <a:defRPr/>
            </a:pPr>
            <a:r>
              <a:rPr lang="en-US" sz="900" dirty="0"/>
              <a:t>VERW: Verify segment for writing</a:t>
            </a:r>
          </a:p>
        </p:txBody>
      </p:sp>
    </p:spTree>
    <p:extLst>
      <p:ext uri="{BB962C8B-B14F-4D97-AF65-F5344CB8AC3E}">
        <p14:creationId xmlns:p14="http://schemas.microsoft.com/office/powerpoint/2010/main" val="335936013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000"/>
              <a:t>In a traditional system there are typically 2 address spaces – the virtual address space  (VAS) and the physical address space (PAS). The OS and user processes run in the VAS. The OS manages the mapping from VAS to PAS through the use of the Memory Management Unit (MMU) provided in the processor.  The OS maintains a page table that maps each page in the current VAS to a page in the PAS. Typically the OS will maintain one page table per user level process.</a:t>
            </a:r>
          </a:p>
        </p:txBody>
      </p:sp>
      <p:sp>
        <p:nvSpPr>
          <p:cNvPr id="4" name="Slide Number Placeholder 3"/>
          <p:cNvSpPr>
            <a:spLocks noGrp="1"/>
          </p:cNvSpPr>
          <p:nvPr>
            <p:ph type="sldNum" sz="quarter" idx="10"/>
          </p:nvPr>
        </p:nvSpPr>
        <p:spPr/>
        <p:txBody>
          <a:bodyPr/>
          <a:lstStyle/>
          <a:p>
            <a:fld id="{A6545F9A-0FF2-4090-8703-55A26BE7AB60}" type="slidenum">
              <a:rPr lang="en-US" smtClean="0"/>
              <a:pPr/>
              <a:t>49</a:t>
            </a:fld>
            <a:endParaRPr lang="en-US"/>
          </a:p>
        </p:txBody>
      </p:sp>
    </p:spTree>
    <p:extLst>
      <p:ext uri="{BB962C8B-B14F-4D97-AF65-F5344CB8AC3E}">
        <p14:creationId xmlns:p14="http://schemas.microsoft.com/office/powerpoint/2010/main" val="306865820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a:spLocks noGrp="1" noChangeArrowheads="1"/>
          </p:cNvSpPr>
          <p:nvPr>
            <p:ph type="dt" idx="1"/>
          </p:nvPr>
        </p:nvSpPr>
        <p:spPr>
          <a:ln/>
        </p:spPr>
        <p:txBody>
          <a:bodyPr/>
          <a:lstStyle/>
          <a:p>
            <a:fld id="{7858BDF8-F306-4584-A156-F25CCC64AA35}" type="datetime8">
              <a:rPr lang="en-US" altLang="zh-TW" b="1">
                <a:solidFill>
                  <a:prstClr val="black"/>
                </a:solidFill>
                <a:effectLst>
                  <a:outerShdw blurRad="38100" dist="38100" dir="2700000" algn="tl">
                    <a:srgbClr val="000000">
                      <a:alpha val="43137"/>
                    </a:srgbClr>
                  </a:outerShdw>
                </a:effectLst>
                <a:ea typeface="新細明體"/>
              </a:rPr>
              <a:pPr/>
              <a:t>6/11/19 8:59 AM</a:t>
            </a:fld>
            <a:endParaRPr lang="en-US" altLang="zh-TW" b="1" dirty="0">
              <a:solidFill>
                <a:prstClr val="black"/>
              </a:solidFill>
              <a:effectLst>
                <a:outerShdw blurRad="38100" dist="38100" dir="2700000" algn="tl">
                  <a:srgbClr val="000000">
                    <a:alpha val="43137"/>
                  </a:srgbClr>
                </a:outerShdw>
              </a:effectLst>
              <a:ea typeface="新細明體"/>
            </a:endParaRPr>
          </a:p>
        </p:txBody>
      </p:sp>
      <p:sp>
        <p:nvSpPr>
          <p:cNvPr id="5" name="Rectangle 6"/>
          <p:cNvSpPr>
            <a:spLocks noGrp="1" noChangeArrowheads="1"/>
          </p:cNvSpPr>
          <p:nvPr>
            <p:ph type="ftr" sz="quarter" idx="4"/>
          </p:nvPr>
        </p:nvSpPr>
        <p:spPr>
          <a:ln/>
        </p:spPr>
        <p:txBody>
          <a:bodyPr/>
          <a:lstStyle/>
          <a:p>
            <a:r>
              <a:rPr lang="en-US" altLang="zh-TW" b="1" dirty="0">
                <a:solidFill>
                  <a:prstClr val="black"/>
                </a:solidFill>
                <a:effectLst>
                  <a:outerShdw blurRad="38100" dist="38100" dir="2700000" algn="tl">
                    <a:srgbClr val="000000">
                      <a:alpha val="43137"/>
                    </a:srgbClr>
                  </a:outerShdw>
                </a:effectLst>
                <a:ea typeface="新細明體"/>
              </a:rPr>
              <a:t>© 2006 Microsoft Corporation. All rights reserved. Microsoft, Windows, Windows Vista and other product names are or may be registered trademarks and/or trademarks in the U.S. and/or other countries.</a:t>
            </a:r>
          </a:p>
          <a:p>
            <a:r>
              <a:rPr lang="en-US" altLang="zh-TW" b="1" dirty="0">
                <a:solidFill>
                  <a:prstClr val="black"/>
                </a:solidFill>
                <a:effectLst>
                  <a:outerShdw blurRad="38100" dist="38100" dir="2700000" algn="tl">
                    <a:srgbClr val="000000">
                      <a:alpha val="43137"/>
                    </a:srgbClr>
                  </a:outerShdw>
                </a:effectLst>
                <a:ea typeface="新細明體"/>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altLang="zh-TW" b="1" dirty="0">
                <a:solidFill>
                  <a:prstClr val="black"/>
                </a:solidFill>
                <a:effectLst>
                  <a:outerShdw blurRad="38100" dist="38100" dir="2700000" algn="tl">
                    <a:srgbClr val="000000">
                      <a:alpha val="43137"/>
                    </a:srgbClr>
                  </a:outerShdw>
                </a:effectLst>
                <a:ea typeface="新細明體"/>
              </a:rPr>
            </a:br>
            <a:r>
              <a:rPr lang="en-US" altLang="zh-TW" b="1" dirty="0">
                <a:solidFill>
                  <a:prstClr val="black"/>
                </a:solidFill>
                <a:effectLst>
                  <a:outerShdw blurRad="38100" dist="38100" dir="2700000" algn="tl">
                    <a:srgbClr val="000000">
                      <a:alpha val="43137"/>
                    </a:srgbClr>
                  </a:outerShdw>
                </a:effectLst>
                <a:ea typeface="新細明體"/>
              </a:rPr>
              <a:t>MICROSOFT MAKES NO WARRANTIES, EXPRESS, IMPLIED OR STATUTORY, AS TO THE INFORMATION IN THIS PRESENTATION.</a:t>
            </a:r>
          </a:p>
        </p:txBody>
      </p:sp>
      <p:sp>
        <p:nvSpPr>
          <p:cNvPr id="6" name="Rectangle 7"/>
          <p:cNvSpPr>
            <a:spLocks noGrp="1" noChangeArrowheads="1"/>
          </p:cNvSpPr>
          <p:nvPr>
            <p:ph type="sldNum" sz="quarter" idx="5"/>
          </p:nvPr>
        </p:nvSpPr>
        <p:spPr>
          <a:ln/>
        </p:spPr>
        <p:txBody>
          <a:bodyPr/>
          <a:lstStyle/>
          <a:p>
            <a:fld id="{02D2B6BF-5AAD-4FCB-88CC-16D79EA35452}" type="slidenum">
              <a:rPr lang="en-US" altLang="zh-TW" b="1">
                <a:solidFill>
                  <a:prstClr val="black"/>
                </a:solidFill>
                <a:effectLst>
                  <a:outerShdw blurRad="38100" dist="38100" dir="2700000" algn="tl">
                    <a:srgbClr val="000000">
                      <a:alpha val="43137"/>
                    </a:srgbClr>
                  </a:outerShdw>
                </a:effectLst>
                <a:ea typeface="新細明體"/>
              </a:rPr>
              <a:pPr/>
              <a:t>52</a:t>
            </a:fld>
            <a:endParaRPr lang="en-US" altLang="zh-TW" b="1" dirty="0">
              <a:solidFill>
                <a:prstClr val="black"/>
              </a:solidFill>
              <a:effectLst>
                <a:outerShdw blurRad="38100" dist="38100" dir="2700000" algn="tl">
                  <a:srgbClr val="000000">
                    <a:alpha val="43137"/>
                  </a:srgbClr>
                </a:outerShdw>
              </a:effectLst>
              <a:ea typeface="新細明體"/>
            </a:endParaRPr>
          </a:p>
        </p:txBody>
      </p:sp>
      <p:sp>
        <p:nvSpPr>
          <p:cNvPr id="280578" name="Rectangle 2"/>
          <p:cNvSpPr>
            <a:spLocks noGrp="1" noRot="1" noChangeAspect="1" noChangeArrowheads="1" noTextEdit="1"/>
          </p:cNvSpPr>
          <p:nvPr>
            <p:ph type="sldImg"/>
          </p:nvPr>
        </p:nvSpPr>
        <p:spPr>
          <a:ln/>
        </p:spPr>
      </p:sp>
    </p:spTree>
    <p:extLst>
      <p:ext uri="{BB962C8B-B14F-4D97-AF65-F5344CB8AC3E}">
        <p14:creationId xmlns:p14="http://schemas.microsoft.com/office/powerpoint/2010/main" val="332533481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noChangeArrowheads="1"/>
          </p:cNvSpPr>
          <p:nvPr>
            <p:ph type="dt" sz="quarter" idx="1"/>
          </p:nvPr>
        </p:nvSpPr>
        <p:spPr/>
        <p:txBody>
          <a:bodyPr/>
          <a:lstStyle>
            <a:lvl1pPr eaLnBrk="0" hangingPunct="0">
              <a:defRPr kumimoji="1">
                <a:solidFill>
                  <a:schemeClr val="tx1"/>
                </a:solidFill>
                <a:latin typeface="Arial" charset="0"/>
                <a:ea typeface="新細明體" charset="0"/>
                <a:cs typeface="新細明體" charset="0"/>
              </a:defRPr>
            </a:lvl1pPr>
            <a:lvl2pPr marL="702756" indent="-270291" eaLnBrk="0" hangingPunct="0">
              <a:defRPr kumimoji="1">
                <a:solidFill>
                  <a:schemeClr val="tx1"/>
                </a:solidFill>
                <a:latin typeface="Arial" charset="0"/>
                <a:ea typeface="新細明體" charset="0"/>
                <a:cs typeface="新細明體" charset="0"/>
              </a:defRPr>
            </a:lvl2pPr>
            <a:lvl3pPr marL="1081164" indent="-216233" eaLnBrk="0" hangingPunct="0">
              <a:defRPr kumimoji="1">
                <a:solidFill>
                  <a:schemeClr val="tx1"/>
                </a:solidFill>
                <a:latin typeface="Arial" charset="0"/>
                <a:ea typeface="新細明體" charset="0"/>
                <a:cs typeface="新細明體" charset="0"/>
              </a:defRPr>
            </a:lvl3pPr>
            <a:lvl4pPr marL="1513629" indent="-216233" eaLnBrk="0" hangingPunct="0">
              <a:defRPr kumimoji="1">
                <a:solidFill>
                  <a:schemeClr val="tx1"/>
                </a:solidFill>
                <a:latin typeface="Arial" charset="0"/>
                <a:ea typeface="新細明體" charset="0"/>
                <a:cs typeface="新細明體" charset="0"/>
              </a:defRPr>
            </a:lvl4pPr>
            <a:lvl5pPr marL="1946095" indent="-216233" eaLnBrk="0" hangingPunct="0">
              <a:defRPr kumimoji="1">
                <a:solidFill>
                  <a:schemeClr val="tx1"/>
                </a:solidFill>
                <a:latin typeface="Arial" charset="0"/>
                <a:ea typeface="新細明體" charset="0"/>
                <a:cs typeface="新細明體" charset="0"/>
              </a:defRPr>
            </a:lvl5pPr>
            <a:lvl6pPr marL="2378560" indent="-216233" eaLnBrk="0" fontAlgn="base" hangingPunct="0">
              <a:spcBef>
                <a:spcPct val="0"/>
              </a:spcBef>
              <a:spcAft>
                <a:spcPct val="0"/>
              </a:spcAft>
              <a:defRPr kumimoji="1">
                <a:solidFill>
                  <a:schemeClr val="tx1"/>
                </a:solidFill>
                <a:latin typeface="Arial" charset="0"/>
                <a:ea typeface="新細明體" charset="0"/>
                <a:cs typeface="新細明體" charset="0"/>
              </a:defRPr>
            </a:lvl6pPr>
            <a:lvl7pPr marL="2811026" indent="-216233" eaLnBrk="0" fontAlgn="base" hangingPunct="0">
              <a:spcBef>
                <a:spcPct val="0"/>
              </a:spcBef>
              <a:spcAft>
                <a:spcPct val="0"/>
              </a:spcAft>
              <a:defRPr kumimoji="1">
                <a:solidFill>
                  <a:schemeClr val="tx1"/>
                </a:solidFill>
                <a:latin typeface="Arial" charset="0"/>
                <a:ea typeface="新細明體" charset="0"/>
                <a:cs typeface="新細明體" charset="0"/>
              </a:defRPr>
            </a:lvl7pPr>
            <a:lvl8pPr marL="3243491" indent="-216233" eaLnBrk="0" fontAlgn="base" hangingPunct="0">
              <a:spcBef>
                <a:spcPct val="0"/>
              </a:spcBef>
              <a:spcAft>
                <a:spcPct val="0"/>
              </a:spcAft>
              <a:defRPr kumimoji="1">
                <a:solidFill>
                  <a:schemeClr val="tx1"/>
                </a:solidFill>
                <a:latin typeface="Arial" charset="0"/>
                <a:ea typeface="新細明體" charset="0"/>
                <a:cs typeface="新細明體" charset="0"/>
              </a:defRPr>
            </a:lvl8pPr>
            <a:lvl9pPr marL="3675957" indent="-216233" eaLnBrk="0" fontAlgn="base" hangingPunct="0">
              <a:spcBef>
                <a:spcPct val="0"/>
              </a:spcBef>
              <a:spcAft>
                <a:spcPct val="0"/>
              </a:spcAft>
              <a:defRPr kumimoji="1">
                <a:solidFill>
                  <a:schemeClr val="tx1"/>
                </a:solidFill>
                <a:latin typeface="Arial" charset="0"/>
                <a:ea typeface="新細明體" charset="0"/>
                <a:cs typeface="新細明體" charset="0"/>
              </a:defRPr>
            </a:lvl9pPr>
          </a:lstStyle>
          <a:p>
            <a:pPr eaLnBrk="1" hangingPunct="1"/>
            <a:fld id="{E5BE45EC-CB1F-BF45-A4E3-4169BD9B7A43}" type="datetime8">
              <a:rPr kumimoji="0" lang="en-US" altLang="zh-TW" b="1">
                <a:solidFill>
                  <a:srgbClr val="000000"/>
                </a:solidFill>
                <a:effectLst>
                  <a:outerShdw blurRad="38100" dist="38100" dir="2700000" algn="tl">
                    <a:srgbClr val="DDDDDD"/>
                  </a:outerShdw>
                </a:effectLst>
              </a:rPr>
              <a:pPr eaLnBrk="1" hangingPunct="1"/>
              <a:t>6/11/19 8:59 AM</a:t>
            </a:fld>
            <a:endParaRPr kumimoji="0" lang="en-US" altLang="zh-TW" b="1">
              <a:solidFill>
                <a:srgbClr val="000000"/>
              </a:solidFill>
              <a:effectLst>
                <a:outerShdw blurRad="38100" dist="38100" dir="2700000" algn="tl">
                  <a:srgbClr val="DDDDDD"/>
                </a:outerShdw>
              </a:effectLst>
            </a:endParaRPr>
          </a:p>
        </p:txBody>
      </p:sp>
      <p:sp>
        <p:nvSpPr>
          <p:cNvPr id="5" name="Rectangle 6"/>
          <p:cNvSpPr>
            <a:spLocks noGrp="1" noChangeArrowheads="1"/>
          </p:cNvSpPr>
          <p:nvPr>
            <p:ph type="ftr" sz="quarter" idx="4"/>
          </p:nvPr>
        </p:nvSpPr>
        <p:spPr/>
        <p:txBody>
          <a:bodyPr/>
          <a:lstStyle>
            <a:lvl1pPr eaLnBrk="0" hangingPunct="0">
              <a:defRPr kumimoji="1">
                <a:solidFill>
                  <a:schemeClr val="tx1"/>
                </a:solidFill>
                <a:latin typeface="Arial" charset="0"/>
                <a:ea typeface="新細明體" charset="0"/>
                <a:cs typeface="新細明體" charset="0"/>
              </a:defRPr>
            </a:lvl1pPr>
            <a:lvl2pPr marL="702756" indent="-270291" eaLnBrk="0" hangingPunct="0">
              <a:defRPr kumimoji="1">
                <a:solidFill>
                  <a:schemeClr val="tx1"/>
                </a:solidFill>
                <a:latin typeface="Arial" charset="0"/>
                <a:ea typeface="新細明體" charset="0"/>
                <a:cs typeface="新細明體" charset="0"/>
              </a:defRPr>
            </a:lvl2pPr>
            <a:lvl3pPr marL="1081164" indent="-216233" eaLnBrk="0" hangingPunct="0">
              <a:defRPr kumimoji="1">
                <a:solidFill>
                  <a:schemeClr val="tx1"/>
                </a:solidFill>
                <a:latin typeface="Arial" charset="0"/>
                <a:ea typeface="新細明體" charset="0"/>
                <a:cs typeface="新細明體" charset="0"/>
              </a:defRPr>
            </a:lvl3pPr>
            <a:lvl4pPr marL="1513629" indent="-216233" eaLnBrk="0" hangingPunct="0">
              <a:defRPr kumimoji="1">
                <a:solidFill>
                  <a:schemeClr val="tx1"/>
                </a:solidFill>
                <a:latin typeface="Arial" charset="0"/>
                <a:ea typeface="新細明體" charset="0"/>
                <a:cs typeface="新細明體" charset="0"/>
              </a:defRPr>
            </a:lvl4pPr>
            <a:lvl5pPr marL="1946095" indent="-216233" eaLnBrk="0" hangingPunct="0">
              <a:defRPr kumimoji="1">
                <a:solidFill>
                  <a:schemeClr val="tx1"/>
                </a:solidFill>
                <a:latin typeface="Arial" charset="0"/>
                <a:ea typeface="新細明體" charset="0"/>
                <a:cs typeface="新細明體" charset="0"/>
              </a:defRPr>
            </a:lvl5pPr>
            <a:lvl6pPr marL="2378560" indent="-216233" eaLnBrk="0" fontAlgn="base" hangingPunct="0">
              <a:spcBef>
                <a:spcPct val="0"/>
              </a:spcBef>
              <a:spcAft>
                <a:spcPct val="0"/>
              </a:spcAft>
              <a:defRPr kumimoji="1">
                <a:solidFill>
                  <a:schemeClr val="tx1"/>
                </a:solidFill>
                <a:latin typeface="Arial" charset="0"/>
                <a:ea typeface="新細明體" charset="0"/>
                <a:cs typeface="新細明體" charset="0"/>
              </a:defRPr>
            </a:lvl6pPr>
            <a:lvl7pPr marL="2811026" indent="-216233" eaLnBrk="0" fontAlgn="base" hangingPunct="0">
              <a:spcBef>
                <a:spcPct val="0"/>
              </a:spcBef>
              <a:spcAft>
                <a:spcPct val="0"/>
              </a:spcAft>
              <a:defRPr kumimoji="1">
                <a:solidFill>
                  <a:schemeClr val="tx1"/>
                </a:solidFill>
                <a:latin typeface="Arial" charset="0"/>
                <a:ea typeface="新細明體" charset="0"/>
                <a:cs typeface="新細明體" charset="0"/>
              </a:defRPr>
            </a:lvl7pPr>
            <a:lvl8pPr marL="3243491" indent="-216233" eaLnBrk="0" fontAlgn="base" hangingPunct="0">
              <a:spcBef>
                <a:spcPct val="0"/>
              </a:spcBef>
              <a:spcAft>
                <a:spcPct val="0"/>
              </a:spcAft>
              <a:defRPr kumimoji="1">
                <a:solidFill>
                  <a:schemeClr val="tx1"/>
                </a:solidFill>
                <a:latin typeface="Arial" charset="0"/>
                <a:ea typeface="新細明體" charset="0"/>
                <a:cs typeface="新細明體" charset="0"/>
              </a:defRPr>
            </a:lvl8pPr>
            <a:lvl9pPr marL="3675957" indent="-216233" eaLnBrk="0" fontAlgn="base" hangingPunct="0">
              <a:spcBef>
                <a:spcPct val="0"/>
              </a:spcBef>
              <a:spcAft>
                <a:spcPct val="0"/>
              </a:spcAft>
              <a:defRPr kumimoji="1">
                <a:solidFill>
                  <a:schemeClr val="tx1"/>
                </a:solidFill>
                <a:latin typeface="Arial" charset="0"/>
                <a:ea typeface="新細明體" charset="0"/>
                <a:cs typeface="新細明體" charset="0"/>
              </a:defRPr>
            </a:lvl9pPr>
          </a:lstStyle>
          <a:p>
            <a:pPr eaLnBrk="1" hangingPunct="1"/>
            <a:r>
              <a:rPr kumimoji="0" lang="en-US" altLang="zh-TW" b="1">
                <a:solidFill>
                  <a:srgbClr val="000000"/>
                </a:solidFill>
                <a:effectLst>
                  <a:outerShdw blurRad="38100" dist="38100" dir="2700000" algn="tl">
                    <a:srgbClr val="DDDDDD"/>
                  </a:outerShdw>
                </a:effectLst>
              </a:rPr>
              <a:t>© 2006 Microsoft Corporation. All rights reserved. Microsoft, Windows, Windows Vista and other product names are or may be registered trademarks and/or trademarks in the U.S. and/or other countries.</a:t>
            </a:r>
          </a:p>
          <a:p>
            <a:pPr eaLnBrk="1" hangingPunct="1"/>
            <a:r>
              <a:rPr kumimoji="0" lang="en-US" altLang="zh-TW" b="1">
                <a:solidFill>
                  <a:srgbClr val="000000"/>
                </a:solidFill>
                <a:effectLst>
                  <a:outerShdw blurRad="38100" dist="38100" dir="2700000" algn="tl">
                    <a:srgbClr val="DDDDDD"/>
                  </a:outerShdw>
                </a:effectLst>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kumimoji="0" lang="en-US" altLang="zh-TW" b="1">
                <a:solidFill>
                  <a:srgbClr val="000000"/>
                </a:solidFill>
                <a:effectLst>
                  <a:outerShdw blurRad="38100" dist="38100" dir="2700000" algn="tl">
                    <a:srgbClr val="DDDDDD"/>
                  </a:outerShdw>
                </a:effectLst>
              </a:rPr>
            </a:br>
            <a:r>
              <a:rPr kumimoji="0" lang="en-US" altLang="zh-TW" b="1">
                <a:solidFill>
                  <a:srgbClr val="000000"/>
                </a:solidFill>
                <a:effectLst>
                  <a:outerShdw blurRad="38100" dist="38100" dir="2700000" algn="tl">
                    <a:srgbClr val="DDDDDD"/>
                  </a:outerShdw>
                </a:effectLst>
              </a:rPr>
              <a:t>MICROSOFT MAKES NO WARRANTIES, EXPRESS, IMPLIED OR STATUTORY, AS TO THE INFORMATION IN THIS PRESENTATION.</a:t>
            </a:r>
          </a:p>
        </p:txBody>
      </p:sp>
      <p:sp>
        <p:nvSpPr>
          <p:cNvPr id="6" name="Rectangle 7"/>
          <p:cNvSpPr>
            <a:spLocks noGrp="1" noChangeArrowheads="1"/>
          </p:cNvSpPr>
          <p:nvPr>
            <p:ph type="sldNum" sz="quarter" idx="5"/>
          </p:nvPr>
        </p:nvSpPr>
        <p:spPr/>
        <p:txBody>
          <a:bodyPr/>
          <a:lstStyle>
            <a:lvl1pPr eaLnBrk="0" hangingPunct="0">
              <a:defRPr kumimoji="1">
                <a:solidFill>
                  <a:schemeClr val="tx1"/>
                </a:solidFill>
                <a:latin typeface="Arial" charset="0"/>
                <a:ea typeface="新細明體" charset="0"/>
                <a:cs typeface="新細明體" charset="0"/>
              </a:defRPr>
            </a:lvl1pPr>
            <a:lvl2pPr marL="702756" indent="-270291" eaLnBrk="0" hangingPunct="0">
              <a:defRPr kumimoji="1">
                <a:solidFill>
                  <a:schemeClr val="tx1"/>
                </a:solidFill>
                <a:latin typeface="Arial" charset="0"/>
                <a:ea typeface="新細明體" charset="0"/>
                <a:cs typeface="新細明體" charset="0"/>
              </a:defRPr>
            </a:lvl2pPr>
            <a:lvl3pPr marL="1081164" indent="-216233" eaLnBrk="0" hangingPunct="0">
              <a:defRPr kumimoji="1">
                <a:solidFill>
                  <a:schemeClr val="tx1"/>
                </a:solidFill>
                <a:latin typeface="Arial" charset="0"/>
                <a:ea typeface="新細明體" charset="0"/>
                <a:cs typeface="新細明體" charset="0"/>
              </a:defRPr>
            </a:lvl3pPr>
            <a:lvl4pPr marL="1513629" indent="-216233" eaLnBrk="0" hangingPunct="0">
              <a:defRPr kumimoji="1">
                <a:solidFill>
                  <a:schemeClr val="tx1"/>
                </a:solidFill>
                <a:latin typeface="Arial" charset="0"/>
                <a:ea typeface="新細明體" charset="0"/>
                <a:cs typeface="新細明體" charset="0"/>
              </a:defRPr>
            </a:lvl4pPr>
            <a:lvl5pPr marL="1946095" indent="-216233" eaLnBrk="0" hangingPunct="0">
              <a:defRPr kumimoji="1">
                <a:solidFill>
                  <a:schemeClr val="tx1"/>
                </a:solidFill>
                <a:latin typeface="Arial" charset="0"/>
                <a:ea typeface="新細明體" charset="0"/>
                <a:cs typeface="新細明體" charset="0"/>
              </a:defRPr>
            </a:lvl5pPr>
            <a:lvl6pPr marL="2378560" indent="-216233" eaLnBrk="0" fontAlgn="base" hangingPunct="0">
              <a:spcBef>
                <a:spcPct val="0"/>
              </a:spcBef>
              <a:spcAft>
                <a:spcPct val="0"/>
              </a:spcAft>
              <a:defRPr kumimoji="1">
                <a:solidFill>
                  <a:schemeClr val="tx1"/>
                </a:solidFill>
                <a:latin typeface="Arial" charset="0"/>
                <a:ea typeface="新細明體" charset="0"/>
                <a:cs typeface="新細明體" charset="0"/>
              </a:defRPr>
            </a:lvl6pPr>
            <a:lvl7pPr marL="2811026" indent="-216233" eaLnBrk="0" fontAlgn="base" hangingPunct="0">
              <a:spcBef>
                <a:spcPct val="0"/>
              </a:spcBef>
              <a:spcAft>
                <a:spcPct val="0"/>
              </a:spcAft>
              <a:defRPr kumimoji="1">
                <a:solidFill>
                  <a:schemeClr val="tx1"/>
                </a:solidFill>
                <a:latin typeface="Arial" charset="0"/>
                <a:ea typeface="新細明體" charset="0"/>
                <a:cs typeface="新細明體" charset="0"/>
              </a:defRPr>
            </a:lvl7pPr>
            <a:lvl8pPr marL="3243491" indent="-216233" eaLnBrk="0" fontAlgn="base" hangingPunct="0">
              <a:spcBef>
                <a:spcPct val="0"/>
              </a:spcBef>
              <a:spcAft>
                <a:spcPct val="0"/>
              </a:spcAft>
              <a:defRPr kumimoji="1">
                <a:solidFill>
                  <a:schemeClr val="tx1"/>
                </a:solidFill>
                <a:latin typeface="Arial" charset="0"/>
                <a:ea typeface="新細明體" charset="0"/>
                <a:cs typeface="新細明體" charset="0"/>
              </a:defRPr>
            </a:lvl8pPr>
            <a:lvl9pPr marL="3675957" indent="-216233" eaLnBrk="0" fontAlgn="base" hangingPunct="0">
              <a:spcBef>
                <a:spcPct val="0"/>
              </a:spcBef>
              <a:spcAft>
                <a:spcPct val="0"/>
              </a:spcAft>
              <a:defRPr kumimoji="1">
                <a:solidFill>
                  <a:schemeClr val="tx1"/>
                </a:solidFill>
                <a:latin typeface="Arial" charset="0"/>
                <a:ea typeface="新細明體" charset="0"/>
                <a:cs typeface="新細明體" charset="0"/>
              </a:defRPr>
            </a:lvl9pPr>
          </a:lstStyle>
          <a:p>
            <a:pPr eaLnBrk="1" hangingPunct="1"/>
            <a:fld id="{13528D8B-6F10-2447-9DF9-42545626D483}" type="slidenum">
              <a:rPr kumimoji="0" lang="en-US" altLang="zh-TW" b="1">
                <a:solidFill>
                  <a:srgbClr val="000000"/>
                </a:solidFill>
                <a:effectLst>
                  <a:outerShdw blurRad="38100" dist="38100" dir="2700000" algn="tl">
                    <a:srgbClr val="DDDDDD"/>
                  </a:outerShdw>
                </a:effectLst>
              </a:rPr>
              <a:pPr eaLnBrk="1" hangingPunct="1"/>
              <a:t>56</a:t>
            </a:fld>
            <a:endParaRPr kumimoji="0" lang="en-US" altLang="zh-TW" b="1">
              <a:solidFill>
                <a:srgbClr val="000000"/>
              </a:solidFill>
              <a:effectLst>
                <a:outerShdw blurRad="38100" dist="38100" dir="2700000" algn="tl">
                  <a:srgbClr val="DDDDDD"/>
                </a:outerShdw>
              </a:effectLst>
            </a:endParaRPr>
          </a:p>
        </p:txBody>
      </p:sp>
      <p:sp>
        <p:nvSpPr>
          <p:cNvPr id="104453" name="Rectangle 2"/>
          <p:cNvSpPr>
            <a:spLocks noGrp="1" noRot="1" noChangeAspect="1" noChangeArrowheads="1" noTextEdit="1"/>
          </p:cNvSpPr>
          <p:nvPr>
            <p:ph type="sldImg"/>
          </p:nvPr>
        </p:nvSpPr>
        <p:spPr bwMode="auto">
          <a:xfrm>
            <a:off x="1149350" y="692150"/>
            <a:ext cx="4554538" cy="3416300"/>
          </a:xfrm>
          <a:noFill/>
          <a:ln>
            <a:solidFill>
              <a:srgbClr val="7F7F7F"/>
            </a:solidFill>
            <a:miter lim="800000"/>
            <a:headEnd/>
            <a:tailEnd/>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Lst>
        </p:spPr>
      </p:sp>
    </p:spTree>
    <p:extLst>
      <p:ext uri="{BB962C8B-B14F-4D97-AF65-F5344CB8AC3E}">
        <p14:creationId xmlns:p14="http://schemas.microsoft.com/office/powerpoint/2010/main" val="9021237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89FB0195-02EF-DA4C-98B4-69F295F81A11}" type="datetimeFigureOut">
              <a:rPr lang="en-US" smtClean="0"/>
              <a:t>6/11/19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D2ECE4F-5FB7-624C-8BFE-6B3A3F6FDEF8}"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9FB0195-02EF-DA4C-98B4-69F295F81A11}" type="datetimeFigureOut">
              <a:rPr lang="en-US" smtClean="0"/>
              <a:t>6/11/19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D2ECE4F-5FB7-624C-8BFE-6B3A3F6FDEF8}"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9FB0195-02EF-DA4C-98B4-69F295F81A11}" type="datetimeFigureOut">
              <a:rPr lang="en-US" smtClean="0"/>
              <a:t>6/11/19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D2ECE4F-5FB7-624C-8BFE-6B3A3F6FDEF8}"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9FB0195-02EF-DA4C-98B4-69F295F81A11}" type="datetimeFigureOut">
              <a:rPr lang="en-US" smtClean="0"/>
              <a:t>6/11/19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D2ECE4F-5FB7-624C-8BFE-6B3A3F6FDEF8}"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9FB0195-02EF-DA4C-98B4-69F295F81A11}" type="datetimeFigureOut">
              <a:rPr lang="en-US" smtClean="0"/>
              <a:t>6/11/19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D2ECE4F-5FB7-624C-8BFE-6B3A3F6FDEF8}"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9FB0195-02EF-DA4C-98B4-69F295F81A11}" type="datetimeFigureOut">
              <a:rPr lang="en-US" smtClean="0"/>
              <a:t>6/11/19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D2ECE4F-5FB7-624C-8BFE-6B3A3F6FDEF8}"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9FB0195-02EF-DA4C-98B4-69F295F81A11}" type="datetimeFigureOut">
              <a:rPr lang="en-US" smtClean="0"/>
              <a:t>6/11/19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D2ECE4F-5FB7-624C-8BFE-6B3A3F6FDEF8}"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9FB0195-02EF-DA4C-98B4-69F295F81A11}" type="datetimeFigureOut">
              <a:rPr lang="en-US" smtClean="0"/>
              <a:t>6/11/19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D2ECE4F-5FB7-624C-8BFE-6B3A3F6FDEF8}"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9FB0195-02EF-DA4C-98B4-69F295F81A11}" type="datetimeFigureOut">
              <a:rPr lang="en-US" smtClean="0"/>
              <a:t>6/11/19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D2ECE4F-5FB7-624C-8BFE-6B3A3F6FDEF8}"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9FB0195-02EF-DA4C-98B4-69F295F81A11}" type="datetimeFigureOut">
              <a:rPr lang="en-US" smtClean="0"/>
              <a:t>6/11/19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D2ECE4F-5FB7-624C-8BFE-6B3A3F6FDEF8}"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9FB0195-02EF-DA4C-98B4-69F295F81A11}" type="datetimeFigureOut">
              <a:rPr lang="en-US" smtClean="0"/>
              <a:t>6/11/19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D2ECE4F-5FB7-624C-8BFE-6B3A3F6FDEF8}"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9FB0195-02EF-DA4C-98B4-69F295F81A11}" type="datetimeFigureOut">
              <a:rPr lang="en-US" smtClean="0"/>
              <a:t>6/11/19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D2ECE4F-5FB7-624C-8BFE-6B3A3F6FDEF8}"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000" b="1" i="0" kern="1200">
          <a:solidFill>
            <a:srgbClr val="3366FF"/>
          </a:solidFill>
          <a:latin typeface="Tahoma"/>
          <a:ea typeface="+mj-ea"/>
          <a:cs typeface="Tahoma"/>
        </a:defRPr>
      </a:lvl1pPr>
    </p:titleStyle>
    <p:bodyStyle>
      <a:lvl1pPr marL="342900" indent="-342900" algn="l" defTabSz="914400" rtl="0" eaLnBrk="1" latinLnBrk="0" hangingPunct="1">
        <a:spcBef>
          <a:spcPct val="20000"/>
        </a:spcBef>
        <a:buFont typeface="Arial" pitchFamily="34" charset="0"/>
        <a:buChar char="•"/>
        <a:defRPr sz="2800" kern="1200">
          <a:solidFill>
            <a:schemeClr val="tx1"/>
          </a:solidFill>
          <a:latin typeface="Arial"/>
          <a:ea typeface="+mn-ea"/>
          <a:cs typeface="Arial"/>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Arial"/>
          <a:ea typeface="+mn-ea"/>
          <a:cs typeface="Arial"/>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Arial"/>
          <a:ea typeface="+mn-ea"/>
          <a:cs typeface="Arial"/>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Arial"/>
          <a:ea typeface="+mn-ea"/>
          <a:cs typeface="Arial"/>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Arial"/>
          <a:ea typeface="+mn-ea"/>
          <a:cs typeface="Arial"/>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hyperlink" Target="http://10.132.143.2/os/readings/ia32/IA32-3B.pdf" TargetMode="External"/><Relationship Id="rId4" Type="http://schemas.openxmlformats.org/officeDocument/2006/relationships/hyperlink" Target="http://10.132.143.2/os/readings/ia32/IA32-3A.pdf"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2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hyperlink" Target="http://pdos.csail.mit.edu/6.828/2008/readings/journal-softupdate.pdf" TargetMode="Externa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NULL"/><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592049"/>
            <a:ext cx="8229600" cy="977988"/>
          </a:xfrm>
        </p:spPr>
        <p:txBody>
          <a:bodyPr>
            <a:normAutofit fontScale="90000"/>
          </a:bodyPr>
          <a:lstStyle/>
          <a:p>
            <a:r>
              <a:rPr lang="en-US" dirty="0"/>
              <a:t>8 Important Problems </a:t>
            </a:r>
            <a:br>
              <a:rPr lang="en-US" dirty="0"/>
            </a:br>
            <a:r>
              <a:rPr lang="en-US" dirty="0"/>
              <a:t>(Not a Rank)</a:t>
            </a:r>
          </a:p>
        </p:txBody>
      </p:sp>
      <p:sp>
        <p:nvSpPr>
          <p:cNvPr id="5" name="Content Placeholder 4"/>
          <p:cNvSpPr>
            <a:spLocks noGrp="1"/>
          </p:cNvSpPr>
          <p:nvPr>
            <p:ph idx="1"/>
          </p:nvPr>
        </p:nvSpPr>
        <p:spPr>
          <a:xfrm>
            <a:off x="457200" y="1798637"/>
            <a:ext cx="8229600" cy="4906963"/>
          </a:xfrm>
        </p:spPr>
        <p:txBody>
          <a:bodyPr/>
          <a:lstStyle/>
          <a:p>
            <a:pPr marL="0" indent="0">
              <a:buNone/>
            </a:pPr>
            <a:r>
              <a:rPr lang="en-US" dirty="0"/>
              <a:t>Scale Up </a:t>
            </a:r>
          </a:p>
          <a:p>
            <a:pPr marL="0" indent="0">
              <a:buNone/>
            </a:pPr>
            <a:r>
              <a:rPr lang="en-US" dirty="0"/>
              <a:t>Security &amp; Privacy</a:t>
            </a:r>
          </a:p>
          <a:p>
            <a:pPr marL="0" indent="0">
              <a:buNone/>
            </a:pPr>
            <a:r>
              <a:rPr lang="en-US" dirty="0"/>
              <a:t>Energy Efficiency</a:t>
            </a:r>
          </a:p>
          <a:p>
            <a:pPr marL="0" indent="0">
              <a:buNone/>
            </a:pPr>
            <a:r>
              <a:rPr lang="en-US" dirty="0"/>
              <a:t>Mobility </a:t>
            </a:r>
          </a:p>
          <a:p>
            <a:pPr marL="0" indent="0">
              <a:buNone/>
            </a:pPr>
            <a:r>
              <a:rPr lang="en-US" dirty="0"/>
              <a:t>Write Correct (Parallel) Code</a:t>
            </a:r>
          </a:p>
          <a:p>
            <a:pPr marL="0" indent="0">
              <a:buNone/>
            </a:pPr>
            <a:r>
              <a:rPr lang="en-US" dirty="0"/>
              <a:t>Scale Out</a:t>
            </a:r>
          </a:p>
          <a:p>
            <a:pPr marL="0" indent="0">
              <a:buNone/>
            </a:pPr>
            <a:r>
              <a:rPr lang="en-US" dirty="0"/>
              <a:t>Non-Volatile Storage</a:t>
            </a:r>
          </a:p>
          <a:p>
            <a:pPr marL="0" indent="0">
              <a:buNone/>
            </a:pPr>
            <a:r>
              <a:rPr lang="en-US" dirty="0"/>
              <a:t>Virtualization</a:t>
            </a:r>
          </a:p>
          <a:p>
            <a:pPr marL="0" indent="0">
              <a:buNone/>
            </a:pPr>
            <a:endParaRPr lang="en-US" dirty="0"/>
          </a:p>
        </p:txBody>
      </p:sp>
    </p:spTree>
    <p:extLst>
      <p:ext uri="{BB962C8B-B14F-4D97-AF65-F5344CB8AC3E}">
        <p14:creationId xmlns:p14="http://schemas.microsoft.com/office/powerpoint/2010/main" val="16667606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68538" y="2420938"/>
            <a:ext cx="6249987" cy="400208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pic>
      <p:sp>
        <p:nvSpPr>
          <p:cNvPr id="77826" name="Title 1"/>
          <p:cNvSpPr>
            <a:spLocks noGrp="1"/>
          </p:cNvSpPr>
          <p:nvPr>
            <p:ph type="title"/>
          </p:nvPr>
        </p:nvSpPr>
        <p:spPr>
          <a:xfrm>
            <a:off x="642938" y="0"/>
            <a:ext cx="7772400" cy="1143000"/>
          </a:xfrm>
        </p:spPr>
        <p:txBody>
          <a:bodyPr/>
          <a:lstStyle/>
          <a:p>
            <a:pPr eaLnBrk="1" hangingPunct="1"/>
            <a:r>
              <a:rPr lang="en-US" altLang="zh-CN">
                <a:latin typeface="Arial" charset="0"/>
              </a:rPr>
              <a:t>System Architecture Overview</a:t>
            </a:r>
          </a:p>
        </p:txBody>
      </p:sp>
      <p:sp>
        <p:nvSpPr>
          <p:cNvPr id="77827" name="Content Placeholder 2"/>
          <p:cNvSpPr>
            <a:spLocks noGrp="1"/>
          </p:cNvSpPr>
          <p:nvPr>
            <p:ph idx="1"/>
          </p:nvPr>
        </p:nvSpPr>
        <p:spPr>
          <a:xfrm>
            <a:off x="514350" y="1333500"/>
            <a:ext cx="7772400" cy="4810125"/>
          </a:xfrm>
        </p:spPr>
        <p:txBody>
          <a:bodyPr/>
          <a:lstStyle/>
          <a:p>
            <a:pPr lvl="1" eaLnBrk="1" hangingPunct="1">
              <a:buFontTx/>
              <a:buNone/>
            </a:pPr>
            <a:r>
              <a:rPr lang="en-US" altLang="zh-CN">
                <a:latin typeface="Arial" charset="0"/>
                <a:hlinkClick r:id="rId4" action="ppaction://hlinkfile"/>
              </a:rPr>
              <a:t>Volume 3A: System Programming Guide, Part 1</a:t>
            </a:r>
            <a:endParaRPr lang="en-US" altLang="zh-CN">
              <a:latin typeface="Arial" charset="0"/>
              <a:hlinkClick r:id="rId5" action="ppaction://hlinkfile"/>
            </a:endParaRPr>
          </a:p>
          <a:p>
            <a:pPr lvl="2" eaLnBrk="1" hangingPunct="1"/>
            <a:r>
              <a:rPr lang="en-US" altLang="zh-CN">
                <a:latin typeface="Arial" charset="0"/>
              </a:rPr>
              <a:t>2.1~2.5</a:t>
            </a:r>
          </a:p>
          <a:p>
            <a:pPr lvl="2" eaLnBrk="1" hangingPunct="1"/>
            <a:endParaRPr lang="en-US" altLang="zh-CN" sz="1000">
              <a:latin typeface="Arial" charset="0"/>
            </a:endParaRPr>
          </a:p>
          <a:p>
            <a:pPr eaLnBrk="1" hangingPunct="1"/>
            <a:r>
              <a:rPr lang="en-US" altLang="zh-CN">
                <a:latin typeface="Arial" charset="0"/>
              </a:rPr>
              <a:t>Modes</a:t>
            </a:r>
          </a:p>
          <a:p>
            <a:pPr eaLnBrk="1" hangingPunct="1"/>
            <a:endParaRPr lang="en-US" altLang="zh-CN">
              <a:latin typeface="Arial" charset="0"/>
            </a:endParaRPr>
          </a:p>
          <a:p>
            <a:pPr lvl="1" eaLnBrk="1" hangingPunct="1"/>
            <a:endParaRPr lang="zh-CN" altLang="en-US">
              <a:latin typeface="Arial" charset="0"/>
            </a:endParaRPr>
          </a:p>
        </p:txBody>
      </p:sp>
      <p:sp>
        <p:nvSpPr>
          <p:cNvPr id="7" name="Rectangle 6"/>
          <p:cNvSpPr/>
          <p:nvPr/>
        </p:nvSpPr>
        <p:spPr>
          <a:xfrm>
            <a:off x="2987675" y="2205038"/>
            <a:ext cx="1571625" cy="425450"/>
          </a:xfrm>
          <a:prstGeom prst="rect">
            <a:avLst/>
          </a:prstGeom>
          <a:solidFill>
            <a:srgbClr val="FDE7FF"/>
          </a:solidFill>
          <a:ln w="28575">
            <a:solidFill>
              <a:srgbClr val="FF0000"/>
            </a:solidFill>
          </a:ln>
        </p:spPr>
        <p:txBody>
          <a:bodyPr>
            <a:spAutoFit/>
          </a:bodyPr>
          <a:lstStyle/>
          <a:p>
            <a:pPr algn="ctr" eaLnBrk="0" hangingPunct="0">
              <a:defRPr/>
            </a:pPr>
            <a:r>
              <a:rPr lang="en-US" altLang="zh-CN" sz="2000" b="1">
                <a:effectLst>
                  <a:outerShdw blurRad="38100" dist="38100" dir="2700000" algn="tl">
                    <a:srgbClr val="FFFFFF"/>
                  </a:outerShdw>
                </a:effectLst>
                <a:cs typeface="Courier New" charset="0"/>
              </a:rPr>
              <a:t>Real Mode</a:t>
            </a:r>
          </a:p>
        </p:txBody>
      </p:sp>
      <p:sp>
        <p:nvSpPr>
          <p:cNvPr id="8" name="Rectangle 7"/>
          <p:cNvSpPr/>
          <p:nvPr/>
        </p:nvSpPr>
        <p:spPr>
          <a:xfrm>
            <a:off x="2987675" y="3789363"/>
            <a:ext cx="1571625" cy="730250"/>
          </a:xfrm>
          <a:prstGeom prst="rect">
            <a:avLst/>
          </a:prstGeom>
          <a:solidFill>
            <a:srgbClr val="FDE7FF"/>
          </a:solidFill>
          <a:ln w="28575">
            <a:solidFill>
              <a:srgbClr val="FF0000"/>
            </a:solidFill>
          </a:ln>
        </p:spPr>
        <p:txBody>
          <a:bodyPr>
            <a:spAutoFit/>
          </a:bodyPr>
          <a:lstStyle/>
          <a:p>
            <a:pPr algn="ctr" eaLnBrk="0" hangingPunct="0">
              <a:defRPr/>
            </a:pPr>
            <a:r>
              <a:rPr lang="en-US" altLang="zh-CN" sz="2000" b="1">
                <a:effectLst>
                  <a:outerShdw blurRad="38100" dist="38100" dir="2700000" algn="tl">
                    <a:srgbClr val="FFFFFF"/>
                  </a:outerShdw>
                </a:effectLst>
                <a:cs typeface="Courier New" charset="0"/>
              </a:rPr>
              <a:t>Protected Mode</a:t>
            </a:r>
          </a:p>
        </p:txBody>
      </p:sp>
      <p:sp>
        <p:nvSpPr>
          <p:cNvPr id="9" name="Rectangle 8"/>
          <p:cNvSpPr/>
          <p:nvPr/>
        </p:nvSpPr>
        <p:spPr>
          <a:xfrm>
            <a:off x="6804025" y="3716338"/>
            <a:ext cx="1000125" cy="425450"/>
          </a:xfrm>
          <a:prstGeom prst="rect">
            <a:avLst/>
          </a:prstGeom>
          <a:solidFill>
            <a:srgbClr val="FDE7FF"/>
          </a:solidFill>
          <a:ln w="28575">
            <a:solidFill>
              <a:srgbClr val="FF0000"/>
            </a:solidFill>
          </a:ln>
        </p:spPr>
        <p:txBody>
          <a:bodyPr>
            <a:spAutoFit/>
          </a:bodyPr>
          <a:lstStyle/>
          <a:p>
            <a:pPr algn="ctr" eaLnBrk="0" hangingPunct="0">
              <a:defRPr/>
            </a:pPr>
            <a:r>
              <a:rPr lang="en-US" altLang="zh-CN" sz="2000" b="1">
                <a:effectLst>
                  <a:outerShdw blurRad="38100" dist="38100" dir="2700000" algn="tl">
                    <a:srgbClr val="FFFFFF"/>
                  </a:outerShdw>
                </a:effectLst>
                <a:cs typeface="Courier New" charset="0"/>
              </a:rPr>
              <a:t>SMM</a:t>
            </a:r>
          </a:p>
        </p:txBody>
      </p:sp>
    </p:spTree>
    <p:extLst>
      <p:ext uri="{BB962C8B-B14F-4D97-AF65-F5344CB8AC3E}">
        <p14:creationId xmlns:p14="http://schemas.microsoft.com/office/powerpoint/2010/main" val="99173657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09" name="Rectangle 2"/>
          <p:cNvSpPr>
            <a:spLocks noGrp="1" noChangeArrowheads="1"/>
          </p:cNvSpPr>
          <p:nvPr>
            <p:ph type="title"/>
          </p:nvPr>
        </p:nvSpPr>
        <p:spPr>
          <a:xfrm>
            <a:off x="609600" y="0"/>
            <a:ext cx="7772400" cy="1143000"/>
          </a:xfrm>
        </p:spPr>
        <p:txBody>
          <a:bodyPr/>
          <a:lstStyle/>
          <a:p>
            <a:pPr eaLnBrk="1" hangingPunct="1"/>
            <a:r>
              <a:rPr lang="en-US" altLang="zh-CN">
                <a:latin typeface="Arial" charset="0"/>
              </a:rPr>
              <a:t>Memory Layout</a:t>
            </a:r>
          </a:p>
        </p:txBody>
      </p:sp>
      <p:pic>
        <p:nvPicPr>
          <p:cNvPr id="94210" name="Picture 4" descr="me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6913" y="1003300"/>
            <a:ext cx="5816600" cy="58547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768935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Kernel</a:t>
            </a:r>
            <a:r>
              <a:rPr lang="zh-CN" altLang="en-US" dirty="0"/>
              <a:t> </a:t>
            </a:r>
            <a:r>
              <a:rPr lang="en-US" altLang="zh-CN" dirty="0"/>
              <a:t>Structure</a:t>
            </a:r>
            <a:endParaRPr lang="en-US" dirty="0"/>
          </a:p>
        </p:txBody>
      </p:sp>
      <p:sp>
        <p:nvSpPr>
          <p:cNvPr id="6" name="Text Placeholder 5"/>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6004202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altLang="zh-CN" dirty="0"/>
              <a:t>Kernels</a:t>
            </a:r>
            <a:endParaRPr lang="en-US" dirty="0"/>
          </a:p>
        </p:txBody>
      </p:sp>
      <p:sp>
        <p:nvSpPr>
          <p:cNvPr id="3" name="Content Placeholder 2"/>
          <p:cNvSpPr>
            <a:spLocks noGrp="1"/>
          </p:cNvSpPr>
          <p:nvPr>
            <p:ph idx="1"/>
          </p:nvPr>
        </p:nvSpPr>
        <p:spPr>
          <a:xfrm>
            <a:off x="355600" y="1155700"/>
            <a:ext cx="8331200" cy="4970463"/>
          </a:xfrm>
        </p:spPr>
        <p:txBody>
          <a:bodyPr/>
          <a:lstStyle/>
          <a:p>
            <a:pPr marL="0" indent="0">
              <a:buNone/>
            </a:pPr>
            <a:r>
              <a:rPr lang="en-US" dirty="0"/>
              <a:t>Kernel classification (</a:t>
            </a:r>
            <a:r>
              <a:rPr lang="en-US" dirty="0" err="1"/>
              <a:t>wikipedia</a:t>
            </a:r>
            <a:r>
              <a:rPr lang="en-US" dirty="0"/>
              <a:t>)</a:t>
            </a:r>
          </a:p>
          <a:p>
            <a:pPr marL="0" indent="0">
              <a:buNone/>
            </a:pPr>
            <a:endParaRPr lang="en-US" altLang="ko-KR" dirty="0"/>
          </a:p>
          <a:p>
            <a:pPr marL="0" indent="0">
              <a:buNone/>
            </a:pPr>
            <a:endParaRPr lang="en-US" altLang="ko-KR" dirty="0"/>
          </a:p>
          <a:p>
            <a:pPr marL="0" indent="0">
              <a:buNone/>
            </a:pPr>
            <a:endParaRPr lang="en-US" altLang="ko-KR" sz="1200" dirty="0"/>
          </a:p>
          <a:p>
            <a:pPr marL="0" indent="0">
              <a:buNone/>
            </a:pPr>
            <a:endParaRPr lang="en-US" altLang="ko-KR" sz="1200" dirty="0"/>
          </a:p>
          <a:p>
            <a:pPr marL="0" indent="0">
              <a:buNone/>
            </a:pPr>
            <a:r>
              <a:rPr lang="en-US" altLang="ko-KR" dirty="0"/>
              <a:t>Monolithic kernel</a:t>
            </a:r>
          </a:p>
          <a:p>
            <a:pPr marL="457200" lvl="1" indent="0">
              <a:buNone/>
            </a:pPr>
            <a:r>
              <a:rPr lang="en-US" altLang="zh-CN" sz="2000" dirty="0"/>
              <a:t>A </a:t>
            </a:r>
            <a:r>
              <a:rPr lang="en-US" altLang="zh-CN" sz="2000" b="1" dirty="0"/>
              <a:t>monolithic kernel</a:t>
            </a:r>
            <a:r>
              <a:rPr lang="en-US" altLang="zh-CN" sz="2000" dirty="0"/>
              <a:t> is an operating system architecture where the entire operating system is working in kernel space and is alone in supervisor mode.</a:t>
            </a:r>
          </a:p>
          <a:p>
            <a:pPr marL="914400" lvl="2" indent="0">
              <a:buNone/>
            </a:pPr>
            <a:r>
              <a:rPr lang="en-US" altLang="ko-KR" dirty="0"/>
              <a:t>Linux, BSD…</a:t>
            </a:r>
          </a:p>
        </p:txBody>
      </p:sp>
      <p:sp>
        <p:nvSpPr>
          <p:cNvPr id="8" name="슬라이드 번호 개체 틀 7"/>
          <p:cNvSpPr>
            <a:spLocks noGrp="1"/>
          </p:cNvSpPr>
          <p:nvPr>
            <p:ph type="sldNum" sz="quarter" idx="12"/>
          </p:nvPr>
        </p:nvSpPr>
        <p:spPr/>
        <p:txBody>
          <a:bodyPr/>
          <a:lstStyle/>
          <a:p>
            <a:fld id="{1D72EBF8-7CF5-44B7-B2BF-E22DE4D0703D}" type="slidenum">
              <a:rPr lang="en-US" smtClean="0"/>
              <a:pPr/>
              <a:t>5</a:t>
            </a:fld>
            <a:endParaRPr lang="en-US"/>
          </a:p>
        </p:txBody>
      </p:sp>
      <p:graphicFrame>
        <p:nvGraphicFramePr>
          <p:cNvPr id="4" name="Table 3"/>
          <p:cNvGraphicFramePr>
            <a:graphicFrameLocks noGrp="1"/>
          </p:cNvGraphicFramePr>
          <p:nvPr>
            <p:extLst/>
          </p:nvPr>
        </p:nvGraphicFramePr>
        <p:xfrm>
          <a:off x="947814" y="1896344"/>
          <a:ext cx="7283403" cy="835280"/>
        </p:xfrm>
        <a:graphic>
          <a:graphicData uri="http://schemas.openxmlformats.org/drawingml/2006/table">
            <a:tbl>
              <a:tblPr firstRow="1" bandRow="1">
                <a:tableStyleId>{C4B1156A-380E-4F78-BDF5-A606A8083BF9}</a:tableStyleId>
              </a:tblPr>
              <a:tblGrid>
                <a:gridCol w="1568587">
                  <a:extLst>
                    <a:ext uri="{9D8B030D-6E8A-4147-A177-3AD203B41FA5}">
                      <a16:colId xmlns:a16="http://schemas.microsoft.com/office/drawing/2014/main" val="20000"/>
                    </a:ext>
                  </a:extLst>
                </a:gridCol>
                <a:gridCol w="1493379">
                  <a:extLst>
                    <a:ext uri="{9D8B030D-6E8A-4147-A177-3AD203B41FA5}">
                      <a16:colId xmlns:a16="http://schemas.microsoft.com/office/drawing/2014/main" val="20001"/>
                    </a:ext>
                  </a:extLst>
                </a:gridCol>
                <a:gridCol w="1552172">
                  <a:extLst>
                    <a:ext uri="{9D8B030D-6E8A-4147-A177-3AD203B41FA5}">
                      <a16:colId xmlns:a16="http://schemas.microsoft.com/office/drawing/2014/main" val="20002"/>
                    </a:ext>
                  </a:extLst>
                </a:gridCol>
                <a:gridCol w="1399307">
                  <a:extLst>
                    <a:ext uri="{9D8B030D-6E8A-4147-A177-3AD203B41FA5}">
                      <a16:colId xmlns:a16="http://schemas.microsoft.com/office/drawing/2014/main" val="20003"/>
                    </a:ext>
                  </a:extLst>
                </a:gridCol>
                <a:gridCol w="1269958">
                  <a:extLst>
                    <a:ext uri="{9D8B030D-6E8A-4147-A177-3AD203B41FA5}">
                      <a16:colId xmlns:a16="http://schemas.microsoft.com/office/drawing/2014/main" val="20004"/>
                    </a:ext>
                  </a:extLst>
                </a:gridCol>
              </a:tblGrid>
              <a:tr h="835280">
                <a:tc>
                  <a:txBody>
                    <a:bodyPr/>
                    <a:lstStyle/>
                    <a:p>
                      <a:pPr algn="ctr"/>
                      <a:r>
                        <a:rPr lang="en-US" sz="2400" dirty="0"/>
                        <a:t>Kernel</a:t>
                      </a:r>
                    </a:p>
                    <a:p>
                      <a:pPr algn="ctr"/>
                      <a:r>
                        <a:rPr lang="en-US" b="0" dirty="0"/>
                        <a:t>(architecture)</a:t>
                      </a:r>
                    </a:p>
                  </a:txBody>
                  <a:tcPr anchor="ctr">
                    <a:lnR w="57150" cap="flat" cmpd="sng" algn="ctr">
                      <a:solidFill>
                        <a:schemeClr val="tx1"/>
                      </a:solidFill>
                      <a:prstDash val="solid"/>
                      <a:round/>
                      <a:headEnd type="none" w="med" len="med"/>
                      <a:tailEnd type="none" w="med" len="med"/>
                    </a:lnR>
                  </a:tcPr>
                </a:tc>
                <a:tc>
                  <a:txBody>
                    <a:bodyPr/>
                    <a:lstStyle/>
                    <a:p>
                      <a:pPr algn="ctr"/>
                      <a:r>
                        <a:rPr lang="en-US" b="0" dirty="0"/>
                        <a:t>Monolithic</a:t>
                      </a:r>
                    </a:p>
                  </a:txBody>
                  <a:tcPr anchor="ctr">
                    <a:lnL w="57150" cap="flat" cmpd="sng" algn="ctr">
                      <a:solidFill>
                        <a:schemeClr val="tx1"/>
                      </a:solidFill>
                      <a:prstDash val="solid"/>
                      <a:round/>
                      <a:headEnd type="none" w="med" len="med"/>
                      <a:tailEnd type="none" w="med" len="med"/>
                    </a:lnL>
                  </a:tcPr>
                </a:tc>
                <a:tc>
                  <a:txBody>
                    <a:bodyPr/>
                    <a:lstStyle/>
                    <a:p>
                      <a:pPr algn="ctr"/>
                      <a:r>
                        <a:rPr lang="en-US" b="0" dirty="0"/>
                        <a:t>Microkernel</a:t>
                      </a:r>
                    </a:p>
                  </a:txBody>
                  <a:tcPr anchor="ctr"/>
                </a:tc>
                <a:tc>
                  <a:txBody>
                    <a:bodyPr/>
                    <a:lstStyle/>
                    <a:p>
                      <a:pPr algn="ctr"/>
                      <a:r>
                        <a:rPr lang="en-US" b="1" dirty="0">
                          <a:solidFill>
                            <a:schemeClr val="accent1">
                              <a:lumMod val="50000"/>
                            </a:schemeClr>
                          </a:solidFill>
                        </a:rPr>
                        <a:t>Exokernel</a:t>
                      </a:r>
                    </a:p>
                  </a:txBody>
                  <a:tcPr anchor="ctr"/>
                </a:tc>
                <a:tc>
                  <a:txBody>
                    <a:bodyPr/>
                    <a:lstStyle/>
                    <a:p>
                      <a:pPr algn="ctr"/>
                      <a:r>
                        <a:rPr lang="en-US" b="0" dirty="0"/>
                        <a:t>hybrid</a:t>
                      </a:r>
                    </a:p>
                  </a:txBody>
                  <a:tcPr anchor="ctr"/>
                </a:tc>
                <a:extLst>
                  <a:ext uri="{0D108BD9-81ED-4DB2-BD59-A6C34878D82A}">
                    <a16:rowId xmlns:a16="http://schemas.microsoft.com/office/drawing/2014/main" val="10000"/>
                  </a:ext>
                </a:extLst>
              </a:tr>
            </a:tbl>
          </a:graphicData>
        </a:graphic>
      </p:graphicFrame>
    </p:spTree>
    <p:extLst>
      <p:ext uri="{BB962C8B-B14F-4D97-AF65-F5344CB8AC3E}">
        <p14:creationId xmlns:p14="http://schemas.microsoft.com/office/powerpoint/2010/main" val="7405068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7010" name="Rectangle 2"/>
          <p:cNvSpPr>
            <a:spLocks noGrp="1" noChangeArrowheads="1"/>
          </p:cNvSpPr>
          <p:nvPr>
            <p:ph type="title" idx="4294967295"/>
          </p:nvPr>
        </p:nvSpPr>
        <p:spPr>
          <a:xfrm>
            <a:off x="0" y="274638"/>
            <a:ext cx="8229600" cy="1143000"/>
          </a:xfrm>
        </p:spPr>
        <p:txBody>
          <a:bodyPr/>
          <a:lstStyle/>
          <a:p>
            <a:r>
              <a:rPr lang="en-US" altLang="zh-CN">
                <a:ea typeface="宋体" charset="-122"/>
              </a:rPr>
              <a:t>UNIX System Structure</a:t>
            </a:r>
          </a:p>
        </p:txBody>
      </p:sp>
      <p:pic>
        <p:nvPicPr>
          <p:cNvPr id="427011" name="Picture 3"/>
          <p:cNvPicPr>
            <a:picLocks noChangeAspect="1" noChangeArrowheads="1"/>
          </p:cNvPicPr>
          <p:nvPr/>
        </p:nvPicPr>
        <p:blipFill>
          <a:blip r:embed="rId2" cstate="print"/>
          <a:srcRect l="380" t="10139" r="380" b="10139"/>
          <a:stretch>
            <a:fillRect/>
          </a:stretch>
        </p:blipFill>
        <p:spPr bwMode="auto">
          <a:xfrm>
            <a:off x="625344" y="1631949"/>
            <a:ext cx="7980889" cy="4808409"/>
          </a:xfrm>
          <a:prstGeom prst="rect">
            <a:avLst/>
          </a:prstGeom>
          <a:noFill/>
          <a:ln w="38100" cmpd="dbl">
            <a:solidFill>
              <a:srgbClr val="CC6600"/>
            </a:solidFill>
            <a:miter lim="800000"/>
            <a:headEnd/>
            <a:tailEnd/>
          </a:ln>
        </p:spPr>
      </p:pic>
    </p:spTree>
    <p:extLst>
      <p:ext uri="{BB962C8B-B14F-4D97-AF65-F5344CB8AC3E}">
        <p14:creationId xmlns:p14="http://schemas.microsoft.com/office/powerpoint/2010/main" val="1976572761"/>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9058" name="Rectangle 2"/>
          <p:cNvSpPr>
            <a:spLocks noGrp="1" noChangeArrowheads="1"/>
          </p:cNvSpPr>
          <p:nvPr>
            <p:ph type="title" idx="4294967295"/>
          </p:nvPr>
        </p:nvSpPr>
        <p:spPr>
          <a:xfrm>
            <a:off x="395288" y="274638"/>
            <a:ext cx="8229600" cy="1143000"/>
          </a:xfrm>
        </p:spPr>
        <p:txBody>
          <a:bodyPr>
            <a:normAutofit fontScale="90000"/>
          </a:bodyPr>
          <a:lstStyle/>
          <a:p>
            <a:r>
              <a:rPr lang="en-US" altLang="zh-CN" dirty="0">
                <a:ea typeface="宋体" charset="-122"/>
              </a:rPr>
              <a:t>Microkernel Structure &amp; Instances</a:t>
            </a:r>
          </a:p>
        </p:txBody>
      </p:sp>
      <p:pic>
        <p:nvPicPr>
          <p:cNvPr id="429060" name="Picture 4"/>
          <p:cNvPicPr>
            <a:picLocks noChangeAspect="1" noChangeArrowheads="1"/>
          </p:cNvPicPr>
          <p:nvPr/>
        </p:nvPicPr>
        <p:blipFill>
          <a:blip r:embed="rId2" cstate="print"/>
          <a:srcRect/>
          <a:stretch>
            <a:fillRect/>
          </a:stretch>
        </p:blipFill>
        <p:spPr bwMode="auto">
          <a:xfrm>
            <a:off x="1703388" y="1760537"/>
            <a:ext cx="5545137" cy="4473575"/>
          </a:xfrm>
          <a:prstGeom prst="rect">
            <a:avLst/>
          </a:prstGeom>
          <a:noFill/>
          <a:ln w="9525">
            <a:noFill/>
            <a:miter lim="800000"/>
            <a:headEnd/>
            <a:tailEnd/>
          </a:ln>
          <a:effectLst/>
        </p:spPr>
      </p:pic>
      <p:sp>
        <p:nvSpPr>
          <p:cNvPr id="429061" name="Text Box 5"/>
          <p:cNvSpPr txBox="1">
            <a:spLocks noChangeArrowheads="1"/>
          </p:cNvSpPr>
          <p:nvPr/>
        </p:nvSpPr>
        <p:spPr bwMode="auto">
          <a:xfrm>
            <a:off x="4078288" y="3395346"/>
            <a:ext cx="865187" cy="457200"/>
          </a:xfrm>
          <a:prstGeom prst="rect">
            <a:avLst/>
          </a:prstGeom>
          <a:solidFill>
            <a:srgbClr val="FF0000"/>
          </a:solidFill>
          <a:ln w="9525">
            <a:noFill/>
            <a:miter lim="800000"/>
            <a:headEnd/>
            <a:tailEnd/>
          </a:ln>
          <a:effectLst/>
        </p:spPr>
        <p:txBody>
          <a:bodyPr>
            <a:spAutoFit/>
          </a:bodyPr>
          <a:lstStyle/>
          <a:p>
            <a:pPr eaLnBrk="1" hangingPunct="1">
              <a:spcBef>
                <a:spcPct val="50000"/>
              </a:spcBef>
            </a:pPr>
            <a:r>
              <a:rPr kumimoji="1" lang="en-US" altLang="zh-CN" b="1">
                <a:latin typeface="Times New Roman" pitchFamily="18" charset="0"/>
                <a:ea typeface="宋体" charset="-122"/>
              </a:rPr>
              <a:t>LPC</a:t>
            </a:r>
          </a:p>
        </p:txBody>
      </p:sp>
      <p:sp>
        <p:nvSpPr>
          <p:cNvPr id="429062" name="Text Box 6"/>
          <p:cNvSpPr txBox="1">
            <a:spLocks noChangeArrowheads="1"/>
          </p:cNvSpPr>
          <p:nvPr/>
        </p:nvSpPr>
        <p:spPr bwMode="auto">
          <a:xfrm>
            <a:off x="4078288" y="4304300"/>
            <a:ext cx="865187" cy="457200"/>
          </a:xfrm>
          <a:prstGeom prst="rect">
            <a:avLst/>
          </a:prstGeom>
          <a:solidFill>
            <a:srgbClr val="FF0000"/>
          </a:solidFill>
          <a:ln w="9525">
            <a:noFill/>
            <a:miter lim="800000"/>
            <a:headEnd/>
            <a:tailEnd/>
          </a:ln>
          <a:effectLst/>
        </p:spPr>
        <p:txBody>
          <a:bodyPr>
            <a:spAutoFit/>
          </a:bodyPr>
          <a:lstStyle/>
          <a:p>
            <a:pPr eaLnBrk="1" hangingPunct="1">
              <a:spcBef>
                <a:spcPct val="50000"/>
              </a:spcBef>
            </a:pPr>
            <a:r>
              <a:rPr kumimoji="1" lang="en-US" altLang="zh-CN" b="1">
                <a:latin typeface="Times New Roman" pitchFamily="18" charset="0"/>
                <a:ea typeface="宋体" charset="-122"/>
              </a:rPr>
              <a:t>HAL</a:t>
            </a:r>
          </a:p>
        </p:txBody>
      </p:sp>
      <p:sp>
        <p:nvSpPr>
          <p:cNvPr id="429063" name="Text Box 7"/>
          <p:cNvSpPr txBox="1">
            <a:spLocks noChangeArrowheads="1"/>
          </p:cNvSpPr>
          <p:nvPr/>
        </p:nvSpPr>
        <p:spPr bwMode="auto">
          <a:xfrm>
            <a:off x="2422525" y="2026921"/>
            <a:ext cx="1154113" cy="369332"/>
          </a:xfrm>
          <a:prstGeom prst="rect">
            <a:avLst/>
          </a:prstGeom>
          <a:noFill/>
          <a:ln w="9525">
            <a:solidFill>
              <a:srgbClr val="FF0000"/>
            </a:solidFill>
            <a:miter lim="800000"/>
            <a:headEnd/>
            <a:tailEnd/>
          </a:ln>
          <a:effectLst/>
        </p:spPr>
        <p:txBody>
          <a:bodyPr>
            <a:spAutoFit/>
          </a:bodyPr>
          <a:lstStyle/>
          <a:p>
            <a:pPr eaLnBrk="1" hangingPunct="1">
              <a:spcBef>
                <a:spcPct val="50000"/>
              </a:spcBef>
            </a:pPr>
            <a:r>
              <a:rPr kumimoji="1" lang="en-US" altLang="zh-CN" b="1" dirty="0">
                <a:solidFill>
                  <a:schemeClr val="accent2">
                    <a:lumMod val="75000"/>
                  </a:schemeClr>
                </a:solidFill>
                <a:latin typeface="Times New Roman" pitchFamily="18" charset="0"/>
                <a:ea typeface="宋体" charset="-122"/>
              </a:rPr>
              <a:t>APP1</a:t>
            </a:r>
          </a:p>
        </p:txBody>
      </p:sp>
      <p:sp>
        <p:nvSpPr>
          <p:cNvPr id="429064" name="Text Box 8"/>
          <p:cNvSpPr txBox="1">
            <a:spLocks noChangeArrowheads="1"/>
          </p:cNvSpPr>
          <p:nvPr/>
        </p:nvSpPr>
        <p:spPr bwMode="auto">
          <a:xfrm>
            <a:off x="5375275" y="2026921"/>
            <a:ext cx="1154113" cy="369332"/>
          </a:xfrm>
          <a:prstGeom prst="rect">
            <a:avLst/>
          </a:prstGeom>
          <a:noFill/>
          <a:ln w="9525">
            <a:solidFill>
              <a:srgbClr val="FF0000"/>
            </a:solidFill>
            <a:miter lim="800000"/>
            <a:headEnd/>
            <a:tailEnd/>
          </a:ln>
          <a:effectLst/>
        </p:spPr>
        <p:txBody>
          <a:bodyPr>
            <a:spAutoFit/>
          </a:bodyPr>
          <a:lstStyle/>
          <a:p>
            <a:pPr eaLnBrk="1" hangingPunct="1">
              <a:spcBef>
                <a:spcPct val="50000"/>
              </a:spcBef>
            </a:pPr>
            <a:r>
              <a:rPr kumimoji="1" lang="en-US" altLang="zh-CN" b="1">
                <a:solidFill>
                  <a:schemeClr val="accent2">
                    <a:lumMod val="75000"/>
                  </a:schemeClr>
                </a:solidFill>
                <a:latin typeface="Times New Roman" pitchFamily="18" charset="0"/>
                <a:ea typeface="宋体" charset="-122"/>
              </a:rPr>
              <a:t>APPn</a:t>
            </a:r>
          </a:p>
        </p:txBody>
      </p:sp>
      <p:sp>
        <p:nvSpPr>
          <p:cNvPr id="429065" name="Text Box 9"/>
          <p:cNvSpPr txBox="1">
            <a:spLocks noChangeArrowheads="1"/>
          </p:cNvSpPr>
          <p:nvPr/>
        </p:nvSpPr>
        <p:spPr bwMode="auto">
          <a:xfrm>
            <a:off x="1990725" y="4116071"/>
            <a:ext cx="1154113" cy="369332"/>
          </a:xfrm>
          <a:prstGeom prst="rect">
            <a:avLst/>
          </a:prstGeom>
          <a:noFill/>
          <a:ln w="9525">
            <a:solidFill>
              <a:srgbClr val="FF0000"/>
            </a:solidFill>
            <a:miter lim="800000"/>
            <a:headEnd/>
            <a:tailEnd/>
          </a:ln>
          <a:effectLst/>
        </p:spPr>
        <p:txBody>
          <a:bodyPr>
            <a:spAutoFit/>
          </a:bodyPr>
          <a:lstStyle/>
          <a:p>
            <a:pPr eaLnBrk="1" hangingPunct="1">
              <a:spcBef>
                <a:spcPct val="50000"/>
              </a:spcBef>
            </a:pPr>
            <a:r>
              <a:rPr kumimoji="1" lang="en-US" altLang="zh-CN" b="1" dirty="0">
                <a:solidFill>
                  <a:schemeClr val="accent2">
                    <a:lumMod val="75000"/>
                  </a:schemeClr>
                </a:solidFill>
                <a:latin typeface="Times New Roman" pitchFamily="18" charset="0"/>
                <a:ea typeface="宋体" charset="-122"/>
              </a:rPr>
              <a:t>APP2</a:t>
            </a:r>
          </a:p>
        </p:txBody>
      </p:sp>
      <p:sp>
        <p:nvSpPr>
          <p:cNvPr id="429066" name="Text Box 10"/>
          <p:cNvSpPr txBox="1">
            <a:spLocks noChangeArrowheads="1"/>
          </p:cNvSpPr>
          <p:nvPr/>
        </p:nvSpPr>
        <p:spPr bwMode="auto">
          <a:xfrm>
            <a:off x="3862388" y="5411471"/>
            <a:ext cx="1154112" cy="369332"/>
          </a:xfrm>
          <a:prstGeom prst="rect">
            <a:avLst/>
          </a:prstGeom>
          <a:noFill/>
          <a:ln w="9525">
            <a:solidFill>
              <a:srgbClr val="FF0000"/>
            </a:solidFill>
            <a:miter lim="800000"/>
            <a:headEnd/>
            <a:tailEnd/>
          </a:ln>
          <a:effectLst/>
        </p:spPr>
        <p:txBody>
          <a:bodyPr>
            <a:spAutoFit/>
          </a:bodyPr>
          <a:lstStyle/>
          <a:p>
            <a:pPr eaLnBrk="1" hangingPunct="1">
              <a:spcBef>
                <a:spcPct val="50000"/>
              </a:spcBef>
            </a:pPr>
            <a:r>
              <a:rPr kumimoji="1" lang="en-US" altLang="zh-CN" b="1" dirty="0">
                <a:solidFill>
                  <a:schemeClr val="accent2">
                    <a:lumMod val="75000"/>
                  </a:schemeClr>
                </a:solidFill>
                <a:latin typeface="Times New Roman" pitchFamily="18" charset="0"/>
                <a:ea typeface="宋体" charset="-122"/>
              </a:rPr>
              <a:t>APP3</a:t>
            </a:r>
          </a:p>
        </p:txBody>
      </p:sp>
      <p:sp>
        <p:nvSpPr>
          <p:cNvPr id="429067" name="Text Box 11"/>
          <p:cNvSpPr txBox="1">
            <a:spLocks noChangeArrowheads="1"/>
          </p:cNvSpPr>
          <p:nvPr/>
        </p:nvSpPr>
        <p:spPr bwMode="auto">
          <a:xfrm>
            <a:off x="5662613" y="4116071"/>
            <a:ext cx="1154112" cy="369332"/>
          </a:xfrm>
          <a:prstGeom prst="rect">
            <a:avLst/>
          </a:prstGeom>
          <a:noFill/>
          <a:ln w="9525">
            <a:solidFill>
              <a:srgbClr val="FF0000"/>
            </a:solidFill>
            <a:miter lim="800000"/>
            <a:headEnd/>
            <a:tailEnd/>
          </a:ln>
          <a:effectLst/>
        </p:spPr>
        <p:txBody>
          <a:bodyPr>
            <a:spAutoFit/>
          </a:bodyPr>
          <a:lstStyle/>
          <a:p>
            <a:pPr eaLnBrk="1" hangingPunct="1">
              <a:spcBef>
                <a:spcPct val="50000"/>
              </a:spcBef>
            </a:pPr>
            <a:r>
              <a:rPr kumimoji="1" lang="en-US" altLang="zh-CN" b="1">
                <a:solidFill>
                  <a:schemeClr val="accent2">
                    <a:lumMod val="75000"/>
                  </a:schemeClr>
                </a:solidFill>
                <a:latin typeface="Times New Roman" pitchFamily="18" charset="0"/>
                <a:ea typeface="宋体" charset="-122"/>
              </a:rPr>
              <a:t>APP4</a:t>
            </a:r>
          </a:p>
        </p:txBody>
      </p:sp>
      <p:sp>
        <p:nvSpPr>
          <p:cNvPr id="429068" name="Line 12"/>
          <p:cNvSpPr>
            <a:spLocks noChangeShapeType="1"/>
          </p:cNvSpPr>
          <p:nvPr/>
        </p:nvSpPr>
        <p:spPr bwMode="auto">
          <a:xfrm flipH="1">
            <a:off x="4870450" y="2458721"/>
            <a:ext cx="720725" cy="936625"/>
          </a:xfrm>
          <a:prstGeom prst="line">
            <a:avLst/>
          </a:prstGeom>
          <a:noFill/>
          <a:ln w="12700">
            <a:solidFill>
              <a:srgbClr val="FF0000"/>
            </a:solidFill>
            <a:round/>
            <a:headEnd type="triangle" w="med" len="med"/>
            <a:tailEnd type="triangle" w="med" len="med"/>
          </a:ln>
          <a:effectLst/>
        </p:spPr>
        <p:txBody>
          <a:bodyPr/>
          <a:lstStyle/>
          <a:p>
            <a:endParaRPr lang="zh-TW" altLang="en-US"/>
          </a:p>
        </p:txBody>
      </p:sp>
      <p:sp>
        <p:nvSpPr>
          <p:cNvPr id="429069" name="Line 13"/>
          <p:cNvSpPr>
            <a:spLocks noChangeShapeType="1"/>
          </p:cNvSpPr>
          <p:nvPr/>
        </p:nvSpPr>
        <p:spPr bwMode="auto">
          <a:xfrm>
            <a:off x="3143250" y="2531746"/>
            <a:ext cx="1006475" cy="1223963"/>
          </a:xfrm>
          <a:prstGeom prst="line">
            <a:avLst/>
          </a:prstGeom>
          <a:noFill/>
          <a:ln w="12700">
            <a:solidFill>
              <a:srgbClr val="FF0000"/>
            </a:solidFill>
            <a:round/>
            <a:headEnd type="triangle" w="med" len="med"/>
            <a:tailEnd type="triangle" w="med" len="med"/>
          </a:ln>
          <a:effectLst/>
        </p:spPr>
        <p:txBody>
          <a:bodyPr/>
          <a:lstStyle/>
          <a:p>
            <a:endParaRPr lang="zh-TW" altLang="en-US"/>
          </a:p>
        </p:txBody>
      </p:sp>
      <p:sp>
        <p:nvSpPr>
          <p:cNvPr id="429070" name="Line 14"/>
          <p:cNvSpPr>
            <a:spLocks noChangeShapeType="1"/>
          </p:cNvSpPr>
          <p:nvPr/>
        </p:nvSpPr>
        <p:spPr bwMode="auto">
          <a:xfrm flipV="1">
            <a:off x="3143250" y="3755709"/>
            <a:ext cx="935038" cy="576262"/>
          </a:xfrm>
          <a:prstGeom prst="line">
            <a:avLst/>
          </a:prstGeom>
          <a:noFill/>
          <a:ln w="12700">
            <a:solidFill>
              <a:srgbClr val="FF0000"/>
            </a:solidFill>
            <a:round/>
            <a:headEnd type="triangle" w="med" len="med"/>
            <a:tailEnd type="triangle" w="med" len="med"/>
          </a:ln>
          <a:effectLst/>
        </p:spPr>
        <p:txBody>
          <a:bodyPr/>
          <a:lstStyle/>
          <a:p>
            <a:endParaRPr lang="zh-TW" altLang="en-US"/>
          </a:p>
        </p:txBody>
      </p:sp>
      <p:sp>
        <p:nvSpPr>
          <p:cNvPr id="429071" name="Line 15"/>
          <p:cNvSpPr>
            <a:spLocks noChangeShapeType="1"/>
          </p:cNvSpPr>
          <p:nvPr/>
        </p:nvSpPr>
        <p:spPr bwMode="auto">
          <a:xfrm flipV="1">
            <a:off x="4222750" y="3827146"/>
            <a:ext cx="144463" cy="1584325"/>
          </a:xfrm>
          <a:prstGeom prst="line">
            <a:avLst/>
          </a:prstGeom>
          <a:noFill/>
          <a:ln w="12700">
            <a:solidFill>
              <a:srgbClr val="FF0000"/>
            </a:solidFill>
            <a:round/>
            <a:headEnd type="triangle" w="med" len="med"/>
            <a:tailEnd type="triangle" w="med" len="med"/>
          </a:ln>
          <a:effectLst/>
        </p:spPr>
        <p:txBody>
          <a:bodyPr/>
          <a:lstStyle/>
          <a:p>
            <a:endParaRPr lang="zh-TW" altLang="en-US"/>
          </a:p>
        </p:txBody>
      </p:sp>
      <p:sp>
        <p:nvSpPr>
          <p:cNvPr id="429072" name="Line 16"/>
          <p:cNvSpPr>
            <a:spLocks noChangeShapeType="1"/>
          </p:cNvSpPr>
          <p:nvPr/>
        </p:nvSpPr>
        <p:spPr bwMode="auto">
          <a:xfrm>
            <a:off x="4943475" y="3827146"/>
            <a:ext cx="719138" cy="504825"/>
          </a:xfrm>
          <a:prstGeom prst="line">
            <a:avLst/>
          </a:prstGeom>
          <a:noFill/>
          <a:ln w="12700">
            <a:solidFill>
              <a:srgbClr val="FF0000"/>
            </a:solidFill>
            <a:round/>
            <a:headEnd type="triangle" w="med" len="med"/>
            <a:tailEnd type="triangle" w="med" len="med"/>
          </a:ln>
          <a:effectLst/>
        </p:spPr>
        <p:txBody>
          <a:bodyPr/>
          <a:lstStyle/>
          <a:p>
            <a:endParaRPr lang="zh-TW" altLang="en-US"/>
          </a:p>
        </p:txBody>
      </p:sp>
      <p:sp>
        <p:nvSpPr>
          <p:cNvPr id="429073" name="Line 17"/>
          <p:cNvSpPr>
            <a:spLocks noChangeShapeType="1"/>
          </p:cNvSpPr>
          <p:nvPr/>
        </p:nvSpPr>
        <p:spPr bwMode="auto">
          <a:xfrm flipV="1">
            <a:off x="3575050" y="3827146"/>
            <a:ext cx="719138" cy="1081088"/>
          </a:xfrm>
          <a:prstGeom prst="line">
            <a:avLst/>
          </a:prstGeom>
          <a:noFill/>
          <a:ln w="28575">
            <a:solidFill>
              <a:srgbClr val="00FF00"/>
            </a:solidFill>
            <a:round/>
            <a:headEnd type="triangle" w="med" len="med"/>
            <a:tailEnd type="triangle" w="med" len="med"/>
          </a:ln>
          <a:effectLst/>
        </p:spPr>
        <p:txBody>
          <a:bodyPr/>
          <a:lstStyle/>
          <a:p>
            <a:endParaRPr lang="zh-TW" altLang="en-US"/>
          </a:p>
        </p:txBody>
      </p:sp>
      <p:sp>
        <p:nvSpPr>
          <p:cNvPr id="429074" name="Line 18"/>
          <p:cNvSpPr>
            <a:spLocks noChangeShapeType="1"/>
          </p:cNvSpPr>
          <p:nvPr/>
        </p:nvSpPr>
        <p:spPr bwMode="auto">
          <a:xfrm flipV="1">
            <a:off x="4943475" y="3466784"/>
            <a:ext cx="790575" cy="215900"/>
          </a:xfrm>
          <a:prstGeom prst="line">
            <a:avLst/>
          </a:prstGeom>
          <a:noFill/>
          <a:ln w="28575">
            <a:solidFill>
              <a:srgbClr val="00FF00"/>
            </a:solidFill>
            <a:round/>
            <a:headEnd type="triangle" w="med" len="med"/>
            <a:tailEnd type="triangle" w="med" len="med"/>
          </a:ln>
          <a:effectLst/>
        </p:spPr>
        <p:txBody>
          <a:bodyPr/>
          <a:lstStyle/>
          <a:p>
            <a:endParaRPr lang="zh-TW" altLang="en-US"/>
          </a:p>
        </p:txBody>
      </p:sp>
      <p:sp>
        <p:nvSpPr>
          <p:cNvPr id="429075" name="Line 19"/>
          <p:cNvSpPr>
            <a:spLocks noChangeShapeType="1"/>
          </p:cNvSpPr>
          <p:nvPr/>
        </p:nvSpPr>
        <p:spPr bwMode="auto">
          <a:xfrm>
            <a:off x="4799013" y="3827146"/>
            <a:ext cx="504825" cy="1081088"/>
          </a:xfrm>
          <a:prstGeom prst="line">
            <a:avLst/>
          </a:prstGeom>
          <a:noFill/>
          <a:ln w="28575">
            <a:solidFill>
              <a:srgbClr val="00FF00"/>
            </a:solidFill>
            <a:round/>
            <a:headEnd type="triangle" w="med" len="med"/>
            <a:tailEnd type="triangle" w="med" len="med"/>
          </a:ln>
          <a:effectLst/>
        </p:spPr>
        <p:txBody>
          <a:bodyPr/>
          <a:lstStyle/>
          <a:p>
            <a:endParaRPr lang="zh-TW" altLang="en-US"/>
          </a:p>
        </p:txBody>
      </p:sp>
      <p:sp>
        <p:nvSpPr>
          <p:cNvPr id="429076" name="Line 20"/>
          <p:cNvSpPr>
            <a:spLocks noChangeShapeType="1"/>
          </p:cNvSpPr>
          <p:nvPr/>
        </p:nvSpPr>
        <p:spPr bwMode="auto">
          <a:xfrm flipV="1">
            <a:off x="4438650" y="2819084"/>
            <a:ext cx="71438" cy="576262"/>
          </a:xfrm>
          <a:prstGeom prst="line">
            <a:avLst/>
          </a:prstGeom>
          <a:noFill/>
          <a:ln w="28575">
            <a:solidFill>
              <a:srgbClr val="00FF00"/>
            </a:solidFill>
            <a:round/>
            <a:headEnd type="triangle" w="med" len="med"/>
            <a:tailEnd type="triangle" w="med" len="med"/>
          </a:ln>
          <a:effectLst/>
        </p:spPr>
        <p:txBody>
          <a:bodyPr/>
          <a:lstStyle/>
          <a:p>
            <a:endParaRPr lang="zh-TW" altLang="en-US"/>
          </a:p>
        </p:txBody>
      </p:sp>
      <p:sp>
        <p:nvSpPr>
          <p:cNvPr id="429077" name="Line 21"/>
          <p:cNvSpPr>
            <a:spLocks noChangeShapeType="1"/>
          </p:cNvSpPr>
          <p:nvPr/>
        </p:nvSpPr>
        <p:spPr bwMode="auto">
          <a:xfrm flipH="1" flipV="1">
            <a:off x="3214688" y="3466784"/>
            <a:ext cx="863600" cy="215900"/>
          </a:xfrm>
          <a:prstGeom prst="line">
            <a:avLst/>
          </a:prstGeom>
          <a:noFill/>
          <a:ln w="28575">
            <a:solidFill>
              <a:srgbClr val="00FF00"/>
            </a:solidFill>
            <a:round/>
            <a:headEnd type="triangle" w="med" len="med"/>
            <a:tailEnd type="triangle" w="med" len="med"/>
          </a:ln>
          <a:effectLst/>
        </p:spPr>
        <p:txBody>
          <a:bodyPr/>
          <a:lstStyle/>
          <a:p>
            <a:endParaRPr lang="zh-TW" altLang="en-US"/>
          </a:p>
        </p:txBody>
      </p:sp>
      <p:sp>
        <p:nvSpPr>
          <p:cNvPr id="429078" name="Line 22"/>
          <p:cNvSpPr>
            <a:spLocks noChangeShapeType="1"/>
          </p:cNvSpPr>
          <p:nvPr/>
        </p:nvSpPr>
        <p:spPr bwMode="auto">
          <a:xfrm flipH="1" flipV="1">
            <a:off x="4583113" y="3827146"/>
            <a:ext cx="0" cy="431800"/>
          </a:xfrm>
          <a:prstGeom prst="line">
            <a:avLst/>
          </a:prstGeom>
          <a:noFill/>
          <a:ln w="28575">
            <a:solidFill>
              <a:srgbClr val="00FF00"/>
            </a:solidFill>
            <a:round/>
            <a:headEnd type="triangle" w="med" len="med"/>
            <a:tailEnd type="triangle" w="med" len="med"/>
          </a:ln>
          <a:effectLst/>
        </p:spPr>
        <p:txBody>
          <a:bodyPr/>
          <a:lstStyle/>
          <a:p>
            <a:endParaRPr lang="zh-TW" altLang="en-US"/>
          </a:p>
        </p:txBody>
      </p:sp>
    </p:spTree>
    <p:extLst>
      <p:ext uri="{BB962C8B-B14F-4D97-AF65-F5344CB8AC3E}">
        <p14:creationId xmlns:p14="http://schemas.microsoft.com/office/powerpoint/2010/main" val="1056279089"/>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8210" name="Rectangle 2"/>
          <p:cNvSpPr>
            <a:spLocks noGrp="1" noChangeArrowheads="1"/>
          </p:cNvSpPr>
          <p:nvPr>
            <p:ph type="title"/>
          </p:nvPr>
        </p:nvSpPr>
        <p:spPr>
          <a:xfrm>
            <a:off x="457200" y="0"/>
            <a:ext cx="8229600" cy="1071546"/>
          </a:xfrm>
        </p:spPr>
        <p:txBody>
          <a:bodyPr/>
          <a:lstStyle/>
          <a:p>
            <a:r>
              <a:rPr lang="en-US" altLang="zh-CN" dirty="0" err="1">
                <a:ea typeface="宋体" charset="-122"/>
              </a:rPr>
              <a:t>Exokernel</a:t>
            </a:r>
            <a:r>
              <a:rPr lang="en-US" altLang="zh-CN" dirty="0">
                <a:ea typeface="宋体" charset="-122"/>
              </a:rPr>
              <a:t> Structure</a:t>
            </a:r>
          </a:p>
        </p:txBody>
      </p:sp>
      <p:sp>
        <p:nvSpPr>
          <p:cNvPr id="478211" name="Rectangle 3"/>
          <p:cNvSpPr>
            <a:spLocks noGrp="1" noChangeArrowheads="1"/>
          </p:cNvSpPr>
          <p:nvPr>
            <p:ph idx="1"/>
          </p:nvPr>
        </p:nvSpPr>
        <p:spPr>
          <a:xfrm>
            <a:off x="373062" y="873124"/>
            <a:ext cx="8085137" cy="5451475"/>
          </a:xfrm>
        </p:spPr>
        <p:txBody>
          <a:bodyPr>
            <a:normAutofit/>
          </a:bodyPr>
          <a:lstStyle/>
          <a:p>
            <a:pPr marL="0" indent="0">
              <a:buNone/>
            </a:pPr>
            <a:r>
              <a:rPr lang="en-US" altLang="zh-CN" sz="2800" dirty="0">
                <a:ea typeface="宋体" charset="-122"/>
              </a:rPr>
              <a:t>Overview</a:t>
            </a:r>
          </a:p>
          <a:p>
            <a:pPr marL="457200" lvl="1" indent="0">
              <a:buNone/>
            </a:pPr>
            <a:r>
              <a:rPr lang="en-US" altLang="zh-CN" sz="2400" dirty="0">
                <a:ea typeface="宋体" charset="-122"/>
              </a:rPr>
              <a:t>let the kernel allocate the physical resources of the machine to multiple application programs, and </a:t>
            </a:r>
          </a:p>
          <a:p>
            <a:pPr marL="457200" lvl="1" indent="0">
              <a:buNone/>
            </a:pPr>
            <a:endParaRPr lang="en-US" altLang="zh-CN" sz="2400" dirty="0">
              <a:ea typeface="宋体" charset="-122"/>
            </a:endParaRPr>
          </a:p>
          <a:p>
            <a:pPr marL="457200" lvl="1" indent="0">
              <a:buNone/>
            </a:pPr>
            <a:r>
              <a:rPr lang="en-US" altLang="zh-CN" sz="2400" dirty="0">
                <a:ea typeface="宋体" charset="-122"/>
              </a:rPr>
              <a:t>let each program decide what to do with these resources.</a:t>
            </a:r>
          </a:p>
          <a:p>
            <a:pPr marL="457200" lvl="1" indent="0">
              <a:buNone/>
            </a:pPr>
            <a:endParaRPr lang="en-US" altLang="zh-CN" sz="2400" dirty="0">
              <a:ea typeface="宋体" charset="-122"/>
            </a:endParaRPr>
          </a:p>
          <a:p>
            <a:pPr marL="457200" lvl="1" indent="0">
              <a:buNone/>
            </a:pPr>
            <a:r>
              <a:rPr lang="en-US" altLang="zh-CN" sz="2400" dirty="0">
                <a:ea typeface="宋体" charset="-122"/>
              </a:rPr>
              <a:t>The program can link to an operating system library (</a:t>
            </a:r>
            <a:r>
              <a:rPr lang="en-US" altLang="zh-CN" sz="2400" dirty="0" err="1">
                <a:ea typeface="宋体" charset="-122"/>
              </a:rPr>
              <a:t>libOS</a:t>
            </a:r>
            <a:r>
              <a:rPr lang="en-US" altLang="zh-CN" sz="2400" dirty="0">
                <a:ea typeface="宋体" charset="-122"/>
              </a:rPr>
              <a:t>) that implements OS abstractions. </a:t>
            </a:r>
          </a:p>
        </p:txBody>
      </p:sp>
      <p:sp>
        <p:nvSpPr>
          <p:cNvPr id="2" name="Rectangle 1"/>
          <p:cNvSpPr/>
          <p:nvPr/>
        </p:nvSpPr>
        <p:spPr>
          <a:xfrm>
            <a:off x="457200" y="5872468"/>
            <a:ext cx="8229600" cy="646331"/>
          </a:xfrm>
          <a:prstGeom prst="rect">
            <a:avLst/>
          </a:prstGeom>
        </p:spPr>
        <p:txBody>
          <a:bodyPr wrap="square">
            <a:spAutoFit/>
          </a:bodyPr>
          <a:lstStyle/>
          <a:p>
            <a:r>
              <a:rPr lang="en-US" dirty="0" err="1"/>
              <a:t>Exokernel</a:t>
            </a:r>
            <a:r>
              <a:rPr lang="en-US" dirty="0"/>
              <a:t>: An operating system architecture for application-level resource management</a:t>
            </a:r>
            <a:r>
              <a:rPr lang="en-US" altLang="zh-CN" dirty="0"/>
              <a:t>,</a:t>
            </a:r>
            <a:r>
              <a:rPr lang="zh-CN" altLang="en-US" dirty="0"/>
              <a:t> </a:t>
            </a:r>
            <a:r>
              <a:rPr lang="en-US" altLang="zh-CN" dirty="0"/>
              <a:t>SOSP’95</a:t>
            </a:r>
            <a:endParaRPr lang="en-US" dirty="0"/>
          </a:p>
        </p:txBody>
      </p:sp>
    </p:spTree>
    <p:extLst>
      <p:ext uri="{BB962C8B-B14F-4D97-AF65-F5344CB8AC3E}">
        <p14:creationId xmlns:p14="http://schemas.microsoft.com/office/powerpoint/2010/main" val="565509220"/>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2"/>
          <p:cNvSpPr>
            <a:spLocks noGrp="1" noChangeArrowheads="1"/>
          </p:cNvSpPr>
          <p:nvPr>
            <p:ph type="title" idx="4294967295"/>
          </p:nvPr>
        </p:nvSpPr>
        <p:spPr>
          <a:xfrm>
            <a:off x="412750" y="223838"/>
            <a:ext cx="8566150" cy="723900"/>
          </a:xfrm>
        </p:spPr>
        <p:txBody>
          <a:bodyPr anchor="b">
            <a:normAutofit/>
          </a:bodyPr>
          <a:lstStyle/>
          <a:p>
            <a:r>
              <a:rPr kumimoji="0" lang="en-US" altLang="zh-CN" sz="3600" dirty="0">
                <a:ea typeface="宋体" charset="0"/>
              </a:rPr>
              <a:t>IPC – Message Passing</a:t>
            </a:r>
          </a:p>
        </p:txBody>
      </p:sp>
      <p:sp>
        <p:nvSpPr>
          <p:cNvPr id="95235" name="Rectangle 3"/>
          <p:cNvSpPr>
            <a:spLocks noGrp="1" noChangeArrowheads="1"/>
          </p:cNvSpPr>
          <p:nvPr>
            <p:ph type="body" idx="4294967295"/>
          </p:nvPr>
        </p:nvSpPr>
        <p:spPr>
          <a:xfrm>
            <a:off x="295275" y="1494890"/>
            <a:ext cx="8391525" cy="4636035"/>
          </a:xfrm>
        </p:spPr>
        <p:txBody>
          <a:bodyPr/>
          <a:lstStyle/>
          <a:p>
            <a:pPr>
              <a:lnSpc>
                <a:spcPct val="90000"/>
              </a:lnSpc>
            </a:pPr>
            <a:r>
              <a:rPr kumimoji="0" lang="en-US" altLang="zh-CN" dirty="0">
                <a:latin typeface="Arial" charset="0"/>
                <a:ea typeface="宋体" charset="0"/>
              </a:rPr>
              <a:t>Mechanism for processes to communicate and to synchronize their actions</a:t>
            </a:r>
          </a:p>
          <a:p>
            <a:pPr>
              <a:lnSpc>
                <a:spcPct val="90000"/>
              </a:lnSpc>
            </a:pPr>
            <a:endParaRPr kumimoji="0" lang="en-US" altLang="zh-CN" dirty="0">
              <a:latin typeface="Arial" charset="0"/>
              <a:ea typeface="宋体" charset="0"/>
            </a:endParaRPr>
          </a:p>
          <a:p>
            <a:pPr>
              <a:lnSpc>
                <a:spcPct val="90000"/>
              </a:lnSpc>
            </a:pPr>
            <a:r>
              <a:rPr kumimoji="0" lang="en-US" altLang="zh-CN" dirty="0">
                <a:latin typeface="Arial" charset="0"/>
                <a:ea typeface="宋体" charset="0"/>
              </a:rPr>
              <a:t>Message system</a:t>
            </a:r>
          </a:p>
          <a:p>
            <a:pPr lvl="1">
              <a:lnSpc>
                <a:spcPct val="90000"/>
              </a:lnSpc>
            </a:pPr>
            <a:r>
              <a:rPr kumimoji="0" lang="en-US" altLang="zh-CN" dirty="0">
                <a:latin typeface="Arial" charset="0"/>
                <a:ea typeface="宋体" charset="0"/>
              </a:rPr>
              <a:t>processes communicate with each other without resorting to shared variables</a:t>
            </a:r>
          </a:p>
          <a:p>
            <a:pPr>
              <a:lnSpc>
                <a:spcPct val="90000"/>
              </a:lnSpc>
            </a:pPr>
            <a:endParaRPr kumimoji="0" lang="en-US" altLang="zh-CN" dirty="0">
              <a:latin typeface="Arial" charset="0"/>
              <a:ea typeface="宋体" charset="0"/>
            </a:endParaRPr>
          </a:p>
          <a:p>
            <a:pPr>
              <a:lnSpc>
                <a:spcPct val="90000"/>
              </a:lnSpc>
            </a:pPr>
            <a:r>
              <a:rPr kumimoji="0" lang="en-US" altLang="zh-CN" dirty="0">
                <a:latin typeface="Arial" charset="0"/>
                <a:ea typeface="宋体" charset="0"/>
              </a:rPr>
              <a:t>IPC facility provides two operations:</a:t>
            </a:r>
          </a:p>
          <a:p>
            <a:pPr lvl="1">
              <a:lnSpc>
                <a:spcPct val="90000"/>
              </a:lnSpc>
            </a:pPr>
            <a:r>
              <a:rPr kumimoji="0" lang="en-US" altLang="zh-CN" b="1" dirty="0">
                <a:latin typeface="Arial" charset="0"/>
                <a:ea typeface="宋体" charset="0"/>
              </a:rPr>
              <a:t>send</a:t>
            </a:r>
            <a:r>
              <a:rPr kumimoji="0" lang="en-US" altLang="zh-CN" dirty="0">
                <a:latin typeface="Arial" charset="0"/>
                <a:ea typeface="宋体" charset="0"/>
              </a:rPr>
              <a:t>(</a:t>
            </a:r>
            <a:r>
              <a:rPr kumimoji="0" lang="en-US" altLang="zh-CN" i="1" dirty="0">
                <a:latin typeface="Arial" charset="0"/>
                <a:ea typeface="宋体" charset="0"/>
              </a:rPr>
              <a:t>message</a:t>
            </a:r>
            <a:r>
              <a:rPr kumimoji="0" lang="en-US" altLang="zh-CN" dirty="0">
                <a:latin typeface="Arial" charset="0"/>
                <a:ea typeface="宋体" charset="0"/>
              </a:rPr>
              <a:t>) – message size fixed or variable </a:t>
            </a:r>
          </a:p>
          <a:p>
            <a:pPr lvl="1">
              <a:lnSpc>
                <a:spcPct val="90000"/>
              </a:lnSpc>
            </a:pPr>
            <a:r>
              <a:rPr kumimoji="0" lang="en-US" altLang="zh-CN" b="1" dirty="0">
                <a:latin typeface="Arial" charset="0"/>
                <a:ea typeface="宋体" charset="0"/>
              </a:rPr>
              <a:t>receive</a:t>
            </a:r>
            <a:r>
              <a:rPr kumimoji="0" lang="en-US" altLang="zh-CN" dirty="0">
                <a:latin typeface="Arial" charset="0"/>
                <a:ea typeface="宋体" charset="0"/>
              </a:rPr>
              <a:t>(</a:t>
            </a:r>
            <a:r>
              <a:rPr kumimoji="0" lang="en-US" altLang="zh-CN" i="1" dirty="0">
                <a:latin typeface="Arial" charset="0"/>
                <a:ea typeface="宋体" charset="0"/>
              </a:rPr>
              <a:t>message</a:t>
            </a:r>
            <a:r>
              <a:rPr kumimoji="0" lang="en-US" altLang="zh-CN" dirty="0">
                <a:latin typeface="Arial" charset="0"/>
                <a:ea typeface="宋体" charset="0"/>
              </a:rPr>
              <a:t>)</a:t>
            </a:r>
          </a:p>
        </p:txBody>
      </p:sp>
    </p:spTree>
    <p:extLst>
      <p:ext uri="{BB962C8B-B14F-4D97-AF65-F5344CB8AC3E}">
        <p14:creationId xmlns:p14="http://schemas.microsoft.com/office/powerpoint/2010/main" val="428407064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2"/>
          <p:cNvSpPr>
            <a:spLocks noGrp="1" noChangeArrowheads="1"/>
          </p:cNvSpPr>
          <p:nvPr>
            <p:ph type="title" idx="4294967295"/>
          </p:nvPr>
        </p:nvSpPr>
        <p:spPr>
          <a:xfrm>
            <a:off x="525463" y="425450"/>
            <a:ext cx="8229600" cy="696913"/>
          </a:xfrm>
        </p:spPr>
        <p:txBody>
          <a:bodyPr anchor="b">
            <a:normAutofit fontScale="90000"/>
          </a:bodyPr>
          <a:lstStyle/>
          <a:p>
            <a:r>
              <a:rPr kumimoji="0" lang="en-US" altLang="zh-CN" sz="3800" dirty="0">
                <a:latin typeface="Arial" panose="020B0604020202020204" pitchFamily="34" charset="0"/>
                <a:ea typeface="宋体" charset="0"/>
                <a:cs typeface="Arial" panose="020B0604020202020204" pitchFamily="34" charset="0"/>
              </a:rPr>
              <a:t>Synchronous</a:t>
            </a:r>
            <a:r>
              <a:rPr kumimoji="0" lang="zh-CN" altLang="en-US" sz="3800" dirty="0">
                <a:latin typeface="Arial" panose="020B0604020202020204" pitchFamily="34" charset="0"/>
                <a:ea typeface="宋体" charset="0"/>
                <a:cs typeface="Arial" panose="020B0604020202020204" pitchFamily="34" charset="0"/>
              </a:rPr>
              <a:t> </a:t>
            </a:r>
            <a:r>
              <a:rPr kumimoji="0" lang="en-US" altLang="zh-CN" sz="3800" dirty="0">
                <a:latin typeface="Arial" panose="020B0604020202020204" pitchFamily="34" charset="0"/>
                <a:ea typeface="宋体" charset="0"/>
                <a:cs typeface="Arial" panose="020B0604020202020204" pitchFamily="34" charset="0"/>
              </a:rPr>
              <a:t>IPC &amp; Asynchronous</a:t>
            </a:r>
            <a:r>
              <a:rPr kumimoji="0" lang="zh-CN" altLang="en-US" sz="3800" dirty="0">
                <a:latin typeface="Arial" panose="020B0604020202020204" pitchFamily="34" charset="0"/>
                <a:ea typeface="宋体" charset="0"/>
                <a:cs typeface="Arial" panose="020B0604020202020204" pitchFamily="34" charset="0"/>
              </a:rPr>
              <a:t> </a:t>
            </a:r>
            <a:r>
              <a:rPr kumimoji="0" lang="en-US" altLang="zh-CN" sz="3800" dirty="0">
                <a:latin typeface="Arial" panose="020B0604020202020204" pitchFamily="34" charset="0"/>
                <a:ea typeface="宋体" charset="0"/>
                <a:cs typeface="Arial" panose="020B0604020202020204" pitchFamily="34" charset="0"/>
              </a:rPr>
              <a:t>IPC</a:t>
            </a:r>
          </a:p>
        </p:txBody>
      </p:sp>
      <p:sp>
        <p:nvSpPr>
          <p:cNvPr id="87043" name="Rectangle 3"/>
          <p:cNvSpPr>
            <a:spLocks noGrp="1" noChangeArrowheads="1"/>
          </p:cNvSpPr>
          <p:nvPr>
            <p:ph type="body" idx="4294967295"/>
          </p:nvPr>
        </p:nvSpPr>
        <p:spPr>
          <a:xfrm>
            <a:off x="484188" y="1304925"/>
            <a:ext cx="8659812" cy="5553075"/>
          </a:xfrm>
        </p:spPr>
        <p:txBody>
          <a:bodyPr/>
          <a:lstStyle/>
          <a:p>
            <a:pPr marL="381000" indent="-381000"/>
            <a:r>
              <a:rPr kumimoji="0" lang="en-US" altLang="zh-CN" dirty="0">
                <a:latin typeface="Arial" charset="0"/>
                <a:ea typeface="宋体" charset="0"/>
              </a:rPr>
              <a:t>Message passing may be either blocking or non-blocking</a:t>
            </a:r>
          </a:p>
          <a:p>
            <a:pPr marL="381000" indent="-381000"/>
            <a:r>
              <a:rPr kumimoji="0" lang="en-US" altLang="zh-CN" b="1" dirty="0">
                <a:latin typeface="Arial" charset="0"/>
                <a:ea typeface="宋体" charset="0"/>
              </a:rPr>
              <a:t>Blocking</a:t>
            </a:r>
            <a:r>
              <a:rPr kumimoji="0" lang="en-US" altLang="zh-CN" dirty="0">
                <a:latin typeface="Arial" charset="0"/>
                <a:ea typeface="宋体" charset="0"/>
              </a:rPr>
              <a:t> is considered </a:t>
            </a:r>
            <a:r>
              <a:rPr kumimoji="0" lang="en-US" altLang="zh-CN" b="1" dirty="0">
                <a:latin typeface="Arial" charset="0"/>
                <a:ea typeface="宋体" charset="0"/>
              </a:rPr>
              <a:t>synchronous</a:t>
            </a:r>
          </a:p>
          <a:p>
            <a:pPr marL="800100" lvl="1" indent="-455613"/>
            <a:r>
              <a:rPr kumimoji="0" lang="en-US" altLang="zh-CN" b="1" dirty="0">
                <a:latin typeface="Arial" charset="0"/>
                <a:ea typeface="宋体" charset="0"/>
              </a:rPr>
              <a:t>Blocking send </a:t>
            </a:r>
            <a:r>
              <a:rPr kumimoji="0" lang="en-US" altLang="zh-CN" dirty="0">
                <a:latin typeface="Arial" charset="0"/>
                <a:ea typeface="宋体" charset="0"/>
              </a:rPr>
              <a:t>has the sender block until the message is received</a:t>
            </a:r>
          </a:p>
          <a:p>
            <a:pPr marL="800100" lvl="1" indent="-455613"/>
            <a:r>
              <a:rPr kumimoji="0" lang="en-US" altLang="zh-CN" b="1" dirty="0">
                <a:latin typeface="Arial" charset="0"/>
                <a:ea typeface="宋体" charset="0"/>
              </a:rPr>
              <a:t>Blocking receive </a:t>
            </a:r>
            <a:r>
              <a:rPr kumimoji="0" lang="en-US" altLang="zh-CN" dirty="0">
                <a:latin typeface="Arial" charset="0"/>
                <a:ea typeface="宋体" charset="0"/>
              </a:rPr>
              <a:t>has the receiver block until a message is available</a:t>
            </a:r>
          </a:p>
          <a:p>
            <a:pPr marL="381000" indent="-381000"/>
            <a:r>
              <a:rPr kumimoji="0" lang="en-US" altLang="zh-CN" b="1" dirty="0">
                <a:latin typeface="Arial" charset="0"/>
                <a:ea typeface="宋体" charset="0"/>
              </a:rPr>
              <a:t>Non-blocking</a:t>
            </a:r>
            <a:r>
              <a:rPr kumimoji="0" lang="en-US" altLang="zh-CN" dirty="0">
                <a:latin typeface="Arial" charset="0"/>
                <a:ea typeface="宋体" charset="0"/>
              </a:rPr>
              <a:t> is considered </a:t>
            </a:r>
            <a:r>
              <a:rPr kumimoji="0" lang="en-US" altLang="zh-CN" b="1" dirty="0">
                <a:latin typeface="Arial" charset="0"/>
                <a:ea typeface="宋体" charset="0"/>
              </a:rPr>
              <a:t>asynchronous</a:t>
            </a:r>
          </a:p>
          <a:p>
            <a:pPr marL="800100" lvl="1" indent="-455613"/>
            <a:r>
              <a:rPr kumimoji="0" lang="en-US" altLang="zh-CN" b="1" dirty="0">
                <a:latin typeface="Arial" charset="0"/>
                <a:ea typeface="宋体" charset="0"/>
              </a:rPr>
              <a:t>Non-blocking </a:t>
            </a:r>
            <a:r>
              <a:rPr kumimoji="0" lang="en-US" altLang="zh-CN" dirty="0">
                <a:latin typeface="Arial" charset="0"/>
                <a:ea typeface="宋体" charset="0"/>
              </a:rPr>
              <a:t>send has the sender send the message and continue</a:t>
            </a:r>
          </a:p>
          <a:p>
            <a:pPr marL="800100" lvl="1" indent="-455613"/>
            <a:r>
              <a:rPr kumimoji="0" lang="en-US" altLang="zh-CN" b="1" dirty="0">
                <a:latin typeface="Arial" charset="0"/>
                <a:ea typeface="宋体" charset="0"/>
              </a:rPr>
              <a:t>Non-blocking </a:t>
            </a:r>
            <a:r>
              <a:rPr kumimoji="0" lang="en-US" altLang="zh-CN" dirty="0">
                <a:latin typeface="Arial" charset="0"/>
                <a:ea typeface="宋体" charset="0"/>
              </a:rPr>
              <a:t>receive has the receiver receive a valid message or null</a:t>
            </a:r>
          </a:p>
        </p:txBody>
      </p:sp>
    </p:spTree>
    <p:extLst>
      <p:ext uri="{BB962C8B-B14F-4D97-AF65-F5344CB8AC3E}">
        <p14:creationId xmlns:p14="http://schemas.microsoft.com/office/powerpoint/2010/main" val="162312466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704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704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704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7043">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704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87043">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87043">
                                            <p:txEl>
                                              <p:pRg st="6" end="6"/>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1" nodeType="clickEffect">
                                  <p:stCondLst>
                                    <p:cond delay="0"/>
                                  </p:stCondLst>
                                  <p:childTnLst>
                                    <p:set>
                                      <p:cBhvr>
                                        <p:cTn id="26" dur="1" fill="hold">
                                          <p:stCondLst>
                                            <p:cond delay="0"/>
                                          </p:stCondLst>
                                        </p:cTn>
                                        <p:tgtEl>
                                          <p:spTgt spid="87043">
                                            <p:txEl>
                                              <p:pRg st="0" end="0"/>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1" nodeType="clickEffect">
                                  <p:stCondLst>
                                    <p:cond delay="0"/>
                                  </p:stCondLst>
                                  <p:childTnLst>
                                    <p:set>
                                      <p:cBhvr>
                                        <p:cTn id="30" dur="1" fill="hold">
                                          <p:stCondLst>
                                            <p:cond delay="0"/>
                                          </p:stCondLst>
                                        </p:cTn>
                                        <p:tgtEl>
                                          <p:spTgt spid="87043">
                                            <p:txEl>
                                              <p:pRg st="1" end="1"/>
                                            </p:txEl>
                                          </p:spTgt>
                                        </p:tgtEl>
                                        <p:attrNameLst>
                                          <p:attrName>style.visibility</p:attrName>
                                        </p:attrNameLst>
                                      </p:cBhvr>
                                      <p:to>
                                        <p:strVal val="visible"/>
                                      </p:to>
                                    </p:set>
                                  </p:childTnLst>
                                </p:cTn>
                              </p:par>
                              <p:par>
                                <p:cTn id="31" presetID="1" presetClass="entr" presetSubtype="0" fill="hold" grpId="1" nodeType="withEffect">
                                  <p:stCondLst>
                                    <p:cond delay="0"/>
                                  </p:stCondLst>
                                  <p:childTnLst>
                                    <p:set>
                                      <p:cBhvr>
                                        <p:cTn id="32" dur="1" fill="hold">
                                          <p:stCondLst>
                                            <p:cond delay="0"/>
                                          </p:stCondLst>
                                        </p:cTn>
                                        <p:tgtEl>
                                          <p:spTgt spid="87043">
                                            <p:txEl>
                                              <p:pRg st="2" end="2"/>
                                            </p:txEl>
                                          </p:spTgt>
                                        </p:tgtEl>
                                        <p:attrNameLst>
                                          <p:attrName>style.visibility</p:attrName>
                                        </p:attrNameLst>
                                      </p:cBhvr>
                                      <p:to>
                                        <p:strVal val="visible"/>
                                      </p:to>
                                    </p:set>
                                  </p:childTnLst>
                                </p:cTn>
                              </p:par>
                              <p:par>
                                <p:cTn id="33" presetID="1" presetClass="entr" presetSubtype="0" fill="hold" grpId="1" nodeType="withEffect">
                                  <p:stCondLst>
                                    <p:cond delay="0"/>
                                  </p:stCondLst>
                                  <p:childTnLst>
                                    <p:set>
                                      <p:cBhvr>
                                        <p:cTn id="34" dur="1" fill="hold">
                                          <p:stCondLst>
                                            <p:cond delay="0"/>
                                          </p:stCondLst>
                                        </p:cTn>
                                        <p:tgtEl>
                                          <p:spTgt spid="87043">
                                            <p:txEl>
                                              <p:pRg st="3" end="3"/>
                                            </p:txEl>
                                          </p:spTgt>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grpId="1" nodeType="clickEffect">
                                  <p:stCondLst>
                                    <p:cond delay="0"/>
                                  </p:stCondLst>
                                  <p:childTnLst>
                                    <p:set>
                                      <p:cBhvr>
                                        <p:cTn id="38" dur="1" fill="hold">
                                          <p:stCondLst>
                                            <p:cond delay="0"/>
                                          </p:stCondLst>
                                        </p:cTn>
                                        <p:tgtEl>
                                          <p:spTgt spid="87043">
                                            <p:txEl>
                                              <p:pRg st="4" end="4"/>
                                            </p:txEl>
                                          </p:spTgt>
                                        </p:tgtEl>
                                        <p:attrNameLst>
                                          <p:attrName>style.visibility</p:attrName>
                                        </p:attrNameLst>
                                      </p:cBhvr>
                                      <p:to>
                                        <p:strVal val="visible"/>
                                      </p:to>
                                    </p:set>
                                  </p:childTnLst>
                                </p:cTn>
                              </p:par>
                              <p:par>
                                <p:cTn id="39" presetID="1" presetClass="entr" presetSubtype="0" fill="hold" grpId="1" nodeType="withEffect">
                                  <p:stCondLst>
                                    <p:cond delay="0"/>
                                  </p:stCondLst>
                                  <p:childTnLst>
                                    <p:set>
                                      <p:cBhvr>
                                        <p:cTn id="40" dur="1" fill="hold">
                                          <p:stCondLst>
                                            <p:cond delay="0"/>
                                          </p:stCondLst>
                                        </p:cTn>
                                        <p:tgtEl>
                                          <p:spTgt spid="87043">
                                            <p:txEl>
                                              <p:pRg st="5" end="5"/>
                                            </p:txEl>
                                          </p:spTgt>
                                        </p:tgtEl>
                                        <p:attrNameLst>
                                          <p:attrName>style.visibility</p:attrName>
                                        </p:attrNameLst>
                                      </p:cBhvr>
                                      <p:to>
                                        <p:strVal val="visible"/>
                                      </p:to>
                                    </p:set>
                                  </p:childTnLst>
                                </p:cTn>
                              </p:par>
                              <p:par>
                                <p:cTn id="41" presetID="1" presetClass="entr" presetSubtype="0" fill="hold" grpId="1" nodeType="withEffect">
                                  <p:stCondLst>
                                    <p:cond delay="0"/>
                                  </p:stCondLst>
                                  <p:childTnLst>
                                    <p:set>
                                      <p:cBhvr>
                                        <p:cTn id="42" dur="1" fill="hold">
                                          <p:stCondLst>
                                            <p:cond delay="0"/>
                                          </p:stCondLst>
                                        </p:cTn>
                                        <p:tgtEl>
                                          <p:spTgt spid="8704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7043" grpId="0" build="p"/>
      <p:bldP spid="87043" grpId="1"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dirty="0"/>
              <a:t>Lightweight RPC (LRPC)</a:t>
            </a:r>
            <a:endParaRPr lang="zh-CN" altLang="en-US" dirty="0"/>
          </a:p>
        </p:txBody>
      </p:sp>
      <p:sp>
        <p:nvSpPr>
          <p:cNvPr id="3" name="内容占位符 2"/>
          <p:cNvSpPr>
            <a:spLocks noGrp="1"/>
          </p:cNvSpPr>
          <p:nvPr>
            <p:ph idx="1"/>
          </p:nvPr>
        </p:nvSpPr>
        <p:spPr/>
        <p:txBody>
          <a:bodyPr/>
          <a:lstStyle/>
          <a:p>
            <a:r>
              <a:rPr lang="en-US" altLang="zh-CN" dirty="0"/>
              <a:t>Simple control transfer: client’s thread executes in server’s domain</a:t>
            </a:r>
          </a:p>
          <a:p>
            <a:r>
              <a:rPr lang="en-US" altLang="zh-CN" dirty="0"/>
              <a:t>Simple data transfer: shared argument stack, plus registers</a:t>
            </a:r>
          </a:p>
          <a:p>
            <a:r>
              <a:rPr lang="en-US" altLang="zh-CN" dirty="0"/>
              <a:t>Simple stubs: i.e. highly optimized marshalling</a:t>
            </a:r>
          </a:p>
          <a:p>
            <a:r>
              <a:rPr lang="en-US" altLang="zh-CN" dirty="0"/>
              <a:t>Design for concurrency: Avoids shared data structures</a:t>
            </a:r>
            <a:endParaRPr lang="zh-CN" altLang="en-US" dirty="0"/>
          </a:p>
        </p:txBody>
      </p:sp>
    </p:spTree>
    <p:extLst>
      <p:ext uri="{BB962C8B-B14F-4D97-AF65-F5344CB8AC3E}">
        <p14:creationId xmlns:p14="http://schemas.microsoft.com/office/powerpoint/2010/main" val="64861910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Virtual Memory</a:t>
            </a:r>
          </a:p>
        </p:txBody>
      </p:sp>
      <p:sp>
        <p:nvSpPr>
          <p:cNvPr id="3" name="Text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3144680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02648"/>
            <a:ext cx="8229600" cy="1143000"/>
          </a:xfrm>
        </p:spPr>
        <p:txBody>
          <a:bodyPr>
            <a:normAutofit/>
          </a:bodyPr>
          <a:lstStyle/>
          <a:p>
            <a:r>
              <a:rPr lang="en-US" sz="3200" dirty="0"/>
              <a:t>Protected Mode Address Translation</a:t>
            </a:r>
          </a:p>
        </p:txBody>
      </p:sp>
      <p:pic>
        <p:nvPicPr>
          <p:cNvPr id="5" name="Picture 4" descr="屏幕快照 2012-03-13 下午1.01.5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237934"/>
            <a:ext cx="9144000" cy="5620066"/>
          </a:xfrm>
          <a:prstGeom prst="rect">
            <a:avLst/>
          </a:prstGeom>
        </p:spPr>
      </p:pic>
    </p:spTree>
    <p:extLst>
      <p:ext uri="{BB962C8B-B14F-4D97-AF65-F5344CB8AC3E}">
        <p14:creationId xmlns:p14="http://schemas.microsoft.com/office/powerpoint/2010/main" val="181369749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4" name="Rectangle 2"/>
          <p:cNvSpPr>
            <a:spLocks noGrp="1" noChangeArrowheads="1"/>
          </p:cNvSpPr>
          <p:nvPr>
            <p:ph type="title"/>
          </p:nvPr>
        </p:nvSpPr>
        <p:spPr/>
        <p:txBody>
          <a:bodyPr/>
          <a:lstStyle/>
          <a:p>
            <a:pPr eaLnBrk="1" hangingPunct="1"/>
            <a:r>
              <a:rPr lang="en-US" altLang="zh-CN"/>
              <a:t>Address translation: PAE-4k</a:t>
            </a:r>
          </a:p>
        </p:txBody>
      </p:sp>
      <p:pic>
        <p:nvPicPr>
          <p:cNvPr id="10245" name="Picture 3"/>
          <p:cNvPicPr>
            <a:picLocks noGrp="1" noChangeAspect="1" noChangeArrowheads="1"/>
          </p:cNvPicPr>
          <p:nvPr>
            <p:ph type="body" idx="1"/>
          </p:nvPr>
        </p:nvPicPr>
        <p:blipFill>
          <a:blip r:embed="rId2"/>
          <a:srcRect/>
          <a:stretch>
            <a:fillRect/>
          </a:stretch>
        </p:blipFill>
        <p:spPr>
          <a:xfrm>
            <a:off x="381000" y="1473200"/>
            <a:ext cx="8153400" cy="4546600"/>
          </a:xfrm>
        </p:spPr>
      </p:pic>
    </p:spTree>
    <p:extLst>
      <p:ext uri="{BB962C8B-B14F-4D97-AF65-F5344CB8AC3E}">
        <p14:creationId xmlns:p14="http://schemas.microsoft.com/office/powerpoint/2010/main" val="143098017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8" name="Rectangle 2"/>
          <p:cNvSpPr>
            <a:spLocks noGrp="1" noChangeArrowheads="1"/>
          </p:cNvSpPr>
          <p:nvPr>
            <p:ph type="title"/>
          </p:nvPr>
        </p:nvSpPr>
        <p:spPr/>
        <p:txBody>
          <a:bodyPr/>
          <a:lstStyle/>
          <a:p>
            <a:pPr eaLnBrk="1" hangingPunct="1"/>
            <a:r>
              <a:rPr lang="en-US" altLang="zh-CN"/>
              <a:t>Address translation: PAE-2M</a:t>
            </a:r>
          </a:p>
        </p:txBody>
      </p:sp>
      <p:pic>
        <p:nvPicPr>
          <p:cNvPr id="11269" name="Picture 3"/>
          <p:cNvPicPr>
            <a:picLocks noGrp="1" noChangeAspect="1" noChangeArrowheads="1"/>
          </p:cNvPicPr>
          <p:nvPr>
            <p:ph type="body" idx="1"/>
          </p:nvPr>
        </p:nvPicPr>
        <p:blipFill>
          <a:blip r:embed="rId2"/>
          <a:srcRect/>
          <a:stretch>
            <a:fillRect/>
          </a:stretch>
        </p:blipFill>
        <p:spPr>
          <a:xfrm>
            <a:off x="609600" y="1430338"/>
            <a:ext cx="7772400" cy="4500562"/>
          </a:xfrm>
        </p:spPr>
      </p:pic>
    </p:spTree>
    <p:extLst>
      <p:ext uri="{BB962C8B-B14F-4D97-AF65-F5344CB8AC3E}">
        <p14:creationId xmlns:p14="http://schemas.microsoft.com/office/powerpoint/2010/main" val="81443847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what's going to happen when the kernel enables segment? </a:t>
            </a:r>
          </a:p>
        </p:txBody>
      </p:sp>
      <p:sp>
        <p:nvSpPr>
          <p:cNvPr id="3" name="Content Placeholder 2"/>
          <p:cNvSpPr>
            <a:spLocks noGrp="1"/>
          </p:cNvSpPr>
          <p:nvPr>
            <p:ph idx="1"/>
          </p:nvPr>
        </p:nvSpPr>
        <p:spPr>
          <a:xfrm>
            <a:off x="330200" y="1600200"/>
            <a:ext cx="8686800" cy="4525963"/>
          </a:xfrm>
        </p:spPr>
        <p:txBody>
          <a:bodyPr/>
          <a:lstStyle/>
          <a:p>
            <a:r>
              <a:rPr lang="en-US" dirty="0"/>
              <a:t>virtual address translation comes into effect? </a:t>
            </a:r>
          </a:p>
          <a:p>
            <a:pPr lvl="1"/>
            <a:r>
              <a:rPr lang="en-US" dirty="0"/>
              <a:t>presumably the enabling instruction has address segment-base + 0xffffc </a:t>
            </a:r>
          </a:p>
          <a:p>
            <a:pPr lvl="1"/>
            <a:r>
              <a:rPr lang="en-US" dirty="0"/>
              <a:t>The address may not contain any valid instruction!</a:t>
            </a:r>
          </a:p>
          <a:p>
            <a:pPr lvl="1"/>
            <a:endParaRPr lang="en-US" dirty="0"/>
          </a:p>
          <a:p>
            <a:pPr lvl="1"/>
            <a:r>
              <a:rPr lang="en-US" dirty="0"/>
              <a:t>Solution</a:t>
            </a:r>
          </a:p>
          <a:p>
            <a:pPr lvl="2"/>
            <a:r>
              <a:rPr lang="en-US" dirty="0"/>
              <a:t>Ensure that the addresses are the same before and after</a:t>
            </a:r>
          </a:p>
        </p:txBody>
      </p:sp>
    </p:spTree>
    <p:extLst>
      <p:ext uri="{BB962C8B-B14F-4D97-AF65-F5344CB8AC3E}">
        <p14:creationId xmlns:p14="http://schemas.microsoft.com/office/powerpoint/2010/main" val="31011000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96366"/>
            <a:ext cx="8229600" cy="1143000"/>
          </a:xfrm>
        </p:spPr>
        <p:txBody>
          <a:bodyPr/>
          <a:lstStyle/>
          <a:p>
            <a:r>
              <a:rPr lang="en-US" dirty="0"/>
              <a:t>Enable Segment</a:t>
            </a:r>
          </a:p>
        </p:txBody>
      </p:sp>
      <p:pic>
        <p:nvPicPr>
          <p:cNvPr id="4" name="Picture 3"/>
          <p:cNvPicPr>
            <a:picLocks noChangeAspect="1"/>
          </p:cNvPicPr>
          <p:nvPr/>
        </p:nvPicPr>
        <p:blipFill>
          <a:blip r:embed="rId2"/>
          <a:stretch>
            <a:fillRect/>
          </a:stretch>
        </p:blipFill>
        <p:spPr>
          <a:xfrm>
            <a:off x="234380" y="1251778"/>
            <a:ext cx="8686800" cy="2779340"/>
          </a:xfrm>
          <a:prstGeom prst="rect">
            <a:avLst/>
          </a:prstGeom>
        </p:spPr>
      </p:pic>
      <p:pic>
        <p:nvPicPr>
          <p:cNvPr id="5" name="Picture 4"/>
          <p:cNvPicPr>
            <a:picLocks noChangeAspect="1"/>
          </p:cNvPicPr>
          <p:nvPr/>
        </p:nvPicPr>
        <p:blipFill>
          <a:blip r:embed="rId3"/>
          <a:stretch>
            <a:fillRect/>
          </a:stretch>
        </p:blipFill>
        <p:spPr>
          <a:xfrm>
            <a:off x="234380" y="4120254"/>
            <a:ext cx="8686800" cy="2581161"/>
          </a:xfrm>
          <a:prstGeom prst="rect">
            <a:avLst/>
          </a:prstGeom>
        </p:spPr>
      </p:pic>
    </p:spTree>
    <p:extLst>
      <p:ext uri="{BB962C8B-B14F-4D97-AF65-F5344CB8AC3E}">
        <p14:creationId xmlns:p14="http://schemas.microsoft.com/office/powerpoint/2010/main" val="45906380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what's going to happen when the kernel enables paging? </a:t>
            </a:r>
          </a:p>
        </p:txBody>
      </p:sp>
      <p:sp>
        <p:nvSpPr>
          <p:cNvPr id="3" name="Content Placeholder 2"/>
          <p:cNvSpPr>
            <a:spLocks noGrp="1"/>
          </p:cNvSpPr>
          <p:nvPr>
            <p:ph idx="1"/>
          </p:nvPr>
        </p:nvSpPr>
        <p:spPr>
          <a:xfrm>
            <a:off x="330200" y="1600200"/>
            <a:ext cx="8686800" cy="4525963"/>
          </a:xfrm>
        </p:spPr>
        <p:txBody>
          <a:bodyPr/>
          <a:lstStyle/>
          <a:p>
            <a:r>
              <a:rPr lang="en-US" dirty="0"/>
              <a:t>virtual address translation comes into effect? </a:t>
            </a:r>
          </a:p>
          <a:p>
            <a:pPr lvl="1"/>
            <a:r>
              <a:rPr lang="en-US" dirty="0"/>
              <a:t>presumably the enabling instruction has address 0x100xxx </a:t>
            </a:r>
          </a:p>
          <a:p>
            <a:pPr lvl="1"/>
            <a:r>
              <a:rPr lang="en-US" dirty="0"/>
              <a:t>0x100xxx maps to user memory, not kernel instructions! </a:t>
            </a:r>
          </a:p>
          <a:p>
            <a:pPr lvl="1"/>
            <a:endParaRPr lang="en-US" dirty="0"/>
          </a:p>
          <a:p>
            <a:pPr lvl="1"/>
            <a:r>
              <a:rPr lang="en-US" dirty="0"/>
              <a:t>solution</a:t>
            </a:r>
          </a:p>
          <a:p>
            <a:pPr lvl="2"/>
            <a:r>
              <a:rPr lang="en-US" dirty="0"/>
              <a:t>temporary page table with kernel mapped at both 0x80100000 and 0x100000 </a:t>
            </a:r>
          </a:p>
          <a:p>
            <a:pPr lvl="2"/>
            <a:r>
              <a:rPr lang="en-US" dirty="0"/>
              <a:t>that's what the first few kernel instructions set up </a:t>
            </a:r>
          </a:p>
        </p:txBody>
      </p:sp>
    </p:spTree>
    <p:extLst>
      <p:ext uri="{BB962C8B-B14F-4D97-AF65-F5344CB8AC3E}">
        <p14:creationId xmlns:p14="http://schemas.microsoft.com/office/powerpoint/2010/main" val="17240601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entrypgdir</a:t>
            </a:r>
            <a:endParaRPr lang="en-US" dirty="0"/>
          </a:p>
        </p:txBody>
      </p:sp>
      <p:pic>
        <p:nvPicPr>
          <p:cNvPr id="4" name="Picture 3"/>
          <p:cNvPicPr>
            <a:picLocks noChangeAspect="1"/>
          </p:cNvPicPr>
          <p:nvPr/>
        </p:nvPicPr>
        <p:blipFill>
          <a:blip r:embed="rId2"/>
          <a:stretch>
            <a:fillRect/>
          </a:stretch>
        </p:blipFill>
        <p:spPr>
          <a:xfrm>
            <a:off x="209528" y="2124734"/>
            <a:ext cx="8651101" cy="2911529"/>
          </a:xfrm>
          <a:prstGeom prst="rect">
            <a:avLst/>
          </a:prstGeom>
        </p:spPr>
      </p:pic>
    </p:spTree>
    <p:extLst>
      <p:ext uri="{BB962C8B-B14F-4D97-AF65-F5344CB8AC3E}">
        <p14:creationId xmlns:p14="http://schemas.microsoft.com/office/powerpoint/2010/main" val="28276435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914400" y="0"/>
            <a:ext cx="7308176" cy="6858000"/>
          </a:xfrm>
          <a:prstGeom prst="rect">
            <a:avLst/>
          </a:prstGeom>
        </p:spPr>
      </p:pic>
    </p:spTree>
    <p:extLst>
      <p:ext uri="{BB962C8B-B14F-4D97-AF65-F5344CB8AC3E}">
        <p14:creationId xmlns:p14="http://schemas.microsoft.com/office/powerpoint/2010/main" val="3927090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altLang="zh-CN" dirty="0"/>
              <a:t>Virtualize</a:t>
            </a:r>
            <a:r>
              <a:rPr lang="zh-CN" altLang="en-US" dirty="0"/>
              <a:t> </a:t>
            </a:r>
            <a:r>
              <a:rPr lang="en-US" altLang="zh-CN" dirty="0"/>
              <a:t>CPU:</a:t>
            </a:r>
            <a:r>
              <a:rPr lang="zh-CN" altLang="en-US" dirty="0"/>
              <a:t> </a:t>
            </a:r>
            <a:r>
              <a:rPr lang="en-US" dirty="0"/>
              <a:t>Process</a:t>
            </a:r>
          </a:p>
        </p:txBody>
      </p:sp>
      <p:sp>
        <p:nvSpPr>
          <p:cNvPr id="5" name="Text Placeholder 4"/>
          <p:cNvSpPr>
            <a:spLocks noGrp="1"/>
          </p:cNvSpPr>
          <p:nvPr>
            <p:ph type="body" idx="1"/>
          </p:nvPr>
        </p:nvSpPr>
        <p:spPr/>
        <p:txBody>
          <a:bodyPr/>
          <a:lstStyle/>
          <a:p>
            <a:endParaRPr lang="en-US"/>
          </a:p>
        </p:txBody>
      </p:sp>
    </p:spTree>
    <p:extLst>
      <p:ext uri="{BB962C8B-B14F-4D97-AF65-F5344CB8AC3E}">
        <p14:creationId xmlns:p14="http://schemas.microsoft.com/office/powerpoint/2010/main" val="357253750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a:xfrm>
            <a:off x="457200" y="277813"/>
            <a:ext cx="8229600" cy="763587"/>
          </a:xfrm>
        </p:spPr>
        <p:txBody>
          <a:bodyPr/>
          <a:lstStyle/>
          <a:p>
            <a:r>
              <a:rPr kumimoji="0" lang="en-US" altLang="zh-CN" dirty="0">
                <a:latin typeface="Arial Regular"/>
                <a:ea typeface="宋体" charset="0"/>
              </a:rPr>
              <a:t>Process: Big Picture</a:t>
            </a:r>
            <a:endParaRPr kumimoji="0" lang="zh-CN" altLang="en-US" dirty="0">
              <a:latin typeface="Arial Regular"/>
              <a:ea typeface="宋体" charset="0"/>
            </a:endParaRPr>
          </a:p>
        </p:txBody>
      </p:sp>
      <p:sp>
        <p:nvSpPr>
          <p:cNvPr id="153603" name="Rectangle 3"/>
          <p:cNvSpPr>
            <a:spLocks noGrp="1" noChangeArrowheads="1"/>
          </p:cNvSpPr>
          <p:nvPr>
            <p:ph type="body" idx="1"/>
          </p:nvPr>
        </p:nvSpPr>
        <p:spPr>
          <a:xfrm>
            <a:off x="457200" y="1236663"/>
            <a:ext cx="8443913" cy="5297487"/>
          </a:xfrm>
        </p:spPr>
        <p:txBody>
          <a:bodyPr/>
          <a:lstStyle/>
          <a:p>
            <a:pPr>
              <a:lnSpc>
                <a:spcPct val="90000"/>
              </a:lnSpc>
            </a:pPr>
            <a:r>
              <a:rPr kumimoji="0" lang="en-US" altLang="zh-CN">
                <a:latin typeface="Arial" charset="0"/>
                <a:ea typeface="宋体" charset="0"/>
              </a:rPr>
              <a:t>More programs than processors.</a:t>
            </a:r>
          </a:p>
          <a:p>
            <a:pPr lvl="1">
              <a:lnSpc>
                <a:spcPct val="90000"/>
              </a:lnSpc>
            </a:pPr>
            <a:r>
              <a:rPr kumimoji="0" lang="en-US" altLang="zh-CN">
                <a:latin typeface="Arial" charset="0"/>
                <a:ea typeface="宋体" charset="0"/>
              </a:rPr>
              <a:t>How to share the limited number of processors among the programs? </a:t>
            </a:r>
          </a:p>
          <a:p>
            <a:pPr>
              <a:lnSpc>
                <a:spcPct val="90000"/>
              </a:lnSpc>
              <a:buFont typeface="Wingdings" charset="0"/>
              <a:buNone/>
            </a:pPr>
            <a:endParaRPr kumimoji="0" lang="zh-CN" altLang="en-US">
              <a:latin typeface="Arial" charset="0"/>
              <a:ea typeface="宋体" charset="0"/>
            </a:endParaRPr>
          </a:p>
          <a:p>
            <a:pPr>
              <a:lnSpc>
                <a:spcPct val="90000"/>
              </a:lnSpc>
            </a:pPr>
            <a:r>
              <a:rPr kumimoji="0" lang="en-US" altLang="zh-CN">
                <a:latin typeface="Arial" charset="0"/>
                <a:ea typeface="宋体" charset="0"/>
              </a:rPr>
              <a:t>Observation: most programs don't need the processor continuously</a:t>
            </a:r>
          </a:p>
          <a:p>
            <a:pPr lvl="1">
              <a:lnSpc>
                <a:spcPct val="90000"/>
              </a:lnSpc>
            </a:pPr>
            <a:r>
              <a:rPr kumimoji="0" lang="en-US" altLang="zh-CN">
                <a:latin typeface="Arial" charset="0"/>
                <a:ea typeface="宋体" charset="0"/>
              </a:rPr>
              <a:t>because they frequently have to wait for input (from user, disk, network, etc.) </a:t>
            </a:r>
            <a:endParaRPr kumimoji="0" lang="zh-CN" altLang="en-US">
              <a:latin typeface="Arial" charset="0"/>
              <a:ea typeface="宋体" charset="0"/>
            </a:endParaRPr>
          </a:p>
          <a:p>
            <a:pPr>
              <a:lnSpc>
                <a:spcPct val="90000"/>
              </a:lnSpc>
            </a:pPr>
            <a:endParaRPr kumimoji="0" lang="zh-CN" altLang="en-US">
              <a:latin typeface="Arial" charset="0"/>
              <a:ea typeface="宋体" charset="0"/>
            </a:endParaRPr>
          </a:p>
          <a:p>
            <a:pPr>
              <a:lnSpc>
                <a:spcPct val="90000"/>
              </a:lnSpc>
            </a:pPr>
            <a:r>
              <a:rPr kumimoji="0" lang="en-US" altLang="zh-CN">
                <a:latin typeface="Arial" charset="0"/>
                <a:ea typeface="宋体" charset="0"/>
              </a:rPr>
              <a:t>Idea: when one program must wait, it releases the processor, and gives it to another program. </a:t>
            </a:r>
            <a:endParaRPr kumimoji="0" lang="zh-CN" altLang="en-US">
              <a:latin typeface="Arial" charset="0"/>
              <a:ea typeface="宋体" charset="0"/>
            </a:endParaRPr>
          </a:p>
        </p:txBody>
      </p:sp>
    </p:spTree>
    <p:extLst>
      <p:ext uri="{BB962C8B-B14F-4D97-AF65-F5344CB8AC3E}">
        <p14:creationId xmlns:p14="http://schemas.microsoft.com/office/powerpoint/2010/main" val="359865108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360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53603">
                                            <p:txEl>
                                              <p:pRg st="1" end="1"/>
                                            </p:txEl>
                                          </p:spTgt>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5360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53603">
                                            <p:txEl>
                                              <p:pRg st="4" end="4"/>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53603">
                                            <p:txEl>
                                              <p:pRg st="6" end="6"/>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1" nodeType="clickEffect">
                                  <p:stCondLst>
                                    <p:cond delay="0"/>
                                  </p:stCondLst>
                                  <p:childTnLst>
                                    <p:set>
                                      <p:cBhvr>
                                        <p:cTn id="22" dur="1" fill="hold">
                                          <p:stCondLst>
                                            <p:cond delay="0"/>
                                          </p:stCondLst>
                                        </p:cTn>
                                        <p:tgtEl>
                                          <p:spTgt spid="153603">
                                            <p:txEl>
                                              <p:pRg st="0" end="0"/>
                                            </p:txEl>
                                          </p:spTgt>
                                        </p:tgtEl>
                                        <p:attrNameLst>
                                          <p:attrName>style.visibility</p:attrName>
                                        </p:attrNameLst>
                                      </p:cBhvr>
                                      <p:to>
                                        <p:strVal val="visible"/>
                                      </p:to>
                                    </p:set>
                                  </p:childTnLst>
                                </p:cTn>
                              </p:par>
                              <p:par>
                                <p:cTn id="23" presetID="1" presetClass="entr" presetSubtype="0" fill="hold" grpId="1" nodeType="withEffect">
                                  <p:stCondLst>
                                    <p:cond delay="0"/>
                                  </p:stCondLst>
                                  <p:childTnLst>
                                    <p:set>
                                      <p:cBhvr>
                                        <p:cTn id="24" dur="1" fill="hold">
                                          <p:stCondLst>
                                            <p:cond delay="0"/>
                                          </p:stCondLst>
                                        </p:cTn>
                                        <p:tgtEl>
                                          <p:spTgt spid="153603">
                                            <p:txEl>
                                              <p:pRg st="1" end="1"/>
                                            </p:txEl>
                                          </p:spTgt>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grpId="1" nodeType="clickEffect">
                                  <p:stCondLst>
                                    <p:cond delay="0"/>
                                  </p:stCondLst>
                                  <p:childTnLst>
                                    <p:set>
                                      <p:cBhvr>
                                        <p:cTn id="28" dur="1" fill="hold">
                                          <p:stCondLst>
                                            <p:cond delay="0"/>
                                          </p:stCondLst>
                                        </p:cTn>
                                        <p:tgtEl>
                                          <p:spTgt spid="153603">
                                            <p:txEl>
                                              <p:pRg st="3" end="3"/>
                                            </p:txEl>
                                          </p:spTgt>
                                        </p:tgtEl>
                                        <p:attrNameLst>
                                          <p:attrName>style.visibility</p:attrName>
                                        </p:attrNameLst>
                                      </p:cBhvr>
                                      <p:to>
                                        <p:strVal val="visible"/>
                                      </p:to>
                                    </p:set>
                                  </p:childTnLst>
                                </p:cTn>
                              </p:par>
                              <p:par>
                                <p:cTn id="29" presetID="1" presetClass="entr" presetSubtype="0" fill="hold" grpId="1" nodeType="withEffect">
                                  <p:stCondLst>
                                    <p:cond delay="0"/>
                                  </p:stCondLst>
                                  <p:childTnLst>
                                    <p:set>
                                      <p:cBhvr>
                                        <p:cTn id="30" dur="1" fill="hold">
                                          <p:stCondLst>
                                            <p:cond delay="0"/>
                                          </p:stCondLst>
                                        </p:cTn>
                                        <p:tgtEl>
                                          <p:spTgt spid="153603">
                                            <p:txEl>
                                              <p:pRg st="4" end="4"/>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1" nodeType="clickEffect">
                                  <p:stCondLst>
                                    <p:cond delay="0"/>
                                  </p:stCondLst>
                                  <p:childTnLst>
                                    <p:set>
                                      <p:cBhvr>
                                        <p:cTn id="34" dur="1" fill="hold">
                                          <p:stCondLst>
                                            <p:cond delay="0"/>
                                          </p:stCondLst>
                                        </p:cTn>
                                        <p:tgtEl>
                                          <p:spTgt spid="15360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03" grpId="0" build="p"/>
      <p:bldP spid="153603" grpId="1"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altLang="zh-CN" dirty="0"/>
              <a:t>Concepts</a:t>
            </a:r>
            <a:endParaRPr lang="en-US" dirty="0"/>
          </a:p>
        </p:txBody>
      </p:sp>
      <p:sp>
        <p:nvSpPr>
          <p:cNvPr id="5" name="Content Placeholder 4"/>
          <p:cNvSpPr>
            <a:spLocks noGrp="1"/>
          </p:cNvSpPr>
          <p:nvPr>
            <p:ph idx="1"/>
          </p:nvPr>
        </p:nvSpPr>
        <p:spPr/>
        <p:txBody>
          <a:bodyPr/>
          <a:lstStyle/>
          <a:p>
            <a:r>
              <a:rPr lang="en-US" dirty="0"/>
              <a:t>System call</a:t>
            </a:r>
          </a:p>
          <a:p>
            <a:pPr lvl="1"/>
            <a:r>
              <a:rPr lang="en-US" dirty="0"/>
              <a:t>a user program can ask for an operating system service</a:t>
            </a:r>
          </a:p>
          <a:p>
            <a:r>
              <a:rPr lang="en-US" dirty="0"/>
              <a:t>Exception</a:t>
            </a:r>
          </a:p>
          <a:p>
            <a:pPr lvl="1"/>
            <a:r>
              <a:rPr lang="en-US" dirty="0"/>
              <a:t>refers to an illegal program action</a:t>
            </a:r>
          </a:p>
          <a:p>
            <a:r>
              <a:rPr lang="en-US" altLang="zh-CN" dirty="0"/>
              <a:t>I</a:t>
            </a:r>
            <a:r>
              <a:rPr lang="en-US" dirty="0"/>
              <a:t>nterrupt</a:t>
            </a:r>
          </a:p>
          <a:p>
            <a:pPr lvl="1"/>
            <a:r>
              <a:rPr lang="en-US" dirty="0"/>
              <a:t>refers to a signal generated by a hardware device</a:t>
            </a:r>
          </a:p>
        </p:txBody>
      </p:sp>
    </p:spTree>
    <p:extLst>
      <p:ext uri="{BB962C8B-B14F-4D97-AF65-F5344CB8AC3E}">
        <p14:creationId xmlns:p14="http://schemas.microsoft.com/office/powerpoint/2010/main" val="203970309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dirty="0"/>
              <a:t>When</a:t>
            </a:r>
            <a:r>
              <a:rPr lang="zh-CN" altLang="en-US" dirty="0"/>
              <a:t> </a:t>
            </a:r>
            <a:r>
              <a:rPr lang="en-US" altLang="zh-CN" dirty="0"/>
              <a:t>a</a:t>
            </a:r>
            <a:r>
              <a:rPr lang="zh-CN" altLang="en-US" dirty="0"/>
              <a:t> </a:t>
            </a:r>
            <a:r>
              <a:rPr lang="en-US" altLang="zh-CN" dirty="0"/>
              <a:t>trap</a:t>
            </a:r>
            <a:r>
              <a:rPr lang="zh-CN" altLang="en-US" dirty="0"/>
              <a:t> </a:t>
            </a:r>
            <a:r>
              <a:rPr lang="en-US" altLang="zh-CN" dirty="0"/>
              <a:t>occurs</a:t>
            </a:r>
            <a:endParaRPr lang="en-US" dirty="0"/>
          </a:p>
        </p:txBody>
      </p:sp>
      <p:sp>
        <p:nvSpPr>
          <p:cNvPr id="3" name="Content Placeholder 2"/>
          <p:cNvSpPr>
            <a:spLocks noGrp="1"/>
          </p:cNvSpPr>
          <p:nvPr>
            <p:ph idx="1"/>
          </p:nvPr>
        </p:nvSpPr>
        <p:spPr>
          <a:xfrm>
            <a:off x="457200" y="1600200"/>
            <a:ext cx="8229600" cy="4858657"/>
          </a:xfrm>
        </p:spPr>
        <p:txBody>
          <a:bodyPr>
            <a:normAutofit fontScale="92500" lnSpcReduction="10000"/>
          </a:bodyPr>
          <a:lstStyle/>
          <a:p>
            <a:pPr>
              <a:lnSpc>
                <a:spcPct val="120000"/>
              </a:lnSpc>
            </a:pPr>
            <a:r>
              <a:rPr lang="en-US" dirty="0"/>
              <a:t>If the processor was executing in user mode</a:t>
            </a:r>
          </a:p>
          <a:p>
            <a:pPr lvl="1">
              <a:lnSpc>
                <a:spcPct val="120000"/>
              </a:lnSpc>
            </a:pPr>
            <a:r>
              <a:rPr lang="en-US" dirty="0"/>
              <a:t>it loads %</a:t>
            </a:r>
            <a:r>
              <a:rPr lang="en-US" dirty="0" err="1"/>
              <a:t>esp</a:t>
            </a:r>
            <a:r>
              <a:rPr lang="en-US" dirty="0"/>
              <a:t> and %</a:t>
            </a:r>
            <a:r>
              <a:rPr lang="en-US" dirty="0" err="1"/>
              <a:t>ss</a:t>
            </a:r>
            <a:r>
              <a:rPr lang="en-US" dirty="0"/>
              <a:t> from the task segment descriptor</a:t>
            </a:r>
          </a:p>
          <a:p>
            <a:pPr lvl="1">
              <a:lnSpc>
                <a:spcPct val="120000"/>
              </a:lnSpc>
            </a:pPr>
            <a:r>
              <a:rPr lang="en-US" dirty="0"/>
              <a:t>pushes the old user %</a:t>
            </a:r>
            <a:r>
              <a:rPr lang="en-US" dirty="0" err="1"/>
              <a:t>ss</a:t>
            </a:r>
            <a:r>
              <a:rPr lang="en-US" dirty="0"/>
              <a:t> and %</a:t>
            </a:r>
            <a:r>
              <a:rPr lang="en-US" dirty="0" err="1"/>
              <a:t>esp</a:t>
            </a:r>
            <a:r>
              <a:rPr lang="en-US" dirty="0"/>
              <a:t> onto the new stack. </a:t>
            </a:r>
          </a:p>
          <a:p>
            <a:pPr>
              <a:lnSpc>
                <a:spcPct val="120000"/>
              </a:lnSpc>
            </a:pPr>
            <a:r>
              <a:rPr lang="en-US" dirty="0"/>
              <a:t>If the processor was executing in kernel mode, </a:t>
            </a:r>
          </a:p>
          <a:p>
            <a:pPr lvl="1">
              <a:lnSpc>
                <a:spcPct val="120000"/>
              </a:lnSpc>
            </a:pPr>
            <a:r>
              <a:rPr lang="en-US" dirty="0"/>
              <a:t>none of the above happens. </a:t>
            </a:r>
          </a:p>
          <a:p>
            <a:pPr>
              <a:lnSpc>
                <a:spcPct val="120000"/>
              </a:lnSpc>
            </a:pPr>
            <a:r>
              <a:rPr lang="en-US" dirty="0"/>
              <a:t>The processor then pushes the %</a:t>
            </a:r>
            <a:r>
              <a:rPr lang="en-US" dirty="0" err="1"/>
              <a:t>eflags</a:t>
            </a:r>
            <a:r>
              <a:rPr lang="en-US" dirty="0"/>
              <a:t>, %</a:t>
            </a:r>
            <a:r>
              <a:rPr lang="en-US" dirty="0" err="1"/>
              <a:t>cs</a:t>
            </a:r>
            <a:r>
              <a:rPr lang="en-US" dirty="0"/>
              <a:t>, and %</a:t>
            </a:r>
            <a:r>
              <a:rPr lang="en-US" dirty="0" err="1"/>
              <a:t>eip</a:t>
            </a:r>
            <a:r>
              <a:rPr lang="en-US" dirty="0"/>
              <a:t> registers. </a:t>
            </a:r>
          </a:p>
          <a:p>
            <a:pPr lvl="1">
              <a:lnSpc>
                <a:spcPct val="120000"/>
              </a:lnSpc>
            </a:pPr>
            <a:r>
              <a:rPr lang="en-US" dirty="0"/>
              <a:t>For some traps, the processor also pushes an error word. </a:t>
            </a:r>
          </a:p>
          <a:p>
            <a:pPr>
              <a:lnSpc>
                <a:spcPct val="120000"/>
              </a:lnSpc>
            </a:pPr>
            <a:r>
              <a:rPr lang="en-US" dirty="0"/>
              <a:t>The processor then loads %</a:t>
            </a:r>
            <a:r>
              <a:rPr lang="en-US" dirty="0" err="1"/>
              <a:t>eip</a:t>
            </a:r>
            <a:r>
              <a:rPr lang="en-US" dirty="0"/>
              <a:t> and %</a:t>
            </a:r>
            <a:r>
              <a:rPr lang="en-US" dirty="0" err="1"/>
              <a:t>cs</a:t>
            </a:r>
            <a:r>
              <a:rPr lang="en-US" dirty="0"/>
              <a:t> from the relevant IDT entry.</a:t>
            </a:r>
          </a:p>
        </p:txBody>
      </p:sp>
    </p:spTree>
    <p:extLst>
      <p:ext uri="{BB962C8B-B14F-4D97-AF65-F5344CB8AC3E}">
        <p14:creationId xmlns:p14="http://schemas.microsoft.com/office/powerpoint/2010/main" val="100839337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标题 1"/>
          <p:cNvSpPr>
            <a:spLocks noGrp="1"/>
          </p:cNvSpPr>
          <p:nvPr>
            <p:ph type="title"/>
          </p:nvPr>
        </p:nvSpPr>
        <p:spPr/>
        <p:txBody>
          <a:bodyPr/>
          <a:lstStyle/>
          <a:p>
            <a:r>
              <a:rPr kumimoji="0" lang="en-US" altLang="zh-CN" b="0" dirty="0">
                <a:latin typeface="Arial Regular"/>
                <a:ea typeface="宋体" charset="0"/>
              </a:rPr>
              <a:t>Context Switch in xv6 (</a:t>
            </a:r>
            <a:r>
              <a:rPr kumimoji="0" lang="en-US" altLang="zh-CN" b="0" dirty="0" err="1">
                <a:latin typeface="Arial Regular"/>
                <a:ea typeface="宋体" charset="0"/>
              </a:rPr>
              <a:t>swtch.S</a:t>
            </a:r>
            <a:r>
              <a:rPr kumimoji="0" lang="en-US" altLang="zh-CN" b="0" dirty="0">
                <a:latin typeface="Arial Regular"/>
                <a:ea typeface="宋体" charset="0"/>
              </a:rPr>
              <a:t>)</a:t>
            </a:r>
            <a:endParaRPr kumimoji="0" lang="zh-CN" altLang="en-US" b="0" dirty="0">
              <a:latin typeface="Arial Regular"/>
              <a:ea typeface="宋体" charset="0"/>
            </a:endParaRPr>
          </a:p>
        </p:txBody>
      </p:sp>
      <p:pic>
        <p:nvPicPr>
          <p:cNvPr id="4" name="Picture 3"/>
          <p:cNvPicPr>
            <a:picLocks noChangeAspect="1"/>
          </p:cNvPicPr>
          <p:nvPr/>
        </p:nvPicPr>
        <p:blipFill>
          <a:blip r:embed="rId3"/>
          <a:stretch>
            <a:fillRect/>
          </a:stretch>
        </p:blipFill>
        <p:spPr>
          <a:xfrm>
            <a:off x="257978" y="1417638"/>
            <a:ext cx="4923528" cy="5440362"/>
          </a:xfrm>
          <a:prstGeom prst="rect">
            <a:avLst/>
          </a:prstGeom>
        </p:spPr>
      </p:pic>
      <p:pic>
        <p:nvPicPr>
          <p:cNvPr id="5" name="Picture 4"/>
          <p:cNvPicPr>
            <a:picLocks noChangeAspect="1"/>
          </p:cNvPicPr>
          <p:nvPr/>
        </p:nvPicPr>
        <p:blipFill>
          <a:blip r:embed="rId4"/>
          <a:stretch>
            <a:fillRect/>
          </a:stretch>
        </p:blipFill>
        <p:spPr>
          <a:xfrm>
            <a:off x="2988338" y="1972160"/>
            <a:ext cx="6247257" cy="931443"/>
          </a:xfrm>
          <a:prstGeom prst="rect">
            <a:avLst/>
          </a:prstGeom>
          <a:ln>
            <a:solidFill>
              <a:schemeClr val="bg1"/>
            </a:solidFill>
          </a:ln>
        </p:spPr>
      </p:pic>
      <p:sp>
        <p:nvSpPr>
          <p:cNvPr id="3" name="矩形 2"/>
          <p:cNvSpPr/>
          <p:nvPr/>
        </p:nvSpPr>
        <p:spPr>
          <a:xfrm>
            <a:off x="5509084" y="3513539"/>
            <a:ext cx="973161" cy="362901"/>
          </a:xfrm>
          <a:prstGeom prst="rect">
            <a:avLst/>
          </a:prstGeom>
          <a:solidFill>
            <a:srgbClr val="C0504D"/>
          </a:solidFill>
          <a:ln w="28575">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dirty="0"/>
              <a:t>new</a:t>
            </a:r>
            <a:endParaRPr kumimoji="1" lang="zh-CN" altLang="en-US" dirty="0"/>
          </a:p>
        </p:txBody>
      </p:sp>
      <p:sp>
        <p:nvSpPr>
          <p:cNvPr id="7" name="矩形 6"/>
          <p:cNvSpPr/>
          <p:nvPr/>
        </p:nvSpPr>
        <p:spPr>
          <a:xfrm>
            <a:off x="5509084" y="3876440"/>
            <a:ext cx="973161" cy="362901"/>
          </a:xfrm>
          <a:prstGeom prst="rect">
            <a:avLst/>
          </a:prstGeom>
          <a:solidFill>
            <a:srgbClr val="C0504D"/>
          </a:solidFill>
          <a:ln w="28575">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dirty="0"/>
              <a:t>old</a:t>
            </a:r>
            <a:endParaRPr kumimoji="1" lang="zh-CN" altLang="en-US" dirty="0"/>
          </a:p>
        </p:txBody>
      </p:sp>
      <p:sp>
        <p:nvSpPr>
          <p:cNvPr id="8" name="矩形 7"/>
          <p:cNvSpPr/>
          <p:nvPr/>
        </p:nvSpPr>
        <p:spPr>
          <a:xfrm>
            <a:off x="5509084" y="4239341"/>
            <a:ext cx="973161" cy="362901"/>
          </a:xfrm>
          <a:prstGeom prst="rect">
            <a:avLst/>
          </a:prstGeom>
          <a:solidFill>
            <a:srgbClr val="C0504D"/>
          </a:solidFill>
          <a:ln w="28575">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dirty="0"/>
              <a:t>ret</a:t>
            </a:r>
            <a:r>
              <a:rPr kumimoji="1" lang="zh-CN" altLang="en-US" dirty="0"/>
              <a:t> </a:t>
            </a:r>
            <a:r>
              <a:rPr kumimoji="1" lang="en-US" altLang="zh-CN" dirty="0" err="1"/>
              <a:t>addr</a:t>
            </a:r>
            <a:endParaRPr kumimoji="1" lang="zh-CN" altLang="en-US" dirty="0"/>
          </a:p>
        </p:txBody>
      </p:sp>
      <p:sp>
        <p:nvSpPr>
          <p:cNvPr id="9" name="矩形 8"/>
          <p:cNvSpPr/>
          <p:nvPr/>
        </p:nvSpPr>
        <p:spPr>
          <a:xfrm>
            <a:off x="5509084" y="4602242"/>
            <a:ext cx="973161" cy="362901"/>
          </a:xfrm>
          <a:prstGeom prst="rect">
            <a:avLst/>
          </a:prstGeom>
          <a:solidFill>
            <a:srgbClr val="C0504D"/>
          </a:solidFill>
          <a:ln w="28575">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dirty="0" err="1"/>
              <a:t>ebp</a:t>
            </a:r>
            <a:endParaRPr kumimoji="1" lang="zh-CN" altLang="en-US" dirty="0"/>
          </a:p>
        </p:txBody>
      </p:sp>
      <p:sp>
        <p:nvSpPr>
          <p:cNvPr id="10" name="矩形 9"/>
          <p:cNvSpPr/>
          <p:nvPr/>
        </p:nvSpPr>
        <p:spPr>
          <a:xfrm>
            <a:off x="5509084" y="4969084"/>
            <a:ext cx="973161" cy="362901"/>
          </a:xfrm>
          <a:prstGeom prst="rect">
            <a:avLst/>
          </a:prstGeom>
          <a:solidFill>
            <a:srgbClr val="C0504D"/>
          </a:solidFill>
          <a:ln w="28575">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dirty="0" err="1"/>
              <a:t>ebx</a:t>
            </a:r>
            <a:endParaRPr kumimoji="1" lang="zh-CN" altLang="en-US" dirty="0"/>
          </a:p>
        </p:txBody>
      </p:sp>
      <p:sp>
        <p:nvSpPr>
          <p:cNvPr id="11" name="矩形 10"/>
          <p:cNvSpPr/>
          <p:nvPr/>
        </p:nvSpPr>
        <p:spPr>
          <a:xfrm>
            <a:off x="5509084" y="5331985"/>
            <a:ext cx="973161" cy="362901"/>
          </a:xfrm>
          <a:prstGeom prst="rect">
            <a:avLst/>
          </a:prstGeom>
          <a:solidFill>
            <a:srgbClr val="C0504D"/>
          </a:solidFill>
          <a:ln w="28575">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dirty="0" err="1"/>
              <a:t>esi</a:t>
            </a:r>
            <a:endParaRPr kumimoji="1" lang="zh-CN" altLang="en-US" dirty="0"/>
          </a:p>
        </p:txBody>
      </p:sp>
      <p:sp>
        <p:nvSpPr>
          <p:cNvPr id="12" name="矩形 11"/>
          <p:cNvSpPr/>
          <p:nvPr/>
        </p:nvSpPr>
        <p:spPr>
          <a:xfrm>
            <a:off x="5509084" y="5694886"/>
            <a:ext cx="973161" cy="362901"/>
          </a:xfrm>
          <a:prstGeom prst="rect">
            <a:avLst/>
          </a:prstGeom>
          <a:solidFill>
            <a:srgbClr val="C0504D"/>
          </a:solidFill>
          <a:ln w="28575">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dirty="0" err="1"/>
              <a:t>edi</a:t>
            </a:r>
            <a:endParaRPr kumimoji="1" lang="zh-CN" altLang="en-US" dirty="0"/>
          </a:p>
        </p:txBody>
      </p:sp>
      <p:cxnSp>
        <p:nvCxnSpPr>
          <p:cNvPr id="13" name="直线连接符 12"/>
          <p:cNvCxnSpPr/>
          <p:nvPr/>
        </p:nvCxnSpPr>
        <p:spPr>
          <a:xfrm>
            <a:off x="5509084" y="4602242"/>
            <a:ext cx="1171092" cy="0"/>
          </a:xfrm>
          <a:prstGeom prst="line">
            <a:avLst/>
          </a:prstGeom>
        </p:spPr>
        <p:style>
          <a:lnRef idx="2">
            <a:schemeClr val="accent1"/>
          </a:lnRef>
          <a:fillRef idx="0">
            <a:schemeClr val="accent1"/>
          </a:fillRef>
          <a:effectRef idx="1">
            <a:schemeClr val="accent1"/>
          </a:effectRef>
          <a:fontRef idx="minor">
            <a:schemeClr val="tx1"/>
          </a:fontRef>
        </p:style>
      </p:cxnSp>
      <p:sp>
        <p:nvSpPr>
          <p:cNvPr id="15" name="矩形 14"/>
          <p:cNvSpPr/>
          <p:nvPr/>
        </p:nvSpPr>
        <p:spPr>
          <a:xfrm>
            <a:off x="6647195" y="5843346"/>
            <a:ext cx="643275" cy="362901"/>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en-US" altLang="zh-CN" dirty="0" err="1">
                <a:solidFill>
                  <a:srgbClr val="000000"/>
                </a:solidFill>
              </a:rPr>
              <a:t>esp</a:t>
            </a:r>
            <a:endParaRPr kumimoji="1" lang="zh-CN" altLang="en-US" dirty="0">
              <a:solidFill>
                <a:srgbClr val="000000"/>
              </a:solidFill>
            </a:endParaRPr>
          </a:p>
        </p:txBody>
      </p:sp>
      <p:cxnSp>
        <p:nvCxnSpPr>
          <p:cNvPr id="16" name="直线箭头连接符 15"/>
          <p:cNvCxnSpPr/>
          <p:nvPr/>
        </p:nvCxnSpPr>
        <p:spPr>
          <a:xfrm flipH="1">
            <a:off x="6482245" y="6057787"/>
            <a:ext cx="197931"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23" name="矩形 22"/>
          <p:cNvSpPr/>
          <p:nvPr/>
        </p:nvSpPr>
        <p:spPr>
          <a:xfrm>
            <a:off x="7416747" y="3521419"/>
            <a:ext cx="973161" cy="362901"/>
          </a:xfrm>
          <a:prstGeom prst="rect">
            <a:avLst/>
          </a:prstGeom>
          <a:solidFill>
            <a:schemeClr val="accent1">
              <a:lumMod val="75000"/>
            </a:schemeClr>
          </a:solidFill>
          <a:ln w="28575">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dirty="0"/>
              <a:t>new</a:t>
            </a:r>
            <a:endParaRPr kumimoji="1" lang="zh-CN" altLang="en-US" dirty="0"/>
          </a:p>
        </p:txBody>
      </p:sp>
      <p:sp>
        <p:nvSpPr>
          <p:cNvPr id="24" name="矩形 23"/>
          <p:cNvSpPr/>
          <p:nvPr/>
        </p:nvSpPr>
        <p:spPr>
          <a:xfrm>
            <a:off x="7416747" y="3884320"/>
            <a:ext cx="973161" cy="362901"/>
          </a:xfrm>
          <a:prstGeom prst="rect">
            <a:avLst/>
          </a:prstGeom>
          <a:solidFill>
            <a:schemeClr val="accent1">
              <a:lumMod val="75000"/>
            </a:schemeClr>
          </a:solidFill>
          <a:ln w="28575">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dirty="0"/>
              <a:t>old</a:t>
            </a:r>
            <a:endParaRPr kumimoji="1" lang="zh-CN" altLang="en-US" dirty="0"/>
          </a:p>
        </p:txBody>
      </p:sp>
      <p:sp>
        <p:nvSpPr>
          <p:cNvPr id="25" name="矩形 24"/>
          <p:cNvSpPr/>
          <p:nvPr/>
        </p:nvSpPr>
        <p:spPr>
          <a:xfrm>
            <a:off x="7416747" y="4247221"/>
            <a:ext cx="973161" cy="362901"/>
          </a:xfrm>
          <a:prstGeom prst="rect">
            <a:avLst/>
          </a:prstGeom>
          <a:solidFill>
            <a:schemeClr val="accent1">
              <a:lumMod val="75000"/>
            </a:schemeClr>
          </a:solidFill>
          <a:ln w="28575">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dirty="0"/>
              <a:t>ret</a:t>
            </a:r>
            <a:r>
              <a:rPr kumimoji="1" lang="zh-CN" altLang="en-US" dirty="0"/>
              <a:t> </a:t>
            </a:r>
            <a:r>
              <a:rPr kumimoji="1" lang="en-US" altLang="zh-CN" dirty="0" err="1"/>
              <a:t>addr</a:t>
            </a:r>
            <a:endParaRPr kumimoji="1" lang="zh-CN" altLang="en-US" dirty="0"/>
          </a:p>
        </p:txBody>
      </p:sp>
      <p:sp>
        <p:nvSpPr>
          <p:cNvPr id="26" name="矩形 25"/>
          <p:cNvSpPr/>
          <p:nvPr/>
        </p:nvSpPr>
        <p:spPr>
          <a:xfrm>
            <a:off x="7416747" y="4610122"/>
            <a:ext cx="973161" cy="362901"/>
          </a:xfrm>
          <a:prstGeom prst="rect">
            <a:avLst/>
          </a:prstGeom>
          <a:solidFill>
            <a:schemeClr val="accent1">
              <a:lumMod val="75000"/>
            </a:schemeClr>
          </a:solidFill>
          <a:ln w="28575">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dirty="0" err="1"/>
              <a:t>ebp</a:t>
            </a:r>
            <a:endParaRPr kumimoji="1" lang="zh-CN" altLang="en-US" dirty="0"/>
          </a:p>
        </p:txBody>
      </p:sp>
      <p:sp>
        <p:nvSpPr>
          <p:cNvPr id="27" name="矩形 26"/>
          <p:cNvSpPr/>
          <p:nvPr/>
        </p:nvSpPr>
        <p:spPr>
          <a:xfrm>
            <a:off x="7416747" y="4976964"/>
            <a:ext cx="973161" cy="362901"/>
          </a:xfrm>
          <a:prstGeom prst="rect">
            <a:avLst/>
          </a:prstGeom>
          <a:solidFill>
            <a:schemeClr val="accent1">
              <a:lumMod val="75000"/>
            </a:schemeClr>
          </a:solidFill>
          <a:ln w="28575">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dirty="0" err="1"/>
              <a:t>ebx</a:t>
            </a:r>
            <a:endParaRPr kumimoji="1" lang="zh-CN" altLang="en-US" dirty="0"/>
          </a:p>
        </p:txBody>
      </p:sp>
      <p:sp>
        <p:nvSpPr>
          <p:cNvPr id="28" name="矩形 27"/>
          <p:cNvSpPr/>
          <p:nvPr/>
        </p:nvSpPr>
        <p:spPr>
          <a:xfrm>
            <a:off x="7416747" y="5339865"/>
            <a:ext cx="973161" cy="362901"/>
          </a:xfrm>
          <a:prstGeom prst="rect">
            <a:avLst/>
          </a:prstGeom>
          <a:solidFill>
            <a:schemeClr val="accent1">
              <a:lumMod val="75000"/>
            </a:schemeClr>
          </a:solidFill>
          <a:ln w="28575">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dirty="0" err="1"/>
              <a:t>esi</a:t>
            </a:r>
            <a:endParaRPr kumimoji="1" lang="zh-CN" altLang="en-US" dirty="0"/>
          </a:p>
        </p:txBody>
      </p:sp>
      <p:sp>
        <p:nvSpPr>
          <p:cNvPr id="29" name="矩形 28"/>
          <p:cNvSpPr/>
          <p:nvPr/>
        </p:nvSpPr>
        <p:spPr>
          <a:xfrm>
            <a:off x="7416747" y="5702766"/>
            <a:ext cx="973161" cy="362901"/>
          </a:xfrm>
          <a:prstGeom prst="rect">
            <a:avLst/>
          </a:prstGeom>
          <a:solidFill>
            <a:schemeClr val="accent1">
              <a:lumMod val="75000"/>
            </a:schemeClr>
          </a:solidFill>
          <a:ln w="28575">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dirty="0" err="1"/>
              <a:t>edi</a:t>
            </a:r>
            <a:endParaRPr kumimoji="1" lang="zh-CN" altLang="en-US" dirty="0"/>
          </a:p>
        </p:txBody>
      </p:sp>
      <p:cxnSp>
        <p:nvCxnSpPr>
          <p:cNvPr id="30" name="直线连接符 29"/>
          <p:cNvCxnSpPr/>
          <p:nvPr/>
        </p:nvCxnSpPr>
        <p:spPr>
          <a:xfrm>
            <a:off x="7416747" y="4610122"/>
            <a:ext cx="1171092" cy="0"/>
          </a:xfrm>
          <a:prstGeom prst="line">
            <a:avLst/>
          </a:prstGeom>
          <a:ln>
            <a:solidFill>
              <a:schemeClr val="accent2">
                <a:lumMod val="60000"/>
                <a:lumOff val="40000"/>
              </a:schemeClr>
            </a:solidFill>
          </a:ln>
        </p:spPr>
        <p:style>
          <a:lnRef idx="2">
            <a:schemeClr val="accent1"/>
          </a:lnRef>
          <a:fillRef idx="0">
            <a:schemeClr val="accent1"/>
          </a:fillRef>
          <a:effectRef idx="1">
            <a:schemeClr val="accent1"/>
          </a:effectRef>
          <a:fontRef idx="minor">
            <a:schemeClr val="tx1"/>
          </a:fontRef>
        </p:style>
      </p:cxnSp>
      <p:sp>
        <p:nvSpPr>
          <p:cNvPr id="31" name="矩形 30"/>
          <p:cNvSpPr/>
          <p:nvPr/>
        </p:nvSpPr>
        <p:spPr>
          <a:xfrm>
            <a:off x="8554858" y="5851226"/>
            <a:ext cx="643275" cy="362901"/>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en-US" altLang="zh-CN" dirty="0" err="1">
                <a:solidFill>
                  <a:srgbClr val="000000"/>
                </a:solidFill>
              </a:rPr>
              <a:t>esp</a:t>
            </a:r>
            <a:endParaRPr kumimoji="1" lang="zh-CN" altLang="en-US" dirty="0">
              <a:solidFill>
                <a:srgbClr val="000000"/>
              </a:solidFill>
            </a:endParaRPr>
          </a:p>
        </p:txBody>
      </p:sp>
      <p:cxnSp>
        <p:nvCxnSpPr>
          <p:cNvPr id="32" name="直线箭头连接符 31"/>
          <p:cNvCxnSpPr/>
          <p:nvPr/>
        </p:nvCxnSpPr>
        <p:spPr>
          <a:xfrm flipH="1">
            <a:off x="8389908" y="6065667"/>
            <a:ext cx="197931"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2652830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2"/>
          <a:stretch>
            <a:fillRect/>
          </a:stretch>
        </p:blipFill>
        <p:spPr>
          <a:xfrm>
            <a:off x="5541188" y="1274110"/>
            <a:ext cx="3602812" cy="2932257"/>
          </a:xfrm>
          <a:prstGeom prst="rect">
            <a:avLst/>
          </a:prstGeom>
        </p:spPr>
      </p:pic>
      <p:pic>
        <p:nvPicPr>
          <p:cNvPr id="5" name="图片 4"/>
          <p:cNvPicPr>
            <a:picLocks noChangeAspect="1"/>
          </p:cNvPicPr>
          <p:nvPr/>
        </p:nvPicPr>
        <p:blipFill>
          <a:blip r:embed="rId3"/>
          <a:stretch>
            <a:fillRect/>
          </a:stretch>
        </p:blipFill>
        <p:spPr>
          <a:xfrm>
            <a:off x="0" y="234894"/>
            <a:ext cx="5102558" cy="5286988"/>
          </a:xfrm>
          <a:prstGeom prst="rect">
            <a:avLst/>
          </a:prstGeom>
        </p:spPr>
      </p:pic>
      <p:cxnSp>
        <p:nvCxnSpPr>
          <p:cNvPr id="7" name="直线箭头连接符 6"/>
          <p:cNvCxnSpPr/>
          <p:nvPr/>
        </p:nvCxnSpPr>
        <p:spPr>
          <a:xfrm>
            <a:off x="3628735" y="3711485"/>
            <a:ext cx="2342184" cy="263928"/>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8" name="直线箭头连接符 7"/>
          <p:cNvCxnSpPr/>
          <p:nvPr/>
        </p:nvCxnSpPr>
        <p:spPr>
          <a:xfrm flipH="1">
            <a:off x="1649425" y="3863885"/>
            <a:ext cx="4321494"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65746500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dirty="0" err="1"/>
              <a:t>TrapFrame</a:t>
            </a:r>
            <a:endParaRPr lang="en-US" dirty="0"/>
          </a:p>
        </p:txBody>
      </p:sp>
      <p:pic>
        <p:nvPicPr>
          <p:cNvPr id="4" name="Picture 3"/>
          <p:cNvPicPr>
            <a:picLocks noChangeAspect="1"/>
          </p:cNvPicPr>
          <p:nvPr/>
        </p:nvPicPr>
        <p:blipFill>
          <a:blip r:embed="rId2"/>
          <a:stretch>
            <a:fillRect/>
          </a:stretch>
        </p:blipFill>
        <p:spPr>
          <a:xfrm>
            <a:off x="1143000" y="1199924"/>
            <a:ext cx="7341798" cy="5309530"/>
          </a:xfrm>
          <a:prstGeom prst="rect">
            <a:avLst/>
          </a:prstGeom>
        </p:spPr>
      </p:pic>
    </p:spTree>
    <p:extLst>
      <p:ext uri="{BB962C8B-B14F-4D97-AF65-F5344CB8AC3E}">
        <p14:creationId xmlns:p14="http://schemas.microsoft.com/office/powerpoint/2010/main" val="200388657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2"/>
          <p:cNvSpPr>
            <a:spLocks noGrp="1" noChangeArrowheads="1"/>
          </p:cNvSpPr>
          <p:nvPr>
            <p:ph type="title"/>
          </p:nvPr>
        </p:nvSpPr>
        <p:spPr/>
        <p:txBody>
          <a:bodyPr>
            <a:normAutofit/>
          </a:bodyPr>
          <a:lstStyle/>
          <a:p>
            <a:r>
              <a:rPr lang="en-US" altLang="zh-CN" dirty="0"/>
              <a:t>Top and Bottom Halves</a:t>
            </a:r>
          </a:p>
        </p:txBody>
      </p:sp>
      <p:sp>
        <p:nvSpPr>
          <p:cNvPr id="140291" name="Rectangle 3"/>
          <p:cNvSpPr>
            <a:spLocks noGrp="1" noChangeArrowheads="1"/>
          </p:cNvSpPr>
          <p:nvPr>
            <p:ph type="body" idx="1"/>
          </p:nvPr>
        </p:nvSpPr>
        <p:spPr>
          <a:xfrm>
            <a:off x="457200" y="1589087"/>
            <a:ext cx="8229600" cy="4270376"/>
          </a:xfrm>
        </p:spPr>
        <p:txBody>
          <a:bodyPr/>
          <a:lstStyle/>
          <a:p>
            <a:r>
              <a:rPr lang="en-US" altLang="zh-CN" b="1" dirty="0"/>
              <a:t>Top-half</a:t>
            </a:r>
            <a:r>
              <a:rPr lang="en-US" altLang="zh-CN" dirty="0"/>
              <a:t>: do minimum work and return</a:t>
            </a:r>
          </a:p>
          <a:p>
            <a:pPr lvl="1"/>
            <a:r>
              <a:rPr lang="en-US" altLang="zh-CN" dirty="0"/>
              <a:t>ISR</a:t>
            </a:r>
            <a:r>
              <a:rPr lang="zh-CN" altLang="en-US" dirty="0"/>
              <a:t> </a:t>
            </a:r>
            <a:r>
              <a:rPr lang="en-US" altLang="zh-CN" dirty="0"/>
              <a:t>(Interrupt Service Routine)</a:t>
            </a:r>
          </a:p>
          <a:p>
            <a:r>
              <a:rPr lang="en-US" altLang="zh-CN" b="1" dirty="0"/>
              <a:t>Bottom-half</a:t>
            </a:r>
            <a:r>
              <a:rPr lang="en-US" altLang="zh-CN" dirty="0"/>
              <a:t>: deferred processing</a:t>
            </a:r>
          </a:p>
          <a:p>
            <a:pPr lvl="1"/>
            <a:r>
              <a:rPr lang="en-US" altLang="zh-CN" dirty="0" err="1"/>
              <a:t>softirqs</a:t>
            </a:r>
            <a:r>
              <a:rPr lang="en-US" altLang="zh-CN" dirty="0"/>
              <a:t>, </a:t>
            </a:r>
            <a:r>
              <a:rPr lang="en-US" altLang="zh-CN" dirty="0" err="1"/>
              <a:t>tasklets</a:t>
            </a:r>
            <a:r>
              <a:rPr lang="en-US" altLang="zh-CN" dirty="0"/>
              <a:t>, </a:t>
            </a:r>
            <a:r>
              <a:rPr lang="en-US" altLang="zh-CN" dirty="0" err="1"/>
              <a:t>workqueues</a:t>
            </a:r>
            <a:r>
              <a:rPr lang="en-US" altLang="zh-CN" dirty="0"/>
              <a:t>, kernel threads</a:t>
            </a:r>
            <a:endParaRPr lang="en-US" altLang="zh-CN" i="1" dirty="0"/>
          </a:p>
        </p:txBody>
      </p:sp>
      <p:sp>
        <p:nvSpPr>
          <p:cNvPr id="140292" name="Rectangle 6"/>
          <p:cNvSpPr>
            <a:spLocks noChangeArrowheads="1"/>
          </p:cNvSpPr>
          <p:nvPr/>
        </p:nvSpPr>
        <p:spPr bwMode="auto">
          <a:xfrm>
            <a:off x="3716977" y="4247506"/>
            <a:ext cx="1752600" cy="476250"/>
          </a:xfrm>
          <a:prstGeom prst="rect">
            <a:avLst/>
          </a:prstGeom>
          <a:solidFill>
            <a:schemeClr val="tx2">
              <a:lumMod val="20000"/>
              <a:lumOff val="80000"/>
            </a:schemeClr>
          </a:solidFill>
          <a:ln w="19050">
            <a:solidFill>
              <a:schemeClr val="tx1"/>
            </a:solidFill>
            <a:miter lim="800000"/>
            <a:headEnd/>
            <a:tailEnd/>
          </a:ln>
        </p:spPr>
        <p:txBody>
          <a:bodyPr anchor="ctr">
            <a:spAutoFit/>
          </a:bodyPr>
          <a:lstStyle/>
          <a:p>
            <a:pPr algn="ctr">
              <a:spcBef>
                <a:spcPct val="50000"/>
              </a:spcBef>
            </a:pPr>
            <a:r>
              <a:rPr lang="en-US" altLang="zh-CN" sz="2400" dirty="0">
                <a:latin typeface="Arial" panose="020B0604020202020204" pitchFamily="34" charset="0"/>
                <a:ea typeface="SimSun" charset="0"/>
                <a:cs typeface="Arial" panose="020B0604020202020204" pitchFamily="34" charset="0"/>
              </a:rPr>
              <a:t>Top half</a:t>
            </a:r>
          </a:p>
        </p:txBody>
      </p:sp>
      <p:sp>
        <p:nvSpPr>
          <p:cNvPr id="140293" name="Rectangle 12"/>
          <p:cNvSpPr>
            <a:spLocks noChangeArrowheads="1"/>
          </p:cNvSpPr>
          <p:nvPr/>
        </p:nvSpPr>
        <p:spPr bwMode="auto">
          <a:xfrm>
            <a:off x="2052933" y="5397798"/>
            <a:ext cx="1023037" cy="461665"/>
          </a:xfrm>
          <a:prstGeom prst="rect">
            <a:avLst/>
          </a:prstGeom>
          <a:solidFill>
            <a:schemeClr val="tx2">
              <a:lumMod val="20000"/>
              <a:lumOff val="80000"/>
            </a:schemeClr>
          </a:solidFill>
          <a:ln w="19050">
            <a:solidFill>
              <a:schemeClr val="tx1"/>
            </a:solidFill>
            <a:miter lim="800000"/>
            <a:headEnd/>
            <a:tailEnd/>
          </a:ln>
        </p:spPr>
        <p:txBody>
          <a:bodyPr wrap="none" anchor="ctr">
            <a:spAutoFit/>
          </a:bodyPr>
          <a:lstStyle/>
          <a:p>
            <a:pPr algn="ctr">
              <a:spcBef>
                <a:spcPct val="50000"/>
              </a:spcBef>
            </a:pPr>
            <a:r>
              <a:rPr lang="en-US" altLang="zh-CN" sz="2400">
                <a:latin typeface="Arial" panose="020B0604020202020204" pitchFamily="34" charset="0"/>
                <a:ea typeface="SimSun" charset="0"/>
                <a:cs typeface="Arial" panose="020B0604020202020204" pitchFamily="34" charset="0"/>
              </a:rPr>
              <a:t>softirq</a:t>
            </a:r>
          </a:p>
        </p:txBody>
      </p:sp>
      <p:sp>
        <p:nvSpPr>
          <p:cNvPr id="140294" name="Rectangle 13"/>
          <p:cNvSpPr>
            <a:spLocks noChangeArrowheads="1"/>
          </p:cNvSpPr>
          <p:nvPr/>
        </p:nvSpPr>
        <p:spPr bwMode="auto">
          <a:xfrm>
            <a:off x="583454" y="5397798"/>
            <a:ext cx="1074333" cy="461665"/>
          </a:xfrm>
          <a:prstGeom prst="rect">
            <a:avLst/>
          </a:prstGeom>
          <a:solidFill>
            <a:schemeClr val="tx2">
              <a:lumMod val="20000"/>
              <a:lumOff val="80000"/>
            </a:schemeClr>
          </a:solidFill>
          <a:ln w="19050">
            <a:solidFill>
              <a:schemeClr val="tx1"/>
            </a:solidFill>
            <a:miter lim="800000"/>
            <a:headEnd/>
            <a:tailEnd/>
          </a:ln>
        </p:spPr>
        <p:txBody>
          <a:bodyPr wrap="none" anchor="ctr">
            <a:spAutoFit/>
          </a:bodyPr>
          <a:lstStyle/>
          <a:p>
            <a:pPr algn="ctr">
              <a:spcBef>
                <a:spcPct val="50000"/>
              </a:spcBef>
            </a:pPr>
            <a:r>
              <a:rPr lang="en-US" altLang="zh-CN" sz="2400">
                <a:latin typeface="Arial" panose="020B0604020202020204" pitchFamily="34" charset="0"/>
                <a:ea typeface="SimSun" charset="0"/>
                <a:cs typeface="Arial" panose="020B0604020202020204" pitchFamily="34" charset="0"/>
              </a:rPr>
              <a:t>tasklet</a:t>
            </a:r>
          </a:p>
        </p:txBody>
      </p:sp>
      <p:sp>
        <p:nvSpPr>
          <p:cNvPr id="140295" name="Rectangle 14"/>
          <p:cNvSpPr>
            <a:spLocks noChangeArrowheads="1"/>
          </p:cNvSpPr>
          <p:nvPr/>
        </p:nvSpPr>
        <p:spPr bwMode="auto">
          <a:xfrm>
            <a:off x="3411768" y="5416848"/>
            <a:ext cx="1693092" cy="461665"/>
          </a:xfrm>
          <a:prstGeom prst="rect">
            <a:avLst/>
          </a:prstGeom>
          <a:solidFill>
            <a:schemeClr val="tx2">
              <a:lumMod val="20000"/>
              <a:lumOff val="80000"/>
            </a:schemeClr>
          </a:solidFill>
          <a:ln w="19050">
            <a:solidFill>
              <a:schemeClr val="tx1"/>
            </a:solidFill>
            <a:miter lim="800000"/>
            <a:headEnd/>
            <a:tailEnd/>
          </a:ln>
        </p:spPr>
        <p:txBody>
          <a:bodyPr wrap="none" anchor="ctr">
            <a:spAutoFit/>
          </a:bodyPr>
          <a:lstStyle/>
          <a:p>
            <a:pPr algn="ctr">
              <a:spcBef>
                <a:spcPct val="50000"/>
              </a:spcBef>
            </a:pPr>
            <a:r>
              <a:rPr lang="en-US" altLang="zh-CN" sz="2400">
                <a:latin typeface="Arial" panose="020B0604020202020204" pitchFamily="34" charset="0"/>
                <a:ea typeface="SimSun" charset="0"/>
                <a:cs typeface="Arial" panose="020B0604020202020204" pitchFamily="34" charset="0"/>
              </a:rPr>
              <a:t>workqueue</a:t>
            </a:r>
          </a:p>
        </p:txBody>
      </p:sp>
      <p:sp>
        <p:nvSpPr>
          <p:cNvPr id="140296" name="Line 17"/>
          <p:cNvSpPr>
            <a:spLocks noChangeShapeType="1"/>
          </p:cNvSpPr>
          <p:nvPr/>
        </p:nvSpPr>
        <p:spPr bwMode="auto">
          <a:xfrm flipH="1">
            <a:off x="1507177" y="5028556"/>
            <a:ext cx="6324600" cy="0"/>
          </a:xfrm>
          <a:prstGeom prst="line">
            <a:avLst/>
          </a:prstGeom>
          <a:noFill/>
          <a:ln w="38100">
            <a:solidFill>
              <a:schemeClr val="tx1"/>
            </a:solidFill>
            <a:round/>
            <a:headEnd/>
            <a:tailEnd/>
          </a:ln>
          <a:extLst>
            <a:ext uri="{909E8E84-426E-40dd-AFC4-6F175D3DCCD1}">
              <a14:hiddenFill xmlns="" xmlns:a14="http://schemas.microsoft.com/office/drawing/2010/main">
                <a:noFill/>
              </a14:hiddenFill>
            </a:ext>
          </a:extLst>
        </p:spPr>
        <p:txBody>
          <a:bodyPr anchor="ctr">
            <a:spAutoFit/>
          </a:bodyPr>
          <a:lstStyle/>
          <a:p>
            <a:endParaRPr lang="zh-CN" altLang="en-US">
              <a:latin typeface="Arial" panose="020B0604020202020204" pitchFamily="34" charset="0"/>
              <a:cs typeface="Arial" panose="020B0604020202020204" pitchFamily="34" charset="0"/>
            </a:endParaRPr>
          </a:p>
        </p:txBody>
      </p:sp>
      <p:sp>
        <p:nvSpPr>
          <p:cNvPr id="140297" name="Rectangle 14"/>
          <p:cNvSpPr>
            <a:spLocks noChangeArrowheads="1"/>
          </p:cNvSpPr>
          <p:nvPr/>
        </p:nvSpPr>
        <p:spPr bwMode="auto">
          <a:xfrm>
            <a:off x="5324097" y="5416848"/>
            <a:ext cx="1983235" cy="461665"/>
          </a:xfrm>
          <a:prstGeom prst="rect">
            <a:avLst/>
          </a:prstGeom>
          <a:solidFill>
            <a:schemeClr val="tx2">
              <a:lumMod val="20000"/>
              <a:lumOff val="80000"/>
            </a:schemeClr>
          </a:solidFill>
          <a:ln w="19050">
            <a:solidFill>
              <a:schemeClr val="tx1"/>
            </a:solidFill>
            <a:miter lim="800000"/>
            <a:headEnd/>
            <a:tailEnd/>
          </a:ln>
        </p:spPr>
        <p:txBody>
          <a:bodyPr wrap="none" anchor="ctr">
            <a:spAutoFit/>
          </a:bodyPr>
          <a:lstStyle/>
          <a:p>
            <a:pPr algn="ctr">
              <a:spcBef>
                <a:spcPct val="50000"/>
              </a:spcBef>
            </a:pPr>
            <a:r>
              <a:rPr lang="en-US" altLang="zh-CN" sz="2400">
                <a:latin typeface="Arial" panose="020B0604020202020204" pitchFamily="34" charset="0"/>
                <a:ea typeface="SimSun" charset="0"/>
                <a:cs typeface="Arial" panose="020B0604020202020204" pitchFamily="34" charset="0"/>
              </a:rPr>
              <a:t>kernel thread</a:t>
            </a:r>
          </a:p>
        </p:txBody>
      </p:sp>
      <p:sp>
        <p:nvSpPr>
          <p:cNvPr id="140299" name="Text Box 16"/>
          <p:cNvSpPr txBox="1">
            <a:spLocks noChangeArrowheads="1"/>
          </p:cNvSpPr>
          <p:nvPr/>
        </p:nvSpPr>
        <p:spPr bwMode="auto">
          <a:xfrm>
            <a:off x="7679377" y="5200006"/>
            <a:ext cx="1219200" cy="83099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9050">
                <a:solidFill>
                  <a:srgbClr val="000000"/>
                </a:solidFill>
                <a:miter lim="800000"/>
                <a:headEnd/>
                <a:tailEnd/>
              </a14:hiddenLine>
            </a:ext>
          </a:extLst>
        </p:spPr>
        <p:txBody>
          <a:bodyPr>
            <a:spAutoFit/>
          </a:bodyPr>
          <a:lstStyle>
            <a:lvl1pPr>
              <a:defRPr>
                <a:solidFill>
                  <a:schemeClr val="tx1"/>
                </a:solidFill>
                <a:latin typeface="Arial" charset="0"/>
                <a:ea typeface="宋体" charset="0"/>
                <a:cs typeface="Arial" charset="0"/>
              </a:defRPr>
            </a:lvl1pPr>
            <a:lvl2pPr marL="742950" indent="-285750">
              <a:defRPr>
                <a:solidFill>
                  <a:schemeClr val="tx1"/>
                </a:solidFill>
                <a:latin typeface="Arial" charset="0"/>
                <a:ea typeface="Arial" charset="0"/>
                <a:cs typeface="Arial" charset="0"/>
              </a:defRPr>
            </a:lvl2pPr>
            <a:lvl3pPr marL="1143000" indent="-228600">
              <a:defRPr>
                <a:solidFill>
                  <a:schemeClr val="tx1"/>
                </a:solidFill>
                <a:latin typeface="Arial" charset="0"/>
                <a:ea typeface="Arial" charset="0"/>
                <a:cs typeface="Arial" charset="0"/>
              </a:defRPr>
            </a:lvl3pPr>
            <a:lvl4pPr marL="1600200" indent="-228600">
              <a:defRPr>
                <a:solidFill>
                  <a:schemeClr val="tx1"/>
                </a:solidFill>
                <a:latin typeface="Arial" charset="0"/>
                <a:ea typeface="Arial" charset="0"/>
                <a:cs typeface="Arial" charset="0"/>
              </a:defRPr>
            </a:lvl4pPr>
            <a:lvl5pPr marL="2057400" indent="-228600">
              <a:defRPr>
                <a:solidFill>
                  <a:schemeClr val="tx1"/>
                </a:solidFill>
                <a:latin typeface="Arial" charset="0"/>
                <a:ea typeface="Arial" charset="0"/>
                <a:cs typeface="Arial" charset="0"/>
              </a:defRPr>
            </a:lvl5pPr>
            <a:lvl6pPr marL="2514600" indent="-228600" fontAlgn="base">
              <a:spcBef>
                <a:spcPct val="0"/>
              </a:spcBef>
              <a:spcAft>
                <a:spcPct val="0"/>
              </a:spcAft>
              <a:defRPr>
                <a:solidFill>
                  <a:schemeClr val="tx1"/>
                </a:solidFill>
                <a:latin typeface="Arial" charset="0"/>
                <a:ea typeface="Arial" charset="0"/>
                <a:cs typeface="Arial" charset="0"/>
              </a:defRPr>
            </a:lvl6pPr>
            <a:lvl7pPr marL="2971800" indent="-228600" fontAlgn="base">
              <a:spcBef>
                <a:spcPct val="0"/>
              </a:spcBef>
              <a:spcAft>
                <a:spcPct val="0"/>
              </a:spcAft>
              <a:defRPr>
                <a:solidFill>
                  <a:schemeClr val="tx1"/>
                </a:solidFill>
                <a:latin typeface="Arial" charset="0"/>
                <a:ea typeface="Arial" charset="0"/>
                <a:cs typeface="Arial" charset="0"/>
              </a:defRPr>
            </a:lvl7pPr>
            <a:lvl8pPr marL="3429000" indent="-228600" fontAlgn="base">
              <a:spcBef>
                <a:spcPct val="0"/>
              </a:spcBef>
              <a:spcAft>
                <a:spcPct val="0"/>
              </a:spcAft>
              <a:defRPr>
                <a:solidFill>
                  <a:schemeClr val="tx1"/>
                </a:solidFill>
                <a:latin typeface="Arial" charset="0"/>
                <a:ea typeface="Arial" charset="0"/>
                <a:cs typeface="Arial" charset="0"/>
              </a:defRPr>
            </a:lvl8pPr>
            <a:lvl9pPr marL="3886200" indent="-228600" fontAlgn="base">
              <a:spcBef>
                <a:spcPct val="0"/>
              </a:spcBef>
              <a:spcAft>
                <a:spcPct val="0"/>
              </a:spcAft>
              <a:defRPr>
                <a:solidFill>
                  <a:schemeClr val="tx1"/>
                </a:solidFill>
                <a:latin typeface="Arial" charset="0"/>
                <a:ea typeface="Arial" charset="0"/>
                <a:cs typeface="Arial" charset="0"/>
              </a:defRPr>
            </a:lvl9pPr>
          </a:lstStyle>
          <a:p>
            <a:pPr algn="ctr">
              <a:spcBef>
                <a:spcPct val="50000"/>
              </a:spcBef>
            </a:pPr>
            <a:r>
              <a:rPr lang="en-US" altLang="zh-CN" sz="2400" dirty="0">
                <a:latin typeface="Arial" panose="020B0604020202020204" pitchFamily="34" charset="0"/>
                <a:ea typeface="SimSun" charset="0"/>
                <a:cs typeface="Arial" panose="020B0604020202020204" pitchFamily="34" charset="0"/>
              </a:rPr>
              <a:t>Bottom half</a:t>
            </a:r>
          </a:p>
        </p:txBody>
      </p:sp>
    </p:spTree>
    <p:extLst>
      <p:ext uri="{BB962C8B-B14F-4D97-AF65-F5344CB8AC3E}">
        <p14:creationId xmlns:p14="http://schemas.microsoft.com/office/powerpoint/2010/main" val="326049742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File System</a:t>
            </a:r>
          </a:p>
        </p:txBody>
      </p:sp>
      <p:sp>
        <p:nvSpPr>
          <p:cNvPr id="5" name="Text Placeholder 4"/>
          <p:cNvSpPr>
            <a:spLocks noGrp="1"/>
          </p:cNvSpPr>
          <p:nvPr>
            <p:ph type="body" idx="1"/>
          </p:nvPr>
        </p:nvSpPr>
        <p:spPr/>
        <p:txBody>
          <a:bodyPr/>
          <a:lstStyle/>
          <a:p>
            <a:endParaRPr lang="en-US"/>
          </a:p>
        </p:txBody>
      </p:sp>
    </p:spTree>
    <p:extLst>
      <p:ext uri="{BB962C8B-B14F-4D97-AF65-F5344CB8AC3E}">
        <p14:creationId xmlns:p14="http://schemas.microsoft.com/office/powerpoint/2010/main" val="325731272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Title 1"/>
          <p:cNvSpPr>
            <a:spLocks noGrp="1"/>
          </p:cNvSpPr>
          <p:nvPr>
            <p:ph type="title" idx="4294967295"/>
          </p:nvPr>
        </p:nvSpPr>
        <p:spPr>
          <a:xfrm>
            <a:off x="790575" y="277813"/>
            <a:ext cx="7515225" cy="771525"/>
          </a:xfrm>
        </p:spPr>
        <p:txBody>
          <a:bodyPr>
            <a:normAutofit fontScale="90000"/>
          </a:bodyPr>
          <a:lstStyle/>
          <a:p>
            <a:r>
              <a:rPr lang="en-US" altLang="zh-CN" dirty="0"/>
              <a:t>File Processing on FAT Clusters</a:t>
            </a:r>
          </a:p>
        </p:txBody>
      </p:sp>
      <p:sp>
        <p:nvSpPr>
          <p:cNvPr id="3" name="Content Placeholder 2"/>
          <p:cNvSpPr>
            <a:spLocks noGrp="1"/>
          </p:cNvSpPr>
          <p:nvPr>
            <p:ph idx="4294967295"/>
          </p:nvPr>
        </p:nvSpPr>
        <p:spPr>
          <a:xfrm>
            <a:off x="485775" y="1400174"/>
            <a:ext cx="8229600" cy="5229225"/>
          </a:xfrm>
        </p:spPr>
        <p:txBody>
          <a:bodyPr/>
          <a:lstStyle/>
          <a:p>
            <a:r>
              <a:rPr lang="en-US" altLang="zh-CN" dirty="0"/>
              <a:t>Store file information</a:t>
            </a:r>
            <a:r>
              <a:rPr lang="zh-CN" altLang="en-US" dirty="0"/>
              <a:t> </a:t>
            </a:r>
            <a:r>
              <a:rPr lang="en-US" altLang="zh-CN" dirty="0"/>
              <a:t>in</a:t>
            </a:r>
            <a:r>
              <a:rPr lang="zh-CN" altLang="en-US" dirty="0"/>
              <a:t> </a:t>
            </a:r>
            <a:r>
              <a:rPr lang="en-US" altLang="zh-CN" dirty="0"/>
              <a:t>FAT</a:t>
            </a:r>
            <a:endParaRPr lang="en-US" altLang="zh-CN" sz="3000" dirty="0"/>
          </a:p>
          <a:p>
            <a:pPr lvl="1"/>
            <a:r>
              <a:rPr lang="en-US" altLang="zh-CN" dirty="0">
                <a:ea typeface="MS PGothic" pitchFamily="34" charset="-128"/>
              </a:rPr>
              <a:t>Continues to store file info in the next available cluster</a:t>
            </a:r>
          </a:p>
          <a:p>
            <a:pPr lvl="2"/>
            <a:r>
              <a:rPr lang="en-US" altLang="zh-CN" dirty="0">
                <a:ea typeface="MS PGothic" pitchFamily="34" charset="-128"/>
              </a:rPr>
              <a:t>when the file requires space greater than the cluster</a:t>
            </a:r>
            <a:r>
              <a:rPr lang="en-US" altLang="ja-JP" dirty="0"/>
              <a:t>'</a:t>
            </a:r>
            <a:r>
              <a:rPr lang="en-US" altLang="zh-CN" dirty="0">
                <a:ea typeface="MS PGothic" pitchFamily="34" charset="-128"/>
              </a:rPr>
              <a:t>s size</a:t>
            </a:r>
          </a:p>
          <a:p>
            <a:pPr lvl="1"/>
            <a:endParaRPr lang="en-US" altLang="zh-CN" dirty="0">
              <a:ea typeface="MS PGothic" pitchFamily="34" charset="-128"/>
            </a:endParaRPr>
          </a:p>
          <a:p>
            <a:pPr lvl="1"/>
            <a:r>
              <a:rPr lang="en-US" altLang="zh-CN" dirty="0">
                <a:ea typeface="MS PGothic" pitchFamily="34" charset="-128"/>
              </a:rPr>
              <a:t>Three Files:  1 with (2-3-6-8), 2 with</a:t>
            </a:r>
            <a:r>
              <a:rPr lang="zh-CN" altLang="en-US" dirty="0">
                <a:ea typeface="MS PGothic" pitchFamily="34" charset="-128"/>
              </a:rPr>
              <a:t> </a:t>
            </a:r>
            <a:r>
              <a:rPr lang="en-US" altLang="zh-CN" dirty="0">
                <a:ea typeface="MS PGothic" pitchFamily="34" charset="-128"/>
              </a:rPr>
              <a:t>(4-5), 3 with (7)</a:t>
            </a:r>
          </a:p>
          <a:p>
            <a:endParaRPr lang="en-US" altLang="zh-CN" dirty="0"/>
          </a:p>
          <a:p>
            <a:pPr>
              <a:buFont typeface="Arial" charset="0"/>
              <a:buNone/>
            </a:pPr>
            <a:endParaRPr lang="en-US" altLang="zh-CN" dirty="0"/>
          </a:p>
          <a:p>
            <a:pPr>
              <a:buFont typeface="Arial" charset="0"/>
              <a:buNone/>
            </a:pPr>
            <a:endParaRPr lang="en-US" altLang="zh-CN" dirty="0"/>
          </a:p>
        </p:txBody>
      </p:sp>
      <p:pic>
        <p:nvPicPr>
          <p:cNvPr id="66564" name="Picture 2" descr="D:\Work\TA\OS\OS-SS07\slides\fat.gif"/>
          <p:cNvPicPr>
            <a:picLocks noChangeAspect="1" noChangeArrowheads="1"/>
          </p:cNvPicPr>
          <p:nvPr/>
        </p:nvPicPr>
        <p:blipFill>
          <a:blip r:embed="rId3"/>
          <a:srcRect/>
          <a:stretch>
            <a:fillRect/>
          </a:stretch>
        </p:blipFill>
        <p:spPr bwMode="auto">
          <a:xfrm>
            <a:off x="990600" y="4014786"/>
            <a:ext cx="7315200" cy="2087563"/>
          </a:xfrm>
          <a:prstGeom prst="rect">
            <a:avLst/>
          </a:prstGeom>
          <a:noFill/>
          <a:ln w="9525">
            <a:noFill/>
            <a:miter lim="800000"/>
            <a:headEnd/>
            <a:tailEnd/>
          </a:ln>
        </p:spPr>
      </p:pic>
    </p:spTree>
    <p:extLst>
      <p:ext uri="{BB962C8B-B14F-4D97-AF65-F5344CB8AC3E}">
        <p14:creationId xmlns:p14="http://schemas.microsoft.com/office/powerpoint/2010/main" val="154532954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Crash</a:t>
            </a:r>
            <a:r>
              <a:rPr lang="zh-CN" altLang="en-US" dirty="0"/>
              <a:t> </a:t>
            </a:r>
            <a:r>
              <a:rPr lang="en-US" altLang="zh-CN" dirty="0"/>
              <a:t>Consistency</a:t>
            </a:r>
            <a:endParaRPr lang="zh-CN" altLang="en-US" dirty="0"/>
          </a:p>
        </p:txBody>
      </p:sp>
      <p:sp>
        <p:nvSpPr>
          <p:cNvPr id="3" name="内容占位符 2"/>
          <p:cNvSpPr>
            <a:spLocks noGrp="1"/>
          </p:cNvSpPr>
          <p:nvPr>
            <p:ph idx="1"/>
          </p:nvPr>
        </p:nvSpPr>
        <p:spPr/>
        <p:txBody>
          <a:bodyPr>
            <a:normAutofit lnSpcReduction="10000"/>
          </a:bodyPr>
          <a:lstStyle/>
          <a:p>
            <a:pPr marL="0" indent="0">
              <a:buNone/>
            </a:pPr>
            <a:r>
              <a:rPr lang="en-US" altLang="zh-CN" dirty="0"/>
              <a:t>Synchronous meta-data update + </a:t>
            </a:r>
            <a:r>
              <a:rPr lang="en-US" altLang="zh-CN" dirty="0" err="1"/>
              <a:t>fsck</a:t>
            </a:r>
            <a:endParaRPr lang="en-US" altLang="zh-CN" dirty="0"/>
          </a:p>
          <a:p>
            <a:pPr marL="457200" lvl="1" indent="0">
              <a:buNone/>
            </a:pPr>
            <a:r>
              <a:rPr lang="en-US" altLang="zh-CN" dirty="0"/>
              <a:t>Used in xv6-rev0</a:t>
            </a:r>
          </a:p>
          <a:p>
            <a:pPr marL="457200" lvl="1" indent="0">
              <a:buNone/>
            </a:pPr>
            <a:r>
              <a:rPr lang="en-US" altLang="zh-CN" dirty="0"/>
              <a:t>During check, synchronize meta-data, such as file size</a:t>
            </a:r>
          </a:p>
          <a:p>
            <a:pPr marL="457200" lvl="1" indent="0">
              <a:buNone/>
            </a:pPr>
            <a:endParaRPr lang="en-US" altLang="zh-CN" dirty="0"/>
          </a:p>
          <a:p>
            <a:pPr marL="0" indent="0">
              <a:buNone/>
            </a:pPr>
            <a:r>
              <a:rPr lang="en-US" altLang="zh-CN" dirty="0">
                <a:solidFill>
                  <a:srgbClr val="FF0000"/>
                </a:solidFill>
              </a:rPr>
              <a:t>Logging</a:t>
            </a:r>
            <a:r>
              <a:rPr lang="en-US" altLang="zh-CN" dirty="0"/>
              <a:t> (</a:t>
            </a:r>
            <a:r>
              <a:rPr lang="en-US" altLang="zh-CN" dirty="0" err="1"/>
              <a:t>ext</a:t>
            </a:r>
            <a:r>
              <a:rPr lang="en-US" altLang="zh-CN" dirty="0"/>
              <a:t> 3/4), xv6-rev6 and following versions</a:t>
            </a:r>
          </a:p>
          <a:p>
            <a:pPr marL="457200" lvl="1" indent="0">
              <a:buNone/>
            </a:pPr>
            <a:r>
              <a:rPr lang="en-US" altLang="zh-CN" dirty="0"/>
              <a:t>Before doing actual meta-data update, log the event</a:t>
            </a:r>
          </a:p>
          <a:p>
            <a:pPr marL="457200" lvl="1" indent="0">
              <a:buNone/>
            </a:pPr>
            <a:r>
              <a:rPr lang="en-US" altLang="zh-CN" dirty="0"/>
              <a:t>After crash, recover from log</a:t>
            </a:r>
          </a:p>
          <a:p>
            <a:pPr marL="457200" lvl="1" indent="0">
              <a:buNone/>
            </a:pPr>
            <a:endParaRPr lang="en-US" altLang="zh-CN" dirty="0"/>
          </a:p>
          <a:p>
            <a:pPr marL="0" indent="0">
              <a:buNone/>
            </a:pPr>
            <a:r>
              <a:rPr lang="en-US" altLang="zh-CN" dirty="0"/>
              <a:t>Soft update (FreeBSD </a:t>
            </a:r>
            <a:r>
              <a:rPr lang="en-US" altLang="zh-CN" dirty="0" err="1"/>
              <a:t>fs</a:t>
            </a:r>
            <a:r>
              <a:rPr lang="en-US" altLang="zh-CN" dirty="0"/>
              <a:t> modified on FFS)</a:t>
            </a:r>
          </a:p>
          <a:p>
            <a:pPr marL="457200" lvl="1" indent="0">
              <a:buNone/>
            </a:pPr>
            <a:r>
              <a:rPr lang="en-US" altLang="zh-CN" dirty="0">
                <a:hlinkClick r:id="rId2"/>
              </a:rPr>
              <a:t>Soft update</a:t>
            </a:r>
            <a:r>
              <a:rPr lang="en-US" altLang="zh-CN" dirty="0"/>
              <a:t>, not covered in this course</a:t>
            </a:r>
          </a:p>
        </p:txBody>
      </p:sp>
      <p:sp>
        <p:nvSpPr>
          <p:cNvPr id="4" name="灯片编号占位符 3"/>
          <p:cNvSpPr>
            <a:spLocks noGrp="1"/>
          </p:cNvSpPr>
          <p:nvPr>
            <p:ph type="sldNum" sz="quarter" idx="12"/>
          </p:nvPr>
        </p:nvSpPr>
        <p:spPr/>
        <p:txBody>
          <a:bodyPr/>
          <a:lstStyle/>
          <a:p>
            <a:fld id="{0C913308-F349-4B6D-A68A-DD1791B4A57B}" type="slidenum">
              <a:rPr lang="zh-CN" altLang="en-US" smtClean="0"/>
              <a:pPr/>
              <a:t>31</a:t>
            </a:fld>
            <a:endParaRPr lang="zh-CN" altLang="en-US"/>
          </a:p>
        </p:txBody>
      </p:sp>
    </p:spTree>
    <p:extLst>
      <p:ext uri="{BB962C8B-B14F-4D97-AF65-F5344CB8AC3E}">
        <p14:creationId xmlns:p14="http://schemas.microsoft.com/office/powerpoint/2010/main" val="63277909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08720"/>
          </a:xfrm>
        </p:spPr>
        <p:txBody>
          <a:bodyPr>
            <a:normAutofit/>
          </a:bodyPr>
          <a:lstStyle/>
          <a:p>
            <a:r>
              <a:rPr lang="en-US" dirty="0"/>
              <a:t>Xv6's simple logging</a:t>
            </a:r>
          </a:p>
        </p:txBody>
      </p:sp>
      <p:sp>
        <p:nvSpPr>
          <p:cNvPr id="3" name="Content Placeholder 2"/>
          <p:cNvSpPr>
            <a:spLocks noGrp="1"/>
          </p:cNvSpPr>
          <p:nvPr>
            <p:ph idx="1"/>
          </p:nvPr>
        </p:nvSpPr>
        <p:spPr>
          <a:xfrm>
            <a:off x="457200" y="1052736"/>
            <a:ext cx="8229600" cy="5073427"/>
          </a:xfrm>
        </p:spPr>
        <p:txBody>
          <a:bodyPr/>
          <a:lstStyle/>
          <a:p>
            <a:pPr marL="0" indent="0">
              <a:buNone/>
            </a:pPr>
            <a:r>
              <a:rPr lang="en-US" dirty="0"/>
              <a:t>FS has a log on disk </a:t>
            </a:r>
            <a:r>
              <a:rPr lang="en-US" dirty="0" err="1"/>
              <a:t>syscall</a:t>
            </a:r>
            <a:r>
              <a:rPr lang="en-US" dirty="0"/>
              <a:t>: </a:t>
            </a:r>
          </a:p>
          <a:p>
            <a:pPr marL="457200" lvl="1" indent="0">
              <a:buNone/>
            </a:pPr>
            <a:r>
              <a:rPr lang="en-US" dirty="0" err="1"/>
              <a:t>begin_trans</a:t>
            </a:r>
            <a:r>
              <a:rPr lang="en-US" dirty="0"/>
              <a:t>() </a:t>
            </a:r>
          </a:p>
          <a:p>
            <a:pPr marL="457200" lvl="1" indent="0">
              <a:buNone/>
            </a:pPr>
            <a:r>
              <a:rPr lang="en-US" dirty="0" err="1"/>
              <a:t>bp</a:t>
            </a:r>
            <a:r>
              <a:rPr lang="en-US" dirty="0"/>
              <a:t> = bread() </a:t>
            </a:r>
          </a:p>
          <a:p>
            <a:pPr marL="457200" lvl="1" indent="0">
              <a:buNone/>
            </a:pPr>
            <a:r>
              <a:rPr lang="en-US" dirty="0" err="1"/>
              <a:t>bp</a:t>
            </a:r>
            <a:r>
              <a:rPr lang="en-US" dirty="0"/>
              <a:t>-&gt;data[] = ... </a:t>
            </a:r>
          </a:p>
          <a:p>
            <a:pPr marL="457200" lvl="1" indent="0">
              <a:buNone/>
            </a:pPr>
            <a:r>
              <a:rPr lang="en-US" dirty="0" err="1"/>
              <a:t>log_write</a:t>
            </a:r>
            <a:r>
              <a:rPr lang="en-US" dirty="0"/>
              <a:t>(</a:t>
            </a:r>
            <a:r>
              <a:rPr lang="en-US" dirty="0" err="1"/>
              <a:t>bp</a:t>
            </a:r>
            <a:r>
              <a:rPr lang="en-US" dirty="0"/>
              <a:t>) </a:t>
            </a:r>
          </a:p>
          <a:p>
            <a:pPr marL="457200" lvl="1" indent="0">
              <a:buNone/>
            </a:pPr>
            <a:r>
              <a:rPr lang="en-US" dirty="0"/>
              <a:t>more writes ... </a:t>
            </a:r>
          </a:p>
          <a:p>
            <a:pPr marL="457200" lvl="1" indent="0">
              <a:buNone/>
            </a:pPr>
            <a:r>
              <a:rPr lang="en-US" dirty="0" err="1"/>
              <a:t>commit_trans</a:t>
            </a:r>
            <a:r>
              <a:rPr lang="en-US" dirty="0"/>
              <a:t>()</a:t>
            </a:r>
          </a:p>
        </p:txBody>
      </p:sp>
      <p:grpSp>
        <p:nvGrpSpPr>
          <p:cNvPr id="4" name="Group 12"/>
          <p:cNvGrpSpPr>
            <a:grpSpLocks/>
          </p:cNvGrpSpPr>
          <p:nvPr/>
        </p:nvGrpSpPr>
        <p:grpSpPr bwMode="auto">
          <a:xfrm>
            <a:off x="755576" y="4316413"/>
            <a:ext cx="6572767" cy="838200"/>
            <a:chOff x="990600" y="2819400"/>
            <a:chExt cx="7086600" cy="838200"/>
          </a:xfrm>
        </p:grpSpPr>
        <p:sp>
          <p:nvSpPr>
            <p:cNvPr id="5" name="Rectangle 4"/>
            <p:cNvSpPr/>
            <p:nvPr/>
          </p:nvSpPr>
          <p:spPr>
            <a:xfrm>
              <a:off x="1524000" y="2819400"/>
              <a:ext cx="533400" cy="838200"/>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anchor="ctr"/>
            <a:lstStyle/>
            <a:p>
              <a:pPr algn="ctr" fontAlgn="auto">
                <a:spcBef>
                  <a:spcPts val="0"/>
                </a:spcBef>
                <a:spcAft>
                  <a:spcPts val="0"/>
                </a:spcAft>
                <a:defRPr/>
              </a:pPr>
              <a:endParaRPr lang="zh-CN" altLang="en-US" dirty="0"/>
            </a:p>
          </p:txBody>
        </p:sp>
        <p:sp>
          <p:nvSpPr>
            <p:cNvPr id="6" name="Rectangle 5"/>
            <p:cNvSpPr/>
            <p:nvPr/>
          </p:nvSpPr>
          <p:spPr>
            <a:xfrm>
              <a:off x="2057400" y="2819400"/>
              <a:ext cx="990600" cy="838200"/>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US" altLang="zh-CN" dirty="0" err="1">
                  <a:solidFill>
                    <a:schemeClr val="tx1"/>
                  </a:solidFill>
                </a:rPr>
                <a:t>inodes</a:t>
              </a:r>
              <a:endParaRPr lang="zh-CN" altLang="en-US" dirty="0">
                <a:solidFill>
                  <a:schemeClr val="tx1"/>
                </a:solidFill>
              </a:endParaRPr>
            </a:p>
          </p:txBody>
        </p:sp>
        <p:sp>
          <p:nvSpPr>
            <p:cNvPr id="7" name="Rectangle 6"/>
            <p:cNvSpPr/>
            <p:nvPr/>
          </p:nvSpPr>
          <p:spPr>
            <a:xfrm>
              <a:off x="3048000" y="2819400"/>
              <a:ext cx="990600" cy="838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zh-CN" dirty="0">
                  <a:solidFill>
                    <a:schemeClr val="tx1"/>
                  </a:solidFill>
                </a:rPr>
                <a:t>in-use bitmap</a:t>
              </a:r>
              <a:endParaRPr lang="zh-CN" altLang="en-US" dirty="0">
                <a:solidFill>
                  <a:schemeClr val="tx1"/>
                </a:solidFill>
              </a:endParaRPr>
            </a:p>
          </p:txBody>
        </p:sp>
        <p:sp>
          <p:nvSpPr>
            <p:cNvPr id="8" name="Rectangle 7"/>
            <p:cNvSpPr/>
            <p:nvPr/>
          </p:nvSpPr>
          <p:spPr>
            <a:xfrm>
              <a:off x="990600" y="2819400"/>
              <a:ext cx="533400" cy="838200"/>
            </a:xfrm>
            <a:prstGeom prst="rect">
              <a:avLst/>
            </a:prstGeom>
          </p:spPr>
          <p:style>
            <a:lnRef idx="2">
              <a:schemeClr val="dk1"/>
            </a:lnRef>
            <a:fillRef idx="1">
              <a:schemeClr val="lt1"/>
            </a:fillRef>
            <a:effectRef idx="0">
              <a:schemeClr val="dk1"/>
            </a:effectRef>
            <a:fontRef idx="minor">
              <a:schemeClr val="dk1"/>
            </a:fontRef>
          </p:style>
          <p:txBody>
            <a:bodyPr anchor="ctr"/>
            <a:lstStyle/>
            <a:p>
              <a:pPr algn="ctr" fontAlgn="auto">
                <a:spcBef>
                  <a:spcPts val="0"/>
                </a:spcBef>
                <a:spcAft>
                  <a:spcPts val="0"/>
                </a:spcAft>
                <a:defRPr/>
              </a:pPr>
              <a:endParaRPr lang="zh-CN" altLang="en-US" dirty="0"/>
            </a:p>
          </p:txBody>
        </p:sp>
        <p:sp>
          <p:nvSpPr>
            <p:cNvPr id="9" name="Rectangle 8"/>
            <p:cNvSpPr/>
            <p:nvPr/>
          </p:nvSpPr>
          <p:spPr>
            <a:xfrm>
              <a:off x="4038600" y="2819400"/>
              <a:ext cx="4038600" cy="838200"/>
            </a:xfrm>
            <a:prstGeom prst="rect">
              <a:avLst/>
            </a:prstGeom>
            <a:solidFill>
              <a:schemeClr val="accent5">
                <a:lumMod val="20000"/>
                <a:lumOff val="80000"/>
              </a:schemeClr>
            </a:solidFill>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fontAlgn="auto">
                <a:spcBef>
                  <a:spcPts val="0"/>
                </a:spcBef>
                <a:spcAft>
                  <a:spcPts val="0"/>
                </a:spcAft>
                <a:defRPr/>
              </a:pPr>
              <a:r>
                <a:rPr lang="en-US" altLang="zh-CN" dirty="0">
                  <a:solidFill>
                    <a:schemeClr val="tx1"/>
                  </a:solidFill>
                </a:rPr>
                <a:t>data block</a:t>
              </a:r>
              <a:endParaRPr lang="zh-CN" altLang="en-US" dirty="0">
                <a:solidFill>
                  <a:schemeClr val="tx1"/>
                </a:solidFill>
              </a:endParaRPr>
            </a:p>
          </p:txBody>
        </p:sp>
      </p:grpSp>
      <p:cxnSp>
        <p:nvCxnSpPr>
          <p:cNvPr id="10" name="Straight Arrow Connector 9"/>
          <p:cNvCxnSpPr/>
          <p:nvPr/>
        </p:nvCxnSpPr>
        <p:spPr>
          <a:xfrm rot="5400000" flipH="1" flipV="1">
            <a:off x="526976" y="5611813"/>
            <a:ext cx="762000" cy="15240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
        <p:nvSpPr>
          <p:cNvPr id="11" name="TextBox 20"/>
          <p:cNvSpPr txBox="1">
            <a:spLocks noChangeArrowheads="1"/>
          </p:cNvSpPr>
          <p:nvPr/>
        </p:nvSpPr>
        <p:spPr bwMode="auto">
          <a:xfrm>
            <a:off x="298376" y="6221413"/>
            <a:ext cx="877888" cy="369887"/>
          </a:xfrm>
          <a:prstGeom prst="rect">
            <a:avLst/>
          </a:prstGeom>
          <a:noFill/>
          <a:ln w="9525">
            <a:noFill/>
            <a:miter lim="800000"/>
            <a:headEnd/>
            <a:tailEnd/>
          </a:ln>
        </p:spPr>
        <p:txBody>
          <a:bodyPr wrap="none">
            <a:spAutoFit/>
          </a:bodyPr>
          <a:lstStyle/>
          <a:p>
            <a:r>
              <a:rPr lang="en-US" altLang="zh-CN">
                <a:latin typeface="Calibri" pitchFamily="34" charset="0"/>
              </a:rPr>
              <a:t>unused</a:t>
            </a:r>
            <a:endParaRPr lang="zh-CN" altLang="en-US">
              <a:latin typeface="Calibri" pitchFamily="34" charset="0"/>
            </a:endParaRPr>
          </a:p>
        </p:txBody>
      </p:sp>
      <p:cxnSp>
        <p:nvCxnSpPr>
          <p:cNvPr id="12" name="Straight Arrow Connector 11"/>
          <p:cNvCxnSpPr/>
          <p:nvPr/>
        </p:nvCxnSpPr>
        <p:spPr>
          <a:xfrm rot="16200000" flipV="1">
            <a:off x="1395339" y="5429250"/>
            <a:ext cx="850900" cy="606425"/>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
        <p:nvSpPr>
          <p:cNvPr id="13" name="TextBox 22"/>
          <p:cNvSpPr txBox="1">
            <a:spLocks noChangeArrowheads="1"/>
          </p:cNvSpPr>
          <p:nvPr/>
        </p:nvSpPr>
        <p:spPr bwMode="auto">
          <a:xfrm>
            <a:off x="1441376" y="6221413"/>
            <a:ext cx="1212850" cy="369887"/>
          </a:xfrm>
          <a:prstGeom prst="rect">
            <a:avLst/>
          </a:prstGeom>
          <a:noFill/>
          <a:ln w="9525">
            <a:noFill/>
            <a:miter lim="800000"/>
            <a:headEnd/>
            <a:tailEnd/>
          </a:ln>
        </p:spPr>
        <p:txBody>
          <a:bodyPr wrap="none">
            <a:spAutoFit/>
          </a:bodyPr>
          <a:lstStyle/>
          <a:p>
            <a:r>
              <a:rPr lang="en-US" altLang="zh-CN">
                <a:latin typeface="Calibri" pitchFamily="34" charset="0"/>
              </a:rPr>
              <a:t>superblock</a:t>
            </a:r>
            <a:endParaRPr lang="zh-CN" altLang="en-US">
              <a:latin typeface="Calibri" pitchFamily="34" charset="0"/>
            </a:endParaRPr>
          </a:p>
        </p:txBody>
      </p:sp>
      <p:sp>
        <p:nvSpPr>
          <p:cNvPr id="14" name="Rectangle 13"/>
          <p:cNvSpPr/>
          <p:nvPr/>
        </p:nvSpPr>
        <p:spPr bwMode="auto">
          <a:xfrm>
            <a:off x="7328344" y="4316413"/>
            <a:ext cx="1534472" cy="838200"/>
          </a:xfrm>
          <a:prstGeom prst="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altLang="zh-CN" dirty="0">
                <a:solidFill>
                  <a:schemeClr val="tx1"/>
                </a:solidFill>
              </a:rPr>
              <a:t>Log block</a:t>
            </a:r>
            <a:endParaRPr lang="zh-CN" altLang="en-US" dirty="0">
              <a:solidFill>
                <a:schemeClr val="tx1"/>
              </a:solidFill>
            </a:endParaRPr>
          </a:p>
        </p:txBody>
      </p:sp>
    </p:spTree>
    <p:extLst>
      <p:ext uri="{BB962C8B-B14F-4D97-AF65-F5344CB8AC3E}">
        <p14:creationId xmlns:p14="http://schemas.microsoft.com/office/powerpoint/2010/main" val="423196420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How does ext3 get good </a:t>
            </a:r>
            <a:r>
              <a:rPr lang="en-US" dirty="0" err="1"/>
              <a:t>perf</a:t>
            </a:r>
            <a:r>
              <a:rPr lang="en-US" dirty="0"/>
              <a:t>.?</a:t>
            </a:r>
          </a:p>
        </p:txBody>
      </p:sp>
      <p:sp>
        <p:nvSpPr>
          <p:cNvPr id="3" name="Content Placeholder 2"/>
          <p:cNvSpPr>
            <a:spLocks noGrp="1"/>
          </p:cNvSpPr>
          <p:nvPr>
            <p:ph idx="1"/>
          </p:nvPr>
        </p:nvSpPr>
        <p:spPr/>
        <p:txBody>
          <a:bodyPr/>
          <a:lstStyle/>
          <a:p>
            <a:pPr marL="0" indent="0">
              <a:buNone/>
            </a:pPr>
            <a:r>
              <a:rPr lang="en-US" dirty="0"/>
              <a:t>batches many </a:t>
            </a:r>
            <a:r>
              <a:rPr lang="en-US" dirty="0" err="1"/>
              <a:t>syscalls</a:t>
            </a:r>
            <a:r>
              <a:rPr lang="en-US" dirty="0"/>
              <a:t> per commit </a:t>
            </a:r>
          </a:p>
          <a:p>
            <a:pPr marL="0" indent="0">
              <a:buNone/>
            </a:pPr>
            <a:endParaRPr lang="en-US" dirty="0"/>
          </a:p>
          <a:p>
            <a:pPr marL="0" indent="0">
              <a:buNone/>
            </a:pPr>
            <a:r>
              <a:rPr lang="en-US" dirty="0"/>
              <a:t>defers copying cache block to log until it commits log to disk </a:t>
            </a:r>
          </a:p>
          <a:p>
            <a:pPr marL="0" indent="0">
              <a:buNone/>
            </a:pPr>
            <a:endParaRPr lang="en-US" dirty="0"/>
          </a:p>
          <a:p>
            <a:pPr marL="0" indent="0">
              <a:buNone/>
            </a:pPr>
            <a:r>
              <a:rPr lang="en-US" dirty="0"/>
              <a:t>hopes multiple </a:t>
            </a:r>
            <a:r>
              <a:rPr lang="en-US" dirty="0" err="1"/>
              <a:t>sycalls</a:t>
            </a:r>
            <a:r>
              <a:rPr lang="en-US" dirty="0"/>
              <a:t> modified same block </a:t>
            </a:r>
          </a:p>
          <a:p>
            <a:pPr marL="457200" lvl="1" indent="0">
              <a:buNone/>
            </a:pPr>
            <a:r>
              <a:rPr lang="en-US" dirty="0"/>
              <a:t>thus many </a:t>
            </a:r>
            <a:r>
              <a:rPr lang="en-US" dirty="0" err="1"/>
              <a:t>syscalls</a:t>
            </a:r>
            <a:r>
              <a:rPr lang="en-US" dirty="0"/>
              <a:t> but only one copy of block in log </a:t>
            </a:r>
          </a:p>
          <a:p>
            <a:pPr marL="457200" lvl="1" indent="0">
              <a:buNone/>
            </a:pPr>
            <a:r>
              <a:rPr lang="en-US" dirty="0"/>
              <a:t>"write </a:t>
            </a:r>
            <a:r>
              <a:rPr lang="en-US" dirty="0" err="1"/>
              <a:t>absorbtion</a:t>
            </a:r>
            <a:r>
              <a:rPr lang="en-US" dirty="0"/>
              <a:t>"</a:t>
            </a:r>
          </a:p>
        </p:txBody>
      </p:sp>
    </p:spTree>
    <p:extLst>
      <p:ext uri="{BB962C8B-B14F-4D97-AF65-F5344CB8AC3E}">
        <p14:creationId xmlns:p14="http://schemas.microsoft.com/office/powerpoint/2010/main" val="251724329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6632"/>
            <a:ext cx="8229600" cy="792088"/>
          </a:xfrm>
        </p:spPr>
        <p:txBody>
          <a:bodyPr/>
          <a:lstStyle/>
          <a:p>
            <a:r>
              <a:rPr lang="en-US" dirty="0"/>
              <a:t>Issues with ext3</a:t>
            </a:r>
          </a:p>
        </p:txBody>
      </p:sp>
      <p:sp>
        <p:nvSpPr>
          <p:cNvPr id="3" name="Content Placeholder 2"/>
          <p:cNvSpPr>
            <a:spLocks noGrp="1"/>
          </p:cNvSpPr>
          <p:nvPr>
            <p:ph idx="1"/>
          </p:nvPr>
        </p:nvSpPr>
        <p:spPr>
          <a:xfrm>
            <a:off x="457200" y="1052736"/>
            <a:ext cx="8435280" cy="5544616"/>
          </a:xfrm>
        </p:spPr>
        <p:txBody>
          <a:bodyPr>
            <a:normAutofit/>
          </a:bodyPr>
          <a:lstStyle/>
          <a:p>
            <a:pPr marL="0" indent="0">
              <a:buNone/>
            </a:pPr>
            <a:r>
              <a:rPr lang="en-US" dirty="0"/>
              <a:t>disks usually have write caches and re-order writes, for performance </a:t>
            </a:r>
          </a:p>
          <a:p>
            <a:pPr marL="457200" lvl="1" indent="0">
              <a:buNone/>
            </a:pPr>
            <a:r>
              <a:rPr lang="en-US" dirty="0"/>
              <a:t>sometimes hard to turn off (the disk lies) </a:t>
            </a:r>
          </a:p>
          <a:p>
            <a:pPr marL="457200" lvl="1" indent="0">
              <a:buNone/>
            </a:pPr>
            <a:r>
              <a:rPr lang="en-US" dirty="0"/>
              <a:t>often with re-ordering enabled for speed, out of ignorance </a:t>
            </a:r>
          </a:p>
          <a:p>
            <a:pPr marL="800100" lvl="2" indent="0">
              <a:buNone/>
            </a:pPr>
            <a:endParaRPr lang="en-US" dirty="0"/>
          </a:p>
          <a:p>
            <a:pPr marL="0" indent="0">
              <a:buNone/>
            </a:pPr>
            <a:r>
              <a:rPr lang="en-US" dirty="0"/>
              <a:t>bad news if disk writes commit block before preceding stuff </a:t>
            </a:r>
          </a:p>
          <a:p>
            <a:pPr marL="400050" lvl="1" indent="0">
              <a:buNone/>
            </a:pPr>
            <a:r>
              <a:rPr lang="en-US" dirty="0"/>
              <a:t>then recovery replays "descriptors" with random block #s! </a:t>
            </a:r>
          </a:p>
          <a:p>
            <a:pPr marL="400050" lvl="1" indent="0">
              <a:buNone/>
            </a:pPr>
            <a:r>
              <a:rPr lang="en-US" dirty="0"/>
              <a:t>and writes them with random content! </a:t>
            </a:r>
          </a:p>
          <a:p>
            <a:pPr marL="800100" lvl="2" indent="0">
              <a:buNone/>
            </a:pPr>
            <a:endParaRPr lang="en-US" dirty="0"/>
          </a:p>
          <a:p>
            <a:pPr marL="0" indent="0">
              <a:buNone/>
            </a:pPr>
            <a:r>
              <a:rPr lang="en-US" dirty="0"/>
              <a:t>how to solve this problem?</a:t>
            </a:r>
          </a:p>
          <a:p>
            <a:pPr marL="457200" lvl="1" indent="0">
              <a:buNone/>
            </a:pPr>
            <a:r>
              <a:rPr lang="en-US" dirty="0"/>
              <a:t>using checksum</a:t>
            </a:r>
          </a:p>
        </p:txBody>
      </p:sp>
    </p:spTree>
    <p:extLst>
      <p:ext uri="{BB962C8B-B14F-4D97-AF65-F5344CB8AC3E}">
        <p14:creationId xmlns:p14="http://schemas.microsoft.com/office/powerpoint/2010/main" val="16466209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8" end="8"/>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8437"/>
            <a:ext cx="8229600" cy="880283"/>
          </a:xfrm>
        </p:spPr>
        <p:txBody>
          <a:bodyPr>
            <a:normAutofit/>
          </a:bodyPr>
          <a:lstStyle/>
          <a:p>
            <a:r>
              <a:rPr lang="en-US" dirty="0"/>
              <a:t>Ordered </a:t>
            </a:r>
            <a:r>
              <a:rPr lang="en-US" dirty="0" err="1"/>
              <a:t>vs</a:t>
            </a:r>
            <a:r>
              <a:rPr lang="en-US" dirty="0"/>
              <a:t> </a:t>
            </a:r>
            <a:r>
              <a:rPr lang="en-US" dirty="0" err="1"/>
              <a:t>Journaled</a:t>
            </a:r>
            <a:endParaRPr lang="en-US" dirty="0"/>
          </a:p>
        </p:txBody>
      </p:sp>
      <p:sp>
        <p:nvSpPr>
          <p:cNvPr id="3" name="Content Placeholder 2"/>
          <p:cNvSpPr>
            <a:spLocks noGrp="1"/>
          </p:cNvSpPr>
          <p:nvPr>
            <p:ph idx="1"/>
          </p:nvPr>
        </p:nvSpPr>
        <p:spPr>
          <a:xfrm>
            <a:off x="457200" y="908720"/>
            <a:ext cx="8363272" cy="5616624"/>
          </a:xfrm>
        </p:spPr>
        <p:txBody>
          <a:bodyPr>
            <a:normAutofit/>
          </a:bodyPr>
          <a:lstStyle/>
          <a:p>
            <a:pPr marL="0" indent="0">
              <a:buNone/>
            </a:pPr>
            <a:r>
              <a:rPr lang="en-US" altLang="zh-CN" sz="2400" dirty="0"/>
              <a:t>Ext-3 has three modes of journaling: </a:t>
            </a:r>
            <a:r>
              <a:rPr lang="en-US" altLang="zh-CN" sz="2400" dirty="0" err="1"/>
              <a:t>journaled</a:t>
            </a:r>
            <a:r>
              <a:rPr lang="en-US" altLang="zh-CN" sz="2400" dirty="0"/>
              <a:t> mode (full mode), ordered mode, and </a:t>
            </a:r>
            <a:r>
              <a:rPr lang="en-US" altLang="zh-CN" sz="2400" dirty="0" err="1"/>
              <a:t>writeback</a:t>
            </a:r>
            <a:r>
              <a:rPr lang="en-US" altLang="zh-CN" sz="2400" dirty="0"/>
              <a:t> mode</a:t>
            </a:r>
          </a:p>
          <a:p>
            <a:pPr marL="0" indent="0">
              <a:buNone/>
            </a:pPr>
            <a:endParaRPr lang="en-US" sz="2400" dirty="0"/>
          </a:p>
          <a:p>
            <a:pPr marL="0" indent="0">
              <a:buNone/>
            </a:pPr>
            <a:r>
              <a:rPr lang="en-US" sz="2400" dirty="0"/>
              <a:t>journaling file content is slow, every data block written twice </a:t>
            </a:r>
          </a:p>
          <a:p>
            <a:pPr marL="0" indent="0">
              <a:buNone/>
            </a:pPr>
            <a:r>
              <a:rPr lang="en-US" sz="2400" dirty="0"/>
              <a:t>perhaps not needed to keep FS internally consistent </a:t>
            </a:r>
          </a:p>
          <a:p>
            <a:pPr marL="0" indent="0">
              <a:buNone/>
            </a:pPr>
            <a:r>
              <a:rPr lang="en-US" sz="2400" dirty="0"/>
              <a:t>can we just lazily write file content blocks? </a:t>
            </a:r>
          </a:p>
          <a:p>
            <a:pPr marL="0" indent="0">
              <a:buNone/>
            </a:pPr>
            <a:r>
              <a:rPr lang="en-US" sz="2400" dirty="0"/>
              <a:t>no: </a:t>
            </a:r>
          </a:p>
          <a:p>
            <a:pPr marL="457200" lvl="1" indent="0">
              <a:buNone/>
            </a:pPr>
            <a:r>
              <a:rPr lang="en-US" sz="2000" dirty="0"/>
              <a:t>if metadata updated first, crash may leave file pointing to blocks with someone else's data </a:t>
            </a:r>
          </a:p>
          <a:p>
            <a:pPr marL="0" indent="0">
              <a:buNone/>
            </a:pPr>
            <a:r>
              <a:rPr lang="en-US" sz="2400" dirty="0"/>
              <a:t>ext3 ordered mode: </a:t>
            </a:r>
          </a:p>
          <a:p>
            <a:pPr marL="457200" lvl="1" indent="0">
              <a:buNone/>
            </a:pPr>
            <a:r>
              <a:rPr lang="en-US" sz="2000" dirty="0"/>
              <a:t>write content block to disk before committing </a:t>
            </a:r>
            <a:r>
              <a:rPr lang="en-US" sz="2000" dirty="0" err="1"/>
              <a:t>inode</a:t>
            </a:r>
            <a:r>
              <a:rPr lang="en-US" sz="2000" dirty="0"/>
              <a:t> w/ new block # </a:t>
            </a:r>
          </a:p>
          <a:p>
            <a:pPr marL="457200" lvl="1" indent="0">
              <a:buNone/>
            </a:pPr>
            <a:r>
              <a:rPr lang="en-US" sz="2000" dirty="0"/>
              <a:t>thus won't see stale data if there's a crash </a:t>
            </a:r>
          </a:p>
          <a:p>
            <a:pPr marL="0" indent="0">
              <a:buNone/>
            </a:pPr>
            <a:r>
              <a:rPr lang="en-US" sz="2400" dirty="0"/>
              <a:t>most people use ext3 ordered mode</a:t>
            </a:r>
          </a:p>
        </p:txBody>
      </p:sp>
    </p:spTree>
    <p:extLst>
      <p:ext uri="{BB962C8B-B14F-4D97-AF65-F5344CB8AC3E}">
        <p14:creationId xmlns:p14="http://schemas.microsoft.com/office/powerpoint/2010/main" val="29523427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7" end="7"/>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8" end="8"/>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Log-structured File System</a:t>
            </a:r>
          </a:p>
        </p:txBody>
      </p:sp>
      <p:sp>
        <p:nvSpPr>
          <p:cNvPr id="3" name="Content Placeholder 2"/>
          <p:cNvSpPr>
            <a:spLocks noGrp="1"/>
          </p:cNvSpPr>
          <p:nvPr>
            <p:ph idx="1"/>
          </p:nvPr>
        </p:nvSpPr>
        <p:spPr/>
        <p:txBody>
          <a:bodyPr/>
          <a:lstStyle/>
          <a:p>
            <a:r>
              <a:rPr lang="en-US" dirty="0"/>
              <a:t>Key idea: buffer all writes (including meta-data) in memory</a:t>
            </a:r>
          </a:p>
          <a:p>
            <a:pPr lvl="1"/>
            <a:r>
              <a:rPr lang="en-US" dirty="0"/>
              <a:t>Write these long segments to disk sequentially</a:t>
            </a:r>
          </a:p>
          <a:p>
            <a:pPr lvl="1"/>
            <a:r>
              <a:rPr lang="en-US" dirty="0"/>
              <a:t>Treat the disk as a circular buffer, i.e. don’t overwrite</a:t>
            </a:r>
          </a:p>
          <a:p>
            <a:r>
              <a:rPr lang="en-US" dirty="0"/>
              <a:t>Advantages:</a:t>
            </a:r>
          </a:p>
          <a:p>
            <a:pPr lvl="1"/>
            <a:r>
              <a:rPr lang="en-US" dirty="0"/>
              <a:t>All writes are large and sequential</a:t>
            </a:r>
          </a:p>
          <a:p>
            <a:r>
              <a:rPr lang="en-US" dirty="0"/>
              <a:t>Big question:</a:t>
            </a:r>
          </a:p>
          <a:p>
            <a:pPr lvl="1"/>
            <a:r>
              <a:rPr lang="en-US" dirty="0"/>
              <a:t>How do you manage meta-data and maintain structure in this kind of design?</a:t>
            </a:r>
          </a:p>
        </p:txBody>
      </p:sp>
      <p:sp>
        <p:nvSpPr>
          <p:cNvPr id="4" name="Slide Number Placeholder 3"/>
          <p:cNvSpPr>
            <a:spLocks noGrp="1"/>
          </p:cNvSpPr>
          <p:nvPr>
            <p:ph type="sldNum" sz="quarter" idx="12"/>
          </p:nvPr>
        </p:nvSpPr>
        <p:spPr/>
        <p:txBody>
          <a:bodyPr/>
          <a:lstStyle/>
          <a:p>
            <a:fld id="{283B9EA5-CE9A-4950-A80C-5ADF06B45BB8}" type="slidenum">
              <a:rPr lang="en-US" smtClean="0"/>
              <a:pPr/>
              <a:t>36</a:t>
            </a:fld>
            <a:endParaRPr lang="en-US" dirty="0"/>
          </a:p>
        </p:txBody>
      </p:sp>
    </p:spTree>
    <p:extLst>
      <p:ext uri="{BB962C8B-B14F-4D97-AF65-F5344CB8AC3E}">
        <p14:creationId xmlns:p14="http://schemas.microsoft.com/office/powerpoint/2010/main" val="350525255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p:cNvSpPr/>
          <p:nvPr/>
        </p:nvSpPr>
        <p:spPr>
          <a:xfrm>
            <a:off x="764276" y="4364646"/>
            <a:ext cx="7997588" cy="1037230"/>
          </a:xfrm>
          <a:prstGeom prst="rect">
            <a:avLst/>
          </a:prstGeom>
          <a:solidFill>
            <a:schemeClr val="bg1">
              <a:lumMod val="8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en-US" dirty="0"/>
              <a:t>Treating the Disk as a Log</a:t>
            </a:r>
          </a:p>
        </p:txBody>
      </p:sp>
      <p:sp>
        <p:nvSpPr>
          <p:cNvPr id="3" name="Content Placeholder 2"/>
          <p:cNvSpPr>
            <a:spLocks noGrp="1"/>
          </p:cNvSpPr>
          <p:nvPr>
            <p:ph idx="1"/>
          </p:nvPr>
        </p:nvSpPr>
        <p:spPr>
          <a:xfrm>
            <a:off x="678066" y="1624683"/>
            <a:ext cx="7441874" cy="1726528"/>
          </a:xfrm>
        </p:spPr>
        <p:txBody>
          <a:bodyPr/>
          <a:lstStyle/>
          <a:p>
            <a:r>
              <a:rPr lang="en-US" dirty="0"/>
              <a:t>Same concept as data journaling</a:t>
            </a:r>
          </a:p>
          <a:p>
            <a:pPr lvl="1"/>
            <a:r>
              <a:rPr lang="en-US" dirty="0"/>
              <a:t>Data and meta-data get appended to a log</a:t>
            </a:r>
          </a:p>
          <a:p>
            <a:pPr lvl="1"/>
            <a:r>
              <a:rPr lang="en-US" dirty="0"/>
              <a:t>Stale data isn’t overwritten, its replaced</a:t>
            </a:r>
          </a:p>
        </p:txBody>
      </p:sp>
      <p:sp>
        <p:nvSpPr>
          <p:cNvPr id="4" name="Slide Number Placeholder 3"/>
          <p:cNvSpPr>
            <a:spLocks noGrp="1"/>
          </p:cNvSpPr>
          <p:nvPr>
            <p:ph type="sldNum" sz="quarter" idx="12"/>
          </p:nvPr>
        </p:nvSpPr>
        <p:spPr/>
        <p:txBody>
          <a:bodyPr/>
          <a:lstStyle/>
          <a:p>
            <a:fld id="{283B9EA5-CE9A-4950-A80C-5ADF06B45BB8}" type="slidenum">
              <a:rPr lang="en-US" smtClean="0"/>
              <a:pPr/>
              <a:t>37</a:t>
            </a:fld>
            <a:endParaRPr lang="en-US" dirty="0"/>
          </a:p>
        </p:txBody>
      </p:sp>
      <p:sp>
        <p:nvSpPr>
          <p:cNvPr id="5" name="TextBox 4"/>
          <p:cNvSpPr txBox="1"/>
          <p:nvPr/>
        </p:nvSpPr>
        <p:spPr>
          <a:xfrm rot="16200000">
            <a:off x="-177082" y="4683205"/>
            <a:ext cx="1310185" cy="400110"/>
          </a:xfrm>
          <a:prstGeom prst="rect">
            <a:avLst/>
          </a:prstGeom>
          <a:noFill/>
        </p:spPr>
        <p:txBody>
          <a:bodyPr wrap="square" rtlCol="0">
            <a:spAutoFit/>
          </a:bodyPr>
          <a:lstStyle/>
          <a:p>
            <a:pPr algn="ctr"/>
            <a:r>
              <a:rPr lang="en-US" sz="2000" b="1" dirty="0"/>
              <a:t>Disk</a:t>
            </a:r>
          </a:p>
        </p:txBody>
      </p:sp>
      <p:sp>
        <p:nvSpPr>
          <p:cNvPr id="6" name="Rectangle 5"/>
          <p:cNvSpPr/>
          <p:nvPr/>
        </p:nvSpPr>
        <p:spPr>
          <a:xfrm>
            <a:off x="1241948" y="4364646"/>
            <a:ext cx="900752" cy="103723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Data Block 1</a:t>
            </a:r>
          </a:p>
        </p:txBody>
      </p:sp>
      <p:sp>
        <p:nvSpPr>
          <p:cNvPr id="7" name="Rectangle 6"/>
          <p:cNvSpPr/>
          <p:nvPr/>
        </p:nvSpPr>
        <p:spPr>
          <a:xfrm>
            <a:off x="2142700" y="4364646"/>
            <a:ext cx="900752" cy="103723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Data Block 2</a:t>
            </a:r>
          </a:p>
        </p:txBody>
      </p:sp>
      <p:sp>
        <p:nvSpPr>
          <p:cNvPr id="10" name="Rectangle 9"/>
          <p:cNvSpPr/>
          <p:nvPr/>
        </p:nvSpPr>
        <p:spPr>
          <a:xfrm>
            <a:off x="3029804" y="4364646"/>
            <a:ext cx="750628" cy="1037230"/>
          </a:xfrm>
          <a:prstGeom prst="rect">
            <a:avLst/>
          </a:prstGeom>
          <a:solidFill>
            <a:schemeClr val="tx2"/>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a:t>inode</a:t>
            </a:r>
            <a:endParaRPr lang="en-US" dirty="0"/>
          </a:p>
          <a:p>
            <a:pPr algn="ctr"/>
            <a:r>
              <a:rPr lang="en-US" dirty="0"/>
              <a:t>1</a:t>
            </a:r>
          </a:p>
        </p:txBody>
      </p:sp>
      <p:sp>
        <p:nvSpPr>
          <p:cNvPr id="11" name="Rectangle 10"/>
          <p:cNvSpPr/>
          <p:nvPr/>
        </p:nvSpPr>
        <p:spPr>
          <a:xfrm>
            <a:off x="3780432" y="4364645"/>
            <a:ext cx="900752" cy="103723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Data Block 5</a:t>
            </a:r>
          </a:p>
        </p:txBody>
      </p:sp>
      <p:sp>
        <p:nvSpPr>
          <p:cNvPr id="12" name="Rectangle 11"/>
          <p:cNvSpPr/>
          <p:nvPr/>
        </p:nvSpPr>
        <p:spPr>
          <a:xfrm>
            <a:off x="4681184" y="4364645"/>
            <a:ext cx="750628" cy="1037230"/>
          </a:xfrm>
          <a:prstGeom prst="rect">
            <a:avLst/>
          </a:prstGeom>
          <a:solidFill>
            <a:schemeClr val="tx2"/>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a:t>inode</a:t>
            </a:r>
            <a:endParaRPr lang="en-US" dirty="0"/>
          </a:p>
          <a:p>
            <a:pPr algn="ctr"/>
            <a:r>
              <a:rPr lang="en-US" dirty="0"/>
              <a:t>2</a:t>
            </a:r>
          </a:p>
        </p:txBody>
      </p:sp>
      <p:sp>
        <p:nvSpPr>
          <p:cNvPr id="13" name="Freeform 12"/>
          <p:cNvSpPr/>
          <p:nvPr/>
        </p:nvSpPr>
        <p:spPr>
          <a:xfrm>
            <a:off x="2562073" y="4200618"/>
            <a:ext cx="836222" cy="136733"/>
          </a:xfrm>
          <a:custGeom>
            <a:avLst/>
            <a:gdLst>
              <a:gd name="connsiteX0" fmla="*/ 836222 w 836222"/>
              <a:gd name="connsiteY0" fmla="*/ 136733 h 136733"/>
              <a:gd name="connsiteX1" fmla="*/ 126538 w 836222"/>
              <a:gd name="connsiteY1" fmla="*/ 255 h 136733"/>
              <a:gd name="connsiteX2" fmla="*/ 3708 w 836222"/>
              <a:gd name="connsiteY2" fmla="*/ 109437 h 136733"/>
            </a:gdLst>
            <a:ahLst/>
            <a:cxnLst>
              <a:cxn ang="0">
                <a:pos x="connsiteX0" y="connsiteY0"/>
              </a:cxn>
              <a:cxn ang="0">
                <a:pos x="connsiteX1" y="connsiteY1"/>
              </a:cxn>
              <a:cxn ang="0">
                <a:pos x="connsiteX2" y="connsiteY2"/>
              </a:cxn>
            </a:cxnLst>
            <a:rect l="l" t="t" r="r" b="b"/>
            <a:pathLst>
              <a:path w="836222" h="136733">
                <a:moveTo>
                  <a:pt x="836222" y="136733"/>
                </a:moveTo>
                <a:cubicBezTo>
                  <a:pt x="550756" y="70768"/>
                  <a:pt x="265290" y="4804"/>
                  <a:pt x="126538" y="255"/>
                </a:cubicBezTo>
                <a:cubicBezTo>
                  <a:pt x="-12214" y="-4294"/>
                  <a:pt x="-4253" y="52571"/>
                  <a:pt x="3708" y="109437"/>
                </a:cubicBezTo>
              </a:path>
            </a:pathLst>
          </a:custGeom>
          <a:noFill/>
          <a:ln w="38100">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Freeform 13"/>
          <p:cNvSpPr/>
          <p:nvPr/>
        </p:nvSpPr>
        <p:spPr>
          <a:xfrm>
            <a:off x="4227100" y="4209589"/>
            <a:ext cx="836222" cy="136733"/>
          </a:xfrm>
          <a:custGeom>
            <a:avLst/>
            <a:gdLst>
              <a:gd name="connsiteX0" fmla="*/ 836222 w 836222"/>
              <a:gd name="connsiteY0" fmla="*/ 136733 h 136733"/>
              <a:gd name="connsiteX1" fmla="*/ 126538 w 836222"/>
              <a:gd name="connsiteY1" fmla="*/ 255 h 136733"/>
              <a:gd name="connsiteX2" fmla="*/ 3708 w 836222"/>
              <a:gd name="connsiteY2" fmla="*/ 109437 h 136733"/>
            </a:gdLst>
            <a:ahLst/>
            <a:cxnLst>
              <a:cxn ang="0">
                <a:pos x="connsiteX0" y="connsiteY0"/>
              </a:cxn>
              <a:cxn ang="0">
                <a:pos x="connsiteX1" y="connsiteY1"/>
              </a:cxn>
              <a:cxn ang="0">
                <a:pos x="connsiteX2" y="connsiteY2"/>
              </a:cxn>
            </a:cxnLst>
            <a:rect l="l" t="t" r="r" b="b"/>
            <a:pathLst>
              <a:path w="836222" h="136733">
                <a:moveTo>
                  <a:pt x="836222" y="136733"/>
                </a:moveTo>
                <a:cubicBezTo>
                  <a:pt x="550756" y="70768"/>
                  <a:pt x="265290" y="4804"/>
                  <a:pt x="126538" y="255"/>
                </a:cubicBezTo>
                <a:cubicBezTo>
                  <a:pt x="-12214" y="-4294"/>
                  <a:pt x="-4253" y="52571"/>
                  <a:pt x="3708" y="109437"/>
                </a:cubicBezTo>
              </a:path>
            </a:pathLst>
          </a:custGeom>
          <a:noFill/>
          <a:ln w="38100">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15"/>
          <p:cNvSpPr/>
          <p:nvPr/>
        </p:nvSpPr>
        <p:spPr>
          <a:xfrm>
            <a:off x="1651382" y="3995972"/>
            <a:ext cx="1746913" cy="341289"/>
          </a:xfrm>
          <a:custGeom>
            <a:avLst/>
            <a:gdLst>
              <a:gd name="connsiteX0" fmla="*/ 1746913 w 1746913"/>
              <a:gd name="connsiteY0" fmla="*/ 341289 h 341289"/>
              <a:gd name="connsiteX1" fmla="*/ 464024 w 1746913"/>
              <a:gd name="connsiteY1" fmla="*/ 95 h 341289"/>
              <a:gd name="connsiteX2" fmla="*/ 0 w 1746913"/>
              <a:gd name="connsiteY2" fmla="*/ 313993 h 341289"/>
            </a:gdLst>
            <a:ahLst/>
            <a:cxnLst>
              <a:cxn ang="0">
                <a:pos x="connsiteX0" y="connsiteY0"/>
              </a:cxn>
              <a:cxn ang="0">
                <a:pos x="connsiteX1" y="connsiteY1"/>
              </a:cxn>
              <a:cxn ang="0">
                <a:pos x="connsiteX2" y="connsiteY2"/>
              </a:cxn>
            </a:cxnLst>
            <a:rect l="l" t="t" r="r" b="b"/>
            <a:pathLst>
              <a:path w="1746913" h="341289">
                <a:moveTo>
                  <a:pt x="1746913" y="341289"/>
                </a:moveTo>
                <a:cubicBezTo>
                  <a:pt x="1251044" y="172966"/>
                  <a:pt x="755176" y="4644"/>
                  <a:pt x="464024" y="95"/>
                </a:cubicBezTo>
                <a:cubicBezTo>
                  <a:pt x="172872" y="-4454"/>
                  <a:pt x="86436" y="154769"/>
                  <a:pt x="0" y="313993"/>
                </a:cubicBezTo>
              </a:path>
            </a:pathLst>
          </a:custGeom>
          <a:noFill/>
          <a:ln w="38100">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a:off x="5431812" y="4364646"/>
            <a:ext cx="900752" cy="103723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Data Block 1</a:t>
            </a:r>
          </a:p>
        </p:txBody>
      </p:sp>
      <p:sp>
        <p:nvSpPr>
          <p:cNvPr id="18" name="Rectangle 17"/>
          <p:cNvSpPr/>
          <p:nvPr/>
        </p:nvSpPr>
        <p:spPr>
          <a:xfrm>
            <a:off x="6332564" y="4364646"/>
            <a:ext cx="750628" cy="1037230"/>
          </a:xfrm>
          <a:prstGeom prst="rect">
            <a:avLst/>
          </a:prstGeom>
          <a:solidFill>
            <a:schemeClr val="tx2"/>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a:t>inode</a:t>
            </a:r>
            <a:endParaRPr lang="en-US" dirty="0"/>
          </a:p>
          <a:p>
            <a:pPr algn="ctr"/>
            <a:r>
              <a:rPr lang="en-US" dirty="0"/>
              <a:t>1</a:t>
            </a:r>
          </a:p>
        </p:txBody>
      </p:sp>
      <p:sp>
        <p:nvSpPr>
          <p:cNvPr id="19" name="Freeform 18"/>
          <p:cNvSpPr/>
          <p:nvPr/>
        </p:nvSpPr>
        <p:spPr>
          <a:xfrm>
            <a:off x="5914453" y="4200528"/>
            <a:ext cx="836222" cy="136733"/>
          </a:xfrm>
          <a:custGeom>
            <a:avLst/>
            <a:gdLst>
              <a:gd name="connsiteX0" fmla="*/ 836222 w 836222"/>
              <a:gd name="connsiteY0" fmla="*/ 136733 h 136733"/>
              <a:gd name="connsiteX1" fmla="*/ 126538 w 836222"/>
              <a:gd name="connsiteY1" fmla="*/ 255 h 136733"/>
              <a:gd name="connsiteX2" fmla="*/ 3708 w 836222"/>
              <a:gd name="connsiteY2" fmla="*/ 109437 h 136733"/>
            </a:gdLst>
            <a:ahLst/>
            <a:cxnLst>
              <a:cxn ang="0">
                <a:pos x="connsiteX0" y="connsiteY0"/>
              </a:cxn>
              <a:cxn ang="0">
                <a:pos x="connsiteX1" y="connsiteY1"/>
              </a:cxn>
              <a:cxn ang="0">
                <a:pos x="connsiteX2" y="connsiteY2"/>
              </a:cxn>
            </a:cxnLst>
            <a:rect l="l" t="t" r="r" b="b"/>
            <a:pathLst>
              <a:path w="836222" h="136733">
                <a:moveTo>
                  <a:pt x="836222" y="136733"/>
                </a:moveTo>
                <a:cubicBezTo>
                  <a:pt x="550756" y="70768"/>
                  <a:pt x="265290" y="4804"/>
                  <a:pt x="126538" y="255"/>
                </a:cubicBezTo>
                <a:cubicBezTo>
                  <a:pt x="-12214" y="-4294"/>
                  <a:pt x="-4253" y="52571"/>
                  <a:pt x="3708" y="109437"/>
                </a:cubicBezTo>
              </a:path>
            </a:pathLst>
          </a:custGeom>
          <a:noFill/>
          <a:ln w="38100">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Freeform 19"/>
          <p:cNvSpPr/>
          <p:nvPr/>
        </p:nvSpPr>
        <p:spPr>
          <a:xfrm>
            <a:off x="2593076" y="3723197"/>
            <a:ext cx="4157599" cy="595819"/>
          </a:xfrm>
          <a:custGeom>
            <a:avLst/>
            <a:gdLst>
              <a:gd name="connsiteX0" fmla="*/ 1746913 w 1746913"/>
              <a:gd name="connsiteY0" fmla="*/ 341289 h 341289"/>
              <a:gd name="connsiteX1" fmla="*/ 464024 w 1746913"/>
              <a:gd name="connsiteY1" fmla="*/ 95 h 341289"/>
              <a:gd name="connsiteX2" fmla="*/ 0 w 1746913"/>
              <a:gd name="connsiteY2" fmla="*/ 313993 h 341289"/>
            </a:gdLst>
            <a:ahLst/>
            <a:cxnLst>
              <a:cxn ang="0">
                <a:pos x="connsiteX0" y="connsiteY0"/>
              </a:cxn>
              <a:cxn ang="0">
                <a:pos x="connsiteX1" y="connsiteY1"/>
              </a:cxn>
              <a:cxn ang="0">
                <a:pos x="connsiteX2" y="connsiteY2"/>
              </a:cxn>
            </a:cxnLst>
            <a:rect l="l" t="t" r="r" b="b"/>
            <a:pathLst>
              <a:path w="1746913" h="341289">
                <a:moveTo>
                  <a:pt x="1746913" y="341289"/>
                </a:moveTo>
                <a:cubicBezTo>
                  <a:pt x="1251044" y="172966"/>
                  <a:pt x="755176" y="4644"/>
                  <a:pt x="464024" y="95"/>
                </a:cubicBezTo>
                <a:cubicBezTo>
                  <a:pt x="172872" y="-4454"/>
                  <a:pt x="86436" y="154769"/>
                  <a:pt x="0" y="313993"/>
                </a:cubicBezTo>
              </a:path>
            </a:pathLst>
          </a:custGeom>
          <a:noFill/>
          <a:ln w="38100">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349106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1+#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grpId="0" nodeType="after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additive="base">
                                        <p:cTn id="12" dur="500" fill="hold"/>
                                        <p:tgtEl>
                                          <p:spTgt spid="7"/>
                                        </p:tgtEl>
                                        <p:attrNameLst>
                                          <p:attrName>ppt_x</p:attrName>
                                        </p:attrNameLst>
                                      </p:cBhvr>
                                      <p:tavLst>
                                        <p:tav tm="0">
                                          <p:val>
                                            <p:strVal val="1+#ppt_w/2"/>
                                          </p:val>
                                        </p:tav>
                                        <p:tav tm="100000">
                                          <p:val>
                                            <p:strVal val="#ppt_x"/>
                                          </p:val>
                                        </p:tav>
                                      </p:tavLst>
                                    </p:anim>
                                    <p:anim calcmode="lin" valueType="num">
                                      <p:cBhvr additive="base">
                                        <p:cTn id="13" dur="500" fill="hold"/>
                                        <p:tgtEl>
                                          <p:spTgt spid="7"/>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2" fill="hold" grpId="0" nodeType="afterEffect">
                                  <p:stCondLst>
                                    <p:cond delay="0"/>
                                  </p:stCondLst>
                                  <p:childTnLst>
                                    <p:set>
                                      <p:cBhvr>
                                        <p:cTn id="16" dur="1" fill="hold">
                                          <p:stCondLst>
                                            <p:cond delay="0"/>
                                          </p:stCondLst>
                                        </p:cTn>
                                        <p:tgtEl>
                                          <p:spTgt spid="10"/>
                                        </p:tgtEl>
                                        <p:attrNameLst>
                                          <p:attrName>style.visibility</p:attrName>
                                        </p:attrNameLst>
                                      </p:cBhvr>
                                      <p:to>
                                        <p:strVal val="visible"/>
                                      </p:to>
                                    </p:set>
                                    <p:anim calcmode="lin" valueType="num">
                                      <p:cBhvr additive="base">
                                        <p:cTn id="17" dur="500" fill="hold"/>
                                        <p:tgtEl>
                                          <p:spTgt spid="10"/>
                                        </p:tgtEl>
                                        <p:attrNameLst>
                                          <p:attrName>ppt_x</p:attrName>
                                        </p:attrNameLst>
                                      </p:cBhvr>
                                      <p:tavLst>
                                        <p:tav tm="0">
                                          <p:val>
                                            <p:strVal val="1+#ppt_w/2"/>
                                          </p:val>
                                        </p:tav>
                                        <p:tav tm="100000">
                                          <p:val>
                                            <p:strVal val="#ppt_x"/>
                                          </p:val>
                                        </p:tav>
                                      </p:tavLst>
                                    </p:anim>
                                    <p:anim calcmode="lin" valueType="num">
                                      <p:cBhvr additive="base">
                                        <p:cTn id="18" dur="500" fill="hold"/>
                                        <p:tgtEl>
                                          <p:spTgt spid="10"/>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2" presetClass="entr" presetSubtype="2" fill="hold" grpId="0" nodeType="after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wipe(right)">
                                      <p:cBhvr>
                                        <p:cTn id="22" dur="500"/>
                                        <p:tgtEl>
                                          <p:spTgt spid="13"/>
                                        </p:tgtEl>
                                      </p:cBhvr>
                                    </p:animEffect>
                                  </p:childTnLst>
                                </p:cTn>
                              </p:par>
                              <p:par>
                                <p:cTn id="23" presetID="22" presetClass="entr" presetSubtype="2" fill="hold" grpId="0" nodeType="withEffect">
                                  <p:stCondLst>
                                    <p:cond delay="0"/>
                                  </p:stCondLst>
                                  <p:childTnLst>
                                    <p:set>
                                      <p:cBhvr>
                                        <p:cTn id="24" dur="1" fill="hold">
                                          <p:stCondLst>
                                            <p:cond delay="0"/>
                                          </p:stCondLst>
                                        </p:cTn>
                                        <p:tgtEl>
                                          <p:spTgt spid="16"/>
                                        </p:tgtEl>
                                        <p:attrNameLst>
                                          <p:attrName>style.visibility</p:attrName>
                                        </p:attrNameLst>
                                      </p:cBhvr>
                                      <p:to>
                                        <p:strVal val="visible"/>
                                      </p:to>
                                    </p:set>
                                    <p:animEffect transition="in" filter="wipe(right)">
                                      <p:cBhvr>
                                        <p:cTn id="25" dur="500"/>
                                        <p:tgtEl>
                                          <p:spTgt spid="16"/>
                                        </p:tgtEl>
                                      </p:cBhvr>
                                    </p:animEffect>
                                  </p:childTnLst>
                                </p:cTn>
                              </p:par>
                            </p:childTnLst>
                          </p:cTn>
                        </p:par>
                      </p:childTnLst>
                    </p:cTn>
                  </p:par>
                  <p:par>
                    <p:cTn id="26" fill="hold">
                      <p:stCondLst>
                        <p:cond delay="indefinite"/>
                      </p:stCondLst>
                      <p:childTnLst>
                        <p:par>
                          <p:cTn id="27" fill="hold">
                            <p:stCondLst>
                              <p:cond delay="0"/>
                            </p:stCondLst>
                            <p:childTnLst>
                              <p:par>
                                <p:cTn id="28" presetID="2" presetClass="entr" presetSubtype="2" fill="hold" grpId="0" nodeType="clickEffect">
                                  <p:stCondLst>
                                    <p:cond delay="0"/>
                                  </p:stCondLst>
                                  <p:childTnLst>
                                    <p:set>
                                      <p:cBhvr>
                                        <p:cTn id="29" dur="1" fill="hold">
                                          <p:stCondLst>
                                            <p:cond delay="0"/>
                                          </p:stCondLst>
                                        </p:cTn>
                                        <p:tgtEl>
                                          <p:spTgt spid="11"/>
                                        </p:tgtEl>
                                        <p:attrNameLst>
                                          <p:attrName>style.visibility</p:attrName>
                                        </p:attrNameLst>
                                      </p:cBhvr>
                                      <p:to>
                                        <p:strVal val="visible"/>
                                      </p:to>
                                    </p:set>
                                    <p:anim calcmode="lin" valueType="num">
                                      <p:cBhvr additive="base">
                                        <p:cTn id="30" dur="500" fill="hold"/>
                                        <p:tgtEl>
                                          <p:spTgt spid="11"/>
                                        </p:tgtEl>
                                        <p:attrNameLst>
                                          <p:attrName>ppt_x</p:attrName>
                                        </p:attrNameLst>
                                      </p:cBhvr>
                                      <p:tavLst>
                                        <p:tav tm="0">
                                          <p:val>
                                            <p:strVal val="1+#ppt_w/2"/>
                                          </p:val>
                                        </p:tav>
                                        <p:tav tm="100000">
                                          <p:val>
                                            <p:strVal val="#ppt_x"/>
                                          </p:val>
                                        </p:tav>
                                      </p:tavLst>
                                    </p:anim>
                                    <p:anim calcmode="lin" valueType="num">
                                      <p:cBhvr additive="base">
                                        <p:cTn id="31" dur="500" fill="hold"/>
                                        <p:tgtEl>
                                          <p:spTgt spid="11"/>
                                        </p:tgtEl>
                                        <p:attrNameLst>
                                          <p:attrName>ppt_y</p:attrName>
                                        </p:attrNameLst>
                                      </p:cBhvr>
                                      <p:tavLst>
                                        <p:tav tm="0">
                                          <p:val>
                                            <p:strVal val="#ppt_y"/>
                                          </p:val>
                                        </p:tav>
                                        <p:tav tm="100000">
                                          <p:val>
                                            <p:strVal val="#ppt_y"/>
                                          </p:val>
                                        </p:tav>
                                      </p:tavLst>
                                    </p:anim>
                                  </p:childTnLst>
                                </p:cTn>
                              </p:par>
                            </p:childTnLst>
                          </p:cTn>
                        </p:par>
                        <p:par>
                          <p:cTn id="32" fill="hold">
                            <p:stCondLst>
                              <p:cond delay="500"/>
                            </p:stCondLst>
                            <p:childTnLst>
                              <p:par>
                                <p:cTn id="33" presetID="2" presetClass="entr" presetSubtype="2" fill="hold" grpId="0" nodeType="afterEffect">
                                  <p:stCondLst>
                                    <p:cond delay="0"/>
                                  </p:stCondLst>
                                  <p:childTnLst>
                                    <p:set>
                                      <p:cBhvr>
                                        <p:cTn id="34" dur="1" fill="hold">
                                          <p:stCondLst>
                                            <p:cond delay="0"/>
                                          </p:stCondLst>
                                        </p:cTn>
                                        <p:tgtEl>
                                          <p:spTgt spid="12"/>
                                        </p:tgtEl>
                                        <p:attrNameLst>
                                          <p:attrName>style.visibility</p:attrName>
                                        </p:attrNameLst>
                                      </p:cBhvr>
                                      <p:to>
                                        <p:strVal val="visible"/>
                                      </p:to>
                                    </p:set>
                                    <p:anim calcmode="lin" valueType="num">
                                      <p:cBhvr additive="base">
                                        <p:cTn id="35" dur="500" fill="hold"/>
                                        <p:tgtEl>
                                          <p:spTgt spid="12"/>
                                        </p:tgtEl>
                                        <p:attrNameLst>
                                          <p:attrName>ppt_x</p:attrName>
                                        </p:attrNameLst>
                                      </p:cBhvr>
                                      <p:tavLst>
                                        <p:tav tm="0">
                                          <p:val>
                                            <p:strVal val="1+#ppt_w/2"/>
                                          </p:val>
                                        </p:tav>
                                        <p:tav tm="100000">
                                          <p:val>
                                            <p:strVal val="#ppt_x"/>
                                          </p:val>
                                        </p:tav>
                                      </p:tavLst>
                                    </p:anim>
                                    <p:anim calcmode="lin" valueType="num">
                                      <p:cBhvr additive="base">
                                        <p:cTn id="36" dur="500" fill="hold"/>
                                        <p:tgtEl>
                                          <p:spTgt spid="12"/>
                                        </p:tgtEl>
                                        <p:attrNameLst>
                                          <p:attrName>ppt_y</p:attrName>
                                        </p:attrNameLst>
                                      </p:cBhvr>
                                      <p:tavLst>
                                        <p:tav tm="0">
                                          <p:val>
                                            <p:strVal val="#ppt_y"/>
                                          </p:val>
                                        </p:tav>
                                        <p:tav tm="100000">
                                          <p:val>
                                            <p:strVal val="#ppt_y"/>
                                          </p:val>
                                        </p:tav>
                                      </p:tavLst>
                                    </p:anim>
                                  </p:childTnLst>
                                </p:cTn>
                              </p:par>
                            </p:childTnLst>
                          </p:cTn>
                        </p:par>
                        <p:par>
                          <p:cTn id="37" fill="hold">
                            <p:stCondLst>
                              <p:cond delay="1000"/>
                            </p:stCondLst>
                            <p:childTnLst>
                              <p:par>
                                <p:cTn id="38" presetID="22" presetClass="entr" presetSubtype="2" fill="hold" grpId="0" nodeType="afterEffect">
                                  <p:stCondLst>
                                    <p:cond delay="0"/>
                                  </p:stCondLst>
                                  <p:childTnLst>
                                    <p:set>
                                      <p:cBhvr>
                                        <p:cTn id="39" dur="1" fill="hold">
                                          <p:stCondLst>
                                            <p:cond delay="0"/>
                                          </p:stCondLst>
                                        </p:cTn>
                                        <p:tgtEl>
                                          <p:spTgt spid="14"/>
                                        </p:tgtEl>
                                        <p:attrNameLst>
                                          <p:attrName>style.visibility</p:attrName>
                                        </p:attrNameLst>
                                      </p:cBhvr>
                                      <p:to>
                                        <p:strVal val="visible"/>
                                      </p:to>
                                    </p:set>
                                    <p:animEffect transition="in" filter="wipe(right)">
                                      <p:cBhvr>
                                        <p:cTn id="40" dur="500"/>
                                        <p:tgtEl>
                                          <p:spTgt spid="14"/>
                                        </p:tgtEl>
                                      </p:cBhvr>
                                    </p:animEffect>
                                  </p:childTnLst>
                                </p:cTn>
                              </p:par>
                            </p:childTnLst>
                          </p:cTn>
                        </p:par>
                      </p:childTnLst>
                    </p:cTn>
                  </p:par>
                  <p:par>
                    <p:cTn id="41" fill="hold">
                      <p:stCondLst>
                        <p:cond delay="indefinite"/>
                      </p:stCondLst>
                      <p:childTnLst>
                        <p:par>
                          <p:cTn id="42" fill="hold">
                            <p:stCondLst>
                              <p:cond delay="0"/>
                            </p:stCondLst>
                            <p:childTnLst>
                              <p:par>
                                <p:cTn id="43" presetID="2" presetClass="entr" presetSubtype="2" fill="hold" grpId="0" nodeType="clickEffect">
                                  <p:stCondLst>
                                    <p:cond delay="0"/>
                                  </p:stCondLst>
                                  <p:childTnLst>
                                    <p:set>
                                      <p:cBhvr>
                                        <p:cTn id="44" dur="1" fill="hold">
                                          <p:stCondLst>
                                            <p:cond delay="0"/>
                                          </p:stCondLst>
                                        </p:cTn>
                                        <p:tgtEl>
                                          <p:spTgt spid="17"/>
                                        </p:tgtEl>
                                        <p:attrNameLst>
                                          <p:attrName>style.visibility</p:attrName>
                                        </p:attrNameLst>
                                      </p:cBhvr>
                                      <p:to>
                                        <p:strVal val="visible"/>
                                      </p:to>
                                    </p:set>
                                    <p:anim calcmode="lin" valueType="num">
                                      <p:cBhvr additive="base">
                                        <p:cTn id="45" dur="500" fill="hold"/>
                                        <p:tgtEl>
                                          <p:spTgt spid="17"/>
                                        </p:tgtEl>
                                        <p:attrNameLst>
                                          <p:attrName>ppt_x</p:attrName>
                                        </p:attrNameLst>
                                      </p:cBhvr>
                                      <p:tavLst>
                                        <p:tav tm="0">
                                          <p:val>
                                            <p:strVal val="1+#ppt_w/2"/>
                                          </p:val>
                                        </p:tav>
                                        <p:tav tm="100000">
                                          <p:val>
                                            <p:strVal val="#ppt_x"/>
                                          </p:val>
                                        </p:tav>
                                      </p:tavLst>
                                    </p:anim>
                                    <p:anim calcmode="lin" valueType="num">
                                      <p:cBhvr additive="base">
                                        <p:cTn id="46" dur="500" fill="hold"/>
                                        <p:tgtEl>
                                          <p:spTgt spid="17"/>
                                        </p:tgtEl>
                                        <p:attrNameLst>
                                          <p:attrName>ppt_y</p:attrName>
                                        </p:attrNameLst>
                                      </p:cBhvr>
                                      <p:tavLst>
                                        <p:tav tm="0">
                                          <p:val>
                                            <p:strVal val="#ppt_y"/>
                                          </p:val>
                                        </p:tav>
                                        <p:tav tm="100000">
                                          <p:val>
                                            <p:strVal val="#ppt_y"/>
                                          </p:val>
                                        </p:tav>
                                      </p:tavLst>
                                    </p:anim>
                                  </p:childTnLst>
                                </p:cTn>
                              </p:par>
                            </p:childTnLst>
                          </p:cTn>
                        </p:par>
                        <p:par>
                          <p:cTn id="47" fill="hold">
                            <p:stCondLst>
                              <p:cond delay="500"/>
                            </p:stCondLst>
                            <p:childTnLst>
                              <p:par>
                                <p:cTn id="48" presetID="2" presetClass="entr" presetSubtype="2" fill="hold" grpId="0" nodeType="afterEffect">
                                  <p:stCondLst>
                                    <p:cond delay="0"/>
                                  </p:stCondLst>
                                  <p:childTnLst>
                                    <p:set>
                                      <p:cBhvr>
                                        <p:cTn id="49" dur="1" fill="hold">
                                          <p:stCondLst>
                                            <p:cond delay="0"/>
                                          </p:stCondLst>
                                        </p:cTn>
                                        <p:tgtEl>
                                          <p:spTgt spid="18"/>
                                        </p:tgtEl>
                                        <p:attrNameLst>
                                          <p:attrName>style.visibility</p:attrName>
                                        </p:attrNameLst>
                                      </p:cBhvr>
                                      <p:to>
                                        <p:strVal val="visible"/>
                                      </p:to>
                                    </p:set>
                                    <p:anim calcmode="lin" valueType="num">
                                      <p:cBhvr additive="base">
                                        <p:cTn id="50" dur="500" fill="hold"/>
                                        <p:tgtEl>
                                          <p:spTgt spid="18"/>
                                        </p:tgtEl>
                                        <p:attrNameLst>
                                          <p:attrName>ppt_x</p:attrName>
                                        </p:attrNameLst>
                                      </p:cBhvr>
                                      <p:tavLst>
                                        <p:tav tm="0">
                                          <p:val>
                                            <p:strVal val="1+#ppt_w/2"/>
                                          </p:val>
                                        </p:tav>
                                        <p:tav tm="100000">
                                          <p:val>
                                            <p:strVal val="#ppt_x"/>
                                          </p:val>
                                        </p:tav>
                                      </p:tavLst>
                                    </p:anim>
                                    <p:anim calcmode="lin" valueType="num">
                                      <p:cBhvr additive="base">
                                        <p:cTn id="51" dur="500" fill="hold"/>
                                        <p:tgtEl>
                                          <p:spTgt spid="18"/>
                                        </p:tgtEl>
                                        <p:attrNameLst>
                                          <p:attrName>ppt_y</p:attrName>
                                        </p:attrNameLst>
                                      </p:cBhvr>
                                      <p:tavLst>
                                        <p:tav tm="0">
                                          <p:val>
                                            <p:strVal val="#ppt_y"/>
                                          </p:val>
                                        </p:tav>
                                        <p:tav tm="100000">
                                          <p:val>
                                            <p:strVal val="#ppt_y"/>
                                          </p:val>
                                        </p:tav>
                                      </p:tavLst>
                                    </p:anim>
                                  </p:childTnLst>
                                </p:cTn>
                              </p:par>
                            </p:childTnLst>
                          </p:cTn>
                        </p:par>
                        <p:par>
                          <p:cTn id="52" fill="hold">
                            <p:stCondLst>
                              <p:cond delay="1000"/>
                            </p:stCondLst>
                            <p:childTnLst>
                              <p:par>
                                <p:cTn id="53" presetID="22" presetClass="entr" presetSubtype="2" fill="hold" grpId="0" nodeType="afterEffect">
                                  <p:stCondLst>
                                    <p:cond delay="0"/>
                                  </p:stCondLst>
                                  <p:childTnLst>
                                    <p:set>
                                      <p:cBhvr>
                                        <p:cTn id="54" dur="1" fill="hold">
                                          <p:stCondLst>
                                            <p:cond delay="0"/>
                                          </p:stCondLst>
                                        </p:cTn>
                                        <p:tgtEl>
                                          <p:spTgt spid="19"/>
                                        </p:tgtEl>
                                        <p:attrNameLst>
                                          <p:attrName>style.visibility</p:attrName>
                                        </p:attrNameLst>
                                      </p:cBhvr>
                                      <p:to>
                                        <p:strVal val="visible"/>
                                      </p:to>
                                    </p:set>
                                    <p:animEffect transition="in" filter="wipe(right)">
                                      <p:cBhvr>
                                        <p:cTn id="55" dur="500"/>
                                        <p:tgtEl>
                                          <p:spTgt spid="19"/>
                                        </p:tgtEl>
                                      </p:cBhvr>
                                    </p:animEffect>
                                  </p:childTnLst>
                                </p:cTn>
                              </p:par>
                              <p:par>
                                <p:cTn id="56" presetID="22" presetClass="entr" presetSubtype="2" fill="hold" grpId="0" nodeType="withEffect">
                                  <p:stCondLst>
                                    <p:cond delay="0"/>
                                  </p:stCondLst>
                                  <p:childTnLst>
                                    <p:set>
                                      <p:cBhvr>
                                        <p:cTn id="57" dur="1" fill="hold">
                                          <p:stCondLst>
                                            <p:cond delay="0"/>
                                          </p:stCondLst>
                                        </p:cTn>
                                        <p:tgtEl>
                                          <p:spTgt spid="20"/>
                                        </p:tgtEl>
                                        <p:attrNameLst>
                                          <p:attrName>style.visibility</p:attrName>
                                        </p:attrNameLst>
                                      </p:cBhvr>
                                      <p:to>
                                        <p:strVal val="visible"/>
                                      </p:to>
                                    </p:set>
                                    <p:animEffect transition="in" filter="wipe(right)">
                                      <p:cBhvr>
                                        <p:cTn id="58"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10" grpId="0" animBg="1"/>
      <p:bldP spid="11" grpId="0" animBg="1"/>
      <p:bldP spid="12" grpId="0" animBg="1"/>
      <p:bldP spid="13" grpId="0" animBg="1"/>
      <p:bldP spid="14" grpId="0" animBg="1"/>
      <p:bldP spid="16" grpId="0" animBg="1"/>
      <p:bldP spid="17" grpId="0" animBg="1"/>
      <p:bldP spid="18" grpId="0" animBg="1"/>
      <p:bldP spid="19" grpId="0" animBg="1"/>
      <p:bldP spid="20"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Synchronization</a:t>
            </a:r>
          </a:p>
        </p:txBody>
      </p:sp>
      <p:sp>
        <p:nvSpPr>
          <p:cNvPr id="5" name="Text Placeholder 4"/>
          <p:cNvSpPr>
            <a:spLocks noGrp="1"/>
          </p:cNvSpPr>
          <p:nvPr>
            <p:ph type="body" idx="1"/>
          </p:nvPr>
        </p:nvSpPr>
        <p:spPr/>
        <p:txBody>
          <a:bodyPr/>
          <a:lstStyle/>
          <a:p>
            <a:endParaRPr lang="en-US"/>
          </a:p>
        </p:txBody>
      </p:sp>
    </p:spTree>
    <p:extLst>
      <p:ext uri="{BB962C8B-B14F-4D97-AF65-F5344CB8AC3E}">
        <p14:creationId xmlns:p14="http://schemas.microsoft.com/office/powerpoint/2010/main" val="348370204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is scalability? </a:t>
            </a:r>
          </a:p>
        </p:txBody>
      </p:sp>
      <p:sp>
        <p:nvSpPr>
          <p:cNvPr id="3" name="Content Placeholder 2"/>
          <p:cNvSpPr>
            <a:spLocks noGrp="1"/>
          </p:cNvSpPr>
          <p:nvPr>
            <p:ph idx="1"/>
          </p:nvPr>
        </p:nvSpPr>
        <p:spPr/>
        <p:txBody>
          <a:bodyPr/>
          <a:lstStyle/>
          <a:p>
            <a:pPr marL="0" indent="0">
              <a:buNone/>
            </a:pPr>
            <a:r>
              <a:rPr lang="en-US" dirty="0"/>
              <a:t>Application does N times as much work on N cores as it could on 1 core </a:t>
            </a:r>
          </a:p>
          <a:p>
            <a:pPr marL="0" indent="0">
              <a:buNone/>
            </a:pPr>
            <a:endParaRPr lang="en-US" dirty="0"/>
          </a:p>
          <a:p>
            <a:pPr marL="0" indent="0">
              <a:buNone/>
            </a:pPr>
            <a:r>
              <a:rPr lang="en-US" dirty="0"/>
              <a:t>Scalability may be limited by Amdahl's Law: </a:t>
            </a:r>
          </a:p>
          <a:p>
            <a:pPr marL="457200" lvl="1" indent="0">
              <a:buNone/>
            </a:pPr>
            <a:r>
              <a:rPr lang="en-US" dirty="0"/>
              <a:t>Locks, shared data structures, ... Shared hardware (DRAM, NIC, ...) </a:t>
            </a:r>
          </a:p>
          <a:p>
            <a:pPr marL="0" indent="0">
              <a:buNone/>
            </a:pPr>
            <a:endParaRPr lang="en-US" dirty="0"/>
          </a:p>
        </p:txBody>
      </p:sp>
    </p:spTree>
    <p:extLst>
      <p:ext uri="{BB962C8B-B14F-4D97-AF65-F5344CB8AC3E}">
        <p14:creationId xmlns:p14="http://schemas.microsoft.com/office/powerpoint/2010/main" val="265675685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Amdahl's Law</a:t>
            </a:r>
          </a:p>
        </p:txBody>
      </p:sp>
      <p:pic>
        <p:nvPicPr>
          <p:cNvPr id="4" name="Content Placeholder 3"/>
          <p:cNvPicPr>
            <a:picLocks noGrp="1" noChangeAspect="1"/>
          </p:cNvPicPr>
          <p:nvPr>
            <p:ph idx="1"/>
          </p:nvPr>
        </p:nvPicPr>
        <p:blipFill>
          <a:blip r:embed="rId2"/>
          <a:srcRect l="18483" r="18483"/>
          <a:stretch>
            <a:fillRect/>
          </a:stretch>
        </p:blipFill>
        <p:spPr>
          <a:xfrm>
            <a:off x="3902512" y="3494989"/>
            <a:ext cx="4784288" cy="2631174"/>
          </a:xfrm>
        </p:spPr>
      </p:pic>
      <p:pic>
        <p:nvPicPr>
          <p:cNvPr id="5" name="Picture 4"/>
          <p:cNvPicPr>
            <a:picLocks noChangeAspect="1"/>
          </p:cNvPicPr>
          <p:nvPr/>
        </p:nvPicPr>
        <p:blipFill>
          <a:blip r:embed="rId3"/>
          <a:stretch>
            <a:fillRect/>
          </a:stretch>
        </p:blipFill>
        <p:spPr>
          <a:xfrm>
            <a:off x="664926" y="1757572"/>
            <a:ext cx="3237586" cy="1525401"/>
          </a:xfrm>
          <a:prstGeom prst="rect">
            <a:avLst/>
          </a:prstGeom>
        </p:spPr>
      </p:pic>
    </p:spTree>
    <p:extLst>
      <p:ext uri="{BB962C8B-B14F-4D97-AF65-F5344CB8AC3E}">
        <p14:creationId xmlns:p14="http://schemas.microsoft.com/office/powerpoint/2010/main" val="154808562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p:txBody>
          <a:bodyPr/>
          <a:lstStyle/>
          <a:p>
            <a:r>
              <a:rPr lang="en-US"/>
              <a:t>Locking</a:t>
            </a:r>
          </a:p>
        </p:txBody>
      </p:sp>
      <p:sp>
        <p:nvSpPr>
          <p:cNvPr id="3" name="Content Placeholder 2"/>
          <p:cNvSpPr>
            <a:spLocks noGrp="1"/>
          </p:cNvSpPr>
          <p:nvPr>
            <p:ph idx="1"/>
          </p:nvPr>
        </p:nvSpPr>
        <p:spPr>
          <a:ln>
            <a:miter lim="800000"/>
            <a:headEnd/>
            <a:tailEnd/>
          </a:ln>
        </p:spPr>
        <p:txBody>
          <a:bodyPr>
            <a:normAutofit lnSpcReduction="10000"/>
          </a:bodyPr>
          <a:lstStyle/>
          <a:p>
            <a:pPr marL="0" indent="0">
              <a:buNone/>
              <a:defRPr/>
            </a:pPr>
            <a:r>
              <a:rPr lang="en-US" dirty="0"/>
              <a:t>Why do kernels normally use locks?</a:t>
            </a:r>
          </a:p>
          <a:p>
            <a:pPr marL="1828800" lvl="4" indent="0">
              <a:buNone/>
              <a:defRPr/>
            </a:pPr>
            <a:endParaRPr lang="en-US" dirty="0"/>
          </a:p>
          <a:p>
            <a:pPr marL="0" indent="0">
              <a:buNone/>
              <a:defRPr/>
            </a:pPr>
            <a:r>
              <a:rPr lang="en-US" dirty="0"/>
              <a:t>Locks support a concurrent programming style based on mutual exclusion</a:t>
            </a:r>
          </a:p>
          <a:p>
            <a:pPr marL="457200" lvl="1" indent="0">
              <a:buNone/>
              <a:defRPr/>
            </a:pPr>
            <a:r>
              <a:rPr lang="en-US" dirty="0"/>
              <a:t>Acquire lock on entry to critical sections</a:t>
            </a:r>
          </a:p>
          <a:p>
            <a:pPr marL="457200" lvl="1" indent="0">
              <a:buNone/>
              <a:defRPr/>
            </a:pPr>
            <a:r>
              <a:rPr lang="en-US" dirty="0"/>
              <a:t>Release lock on exit</a:t>
            </a:r>
          </a:p>
          <a:p>
            <a:pPr marL="457200" lvl="1" indent="0">
              <a:buNone/>
              <a:defRPr/>
            </a:pPr>
            <a:r>
              <a:rPr lang="en-US" dirty="0"/>
              <a:t>Block or spin if lock is held</a:t>
            </a:r>
          </a:p>
          <a:p>
            <a:pPr marL="457200" lvl="1" indent="0">
              <a:buNone/>
              <a:defRPr/>
            </a:pPr>
            <a:r>
              <a:rPr lang="en-US" dirty="0"/>
              <a:t>Only one thread at a time executes the critical section</a:t>
            </a:r>
          </a:p>
          <a:p>
            <a:pPr marL="2286000" lvl="5" indent="0">
              <a:buNone/>
              <a:defRPr/>
            </a:pPr>
            <a:endParaRPr lang="en-US" dirty="0"/>
          </a:p>
          <a:p>
            <a:pPr marL="0" indent="0">
              <a:buNone/>
              <a:defRPr/>
            </a:pPr>
            <a:r>
              <a:rPr lang="en-US" dirty="0"/>
              <a:t>Locks prevent concurrent access and enable sequential reasoning about critical section code</a:t>
            </a:r>
          </a:p>
        </p:txBody>
      </p:sp>
      <p:sp>
        <p:nvSpPr>
          <p:cNvPr id="16389" name="Slide Number Placeholder 4"/>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Comic Sans MS" pitchFamily="-110" charset="0"/>
                <a:cs typeface="Arial" charset="0"/>
              </a:defRPr>
            </a:lvl1pPr>
            <a:lvl2pPr marL="37931725" indent="-37474525" eaLnBrk="0" hangingPunct="0">
              <a:defRPr sz="2400">
                <a:solidFill>
                  <a:schemeClr val="tx1"/>
                </a:solidFill>
                <a:latin typeface="Comic Sans MS" pitchFamily="-110" charset="0"/>
                <a:cs typeface="Arial" charset="0"/>
              </a:defRPr>
            </a:lvl2pPr>
            <a:lvl3pPr eaLnBrk="0" hangingPunct="0">
              <a:defRPr sz="2400">
                <a:solidFill>
                  <a:schemeClr val="tx1"/>
                </a:solidFill>
                <a:latin typeface="Comic Sans MS" pitchFamily="-110" charset="0"/>
                <a:cs typeface="Arial" charset="0"/>
              </a:defRPr>
            </a:lvl3pPr>
            <a:lvl4pPr eaLnBrk="0" hangingPunct="0">
              <a:defRPr sz="2400">
                <a:solidFill>
                  <a:schemeClr val="tx1"/>
                </a:solidFill>
                <a:latin typeface="Comic Sans MS" pitchFamily="-110" charset="0"/>
                <a:cs typeface="Arial" charset="0"/>
              </a:defRPr>
            </a:lvl4pPr>
            <a:lvl5pPr eaLnBrk="0" hangingPunct="0">
              <a:defRPr sz="2400">
                <a:solidFill>
                  <a:schemeClr val="tx1"/>
                </a:solidFill>
                <a:latin typeface="Comic Sans MS" pitchFamily="-110" charset="0"/>
                <a:cs typeface="Arial" charset="0"/>
              </a:defRPr>
            </a:lvl5pPr>
            <a:lvl6pPr marL="457200" eaLnBrk="0" fontAlgn="base" hangingPunct="0">
              <a:spcBef>
                <a:spcPct val="0"/>
              </a:spcBef>
              <a:spcAft>
                <a:spcPct val="0"/>
              </a:spcAft>
              <a:defRPr sz="2400">
                <a:solidFill>
                  <a:schemeClr val="tx1"/>
                </a:solidFill>
                <a:latin typeface="Comic Sans MS" pitchFamily="-110" charset="0"/>
                <a:cs typeface="Arial" charset="0"/>
              </a:defRPr>
            </a:lvl6pPr>
            <a:lvl7pPr marL="914400" eaLnBrk="0" fontAlgn="base" hangingPunct="0">
              <a:spcBef>
                <a:spcPct val="0"/>
              </a:spcBef>
              <a:spcAft>
                <a:spcPct val="0"/>
              </a:spcAft>
              <a:defRPr sz="2400">
                <a:solidFill>
                  <a:schemeClr val="tx1"/>
                </a:solidFill>
                <a:latin typeface="Comic Sans MS" pitchFamily="-110" charset="0"/>
                <a:cs typeface="Arial" charset="0"/>
              </a:defRPr>
            </a:lvl7pPr>
            <a:lvl8pPr marL="1371600" eaLnBrk="0" fontAlgn="base" hangingPunct="0">
              <a:spcBef>
                <a:spcPct val="0"/>
              </a:spcBef>
              <a:spcAft>
                <a:spcPct val="0"/>
              </a:spcAft>
              <a:defRPr sz="2400">
                <a:solidFill>
                  <a:schemeClr val="tx1"/>
                </a:solidFill>
                <a:latin typeface="Comic Sans MS" pitchFamily="-110" charset="0"/>
                <a:cs typeface="Arial" charset="0"/>
              </a:defRPr>
            </a:lvl8pPr>
            <a:lvl9pPr marL="1828800" eaLnBrk="0" fontAlgn="base" hangingPunct="0">
              <a:spcBef>
                <a:spcPct val="0"/>
              </a:spcBef>
              <a:spcAft>
                <a:spcPct val="0"/>
              </a:spcAft>
              <a:defRPr sz="2400">
                <a:solidFill>
                  <a:schemeClr val="tx1"/>
                </a:solidFill>
                <a:latin typeface="Comic Sans MS" pitchFamily="-110" charset="0"/>
                <a:cs typeface="Arial" charset="0"/>
              </a:defRPr>
            </a:lvl9pPr>
          </a:lstStyle>
          <a:p>
            <a:pPr eaLnBrk="1" hangingPunct="1"/>
            <a:r>
              <a:rPr lang="en-US" sz="1400">
                <a:solidFill>
                  <a:srgbClr val="497E18"/>
                </a:solidFill>
              </a:rPr>
              <a:t>            </a:t>
            </a:r>
            <a:fld id="{498640E8-F19A-4FE9-80F6-367B26534FE1}" type="slidenum">
              <a:rPr lang="en-US" sz="1400">
                <a:solidFill>
                  <a:srgbClr val="497E18"/>
                </a:solidFill>
              </a:rPr>
              <a:pPr eaLnBrk="1" hangingPunct="1"/>
              <a:t>41</a:t>
            </a:fld>
            <a:endParaRPr lang="en-US" sz="1400">
              <a:solidFill>
                <a:srgbClr val="497E18"/>
              </a:solidFill>
            </a:endParaRPr>
          </a:p>
        </p:txBody>
      </p:sp>
    </p:spTree>
    <p:extLst>
      <p:ext uri="{BB962C8B-B14F-4D97-AF65-F5344CB8AC3E}">
        <p14:creationId xmlns:p14="http://schemas.microsoft.com/office/powerpoint/2010/main" val="57226463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1" name="Line 1"/>
          <p:cNvSpPr>
            <a:spLocks noChangeShapeType="1"/>
          </p:cNvSpPr>
          <p:nvPr/>
        </p:nvSpPr>
        <p:spPr bwMode="auto">
          <a:xfrm>
            <a:off x="3805921" y="2423775"/>
            <a:ext cx="387360" cy="1440"/>
          </a:xfrm>
          <a:prstGeom prst="line">
            <a:avLst/>
          </a:prstGeom>
          <a:noFill/>
          <a:ln w="9525">
            <a:solidFill>
              <a:srgbClr val="000000"/>
            </a:solidFill>
            <a:prstDash val="sysDashDotDot"/>
            <a:round/>
            <a:headEnd/>
            <a:tailEnd/>
          </a:ln>
          <a:extLst>
            <a:ext uri="{909E8E84-426E-40dd-AFC4-6F175D3DCCD1}">
              <a14:hiddenFill xmlns="" xmlns:a14="http://schemas.microsoft.com/office/drawing/2010/main">
                <a:noFill/>
              </a14:hiddenFill>
            </a:ext>
          </a:extLst>
        </p:spPr>
        <p:txBody>
          <a:bodyPr lIns="82945" tIns="41473" rIns="82945" bIns="41473"/>
          <a:lstStyle/>
          <a:p>
            <a:endParaRPr lang="en-US"/>
          </a:p>
        </p:txBody>
      </p:sp>
      <p:sp>
        <p:nvSpPr>
          <p:cNvPr id="10242" name="Line 2"/>
          <p:cNvSpPr>
            <a:spLocks noChangeShapeType="1"/>
          </p:cNvSpPr>
          <p:nvPr/>
        </p:nvSpPr>
        <p:spPr bwMode="auto">
          <a:xfrm>
            <a:off x="3805921" y="3267704"/>
            <a:ext cx="387360" cy="1440"/>
          </a:xfrm>
          <a:prstGeom prst="line">
            <a:avLst/>
          </a:prstGeom>
          <a:noFill/>
          <a:ln w="9525">
            <a:solidFill>
              <a:srgbClr val="000000"/>
            </a:solidFill>
            <a:prstDash val="sysDashDotDot"/>
            <a:round/>
            <a:headEnd/>
            <a:tailEnd/>
          </a:ln>
          <a:extLst>
            <a:ext uri="{909E8E84-426E-40dd-AFC4-6F175D3DCCD1}">
              <a14:hiddenFill xmlns="" xmlns:a14="http://schemas.microsoft.com/office/drawing/2010/main">
                <a:noFill/>
              </a14:hiddenFill>
            </a:ext>
          </a:extLst>
        </p:spPr>
        <p:txBody>
          <a:bodyPr lIns="82945" tIns="41473" rIns="82945" bIns="41473"/>
          <a:lstStyle/>
          <a:p>
            <a:endParaRPr lang="en-US"/>
          </a:p>
        </p:txBody>
      </p:sp>
      <p:sp>
        <p:nvSpPr>
          <p:cNvPr id="10243" name="Line 3"/>
          <p:cNvSpPr>
            <a:spLocks noChangeShapeType="1"/>
          </p:cNvSpPr>
          <p:nvPr/>
        </p:nvSpPr>
        <p:spPr bwMode="auto">
          <a:xfrm>
            <a:off x="3805921" y="3424680"/>
            <a:ext cx="387360" cy="2880"/>
          </a:xfrm>
          <a:prstGeom prst="line">
            <a:avLst/>
          </a:prstGeom>
          <a:noFill/>
          <a:ln w="9525">
            <a:solidFill>
              <a:srgbClr val="000000"/>
            </a:solidFill>
            <a:prstDash val="sysDashDotDot"/>
            <a:round/>
            <a:headEnd/>
            <a:tailEnd/>
          </a:ln>
          <a:extLst>
            <a:ext uri="{909E8E84-426E-40dd-AFC4-6F175D3DCCD1}">
              <a14:hiddenFill xmlns="" xmlns:a14="http://schemas.microsoft.com/office/drawing/2010/main">
                <a:noFill/>
              </a14:hiddenFill>
            </a:ext>
          </a:extLst>
        </p:spPr>
        <p:txBody>
          <a:bodyPr lIns="82945" tIns="41473" rIns="82945" bIns="41473"/>
          <a:lstStyle/>
          <a:p>
            <a:endParaRPr lang="en-US"/>
          </a:p>
        </p:txBody>
      </p:sp>
      <p:sp>
        <p:nvSpPr>
          <p:cNvPr id="10244" name="Line 4"/>
          <p:cNvSpPr>
            <a:spLocks noChangeShapeType="1"/>
          </p:cNvSpPr>
          <p:nvPr/>
        </p:nvSpPr>
        <p:spPr bwMode="auto">
          <a:xfrm>
            <a:off x="3805921" y="2191910"/>
            <a:ext cx="387360" cy="1441"/>
          </a:xfrm>
          <a:prstGeom prst="line">
            <a:avLst/>
          </a:prstGeom>
          <a:noFill/>
          <a:ln w="9525">
            <a:solidFill>
              <a:srgbClr val="000000"/>
            </a:solidFill>
            <a:prstDash val="sysDashDotDot"/>
            <a:round/>
            <a:headEnd/>
            <a:tailEnd/>
          </a:ln>
          <a:extLst>
            <a:ext uri="{909E8E84-426E-40dd-AFC4-6F175D3DCCD1}">
              <a14:hiddenFill xmlns="" xmlns:a14="http://schemas.microsoft.com/office/drawing/2010/main">
                <a:noFill/>
              </a14:hiddenFill>
            </a:ext>
          </a:extLst>
        </p:spPr>
        <p:txBody>
          <a:bodyPr lIns="82945" tIns="41473" rIns="82945" bIns="41473"/>
          <a:lstStyle/>
          <a:p>
            <a:endParaRPr lang="en-US"/>
          </a:p>
        </p:txBody>
      </p:sp>
      <p:sp>
        <p:nvSpPr>
          <p:cNvPr id="10245" name="Rectangle 5"/>
          <p:cNvSpPr>
            <a:spLocks noGrp="1" noChangeArrowheads="1"/>
          </p:cNvSpPr>
          <p:nvPr>
            <p:ph type="title"/>
          </p:nvPr>
        </p:nvSpPr>
        <p:spPr>
          <a:xfrm>
            <a:off x="671040" y="568860"/>
            <a:ext cx="7807680" cy="718635"/>
          </a:xfrm>
          <a:ln/>
        </p:spPr>
        <p:txBody>
          <a:bodyPr/>
          <a:lstStyle/>
          <a:p>
            <a:pPr>
              <a:tabLst>
                <a:tab pos="656650" algn="l"/>
                <a:tab pos="1313299" algn="l"/>
                <a:tab pos="1969949" algn="l"/>
                <a:tab pos="2626599" algn="l"/>
                <a:tab pos="3283248" algn="l"/>
                <a:tab pos="3939898" algn="l"/>
                <a:tab pos="4595108" algn="l"/>
                <a:tab pos="5253198" algn="l"/>
                <a:tab pos="5909847" algn="l"/>
                <a:tab pos="6563617" algn="l"/>
                <a:tab pos="7218827" algn="l"/>
              </a:tabLst>
            </a:pPr>
            <a:r>
              <a:rPr lang="en-GB"/>
              <a:t>Critical-section efficiency</a:t>
            </a:r>
          </a:p>
        </p:txBody>
      </p:sp>
      <p:sp>
        <p:nvSpPr>
          <p:cNvPr id="10246" name="Text Box 6"/>
          <p:cNvSpPr txBox="1">
            <a:spLocks noChangeArrowheads="1"/>
          </p:cNvSpPr>
          <p:nvPr/>
        </p:nvSpPr>
        <p:spPr bwMode="auto">
          <a:xfrm>
            <a:off x="4397988" y="2184710"/>
            <a:ext cx="2329464" cy="26776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lvl1pPr defTabSz="912813">
              <a:tabLst>
                <a:tab pos="723900" algn="l"/>
                <a:tab pos="1447800" algn="l"/>
                <a:tab pos="2171700" algn="l"/>
                <a:tab pos="2895600" algn="l"/>
              </a:tabLst>
              <a:defRPr sz="2400">
                <a:solidFill>
                  <a:schemeClr val="tx1"/>
                </a:solidFill>
                <a:latin typeface="Times New Roman" charset="0"/>
                <a:ea typeface="ＭＳ Ｐゴシック" charset="0"/>
              </a:defRPr>
            </a:lvl1pPr>
            <a:lvl2pPr defTabSz="912813">
              <a:tabLst>
                <a:tab pos="723900" algn="l"/>
                <a:tab pos="1447800" algn="l"/>
                <a:tab pos="2171700" algn="l"/>
                <a:tab pos="2895600" algn="l"/>
              </a:tabLst>
              <a:defRPr sz="2400">
                <a:solidFill>
                  <a:schemeClr val="tx1"/>
                </a:solidFill>
                <a:latin typeface="Times New Roman" charset="0"/>
                <a:ea typeface="ＭＳ Ｐゴシック" charset="0"/>
              </a:defRPr>
            </a:lvl2pPr>
            <a:lvl3pPr marL="912813" defTabSz="912813">
              <a:tabLst>
                <a:tab pos="723900" algn="l"/>
                <a:tab pos="1447800" algn="l"/>
                <a:tab pos="2171700" algn="l"/>
                <a:tab pos="2895600" algn="l"/>
              </a:tabLst>
              <a:defRPr sz="2400">
                <a:solidFill>
                  <a:schemeClr val="tx1"/>
                </a:solidFill>
                <a:latin typeface="Times New Roman" charset="0"/>
                <a:ea typeface="ＭＳ Ｐゴシック" charset="0"/>
              </a:defRPr>
            </a:lvl3pPr>
            <a:lvl4pPr defTabSz="912813">
              <a:tabLst>
                <a:tab pos="723900" algn="l"/>
                <a:tab pos="1447800" algn="l"/>
                <a:tab pos="2171700" algn="l"/>
                <a:tab pos="2895600" algn="l"/>
              </a:tabLst>
              <a:defRPr sz="2400">
                <a:solidFill>
                  <a:schemeClr val="tx1"/>
                </a:solidFill>
                <a:latin typeface="Times New Roman" charset="0"/>
                <a:ea typeface="ＭＳ Ｐゴシック" charset="0"/>
              </a:defRPr>
            </a:lvl4pPr>
            <a:lvl5pPr defTabSz="912813">
              <a:tabLst>
                <a:tab pos="723900" algn="l"/>
                <a:tab pos="1447800" algn="l"/>
                <a:tab pos="2171700" algn="l"/>
                <a:tab pos="2895600" algn="l"/>
              </a:tabLst>
              <a:defRPr sz="2400">
                <a:solidFill>
                  <a:schemeClr val="tx1"/>
                </a:solidFill>
                <a:latin typeface="Times New Roman" charset="0"/>
                <a:ea typeface="ＭＳ Ｐゴシック" charset="0"/>
              </a:defRPr>
            </a:lvl5pPr>
            <a:lvl6pPr defTabSz="912813" eaLnBrk="0" fontAlgn="base" hangingPunct="0">
              <a:spcBef>
                <a:spcPct val="0"/>
              </a:spcBef>
              <a:spcAft>
                <a:spcPct val="0"/>
              </a:spcAft>
              <a:tabLst>
                <a:tab pos="723900" algn="l"/>
                <a:tab pos="1447800" algn="l"/>
                <a:tab pos="2171700" algn="l"/>
                <a:tab pos="2895600" algn="l"/>
              </a:tabLst>
              <a:defRPr sz="2400">
                <a:solidFill>
                  <a:schemeClr val="tx1"/>
                </a:solidFill>
                <a:latin typeface="Times New Roman" charset="0"/>
                <a:ea typeface="ＭＳ Ｐゴシック" charset="0"/>
              </a:defRPr>
            </a:lvl6pPr>
            <a:lvl7pPr defTabSz="912813" eaLnBrk="0" fontAlgn="base" hangingPunct="0">
              <a:spcBef>
                <a:spcPct val="0"/>
              </a:spcBef>
              <a:spcAft>
                <a:spcPct val="0"/>
              </a:spcAft>
              <a:tabLst>
                <a:tab pos="723900" algn="l"/>
                <a:tab pos="1447800" algn="l"/>
                <a:tab pos="2171700" algn="l"/>
                <a:tab pos="2895600" algn="l"/>
              </a:tabLst>
              <a:defRPr sz="2400">
                <a:solidFill>
                  <a:schemeClr val="tx1"/>
                </a:solidFill>
                <a:latin typeface="Times New Roman" charset="0"/>
                <a:ea typeface="ＭＳ Ｐゴシック" charset="0"/>
              </a:defRPr>
            </a:lvl7pPr>
            <a:lvl8pPr defTabSz="912813" eaLnBrk="0" fontAlgn="base" hangingPunct="0">
              <a:spcBef>
                <a:spcPct val="0"/>
              </a:spcBef>
              <a:spcAft>
                <a:spcPct val="0"/>
              </a:spcAft>
              <a:tabLst>
                <a:tab pos="723900" algn="l"/>
                <a:tab pos="1447800" algn="l"/>
                <a:tab pos="2171700" algn="l"/>
                <a:tab pos="2895600" algn="l"/>
              </a:tabLst>
              <a:defRPr sz="2400">
                <a:solidFill>
                  <a:schemeClr val="tx1"/>
                </a:solidFill>
                <a:latin typeface="Times New Roman" charset="0"/>
                <a:ea typeface="ＭＳ Ｐゴシック" charset="0"/>
              </a:defRPr>
            </a:lvl8pPr>
            <a:lvl9pPr defTabSz="912813" eaLnBrk="0" fontAlgn="base" hangingPunct="0">
              <a:spcBef>
                <a:spcPct val="0"/>
              </a:spcBef>
              <a:spcAft>
                <a:spcPct val="0"/>
              </a:spcAft>
              <a:tabLst>
                <a:tab pos="723900" algn="l"/>
                <a:tab pos="1447800" algn="l"/>
                <a:tab pos="2171700" algn="l"/>
                <a:tab pos="2895600" algn="l"/>
              </a:tabLst>
              <a:defRPr sz="2400">
                <a:solidFill>
                  <a:schemeClr val="tx1"/>
                </a:solidFill>
                <a:latin typeface="Times New Roman" charset="0"/>
                <a:ea typeface="ＭＳ Ｐゴシック" charset="0"/>
              </a:defRPr>
            </a:lvl9pPr>
          </a:lstStyle>
          <a:p>
            <a:pPr algn="ctr">
              <a:lnSpc>
                <a:spcPct val="96000"/>
              </a:lnSpc>
              <a:spcBef>
                <a:spcPts val="771"/>
              </a:spcBef>
              <a:buClr>
                <a:srgbClr val="000000"/>
              </a:buClr>
              <a:buSzPct val="45000"/>
            </a:pPr>
            <a:r>
              <a:rPr lang="en-GB" sz="1800">
                <a:latin typeface="Comic Sans MS" charset="0"/>
              </a:rPr>
              <a:t>Lock Acquisition </a:t>
            </a:r>
            <a:r>
              <a:rPr lang="en-GB" sz="1800" i="1">
                <a:latin typeface="Comic Sans MS" charset="0"/>
              </a:rPr>
              <a:t>(T</a:t>
            </a:r>
            <a:r>
              <a:rPr lang="en-GB" sz="1800" i="1" baseline="-33000">
                <a:latin typeface="Comic Sans MS" charset="0"/>
              </a:rPr>
              <a:t>a </a:t>
            </a:r>
            <a:r>
              <a:rPr lang="en-GB" sz="1800" i="1">
                <a:latin typeface="Comic Sans MS" charset="0"/>
              </a:rPr>
              <a:t>)</a:t>
            </a:r>
          </a:p>
        </p:txBody>
      </p:sp>
      <p:sp>
        <p:nvSpPr>
          <p:cNvPr id="10247" name="Text Box 7"/>
          <p:cNvSpPr txBox="1">
            <a:spLocks noChangeArrowheads="1"/>
          </p:cNvSpPr>
          <p:nvPr/>
        </p:nvSpPr>
        <p:spPr bwMode="auto">
          <a:xfrm>
            <a:off x="4418805" y="2726207"/>
            <a:ext cx="2261912" cy="26776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lvl1pPr defTabSz="912813">
              <a:tabLst>
                <a:tab pos="723900" algn="l"/>
                <a:tab pos="1447800" algn="l"/>
                <a:tab pos="2171700" algn="l"/>
              </a:tabLst>
              <a:defRPr sz="2400">
                <a:solidFill>
                  <a:schemeClr val="tx1"/>
                </a:solidFill>
                <a:latin typeface="Times New Roman" charset="0"/>
                <a:ea typeface="ＭＳ Ｐゴシック" charset="0"/>
              </a:defRPr>
            </a:lvl1pPr>
            <a:lvl2pPr defTabSz="912813">
              <a:tabLst>
                <a:tab pos="723900" algn="l"/>
                <a:tab pos="1447800" algn="l"/>
                <a:tab pos="2171700" algn="l"/>
              </a:tabLst>
              <a:defRPr sz="2400">
                <a:solidFill>
                  <a:schemeClr val="tx1"/>
                </a:solidFill>
                <a:latin typeface="Times New Roman" charset="0"/>
                <a:ea typeface="ＭＳ Ｐゴシック" charset="0"/>
              </a:defRPr>
            </a:lvl2pPr>
            <a:lvl3pPr marL="912813" defTabSz="912813">
              <a:tabLst>
                <a:tab pos="723900" algn="l"/>
                <a:tab pos="1447800" algn="l"/>
                <a:tab pos="2171700" algn="l"/>
              </a:tabLst>
              <a:defRPr sz="2400">
                <a:solidFill>
                  <a:schemeClr val="tx1"/>
                </a:solidFill>
                <a:latin typeface="Times New Roman" charset="0"/>
                <a:ea typeface="ＭＳ Ｐゴシック" charset="0"/>
              </a:defRPr>
            </a:lvl3pPr>
            <a:lvl4pPr defTabSz="912813">
              <a:tabLst>
                <a:tab pos="723900" algn="l"/>
                <a:tab pos="1447800" algn="l"/>
                <a:tab pos="2171700" algn="l"/>
              </a:tabLst>
              <a:defRPr sz="2400">
                <a:solidFill>
                  <a:schemeClr val="tx1"/>
                </a:solidFill>
                <a:latin typeface="Times New Roman" charset="0"/>
                <a:ea typeface="ＭＳ Ｐゴシック" charset="0"/>
              </a:defRPr>
            </a:lvl4pPr>
            <a:lvl5pPr defTabSz="912813">
              <a:tabLst>
                <a:tab pos="723900" algn="l"/>
                <a:tab pos="1447800" algn="l"/>
                <a:tab pos="2171700" algn="l"/>
              </a:tabLst>
              <a:defRPr sz="2400">
                <a:solidFill>
                  <a:schemeClr val="tx1"/>
                </a:solidFill>
                <a:latin typeface="Times New Roman" charset="0"/>
                <a:ea typeface="ＭＳ Ｐゴシック" charset="0"/>
              </a:defRPr>
            </a:lvl5pPr>
            <a:lvl6pPr defTabSz="912813" eaLnBrk="0" fontAlgn="base" hangingPunct="0">
              <a:spcBef>
                <a:spcPct val="0"/>
              </a:spcBef>
              <a:spcAft>
                <a:spcPct val="0"/>
              </a:spcAft>
              <a:tabLst>
                <a:tab pos="723900" algn="l"/>
                <a:tab pos="1447800" algn="l"/>
                <a:tab pos="2171700" algn="l"/>
              </a:tabLst>
              <a:defRPr sz="2400">
                <a:solidFill>
                  <a:schemeClr val="tx1"/>
                </a:solidFill>
                <a:latin typeface="Times New Roman" charset="0"/>
                <a:ea typeface="ＭＳ Ｐゴシック" charset="0"/>
              </a:defRPr>
            </a:lvl6pPr>
            <a:lvl7pPr defTabSz="912813" eaLnBrk="0" fontAlgn="base" hangingPunct="0">
              <a:spcBef>
                <a:spcPct val="0"/>
              </a:spcBef>
              <a:spcAft>
                <a:spcPct val="0"/>
              </a:spcAft>
              <a:tabLst>
                <a:tab pos="723900" algn="l"/>
                <a:tab pos="1447800" algn="l"/>
                <a:tab pos="2171700" algn="l"/>
              </a:tabLst>
              <a:defRPr sz="2400">
                <a:solidFill>
                  <a:schemeClr val="tx1"/>
                </a:solidFill>
                <a:latin typeface="Times New Roman" charset="0"/>
                <a:ea typeface="ＭＳ Ｐゴシック" charset="0"/>
              </a:defRPr>
            </a:lvl7pPr>
            <a:lvl8pPr defTabSz="912813" eaLnBrk="0" fontAlgn="base" hangingPunct="0">
              <a:spcBef>
                <a:spcPct val="0"/>
              </a:spcBef>
              <a:spcAft>
                <a:spcPct val="0"/>
              </a:spcAft>
              <a:tabLst>
                <a:tab pos="723900" algn="l"/>
                <a:tab pos="1447800" algn="l"/>
                <a:tab pos="2171700" algn="l"/>
              </a:tabLst>
              <a:defRPr sz="2400">
                <a:solidFill>
                  <a:schemeClr val="tx1"/>
                </a:solidFill>
                <a:latin typeface="Times New Roman" charset="0"/>
                <a:ea typeface="ＭＳ Ｐゴシック" charset="0"/>
              </a:defRPr>
            </a:lvl8pPr>
            <a:lvl9pPr defTabSz="912813" eaLnBrk="0" fontAlgn="base" hangingPunct="0">
              <a:spcBef>
                <a:spcPct val="0"/>
              </a:spcBef>
              <a:spcAft>
                <a:spcPct val="0"/>
              </a:spcAft>
              <a:tabLst>
                <a:tab pos="723900" algn="l"/>
                <a:tab pos="1447800" algn="l"/>
                <a:tab pos="2171700" algn="l"/>
              </a:tabLst>
              <a:defRPr sz="2400">
                <a:solidFill>
                  <a:schemeClr val="tx1"/>
                </a:solidFill>
                <a:latin typeface="Times New Roman" charset="0"/>
                <a:ea typeface="ＭＳ Ｐゴシック" charset="0"/>
              </a:defRPr>
            </a:lvl9pPr>
          </a:lstStyle>
          <a:p>
            <a:pPr algn="ctr">
              <a:lnSpc>
                <a:spcPct val="96000"/>
              </a:lnSpc>
              <a:spcBef>
                <a:spcPts val="771"/>
              </a:spcBef>
              <a:buClr>
                <a:srgbClr val="000000"/>
              </a:buClr>
              <a:buSzPct val="45000"/>
            </a:pPr>
            <a:r>
              <a:rPr lang="en-GB" sz="1800">
                <a:latin typeface="Comic Sans MS" charset="0"/>
              </a:rPr>
              <a:t>Critical Section </a:t>
            </a:r>
            <a:r>
              <a:rPr lang="en-GB" sz="1800" i="1">
                <a:latin typeface="Comic Sans MS" charset="0"/>
              </a:rPr>
              <a:t>(T</a:t>
            </a:r>
            <a:r>
              <a:rPr lang="en-GB" sz="1800" i="1" baseline="-33000">
                <a:latin typeface="Comic Sans MS" charset="0"/>
              </a:rPr>
              <a:t>c </a:t>
            </a:r>
            <a:r>
              <a:rPr lang="en-GB" sz="1800" i="1">
                <a:latin typeface="Comic Sans MS" charset="0"/>
              </a:rPr>
              <a:t>)</a:t>
            </a:r>
          </a:p>
        </p:txBody>
      </p:sp>
      <p:sp>
        <p:nvSpPr>
          <p:cNvPr id="10248" name="Text Box 8"/>
          <p:cNvSpPr txBox="1">
            <a:spLocks noChangeArrowheads="1"/>
          </p:cNvSpPr>
          <p:nvPr/>
        </p:nvSpPr>
        <p:spPr bwMode="auto">
          <a:xfrm>
            <a:off x="4436174" y="3221619"/>
            <a:ext cx="1957893" cy="26776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lvl1pPr defTabSz="912813">
              <a:tabLst>
                <a:tab pos="723900" algn="l"/>
                <a:tab pos="1447800" algn="l"/>
                <a:tab pos="2171700" algn="l"/>
              </a:tabLst>
              <a:defRPr sz="2400">
                <a:solidFill>
                  <a:schemeClr val="tx1"/>
                </a:solidFill>
                <a:latin typeface="Times New Roman" charset="0"/>
                <a:ea typeface="ＭＳ Ｐゴシック" charset="0"/>
              </a:defRPr>
            </a:lvl1pPr>
            <a:lvl2pPr defTabSz="912813">
              <a:tabLst>
                <a:tab pos="723900" algn="l"/>
                <a:tab pos="1447800" algn="l"/>
                <a:tab pos="2171700" algn="l"/>
              </a:tabLst>
              <a:defRPr sz="2400">
                <a:solidFill>
                  <a:schemeClr val="tx1"/>
                </a:solidFill>
                <a:latin typeface="Times New Roman" charset="0"/>
                <a:ea typeface="ＭＳ Ｐゴシック" charset="0"/>
              </a:defRPr>
            </a:lvl2pPr>
            <a:lvl3pPr marL="912813" defTabSz="912813">
              <a:tabLst>
                <a:tab pos="723900" algn="l"/>
                <a:tab pos="1447800" algn="l"/>
                <a:tab pos="2171700" algn="l"/>
              </a:tabLst>
              <a:defRPr sz="2400">
                <a:solidFill>
                  <a:schemeClr val="tx1"/>
                </a:solidFill>
                <a:latin typeface="Times New Roman" charset="0"/>
                <a:ea typeface="ＭＳ Ｐゴシック" charset="0"/>
              </a:defRPr>
            </a:lvl3pPr>
            <a:lvl4pPr defTabSz="912813">
              <a:tabLst>
                <a:tab pos="723900" algn="l"/>
                <a:tab pos="1447800" algn="l"/>
                <a:tab pos="2171700" algn="l"/>
              </a:tabLst>
              <a:defRPr sz="2400">
                <a:solidFill>
                  <a:schemeClr val="tx1"/>
                </a:solidFill>
                <a:latin typeface="Times New Roman" charset="0"/>
                <a:ea typeface="ＭＳ Ｐゴシック" charset="0"/>
              </a:defRPr>
            </a:lvl4pPr>
            <a:lvl5pPr defTabSz="912813">
              <a:tabLst>
                <a:tab pos="723900" algn="l"/>
                <a:tab pos="1447800" algn="l"/>
                <a:tab pos="2171700" algn="l"/>
              </a:tabLst>
              <a:defRPr sz="2400">
                <a:solidFill>
                  <a:schemeClr val="tx1"/>
                </a:solidFill>
                <a:latin typeface="Times New Roman" charset="0"/>
                <a:ea typeface="ＭＳ Ｐゴシック" charset="0"/>
              </a:defRPr>
            </a:lvl5pPr>
            <a:lvl6pPr defTabSz="912813" eaLnBrk="0" fontAlgn="base" hangingPunct="0">
              <a:spcBef>
                <a:spcPct val="0"/>
              </a:spcBef>
              <a:spcAft>
                <a:spcPct val="0"/>
              </a:spcAft>
              <a:tabLst>
                <a:tab pos="723900" algn="l"/>
                <a:tab pos="1447800" algn="l"/>
                <a:tab pos="2171700" algn="l"/>
              </a:tabLst>
              <a:defRPr sz="2400">
                <a:solidFill>
                  <a:schemeClr val="tx1"/>
                </a:solidFill>
                <a:latin typeface="Times New Roman" charset="0"/>
                <a:ea typeface="ＭＳ Ｐゴシック" charset="0"/>
              </a:defRPr>
            </a:lvl6pPr>
            <a:lvl7pPr defTabSz="912813" eaLnBrk="0" fontAlgn="base" hangingPunct="0">
              <a:spcBef>
                <a:spcPct val="0"/>
              </a:spcBef>
              <a:spcAft>
                <a:spcPct val="0"/>
              </a:spcAft>
              <a:tabLst>
                <a:tab pos="723900" algn="l"/>
                <a:tab pos="1447800" algn="l"/>
                <a:tab pos="2171700" algn="l"/>
              </a:tabLst>
              <a:defRPr sz="2400">
                <a:solidFill>
                  <a:schemeClr val="tx1"/>
                </a:solidFill>
                <a:latin typeface="Times New Roman" charset="0"/>
                <a:ea typeface="ＭＳ Ｐゴシック" charset="0"/>
              </a:defRPr>
            </a:lvl7pPr>
            <a:lvl8pPr defTabSz="912813" eaLnBrk="0" fontAlgn="base" hangingPunct="0">
              <a:spcBef>
                <a:spcPct val="0"/>
              </a:spcBef>
              <a:spcAft>
                <a:spcPct val="0"/>
              </a:spcAft>
              <a:tabLst>
                <a:tab pos="723900" algn="l"/>
                <a:tab pos="1447800" algn="l"/>
                <a:tab pos="2171700" algn="l"/>
              </a:tabLst>
              <a:defRPr sz="2400">
                <a:solidFill>
                  <a:schemeClr val="tx1"/>
                </a:solidFill>
                <a:latin typeface="Times New Roman" charset="0"/>
                <a:ea typeface="ＭＳ Ｐゴシック" charset="0"/>
              </a:defRPr>
            </a:lvl8pPr>
            <a:lvl9pPr defTabSz="912813" eaLnBrk="0" fontAlgn="base" hangingPunct="0">
              <a:spcBef>
                <a:spcPct val="0"/>
              </a:spcBef>
              <a:spcAft>
                <a:spcPct val="0"/>
              </a:spcAft>
              <a:tabLst>
                <a:tab pos="723900" algn="l"/>
                <a:tab pos="1447800" algn="l"/>
                <a:tab pos="2171700" algn="l"/>
              </a:tabLst>
              <a:defRPr sz="2400">
                <a:solidFill>
                  <a:schemeClr val="tx1"/>
                </a:solidFill>
                <a:latin typeface="Times New Roman" charset="0"/>
                <a:ea typeface="ＭＳ Ｐゴシック" charset="0"/>
              </a:defRPr>
            </a:lvl9pPr>
          </a:lstStyle>
          <a:p>
            <a:pPr algn="ctr">
              <a:lnSpc>
                <a:spcPct val="96000"/>
              </a:lnSpc>
              <a:spcBef>
                <a:spcPts val="771"/>
              </a:spcBef>
              <a:buClr>
                <a:srgbClr val="000000"/>
              </a:buClr>
              <a:buSzPct val="45000"/>
            </a:pPr>
            <a:r>
              <a:rPr lang="en-GB" sz="1800">
                <a:latin typeface="Comic Sans MS" charset="0"/>
              </a:rPr>
              <a:t>Lock Release </a:t>
            </a:r>
            <a:r>
              <a:rPr lang="en-GB" sz="1800" i="1">
                <a:latin typeface="Comic Sans MS" charset="0"/>
              </a:rPr>
              <a:t>(T</a:t>
            </a:r>
            <a:r>
              <a:rPr lang="en-GB" sz="1800" i="1" baseline="-33000">
                <a:latin typeface="Comic Sans MS" charset="0"/>
              </a:rPr>
              <a:t>r </a:t>
            </a:r>
            <a:r>
              <a:rPr lang="en-GB" sz="1800" i="1">
                <a:latin typeface="Comic Sans MS" charset="0"/>
              </a:rPr>
              <a:t>)</a:t>
            </a:r>
          </a:p>
        </p:txBody>
      </p:sp>
      <p:sp>
        <p:nvSpPr>
          <p:cNvPr id="10250" name="Text Box 10"/>
          <p:cNvSpPr txBox="1">
            <a:spLocks noChangeArrowheads="1"/>
          </p:cNvSpPr>
          <p:nvPr/>
        </p:nvSpPr>
        <p:spPr bwMode="auto">
          <a:xfrm>
            <a:off x="1386489" y="4339176"/>
            <a:ext cx="4010864" cy="35702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lvl1pPr defTabSz="912813">
              <a:tabLst>
                <a:tab pos="723900" algn="l"/>
                <a:tab pos="1447800" algn="l"/>
              </a:tabLst>
              <a:defRPr sz="2400">
                <a:solidFill>
                  <a:schemeClr val="tx1"/>
                </a:solidFill>
                <a:latin typeface="Times New Roman" charset="0"/>
                <a:ea typeface="ＭＳ Ｐゴシック" charset="0"/>
              </a:defRPr>
            </a:lvl1pPr>
            <a:lvl2pPr defTabSz="912813">
              <a:tabLst>
                <a:tab pos="723900" algn="l"/>
                <a:tab pos="1447800" algn="l"/>
              </a:tabLst>
              <a:defRPr sz="2400">
                <a:solidFill>
                  <a:schemeClr val="tx1"/>
                </a:solidFill>
                <a:latin typeface="Times New Roman" charset="0"/>
                <a:ea typeface="ＭＳ Ｐゴシック" charset="0"/>
              </a:defRPr>
            </a:lvl2pPr>
            <a:lvl3pPr marL="912813" defTabSz="912813">
              <a:tabLst>
                <a:tab pos="723900" algn="l"/>
                <a:tab pos="1447800" algn="l"/>
              </a:tabLst>
              <a:defRPr sz="2400">
                <a:solidFill>
                  <a:schemeClr val="tx1"/>
                </a:solidFill>
                <a:latin typeface="Times New Roman" charset="0"/>
                <a:ea typeface="ＭＳ Ｐゴシック" charset="0"/>
              </a:defRPr>
            </a:lvl3pPr>
            <a:lvl4pPr defTabSz="912813">
              <a:tabLst>
                <a:tab pos="723900" algn="l"/>
                <a:tab pos="1447800" algn="l"/>
              </a:tabLst>
              <a:defRPr sz="2400">
                <a:solidFill>
                  <a:schemeClr val="tx1"/>
                </a:solidFill>
                <a:latin typeface="Times New Roman" charset="0"/>
                <a:ea typeface="ＭＳ Ｐゴシック" charset="0"/>
              </a:defRPr>
            </a:lvl4pPr>
            <a:lvl5pPr defTabSz="912813">
              <a:tabLst>
                <a:tab pos="723900" algn="l"/>
                <a:tab pos="1447800" algn="l"/>
              </a:tabLst>
              <a:defRPr sz="2400">
                <a:solidFill>
                  <a:schemeClr val="tx1"/>
                </a:solidFill>
                <a:latin typeface="Times New Roman" charset="0"/>
                <a:ea typeface="ＭＳ Ｐゴシック" charset="0"/>
              </a:defRPr>
            </a:lvl5pPr>
            <a:lvl6pPr defTabSz="912813" eaLnBrk="0" fontAlgn="base" hangingPunct="0">
              <a:spcBef>
                <a:spcPct val="0"/>
              </a:spcBef>
              <a:spcAft>
                <a:spcPct val="0"/>
              </a:spcAft>
              <a:tabLst>
                <a:tab pos="723900" algn="l"/>
                <a:tab pos="1447800" algn="l"/>
              </a:tabLst>
              <a:defRPr sz="2400">
                <a:solidFill>
                  <a:schemeClr val="tx1"/>
                </a:solidFill>
                <a:latin typeface="Times New Roman" charset="0"/>
                <a:ea typeface="ＭＳ Ｐゴシック" charset="0"/>
              </a:defRPr>
            </a:lvl6pPr>
            <a:lvl7pPr defTabSz="912813" eaLnBrk="0" fontAlgn="base" hangingPunct="0">
              <a:spcBef>
                <a:spcPct val="0"/>
              </a:spcBef>
              <a:spcAft>
                <a:spcPct val="0"/>
              </a:spcAft>
              <a:tabLst>
                <a:tab pos="723900" algn="l"/>
                <a:tab pos="1447800" algn="l"/>
              </a:tabLst>
              <a:defRPr sz="2400">
                <a:solidFill>
                  <a:schemeClr val="tx1"/>
                </a:solidFill>
                <a:latin typeface="Times New Roman" charset="0"/>
                <a:ea typeface="ＭＳ Ｐゴシック" charset="0"/>
              </a:defRPr>
            </a:lvl7pPr>
            <a:lvl8pPr defTabSz="912813" eaLnBrk="0" fontAlgn="base" hangingPunct="0">
              <a:spcBef>
                <a:spcPct val="0"/>
              </a:spcBef>
              <a:spcAft>
                <a:spcPct val="0"/>
              </a:spcAft>
              <a:tabLst>
                <a:tab pos="723900" algn="l"/>
                <a:tab pos="1447800" algn="l"/>
              </a:tabLst>
              <a:defRPr sz="2400">
                <a:solidFill>
                  <a:schemeClr val="tx1"/>
                </a:solidFill>
                <a:latin typeface="Times New Roman" charset="0"/>
                <a:ea typeface="ＭＳ Ｐゴシック" charset="0"/>
              </a:defRPr>
            </a:lvl8pPr>
            <a:lvl9pPr defTabSz="912813" eaLnBrk="0" fontAlgn="base" hangingPunct="0">
              <a:spcBef>
                <a:spcPct val="0"/>
              </a:spcBef>
              <a:spcAft>
                <a:spcPct val="0"/>
              </a:spcAft>
              <a:tabLst>
                <a:tab pos="723900" algn="l"/>
                <a:tab pos="1447800" algn="l"/>
              </a:tabLst>
              <a:defRPr sz="2400">
                <a:solidFill>
                  <a:schemeClr val="tx1"/>
                </a:solidFill>
                <a:latin typeface="Times New Roman" charset="0"/>
                <a:ea typeface="ＭＳ Ｐゴシック" charset="0"/>
              </a:defRPr>
            </a:lvl9pPr>
          </a:lstStyle>
          <a:p>
            <a:pPr algn="ctr">
              <a:lnSpc>
                <a:spcPct val="96000"/>
              </a:lnSpc>
              <a:spcBef>
                <a:spcPts val="771"/>
              </a:spcBef>
              <a:buClr>
                <a:srgbClr val="000000"/>
              </a:buClr>
              <a:buSzPct val="45000"/>
            </a:pPr>
            <a:r>
              <a:rPr lang="en-GB">
                <a:latin typeface="Comic Sans MS" charset="0"/>
              </a:rPr>
              <a:t>Critical-section efficiency =</a:t>
            </a:r>
          </a:p>
        </p:txBody>
      </p:sp>
      <p:sp>
        <p:nvSpPr>
          <p:cNvPr id="10251" name="Text Box 11"/>
          <p:cNvSpPr txBox="1">
            <a:spLocks noChangeArrowheads="1"/>
          </p:cNvSpPr>
          <p:nvPr/>
        </p:nvSpPr>
        <p:spPr bwMode="auto">
          <a:xfrm>
            <a:off x="5808837" y="4120273"/>
            <a:ext cx="397689" cy="35702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lvl1pPr defTabSz="912813">
              <a:defRPr sz="2400">
                <a:solidFill>
                  <a:schemeClr val="tx1"/>
                </a:solidFill>
                <a:latin typeface="Times New Roman" charset="0"/>
                <a:ea typeface="ＭＳ Ｐゴシック" charset="0"/>
              </a:defRPr>
            </a:lvl1pPr>
            <a:lvl2pPr defTabSz="912813">
              <a:defRPr sz="2400">
                <a:solidFill>
                  <a:schemeClr val="tx1"/>
                </a:solidFill>
                <a:latin typeface="Times New Roman" charset="0"/>
                <a:ea typeface="ＭＳ Ｐゴシック" charset="0"/>
              </a:defRPr>
            </a:lvl2pPr>
            <a:lvl3pPr marL="912813" defTabSz="912813">
              <a:defRPr sz="2400">
                <a:solidFill>
                  <a:schemeClr val="tx1"/>
                </a:solidFill>
                <a:latin typeface="Times New Roman" charset="0"/>
                <a:ea typeface="ＭＳ Ｐゴシック" charset="0"/>
              </a:defRPr>
            </a:lvl3pPr>
            <a:lvl4pPr defTabSz="912813">
              <a:defRPr sz="2400">
                <a:solidFill>
                  <a:schemeClr val="tx1"/>
                </a:solidFill>
                <a:latin typeface="Times New Roman" charset="0"/>
                <a:ea typeface="ＭＳ Ｐゴシック" charset="0"/>
              </a:defRPr>
            </a:lvl4pPr>
            <a:lvl5pPr defTabSz="912813">
              <a:defRPr sz="2400">
                <a:solidFill>
                  <a:schemeClr val="tx1"/>
                </a:solidFill>
                <a:latin typeface="Times New Roman" charset="0"/>
                <a:ea typeface="ＭＳ Ｐゴシック" charset="0"/>
              </a:defRPr>
            </a:lvl5pPr>
            <a:lvl6pPr defTabSz="912813" eaLnBrk="0" fontAlgn="base" hangingPunct="0">
              <a:spcBef>
                <a:spcPct val="0"/>
              </a:spcBef>
              <a:spcAft>
                <a:spcPct val="0"/>
              </a:spcAft>
              <a:defRPr sz="2400">
                <a:solidFill>
                  <a:schemeClr val="tx1"/>
                </a:solidFill>
                <a:latin typeface="Times New Roman" charset="0"/>
                <a:ea typeface="ＭＳ Ｐゴシック" charset="0"/>
              </a:defRPr>
            </a:lvl6pPr>
            <a:lvl7pPr defTabSz="912813" eaLnBrk="0" fontAlgn="base" hangingPunct="0">
              <a:spcBef>
                <a:spcPct val="0"/>
              </a:spcBef>
              <a:spcAft>
                <a:spcPct val="0"/>
              </a:spcAft>
              <a:defRPr sz="2400">
                <a:solidFill>
                  <a:schemeClr val="tx1"/>
                </a:solidFill>
                <a:latin typeface="Times New Roman" charset="0"/>
                <a:ea typeface="ＭＳ Ｐゴシック" charset="0"/>
              </a:defRPr>
            </a:lvl7pPr>
            <a:lvl8pPr defTabSz="912813" eaLnBrk="0" fontAlgn="base" hangingPunct="0">
              <a:spcBef>
                <a:spcPct val="0"/>
              </a:spcBef>
              <a:spcAft>
                <a:spcPct val="0"/>
              </a:spcAft>
              <a:defRPr sz="2400">
                <a:solidFill>
                  <a:schemeClr val="tx1"/>
                </a:solidFill>
                <a:latin typeface="Times New Roman" charset="0"/>
                <a:ea typeface="ＭＳ Ｐゴシック" charset="0"/>
              </a:defRPr>
            </a:lvl8pPr>
            <a:lvl9pPr defTabSz="912813" eaLnBrk="0" fontAlgn="base" hangingPunct="0">
              <a:spcBef>
                <a:spcPct val="0"/>
              </a:spcBef>
              <a:spcAft>
                <a:spcPct val="0"/>
              </a:spcAft>
              <a:defRPr sz="2400">
                <a:solidFill>
                  <a:schemeClr val="tx1"/>
                </a:solidFill>
                <a:latin typeface="Times New Roman" charset="0"/>
                <a:ea typeface="ＭＳ Ｐゴシック" charset="0"/>
              </a:defRPr>
            </a:lvl9pPr>
          </a:lstStyle>
          <a:p>
            <a:pPr algn="ctr">
              <a:lnSpc>
                <a:spcPct val="96000"/>
              </a:lnSpc>
              <a:spcBef>
                <a:spcPts val="771"/>
              </a:spcBef>
              <a:buClr>
                <a:srgbClr val="000000"/>
              </a:buClr>
              <a:buSzPct val="45000"/>
            </a:pPr>
            <a:r>
              <a:rPr lang="en-GB" i="1">
                <a:latin typeface="Comic Sans MS" charset="0"/>
              </a:rPr>
              <a:t>T</a:t>
            </a:r>
            <a:r>
              <a:rPr lang="en-GB" i="1" baseline="-33000">
                <a:latin typeface="Comic Sans MS" charset="0"/>
              </a:rPr>
              <a:t>c</a:t>
            </a:r>
          </a:p>
        </p:txBody>
      </p:sp>
      <p:sp>
        <p:nvSpPr>
          <p:cNvPr id="10252" name="Text Box 12"/>
          <p:cNvSpPr txBox="1">
            <a:spLocks noChangeArrowheads="1"/>
          </p:cNvSpPr>
          <p:nvPr/>
        </p:nvSpPr>
        <p:spPr bwMode="auto">
          <a:xfrm>
            <a:off x="5363657" y="4536476"/>
            <a:ext cx="1315408" cy="35702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lvl1pPr defTabSz="912813">
              <a:tabLst>
                <a:tab pos="723900" algn="l"/>
              </a:tabLst>
              <a:defRPr sz="2400">
                <a:solidFill>
                  <a:schemeClr val="tx1"/>
                </a:solidFill>
                <a:latin typeface="Times New Roman" charset="0"/>
                <a:ea typeface="ＭＳ Ｐゴシック" charset="0"/>
              </a:defRPr>
            </a:lvl1pPr>
            <a:lvl2pPr defTabSz="912813">
              <a:tabLst>
                <a:tab pos="723900" algn="l"/>
              </a:tabLst>
              <a:defRPr sz="2400">
                <a:solidFill>
                  <a:schemeClr val="tx1"/>
                </a:solidFill>
                <a:latin typeface="Times New Roman" charset="0"/>
                <a:ea typeface="ＭＳ Ｐゴシック" charset="0"/>
              </a:defRPr>
            </a:lvl2pPr>
            <a:lvl3pPr marL="912813" defTabSz="912813">
              <a:tabLst>
                <a:tab pos="723900" algn="l"/>
              </a:tabLst>
              <a:defRPr sz="2400">
                <a:solidFill>
                  <a:schemeClr val="tx1"/>
                </a:solidFill>
                <a:latin typeface="Times New Roman" charset="0"/>
                <a:ea typeface="ＭＳ Ｐゴシック" charset="0"/>
              </a:defRPr>
            </a:lvl3pPr>
            <a:lvl4pPr defTabSz="912813">
              <a:tabLst>
                <a:tab pos="723900" algn="l"/>
              </a:tabLst>
              <a:defRPr sz="2400">
                <a:solidFill>
                  <a:schemeClr val="tx1"/>
                </a:solidFill>
                <a:latin typeface="Times New Roman" charset="0"/>
                <a:ea typeface="ＭＳ Ｐゴシック" charset="0"/>
              </a:defRPr>
            </a:lvl4pPr>
            <a:lvl5pPr defTabSz="912813">
              <a:tabLst>
                <a:tab pos="723900" algn="l"/>
              </a:tabLst>
              <a:defRPr sz="2400">
                <a:solidFill>
                  <a:schemeClr val="tx1"/>
                </a:solidFill>
                <a:latin typeface="Times New Roman" charset="0"/>
                <a:ea typeface="ＭＳ Ｐゴシック" charset="0"/>
              </a:defRPr>
            </a:lvl5pPr>
            <a:lvl6pPr defTabSz="912813" eaLnBrk="0" fontAlgn="base" hangingPunct="0">
              <a:spcBef>
                <a:spcPct val="0"/>
              </a:spcBef>
              <a:spcAft>
                <a:spcPct val="0"/>
              </a:spcAft>
              <a:tabLst>
                <a:tab pos="723900" algn="l"/>
              </a:tabLst>
              <a:defRPr sz="2400">
                <a:solidFill>
                  <a:schemeClr val="tx1"/>
                </a:solidFill>
                <a:latin typeface="Times New Roman" charset="0"/>
                <a:ea typeface="ＭＳ Ｐゴシック" charset="0"/>
              </a:defRPr>
            </a:lvl6pPr>
            <a:lvl7pPr defTabSz="912813" eaLnBrk="0" fontAlgn="base" hangingPunct="0">
              <a:spcBef>
                <a:spcPct val="0"/>
              </a:spcBef>
              <a:spcAft>
                <a:spcPct val="0"/>
              </a:spcAft>
              <a:tabLst>
                <a:tab pos="723900" algn="l"/>
              </a:tabLst>
              <a:defRPr sz="2400">
                <a:solidFill>
                  <a:schemeClr val="tx1"/>
                </a:solidFill>
                <a:latin typeface="Times New Roman" charset="0"/>
                <a:ea typeface="ＭＳ Ｐゴシック" charset="0"/>
              </a:defRPr>
            </a:lvl7pPr>
            <a:lvl8pPr defTabSz="912813" eaLnBrk="0" fontAlgn="base" hangingPunct="0">
              <a:spcBef>
                <a:spcPct val="0"/>
              </a:spcBef>
              <a:spcAft>
                <a:spcPct val="0"/>
              </a:spcAft>
              <a:tabLst>
                <a:tab pos="723900" algn="l"/>
              </a:tabLst>
              <a:defRPr sz="2400">
                <a:solidFill>
                  <a:schemeClr val="tx1"/>
                </a:solidFill>
                <a:latin typeface="Times New Roman" charset="0"/>
                <a:ea typeface="ＭＳ Ｐゴシック" charset="0"/>
              </a:defRPr>
            </a:lvl8pPr>
            <a:lvl9pPr defTabSz="912813" eaLnBrk="0" fontAlgn="base" hangingPunct="0">
              <a:spcBef>
                <a:spcPct val="0"/>
              </a:spcBef>
              <a:spcAft>
                <a:spcPct val="0"/>
              </a:spcAft>
              <a:tabLst>
                <a:tab pos="723900" algn="l"/>
              </a:tabLst>
              <a:defRPr sz="2400">
                <a:solidFill>
                  <a:schemeClr val="tx1"/>
                </a:solidFill>
                <a:latin typeface="Times New Roman" charset="0"/>
                <a:ea typeface="ＭＳ Ｐゴシック" charset="0"/>
              </a:defRPr>
            </a:lvl9pPr>
          </a:lstStyle>
          <a:p>
            <a:pPr algn="ctr">
              <a:lnSpc>
                <a:spcPct val="96000"/>
              </a:lnSpc>
              <a:spcBef>
                <a:spcPts val="771"/>
              </a:spcBef>
              <a:buClr>
                <a:srgbClr val="000000"/>
              </a:buClr>
              <a:buSzPct val="45000"/>
            </a:pPr>
            <a:r>
              <a:rPr lang="en-GB" i="1">
                <a:latin typeface="Comic Sans MS" charset="0"/>
              </a:rPr>
              <a:t>T</a:t>
            </a:r>
            <a:r>
              <a:rPr lang="en-GB" i="1" baseline="-33000">
                <a:latin typeface="Comic Sans MS" charset="0"/>
              </a:rPr>
              <a:t>c</a:t>
            </a:r>
            <a:r>
              <a:rPr lang="en-GB" i="1">
                <a:latin typeface="Comic Sans MS" charset="0"/>
              </a:rPr>
              <a:t>+T</a:t>
            </a:r>
            <a:r>
              <a:rPr lang="en-GB" i="1" baseline="-33000">
                <a:latin typeface="Comic Sans MS" charset="0"/>
              </a:rPr>
              <a:t>a</a:t>
            </a:r>
            <a:r>
              <a:rPr lang="en-GB" i="1">
                <a:latin typeface="Comic Sans MS" charset="0"/>
              </a:rPr>
              <a:t>+T</a:t>
            </a:r>
            <a:r>
              <a:rPr lang="en-GB" i="1" baseline="-33000">
                <a:latin typeface="Comic Sans MS" charset="0"/>
              </a:rPr>
              <a:t>r</a:t>
            </a:r>
          </a:p>
        </p:txBody>
      </p:sp>
      <p:sp>
        <p:nvSpPr>
          <p:cNvPr id="10253" name="Line 13"/>
          <p:cNvSpPr>
            <a:spLocks noChangeShapeType="1"/>
          </p:cNvSpPr>
          <p:nvPr/>
        </p:nvSpPr>
        <p:spPr bwMode="auto">
          <a:xfrm>
            <a:off x="5359680" y="4522075"/>
            <a:ext cx="1169280" cy="0"/>
          </a:xfrm>
          <a:prstGeom prst="line">
            <a:avLst/>
          </a:prstGeom>
          <a:noFill/>
          <a:ln w="36000">
            <a:solidFill>
              <a:srgbClr val="000000"/>
            </a:solidFill>
            <a:round/>
            <a:headEnd/>
            <a:tailEnd/>
          </a:ln>
          <a:extLst>
            <a:ext uri="{909E8E84-426E-40dd-AFC4-6F175D3DCCD1}">
              <a14:hiddenFill xmlns="" xmlns:a14="http://schemas.microsoft.com/office/drawing/2010/main">
                <a:noFill/>
              </a14:hiddenFill>
            </a:ext>
          </a:extLst>
        </p:spPr>
        <p:txBody>
          <a:bodyPr lIns="82945" tIns="41473" rIns="82945" bIns="41473"/>
          <a:lstStyle/>
          <a:p>
            <a:endParaRPr lang="en-US"/>
          </a:p>
        </p:txBody>
      </p:sp>
      <p:sp>
        <p:nvSpPr>
          <p:cNvPr id="10254" name="Text Box 14"/>
          <p:cNvSpPr txBox="1">
            <a:spLocks noChangeArrowheads="1"/>
          </p:cNvSpPr>
          <p:nvPr/>
        </p:nvSpPr>
        <p:spPr bwMode="auto">
          <a:xfrm>
            <a:off x="977761" y="5306958"/>
            <a:ext cx="7201240" cy="26776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lvl1pPr defTabSz="912813">
              <a:tabLst>
                <a:tab pos="723900" algn="l"/>
                <a:tab pos="1447800" algn="l"/>
                <a:tab pos="2171700" algn="l"/>
                <a:tab pos="2895600" algn="l"/>
                <a:tab pos="3619500" algn="l"/>
                <a:tab pos="4343400" algn="l"/>
                <a:tab pos="5065713" algn="l"/>
                <a:tab pos="5791200" algn="l"/>
                <a:tab pos="6515100" algn="l"/>
                <a:tab pos="7235825" algn="l"/>
                <a:tab pos="7958138" algn="l"/>
                <a:tab pos="8686800" algn="l"/>
              </a:tabLst>
              <a:defRPr sz="2400">
                <a:solidFill>
                  <a:schemeClr val="tx1"/>
                </a:solidFill>
                <a:latin typeface="Times New Roman" charset="0"/>
                <a:ea typeface="ＭＳ Ｐゴシック" charset="0"/>
              </a:defRPr>
            </a:lvl1pPr>
            <a:lvl2pPr defTabSz="912813">
              <a:tabLst>
                <a:tab pos="723900" algn="l"/>
                <a:tab pos="1447800" algn="l"/>
                <a:tab pos="2171700" algn="l"/>
                <a:tab pos="2895600" algn="l"/>
                <a:tab pos="3619500" algn="l"/>
                <a:tab pos="4343400" algn="l"/>
                <a:tab pos="5065713" algn="l"/>
                <a:tab pos="5791200" algn="l"/>
                <a:tab pos="6515100" algn="l"/>
                <a:tab pos="7235825" algn="l"/>
                <a:tab pos="7958138" algn="l"/>
                <a:tab pos="8686800" algn="l"/>
              </a:tabLst>
              <a:defRPr sz="2400">
                <a:solidFill>
                  <a:schemeClr val="tx1"/>
                </a:solidFill>
                <a:latin typeface="Times New Roman" charset="0"/>
                <a:ea typeface="ＭＳ Ｐゴシック" charset="0"/>
              </a:defRPr>
            </a:lvl2pPr>
            <a:lvl3pPr marL="912813" defTabSz="912813">
              <a:tabLst>
                <a:tab pos="723900" algn="l"/>
                <a:tab pos="1447800" algn="l"/>
                <a:tab pos="2171700" algn="l"/>
                <a:tab pos="2895600" algn="l"/>
                <a:tab pos="3619500" algn="l"/>
                <a:tab pos="4343400" algn="l"/>
                <a:tab pos="5065713" algn="l"/>
                <a:tab pos="5791200" algn="l"/>
                <a:tab pos="6515100" algn="l"/>
                <a:tab pos="7235825" algn="l"/>
                <a:tab pos="7958138" algn="l"/>
                <a:tab pos="8686800" algn="l"/>
              </a:tabLst>
              <a:defRPr sz="2400">
                <a:solidFill>
                  <a:schemeClr val="tx1"/>
                </a:solidFill>
                <a:latin typeface="Times New Roman" charset="0"/>
                <a:ea typeface="ＭＳ Ｐゴシック" charset="0"/>
              </a:defRPr>
            </a:lvl3pPr>
            <a:lvl4pPr defTabSz="912813">
              <a:tabLst>
                <a:tab pos="723900" algn="l"/>
                <a:tab pos="1447800" algn="l"/>
                <a:tab pos="2171700" algn="l"/>
                <a:tab pos="2895600" algn="l"/>
                <a:tab pos="3619500" algn="l"/>
                <a:tab pos="4343400" algn="l"/>
                <a:tab pos="5065713" algn="l"/>
                <a:tab pos="5791200" algn="l"/>
                <a:tab pos="6515100" algn="l"/>
                <a:tab pos="7235825" algn="l"/>
                <a:tab pos="7958138" algn="l"/>
                <a:tab pos="8686800" algn="l"/>
              </a:tabLst>
              <a:defRPr sz="2400">
                <a:solidFill>
                  <a:schemeClr val="tx1"/>
                </a:solidFill>
                <a:latin typeface="Times New Roman" charset="0"/>
                <a:ea typeface="ＭＳ Ｐゴシック" charset="0"/>
              </a:defRPr>
            </a:lvl4pPr>
            <a:lvl5pPr defTabSz="912813">
              <a:tabLst>
                <a:tab pos="723900" algn="l"/>
                <a:tab pos="1447800" algn="l"/>
                <a:tab pos="2171700" algn="l"/>
                <a:tab pos="2895600" algn="l"/>
                <a:tab pos="3619500" algn="l"/>
                <a:tab pos="4343400" algn="l"/>
                <a:tab pos="5065713" algn="l"/>
                <a:tab pos="5791200" algn="l"/>
                <a:tab pos="6515100" algn="l"/>
                <a:tab pos="7235825" algn="l"/>
                <a:tab pos="7958138" algn="l"/>
                <a:tab pos="8686800" algn="l"/>
              </a:tabLst>
              <a:defRPr sz="2400">
                <a:solidFill>
                  <a:schemeClr val="tx1"/>
                </a:solidFill>
                <a:latin typeface="Times New Roman" charset="0"/>
                <a:ea typeface="ＭＳ Ｐゴシック" charset="0"/>
              </a:defRPr>
            </a:lvl5pPr>
            <a:lvl6pPr defTabSz="912813" eaLnBrk="0" fontAlgn="base" hangingPunct="0">
              <a:spcBef>
                <a:spcPct val="0"/>
              </a:spcBef>
              <a:spcAft>
                <a:spcPct val="0"/>
              </a:spcAft>
              <a:tabLst>
                <a:tab pos="723900" algn="l"/>
                <a:tab pos="1447800" algn="l"/>
                <a:tab pos="2171700" algn="l"/>
                <a:tab pos="2895600" algn="l"/>
                <a:tab pos="3619500" algn="l"/>
                <a:tab pos="4343400" algn="l"/>
                <a:tab pos="5065713" algn="l"/>
                <a:tab pos="5791200" algn="l"/>
                <a:tab pos="6515100" algn="l"/>
                <a:tab pos="7235825" algn="l"/>
                <a:tab pos="7958138" algn="l"/>
                <a:tab pos="8686800" algn="l"/>
              </a:tabLst>
              <a:defRPr sz="2400">
                <a:solidFill>
                  <a:schemeClr val="tx1"/>
                </a:solidFill>
                <a:latin typeface="Times New Roman" charset="0"/>
                <a:ea typeface="ＭＳ Ｐゴシック" charset="0"/>
              </a:defRPr>
            </a:lvl6pPr>
            <a:lvl7pPr defTabSz="912813" eaLnBrk="0" fontAlgn="base" hangingPunct="0">
              <a:spcBef>
                <a:spcPct val="0"/>
              </a:spcBef>
              <a:spcAft>
                <a:spcPct val="0"/>
              </a:spcAft>
              <a:tabLst>
                <a:tab pos="723900" algn="l"/>
                <a:tab pos="1447800" algn="l"/>
                <a:tab pos="2171700" algn="l"/>
                <a:tab pos="2895600" algn="l"/>
                <a:tab pos="3619500" algn="l"/>
                <a:tab pos="4343400" algn="l"/>
                <a:tab pos="5065713" algn="l"/>
                <a:tab pos="5791200" algn="l"/>
                <a:tab pos="6515100" algn="l"/>
                <a:tab pos="7235825" algn="l"/>
                <a:tab pos="7958138" algn="l"/>
                <a:tab pos="8686800" algn="l"/>
              </a:tabLst>
              <a:defRPr sz="2400">
                <a:solidFill>
                  <a:schemeClr val="tx1"/>
                </a:solidFill>
                <a:latin typeface="Times New Roman" charset="0"/>
                <a:ea typeface="ＭＳ Ｐゴシック" charset="0"/>
              </a:defRPr>
            </a:lvl7pPr>
            <a:lvl8pPr defTabSz="912813" eaLnBrk="0" fontAlgn="base" hangingPunct="0">
              <a:spcBef>
                <a:spcPct val="0"/>
              </a:spcBef>
              <a:spcAft>
                <a:spcPct val="0"/>
              </a:spcAft>
              <a:tabLst>
                <a:tab pos="723900" algn="l"/>
                <a:tab pos="1447800" algn="l"/>
                <a:tab pos="2171700" algn="l"/>
                <a:tab pos="2895600" algn="l"/>
                <a:tab pos="3619500" algn="l"/>
                <a:tab pos="4343400" algn="l"/>
                <a:tab pos="5065713" algn="l"/>
                <a:tab pos="5791200" algn="l"/>
                <a:tab pos="6515100" algn="l"/>
                <a:tab pos="7235825" algn="l"/>
                <a:tab pos="7958138" algn="l"/>
                <a:tab pos="8686800" algn="l"/>
              </a:tabLst>
              <a:defRPr sz="2400">
                <a:solidFill>
                  <a:schemeClr val="tx1"/>
                </a:solidFill>
                <a:latin typeface="Times New Roman" charset="0"/>
                <a:ea typeface="ＭＳ Ｐゴシック" charset="0"/>
              </a:defRPr>
            </a:lvl8pPr>
            <a:lvl9pPr defTabSz="912813" eaLnBrk="0" fontAlgn="base" hangingPunct="0">
              <a:spcBef>
                <a:spcPct val="0"/>
              </a:spcBef>
              <a:spcAft>
                <a:spcPct val="0"/>
              </a:spcAft>
              <a:tabLst>
                <a:tab pos="723900" algn="l"/>
                <a:tab pos="1447800" algn="l"/>
                <a:tab pos="2171700" algn="l"/>
                <a:tab pos="2895600" algn="l"/>
                <a:tab pos="3619500" algn="l"/>
                <a:tab pos="4343400" algn="l"/>
                <a:tab pos="5065713" algn="l"/>
                <a:tab pos="5791200" algn="l"/>
                <a:tab pos="6515100" algn="l"/>
                <a:tab pos="7235825" algn="l"/>
                <a:tab pos="7958138" algn="l"/>
                <a:tab pos="8686800" algn="l"/>
              </a:tabLst>
              <a:defRPr sz="2400">
                <a:solidFill>
                  <a:schemeClr val="tx1"/>
                </a:solidFill>
                <a:latin typeface="Times New Roman" charset="0"/>
                <a:ea typeface="ＭＳ Ｐゴシック" charset="0"/>
              </a:defRPr>
            </a:lvl9pPr>
          </a:lstStyle>
          <a:p>
            <a:pPr>
              <a:lnSpc>
                <a:spcPct val="96000"/>
              </a:lnSpc>
              <a:spcBef>
                <a:spcPts val="771"/>
              </a:spcBef>
              <a:buClr>
                <a:srgbClr val="000000"/>
              </a:buClr>
              <a:buSzPct val="45000"/>
            </a:pPr>
            <a:r>
              <a:rPr lang="en-GB" sz="1800" i="1">
                <a:latin typeface="Comic Sans MS" charset="0"/>
              </a:rPr>
              <a:t>Ignoring lock contention and cache conflicts in the critical section</a:t>
            </a:r>
          </a:p>
        </p:txBody>
      </p:sp>
      <p:sp>
        <p:nvSpPr>
          <p:cNvPr id="10255" name="AutoShape 15"/>
          <p:cNvSpPr>
            <a:spLocks noChangeArrowheads="1"/>
          </p:cNvSpPr>
          <p:nvPr/>
        </p:nvSpPr>
        <p:spPr bwMode="auto">
          <a:xfrm>
            <a:off x="2174401" y="2429536"/>
            <a:ext cx="1663200" cy="838168"/>
          </a:xfrm>
          <a:prstGeom prst="roundRect">
            <a:avLst>
              <a:gd name="adj" fmla="val 171"/>
            </a:avLst>
          </a:prstGeom>
          <a:solidFill>
            <a:schemeClr val="hlink"/>
          </a:solidFill>
          <a:ln w="9525">
            <a:solidFill>
              <a:srgbClr val="000000"/>
            </a:solidFill>
            <a:round/>
            <a:headEnd/>
            <a:tailEnd/>
          </a:ln>
        </p:spPr>
        <p:txBody>
          <a:bodyPr wrap="none" lIns="82945" tIns="41473" rIns="82945" bIns="41473" anchor="ctr"/>
          <a:lstStyle/>
          <a:p>
            <a:endParaRPr lang="en-US"/>
          </a:p>
        </p:txBody>
      </p:sp>
      <p:sp>
        <p:nvSpPr>
          <p:cNvPr id="10256" name="AutoShape 16"/>
          <p:cNvSpPr>
            <a:spLocks noChangeArrowheads="1"/>
          </p:cNvSpPr>
          <p:nvPr/>
        </p:nvSpPr>
        <p:spPr bwMode="auto">
          <a:xfrm>
            <a:off x="2174401" y="2193351"/>
            <a:ext cx="1663200" cy="236185"/>
          </a:xfrm>
          <a:prstGeom prst="roundRect">
            <a:avLst>
              <a:gd name="adj" fmla="val 417"/>
            </a:avLst>
          </a:prstGeom>
          <a:solidFill>
            <a:srgbClr val="D50101"/>
          </a:solidFill>
          <a:ln w="9525">
            <a:solidFill>
              <a:srgbClr val="000000"/>
            </a:solidFill>
            <a:round/>
            <a:headEnd/>
            <a:tailEnd/>
          </a:ln>
        </p:spPr>
        <p:txBody>
          <a:bodyPr wrap="none" lIns="82945" tIns="41473" rIns="82945" bIns="41473" anchor="ctr"/>
          <a:lstStyle/>
          <a:p>
            <a:pPr algn="ctr" defTabSz="828013"/>
            <a:endParaRPr lang="en-US">
              <a:solidFill>
                <a:srgbClr val="D50101"/>
              </a:solidFill>
            </a:endParaRPr>
          </a:p>
        </p:txBody>
      </p:sp>
      <p:sp>
        <p:nvSpPr>
          <p:cNvPr id="10257" name="AutoShape 17"/>
          <p:cNvSpPr>
            <a:spLocks noChangeArrowheads="1"/>
          </p:cNvSpPr>
          <p:nvPr/>
        </p:nvSpPr>
        <p:spPr bwMode="auto">
          <a:xfrm>
            <a:off x="2174401" y="3260502"/>
            <a:ext cx="1663200" cy="167058"/>
          </a:xfrm>
          <a:prstGeom prst="roundRect">
            <a:avLst>
              <a:gd name="adj" fmla="val 861"/>
            </a:avLst>
          </a:prstGeom>
          <a:solidFill>
            <a:srgbClr val="D50101"/>
          </a:solidFill>
          <a:ln w="9525">
            <a:solidFill>
              <a:srgbClr val="000000"/>
            </a:solidFill>
            <a:round/>
            <a:headEnd/>
            <a:tailEnd/>
          </a:ln>
        </p:spPr>
        <p:txBody>
          <a:bodyPr wrap="none" lIns="82945" tIns="41473" rIns="82945" bIns="41473" anchor="ctr"/>
          <a:lstStyle/>
          <a:p>
            <a:endParaRPr lang="en-US"/>
          </a:p>
        </p:txBody>
      </p:sp>
    </p:spTree>
    <p:extLst>
      <p:ext uri="{BB962C8B-B14F-4D97-AF65-F5344CB8AC3E}">
        <p14:creationId xmlns:p14="http://schemas.microsoft.com/office/powerpoint/2010/main" val="1679528867"/>
      </p:ext>
    </p:extLst>
  </p:cSld>
  <p:clrMapOvr>
    <a:masterClrMapping/>
  </p:clrMapOvr>
  <p:transition spd="med"/>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a:t>Making ticket spinlock scalable</a:t>
            </a:r>
            <a:endParaRPr kumimoji="1" lang="zh-CN" altLang="en-US" dirty="0"/>
          </a:p>
        </p:txBody>
      </p:sp>
      <p:sp>
        <p:nvSpPr>
          <p:cNvPr id="3" name="内容占位符 2"/>
          <p:cNvSpPr>
            <a:spLocks noGrp="1"/>
          </p:cNvSpPr>
          <p:nvPr>
            <p:ph idx="1"/>
          </p:nvPr>
        </p:nvSpPr>
        <p:spPr/>
        <p:txBody>
          <a:bodyPr/>
          <a:lstStyle/>
          <a:p>
            <a:pPr marL="0" indent="0">
              <a:buNone/>
            </a:pPr>
            <a:r>
              <a:rPr kumimoji="1" lang="en-US" altLang="zh-CN" dirty="0"/>
              <a:t>Common way: use proportional back-off</a:t>
            </a:r>
          </a:p>
          <a:p>
            <a:pPr marL="0" indent="0">
              <a:buNone/>
            </a:pPr>
            <a:endParaRPr kumimoji="1" lang="en-US" altLang="zh-CN" dirty="0"/>
          </a:p>
          <a:p>
            <a:pPr marL="0" indent="0">
              <a:buNone/>
            </a:pPr>
            <a:endParaRPr kumimoji="1" lang="en-US" altLang="zh-CN" dirty="0"/>
          </a:p>
          <a:p>
            <a:pPr marL="0" indent="0">
              <a:buNone/>
            </a:pPr>
            <a:endParaRPr kumimoji="1" lang="en-US" altLang="zh-CN" dirty="0"/>
          </a:p>
          <a:p>
            <a:pPr marL="0" indent="0">
              <a:buNone/>
            </a:pPr>
            <a:endParaRPr kumimoji="1" lang="en-US" altLang="zh-CN" dirty="0"/>
          </a:p>
          <a:p>
            <a:pPr marL="0" indent="0">
              <a:buNone/>
            </a:pPr>
            <a:endParaRPr kumimoji="1" lang="en-US" altLang="zh-CN" dirty="0"/>
          </a:p>
        </p:txBody>
      </p:sp>
      <p:sp>
        <p:nvSpPr>
          <p:cNvPr id="4" name="文本框 3"/>
          <p:cNvSpPr txBox="1"/>
          <p:nvPr/>
        </p:nvSpPr>
        <p:spPr>
          <a:xfrm>
            <a:off x="827584" y="2636912"/>
            <a:ext cx="7776864" cy="1754327"/>
          </a:xfrm>
          <a:prstGeom prst="rect">
            <a:avLst/>
          </a:prstGeom>
          <a:noFill/>
        </p:spPr>
        <p:txBody>
          <a:bodyPr wrap="square" rtlCol="0">
            <a:spAutoFit/>
          </a:bodyPr>
          <a:lstStyle/>
          <a:p>
            <a:r>
              <a:rPr kumimoji="1" lang="en-US" altLang="zh-CN" b="1" dirty="0">
                <a:latin typeface="Courier New"/>
                <a:cs typeface="Courier New"/>
              </a:rPr>
              <a:t>void </a:t>
            </a:r>
            <a:r>
              <a:rPr kumimoji="1" lang="en-US" altLang="zh-CN" b="1" dirty="0" err="1">
                <a:latin typeface="Courier New"/>
                <a:cs typeface="Courier New"/>
              </a:rPr>
              <a:t>spin_lock</a:t>
            </a:r>
            <a:r>
              <a:rPr kumimoji="1" lang="en-US" altLang="zh-CN" b="1" dirty="0">
                <a:latin typeface="Courier New"/>
                <a:cs typeface="Courier New"/>
              </a:rPr>
              <a:t>(</a:t>
            </a:r>
            <a:r>
              <a:rPr kumimoji="1" lang="en-US" altLang="zh-CN" b="1" dirty="0" err="1">
                <a:latin typeface="Courier New"/>
                <a:cs typeface="Courier New"/>
              </a:rPr>
              <a:t>spinlock_t</a:t>
            </a:r>
            <a:r>
              <a:rPr kumimoji="1" lang="en-US" altLang="zh-CN" b="1" dirty="0">
                <a:latin typeface="Courier New"/>
                <a:cs typeface="Courier New"/>
              </a:rPr>
              <a:t> *l) {</a:t>
            </a:r>
          </a:p>
          <a:p>
            <a:r>
              <a:rPr kumimoji="1" lang="en-US" altLang="zh-CN" b="1" dirty="0">
                <a:latin typeface="Courier New"/>
                <a:cs typeface="Courier New"/>
              </a:rPr>
              <a:t>    </a:t>
            </a:r>
            <a:r>
              <a:rPr kumimoji="1" lang="en-US" altLang="zh-CN" b="1" dirty="0" err="1">
                <a:latin typeface="Courier New"/>
                <a:cs typeface="Courier New"/>
              </a:rPr>
              <a:t>int</a:t>
            </a:r>
            <a:r>
              <a:rPr kumimoji="1" lang="en-US" altLang="zh-CN" b="1" dirty="0">
                <a:latin typeface="Courier New"/>
                <a:cs typeface="Courier New"/>
              </a:rPr>
              <a:t> t = </a:t>
            </a:r>
            <a:r>
              <a:rPr kumimoji="1" lang="en-US" altLang="zh-CN" b="1" dirty="0" err="1">
                <a:latin typeface="Courier New"/>
                <a:cs typeface="Courier New"/>
              </a:rPr>
              <a:t>atomic_xadd</a:t>
            </a:r>
            <a:r>
              <a:rPr kumimoji="1" lang="en-US" altLang="zh-CN" b="1" dirty="0">
                <a:latin typeface="Courier New"/>
                <a:cs typeface="Courier New"/>
              </a:rPr>
              <a:t>(&amp;l-&gt;</a:t>
            </a:r>
            <a:r>
              <a:rPr kumimoji="1" lang="en-US" altLang="zh-CN" b="1" dirty="0" err="1">
                <a:latin typeface="Courier New"/>
                <a:cs typeface="Courier New"/>
              </a:rPr>
              <a:t>next_ticket</a:t>
            </a:r>
            <a:r>
              <a:rPr kumimoji="1" lang="en-US" altLang="zh-CN" b="1" dirty="0">
                <a:latin typeface="Courier New"/>
                <a:cs typeface="Courier New"/>
              </a:rPr>
              <a:t>);</a:t>
            </a:r>
          </a:p>
          <a:p>
            <a:r>
              <a:rPr kumimoji="1" lang="en-US" altLang="zh-CN" b="1" dirty="0">
                <a:latin typeface="Courier New"/>
                <a:cs typeface="Courier New"/>
              </a:rPr>
              <a:t>    while (t != lock-&gt;</a:t>
            </a:r>
            <a:r>
              <a:rPr kumimoji="1" lang="en-US" altLang="zh-CN" b="1" dirty="0" err="1">
                <a:latin typeface="Courier New"/>
                <a:cs typeface="Courier New"/>
              </a:rPr>
              <a:t>current_ticket</a:t>
            </a:r>
            <a:r>
              <a:rPr kumimoji="1" lang="en-US" altLang="zh-CN" b="1" dirty="0">
                <a:latin typeface="Courier New"/>
                <a:cs typeface="Courier New"/>
              </a:rPr>
              <a:t>)</a:t>
            </a:r>
          </a:p>
          <a:p>
            <a:r>
              <a:rPr kumimoji="1" lang="en-US" altLang="zh-CN" b="1" dirty="0">
                <a:solidFill>
                  <a:srgbClr val="FF0000"/>
                </a:solidFill>
                <a:latin typeface="Courier New"/>
                <a:cs typeface="Courier New"/>
              </a:rPr>
              <a:t>        // wait more time with each failure</a:t>
            </a:r>
          </a:p>
          <a:p>
            <a:r>
              <a:rPr kumimoji="1" lang="en-US" altLang="zh-CN" b="1" dirty="0">
                <a:latin typeface="Courier New"/>
                <a:cs typeface="Courier New"/>
              </a:rPr>
              <a:t>        ;</a:t>
            </a:r>
          </a:p>
          <a:p>
            <a:r>
              <a:rPr kumimoji="1" lang="en-US" altLang="zh-CN" b="1" dirty="0">
                <a:latin typeface="Courier New"/>
                <a:cs typeface="Courier New"/>
              </a:rPr>
              <a:t>}</a:t>
            </a:r>
            <a:endParaRPr kumimoji="1" lang="zh-CN" altLang="en-US" b="1" dirty="0">
              <a:latin typeface="Courier New"/>
              <a:cs typeface="Courier New"/>
            </a:endParaRPr>
          </a:p>
        </p:txBody>
      </p:sp>
    </p:spTree>
    <p:extLst>
      <p:ext uri="{BB962C8B-B14F-4D97-AF65-F5344CB8AC3E}">
        <p14:creationId xmlns:p14="http://schemas.microsoft.com/office/powerpoint/2010/main" val="190900606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b="1" dirty="0"/>
              <a:t>General idea of MCS lock</a:t>
            </a:r>
            <a:endParaRPr kumimoji="1" lang="zh-CN" altLang="en-US" b="1" dirty="0"/>
          </a:p>
        </p:txBody>
      </p:sp>
      <p:sp>
        <p:nvSpPr>
          <p:cNvPr id="4" name="圆角矩形 3"/>
          <p:cNvSpPr/>
          <p:nvPr/>
        </p:nvSpPr>
        <p:spPr>
          <a:xfrm>
            <a:off x="4211960" y="2132856"/>
            <a:ext cx="1296144" cy="504056"/>
          </a:xfrm>
          <a:prstGeom prst="roundRect">
            <a:avLst/>
          </a:prstGeom>
          <a:ln/>
        </p:spPr>
        <p:style>
          <a:lnRef idx="2">
            <a:schemeClr val="accent1"/>
          </a:lnRef>
          <a:fillRef idx="1">
            <a:schemeClr val="lt1"/>
          </a:fillRef>
          <a:effectRef idx="0">
            <a:schemeClr val="accent1"/>
          </a:effectRef>
          <a:fontRef idx="minor">
            <a:schemeClr val="dk1"/>
          </a:fontRef>
        </p:style>
        <p:txBody>
          <a:bodyPr rtlCol="0" anchor="ctr"/>
          <a:lstStyle/>
          <a:p>
            <a:pPr algn="ctr"/>
            <a:r>
              <a:rPr kumimoji="1" lang="en-US" altLang="zh-CN" dirty="0" err="1">
                <a:latin typeface="Arial Regular"/>
              </a:rPr>
              <a:t>mcs_lock</a:t>
            </a:r>
            <a:endParaRPr kumimoji="1" lang="zh-CN" altLang="en-US" dirty="0">
              <a:latin typeface="Arial Regular"/>
            </a:endParaRPr>
          </a:p>
        </p:txBody>
      </p:sp>
      <p:sp>
        <p:nvSpPr>
          <p:cNvPr id="3" name="圆角矩形 2"/>
          <p:cNvSpPr/>
          <p:nvPr/>
        </p:nvSpPr>
        <p:spPr>
          <a:xfrm>
            <a:off x="1403648" y="3356992"/>
            <a:ext cx="1440160" cy="1224136"/>
          </a:xfrm>
          <a:prstGeom prst="roundRect">
            <a:avLst/>
          </a:prstGeom>
          <a:ln/>
        </p:spPr>
        <p:style>
          <a:lnRef idx="1">
            <a:schemeClr val="accent1"/>
          </a:lnRef>
          <a:fillRef idx="2">
            <a:schemeClr val="accent1"/>
          </a:fillRef>
          <a:effectRef idx="1">
            <a:schemeClr val="accent1"/>
          </a:effectRef>
          <a:fontRef idx="minor">
            <a:schemeClr val="dk1"/>
          </a:fontRef>
        </p:style>
        <p:txBody>
          <a:bodyPr rtlCol="0" anchor="ctr"/>
          <a:lstStyle/>
          <a:p>
            <a:pPr algn="ctr"/>
            <a:r>
              <a:rPr kumimoji="1" lang="en-US" altLang="zh-CN" sz="1600" dirty="0">
                <a:latin typeface="Arial Regular"/>
              </a:rPr>
              <a:t>waiting: 0</a:t>
            </a:r>
          </a:p>
          <a:p>
            <a:pPr algn="ctr"/>
            <a:r>
              <a:rPr kumimoji="1" lang="en-US" altLang="zh-CN" sz="1600" dirty="0">
                <a:latin typeface="Arial Regular"/>
              </a:rPr>
              <a:t>next: </a:t>
            </a:r>
            <a:endParaRPr kumimoji="1" lang="zh-CN" altLang="en-US" sz="1600" dirty="0">
              <a:latin typeface="Arial Regular"/>
            </a:endParaRPr>
          </a:p>
        </p:txBody>
      </p:sp>
      <p:cxnSp>
        <p:nvCxnSpPr>
          <p:cNvPr id="7" name="直线箭头连接符 6"/>
          <p:cNvCxnSpPr>
            <a:stCxn id="4" idx="2"/>
            <a:endCxn id="8" idx="0"/>
          </p:cNvCxnSpPr>
          <p:nvPr/>
        </p:nvCxnSpPr>
        <p:spPr>
          <a:xfrm>
            <a:off x="4860032" y="2636912"/>
            <a:ext cx="0" cy="72008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8" name="圆角矩形 7"/>
          <p:cNvSpPr/>
          <p:nvPr/>
        </p:nvSpPr>
        <p:spPr>
          <a:xfrm>
            <a:off x="4139952" y="3356992"/>
            <a:ext cx="1440160" cy="1224136"/>
          </a:xfrm>
          <a:prstGeom prst="roundRect">
            <a:avLst/>
          </a:prstGeom>
          <a:ln/>
        </p:spPr>
        <p:style>
          <a:lnRef idx="1">
            <a:schemeClr val="accent1"/>
          </a:lnRef>
          <a:fillRef idx="2">
            <a:schemeClr val="accent1"/>
          </a:fillRef>
          <a:effectRef idx="1">
            <a:schemeClr val="accent1"/>
          </a:effectRef>
          <a:fontRef idx="minor">
            <a:schemeClr val="dk1"/>
          </a:fontRef>
        </p:style>
        <p:txBody>
          <a:bodyPr rtlCol="0" anchor="ctr"/>
          <a:lstStyle/>
          <a:p>
            <a:pPr algn="ctr"/>
            <a:r>
              <a:rPr kumimoji="1" lang="en-US" altLang="zh-CN" sz="1600" dirty="0">
                <a:solidFill>
                  <a:srgbClr val="FF0000"/>
                </a:solidFill>
                <a:latin typeface="Arial Regular"/>
              </a:rPr>
              <a:t>waiting: 0</a:t>
            </a:r>
          </a:p>
          <a:p>
            <a:pPr algn="ctr"/>
            <a:r>
              <a:rPr kumimoji="1" lang="en-US" altLang="zh-CN" sz="1600" dirty="0">
                <a:latin typeface="Arial Regular"/>
              </a:rPr>
              <a:t>next: NULL</a:t>
            </a:r>
            <a:endParaRPr kumimoji="1" lang="zh-CN" altLang="en-US" sz="1600" dirty="0">
              <a:latin typeface="Arial Regular"/>
            </a:endParaRPr>
          </a:p>
        </p:txBody>
      </p:sp>
      <p:sp>
        <p:nvSpPr>
          <p:cNvPr id="13" name="文本框 12"/>
          <p:cNvSpPr txBox="1"/>
          <p:nvPr/>
        </p:nvSpPr>
        <p:spPr>
          <a:xfrm>
            <a:off x="6012160" y="2420888"/>
            <a:ext cx="2929007" cy="1477328"/>
          </a:xfrm>
          <a:prstGeom prst="rect">
            <a:avLst/>
          </a:prstGeom>
          <a:noFill/>
        </p:spPr>
        <p:txBody>
          <a:bodyPr wrap="none" rtlCol="0">
            <a:spAutoFit/>
          </a:bodyPr>
          <a:lstStyle/>
          <a:p>
            <a:r>
              <a:rPr kumimoji="1" lang="en-US" altLang="zh-CN" dirty="0">
                <a:latin typeface="Arial Regular"/>
              </a:rPr>
              <a:t>Previous node is not NULL</a:t>
            </a:r>
          </a:p>
          <a:p>
            <a:r>
              <a:rPr kumimoji="1" lang="en-US" altLang="zh-CN" dirty="0">
                <a:latin typeface="Arial Regular"/>
              </a:rPr>
              <a:t>Current waiting is 1</a:t>
            </a:r>
          </a:p>
          <a:p>
            <a:endParaRPr kumimoji="1" lang="en-US" altLang="zh-CN" dirty="0">
              <a:latin typeface="Arial Regular"/>
            </a:endParaRPr>
          </a:p>
          <a:p>
            <a:r>
              <a:rPr kumimoji="1" lang="en-US" altLang="zh-CN" dirty="0">
                <a:latin typeface="Arial Regular"/>
              </a:rPr>
              <a:t>Wait until lock holder</a:t>
            </a:r>
          </a:p>
          <a:p>
            <a:r>
              <a:rPr kumimoji="1" lang="en-US" altLang="zh-CN" dirty="0">
                <a:latin typeface="Arial Regular"/>
              </a:rPr>
              <a:t>set waiting to 0</a:t>
            </a:r>
            <a:endParaRPr kumimoji="1" lang="zh-CN" altLang="en-US" dirty="0">
              <a:latin typeface="Arial Regular"/>
            </a:endParaRPr>
          </a:p>
        </p:txBody>
      </p:sp>
      <p:cxnSp>
        <p:nvCxnSpPr>
          <p:cNvPr id="9" name="直线箭头连接符 8">
            <a:extLst>
              <a:ext uri="{FF2B5EF4-FFF2-40B4-BE49-F238E27FC236}">
                <a16:creationId xmlns:a16="http://schemas.microsoft.com/office/drawing/2014/main" id="{0605D82A-6D4B-7E4F-BF26-C869B7F3AA12}"/>
              </a:ext>
            </a:extLst>
          </p:cNvPr>
          <p:cNvCxnSpPr>
            <a:cxnSpLocks/>
          </p:cNvCxnSpPr>
          <p:nvPr/>
        </p:nvCxnSpPr>
        <p:spPr>
          <a:xfrm flipV="1">
            <a:off x="2446317" y="3969060"/>
            <a:ext cx="1693635" cy="139802"/>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6881390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Virtualization</a:t>
            </a:r>
          </a:p>
        </p:txBody>
      </p:sp>
      <p:sp>
        <p:nvSpPr>
          <p:cNvPr id="3" name="Text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2576959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Title 1"/>
          <p:cNvSpPr>
            <a:spLocks noGrp="1"/>
          </p:cNvSpPr>
          <p:nvPr>
            <p:ph type="title"/>
          </p:nvPr>
        </p:nvSpPr>
        <p:spPr/>
        <p:txBody>
          <a:bodyPr/>
          <a:lstStyle/>
          <a:p>
            <a:r>
              <a:rPr lang="en-US"/>
              <a:t>Taxonomy</a:t>
            </a:r>
          </a:p>
        </p:txBody>
      </p:sp>
      <p:cxnSp>
        <p:nvCxnSpPr>
          <p:cNvPr id="5" name="Straight Connector 4"/>
          <p:cNvCxnSpPr/>
          <p:nvPr/>
        </p:nvCxnSpPr>
        <p:spPr>
          <a:xfrm rot="5400000">
            <a:off x="2095501" y="3771900"/>
            <a:ext cx="4953000" cy="3175"/>
          </a:xfrm>
          <a:prstGeom prst="line">
            <a:avLst/>
          </a:prstGeom>
          <a:ln w="38100">
            <a:solidFill>
              <a:schemeClr val="bg1">
                <a:lumMod val="50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rot="10800000" flipV="1">
            <a:off x="2209800" y="1752600"/>
            <a:ext cx="2362200" cy="1143000"/>
          </a:xfrm>
          <a:prstGeom prst="line">
            <a:avLst/>
          </a:prstGeom>
          <a:ln w="381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rot="10800000">
            <a:off x="4572000" y="1752600"/>
            <a:ext cx="2362200" cy="1143000"/>
          </a:xfrm>
          <a:prstGeom prst="line">
            <a:avLst/>
          </a:prstGeom>
          <a:ln w="381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rot="10800000" flipV="1">
            <a:off x="1219200" y="2895600"/>
            <a:ext cx="990600" cy="838200"/>
          </a:xfrm>
          <a:prstGeom prst="line">
            <a:avLst/>
          </a:prstGeom>
          <a:ln w="381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rot="10800000" flipH="1" flipV="1">
            <a:off x="2209800" y="2895600"/>
            <a:ext cx="990600" cy="838200"/>
          </a:xfrm>
          <a:prstGeom prst="line">
            <a:avLst/>
          </a:prstGeom>
          <a:ln w="381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rot="10800000" flipV="1">
            <a:off x="5943600" y="2895600"/>
            <a:ext cx="990600" cy="838200"/>
          </a:xfrm>
          <a:prstGeom prst="line">
            <a:avLst/>
          </a:prstGeom>
          <a:ln w="381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rot="10800000" flipH="1" flipV="1">
            <a:off x="6934200" y="2895600"/>
            <a:ext cx="990600" cy="838200"/>
          </a:xfrm>
          <a:prstGeom prst="line">
            <a:avLst/>
          </a:prstGeom>
          <a:ln w="381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37897" name="TextBox 16"/>
          <p:cNvSpPr txBox="1">
            <a:spLocks noChangeArrowheads="1"/>
          </p:cNvSpPr>
          <p:nvPr/>
        </p:nvSpPr>
        <p:spPr bwMode="auto">
          <a:xfrm>
            <a:off x="1143000" y="1600200"/>
            <a:ext cx="1512888" cy="400050"/>
          </a:xfrm>
          <a:prstGeom prst="rect">
            <a:avLst/>
          </a:prstGeom>
          <a:noFill/>
          <a:ln w="9525">
            <a:noFill/>
            <a:miter lim="800000"/>
            <a:headEnd/>
            <a:tailEnd/>
          </a:ln>
        </p:spPr>
        <p:txBody>
          <a:bodyPr wrap="none">
            <a:spAutoFit/>
          </a:bodyPr>
          <a:lstStyle/>
          <a:p>
            <a:r>
              <a:rPr lang="en-US" sz="2000" b="1" i="1">
                <a:latin typeface="Calibri" pitchFamily="34" charset="0"/>
              </a:rPr>
              <a:t>Process VMs</a:t>
            </a:r>
          </a:p>
        </p:txBody>
      </p:sp>
      <p:sp>
        <p:nvSpPr>
          <p:cNvPr id="37898" name="TextBox 17"/>
          <p:cNvSpPr txBox="1">
            <a:spLocks noChangeArrowheads="1"/>
          </p:cNvSpPr>
          <p:nvPr/>
        </p:nvSpPr>
        <p:spPr bwMode="auto">
          <a:xfrm>
            <a:off x="6248400" y="1600200"/>
            <a:ext cx="1473200" cy="400050"/>
          </a:xfrm>
          <a:prstGeom prst="rect">
            <a:avLst/>
          </a:prstGeom>
          <a:noFill/>
          <a:ln w="9525">
            <a:noFill/>
            <a:miter lim="800000"/>
            <a:headEnd/>
            <a:tailEnd/>
          </a:ln>
        </p:spPr>
        <p:txBody>
          <a:bodyPr wrap="none">
            <a:spAutoFit/>
          </a:bodyPr>
          <a:lstStyle/>
          <a:p>
            <a:r>
              <a:rPr lang="en-US" sz="2000" b="1" i="1">
                <a:latin typeface="Calibri" pitchFamily="34" charset="0"/>
              </a:rPr>
              <a:t>System VMs</a:t>
            </a:r>
          </a:p>
        </p:txBody>
      </p:sp>
      <p:sp>
        <p:nvSpPr>
          <p:cNvPr id="37899" name="TextBox 18"/>
          <p:cNvSpPr txBox="1">
            <a:spLocks noChangeArrowheads="1"/>
          </p:cNvSpPr>
          <p:nvPr/>
        </p:nvSpPr>
        <p:spPr bwMode="auto">
          <a:xfrm>
            <a:off x="1066800" y="2819400"/>
            <a:ext cx="652463" cy="584200"/>
          </a:xfrm>
          <a:prstGeom prst="rect">
            <a:avLst/>
          </a:prstGeom>
          <a:noFill/>
          <a:ln w="9525">
            <a:noFill/>
            <a:miter lim="800000"/>
            <a:headEnd/>
            <a:tailEnd/>
          </a:ln>
        </p:spPr>
        <p:txBody>
          <a:bodyPr wrap="none">
            <a:spAutoFit/>
          </a:bodyPr>
          <a:lstStyle/>
          <a:p>
            <a:pPr algn="ctr"/>
            <a:r>
              <a:rPr lang="en-US" sz="1600" b="1">
                <a:latin typeface="Calibri" pitchFamily="34" charset="0"/>
              </a:rPr>
              <a:t>Same</a:t>
            </a:r>
          </a:p>
          <a:p>
            <a:pPr algn="ctr"/>
            <a:r>
              <a:rPr lang="en-US" sz="1600" b="1">
                <a:latin typeface="Calibri" pitchFamily="34" charset="0"/>
              </a:rPr>
              <a:t>ISA</a:t>
            </a:r>
          </a:p>
        </p:txBody>
      </p:sp>
      <p:sp>
        <p:nvSpPr>
          <p:cNvPr id="37900" name="TextBox 19"/>
          <p:cNvSpPr txBox="1">
            <a:spLocks noChangeArrowheads="1"/>
          </p:cNvSpPr>
          <p:nvPr/>
        </p:nvSpPr>
        <p:spPr bwMode="auto">
          <a:xfrm>
            <a:off x="2667000" y="2819400"/>
            <a:ext cx="947738" cy="584200"/>
          </a:xfrm>
          <a:prstGeom prst="rect">
            <a:avLst/>
          </a:prstGeom>
          <a:noFill/>
          <a:ln w="9525">
            <a:noFill/>
            <a:miter lim="800000"/>
            <a:headEnd/>
            <a:tailEnd/>
          </a:ln>
        </p:spPr>
        <p:txBody>
          <a:bodyPr wrap="none">
            <a:spAutoFit/>
          </a:bodyPr>
          <a:lstStyle/>
          <a:p>
            <a:pPr algn="ctr"/>
            <a:r>
              <a:rPr lang="en-US" sz="1600" b="1">
                <a:latin typeface="Calibri" pitchFamily="34" charset="0"/>
              </a:rPr>
              <a:t>Different</a:t>
            </a:r>
          </a:p>
          <a:p>
            <a:pPr algn="ctr"/>
            <a:r>
              <a:rPr lang="en-US" sz="1600" b="1">
                <a:latin typeface="Calibri" pitchFamily="34" charset="0"/>
              </a:rPr>
              <a:t>ISA</a:t>
            </a:r>
          </a:p>
        </p:txBody>
      </p:sp>
      <p:sp>
        <p:nvSpPr>
          <p:cNvPr id="37901" name="TextBox 20"/>
          <p:cNvSpPr txBox="1">
            <a:spLocks noChangeArrowheads="1"/>
          </p:cNvSpPr>
          <p:nvPr/>
        </p:nvSpPr>
        <p:spPr bwMode="auto">
          <a:xfrm>
            <a:off x="5715000" y="2819400"/>
            <a:ext cx="652463" cy="584200"/>
          </a:xfrm>
          <a:prstGeom prst="rect">
            <a:avLst/>
          </a:prstGeom>
          <a:noFill/>
          <a:ln w="9525">
            <a:noFill/>
            <a:miter lim="800000"/>
            <a:headEnd/>
            <a:tailEnd/>
          </a:ln>
        </p:spPr>
        <p:txBody>
          <a:bodyPr wrap="none">
            <a:spAutoFit/>
          </a:bodyPr>
          <a:lstStyle/>
          <a:p>
            <a:pPr algn="ctr"/>
            <a:r>
              <a:rPr lang="en-US" sz="1600" b="1">
                <a:latin typeface="Calibri" pitchFamily="34" charset="0"/>
              </a:rPr>
              <a:t>Same</a:t>
            </a:r>
          </a:p>
          <a:p>
            <a:pPr algn="ctr"/>
            <a:r>
              <a:rPr lang="en-US" sz="1600" b="1">
                <a:latin typeface="Calibri" pitchFamily="34" charset="0"/>
              </a:rPr>
              <a:t>ISA</a:t>
            </a:r>
          </a:p>
        </p:txBody>
      </p:sp>
      <p:sp>
        <p:nvSpPr>
          <p:cNvPr id="37902" name="TextBox 21"/>
          <p:cNvSpPr txBox="1">
            <a:spLocks noChangeArrowheads="1"/>
          </p:cNvSpPr>
          <p:nvPr/>
        </p:nvSpPr>
        <p:spPr bwMode="auto">
          <a:xfrm>
            <a:off x="7315200" y="2819400"/>
            <a:ext cx="947738" cy="584200"/>
          </a:xfrm>
          <a:prstGeom prst="rect">
            <a:avLst/>
          </a:prstGeom>
          <a:noFill/>
          <a:ln w="9525">
            <a:noFill/>
            <a:miter lim="800000"/>
            <a:headEnd/>
            <a:tailEnd/>
          </a:ln>
        </p:spPr>
        <p:txBody>
          <a:bodyPr wrap="none">
            <a:spAutoFit/>
          </a:bodyPr>
          <a:lstStyle/>
          <a:p>
            <a:pPr algn="ctr"/>
            <a:r>
              <a:rPr lang="en-US" sz="1600" b="1">
                <a:latin typeface="Calibri" pitchFamily="34" charset="0"/>
              </a:rPr>
              <a:t>Different</a:t>
            </a:r>
          </a:p>
          <a:p>
            <a:pPr algn="ctr"/>
            <a:r>
              <a:rPr lang="en-US" sz="1600" b="1">
                <a:latin typeface="Calibri" pitchFamily="34" charset="0"/>
              </a:rPr>
              <a:t>ISA</a:t>
            </a:r>
          </a:p>
        </p:txBody>
      </p:sp>
      <p:sp>
        <p:nvSpPr>
          <p:cNvPr id="37903" name="TextBox 22"/>
          <p:cNvSpPr txBox="1">
            <a:spLocks noChangeArrowheads="1"/>
          </p:cNvSpPr>
          <p:nvPr/>
        </p:nvSpPr>
        <p:spPr bwMode="auto">
          <a:xfrm>
            <a:off x="304800" y="3886200"/>
            <a:ext cx="1908175" cy="646113"/>
          </a:xfrm>
          <a:prstGeom prst="rect">
            <a:avLst/>
          </a:prstGeom>
          <a:noFill/>
          <a:ln w="9525">
            <a:noFill/>
            <a:miter lim="800000"/>
            <a:headEnd/>
            <a:tailEnd/>
          </a:ln>
        </p:spPr>
        <p:txBody>
          <a:bodyPr wrap="none">
            <a:spAutoFit/>
          </a:bodyPr>
          <a:lstStyle/>
          <a:p>
            <a:pPr algn="ctr"/>
            <a:r>
              <a:rPr lang="en-US">
                <a:latin typeface="Calibri" pitchFamily="34" charset="0"/>
              </a:rPr>
              <a:t>Multiprogrammed</a:t>
            </a:r>
          </a:p>
          <a:p>
            <a:pPr algn="ctr"/>
            <a:r>
              <a:rPr lang="en-US">
                <a:latin typeface="Calibri" pitchFamily="34" charset="0"/>
              </a:rPr>
              <a:t>Systems</a:t>
            </a:r>
          </a:p>
        </p:txBody>
      </p:sp>
      <p:sp>
        <p:nvSpPr>
          <p:cNvPr id="37904" name="TextBox 29"/>
          <p:cNvSpPr txBox="1">
            <a:spLocks noChangeArrowheads="1"/>
          </p:cNvSpPr>
          <p:nvPr/>
        </p:nvSpPr>
        <p:spPr bwMode="auto">
          <a:xfrm>
            <a:off x="2590800" y="3886200"/>
            <a:ext cx="1203325" cy="646113"/>
          </a:xfrm>
          <a:prstGeom prst="rect">
            <a:avLst/>
          </a:prstGeom>
          <a:noFill/>
          <a:ln w="9525">
            <a:noFill/>
            <a:miter lim="800000"/>
            <a:headEnd/>
            <a:tailEnd/>
          </a:ln>
        </p:spPr>
        <p:txBody>
          <a:bodyPr wrap="none">
            <a:spAutoFit/>
          </a:bodyPr>
          <a:lstStyle/>
          <a:p>
            <a:pPr algn="ctr"/>
            <a:r>
              <a:rPr lang="en-US">
                <a:latin typeface="Calibri" pitchFamily="34" charset="0"/>
              </a:rPr>
              <a:t>Dynamic</a:t>
            </a:r>
          </a:p>
          <a:p>
            <a:pPr algn="ctr"/>
            <a:r>
              <a:rPr lang="en-US">
                <a:latin typeface="Calibri" pitchFamily="34" charset="0"/>
              </a:rPr>
              <a:t>Translators</a:t>
            </a:r>
          </a:p>
        </p:txBody>
      </p:sp>
      <p:sp>
        <p:nvSpPr>
          <p:cNvPr id="37905" name="TextBox 30"/>
          <p:cNvSpPr txBox="1">
            <a:spLocks noChangeArrowheads="1"/>
          </p:cNvSpPr>
          <p:nvPr/>
        </p:nvSpPr>
        <p:spPr bwMode="auto">
          <a:xfrm>
            <a:off x="5181600" y="3886200"/>
            <a:ext cx="1538288" cy="646113"/>
          </a:xfrm>
          <a:prstGeom prst="rect">
            <a:avLst/>
          </a:prstGeom>
          <a:noFill/>
          <a:ln w="9525">
            <a:noFill/>
            <a:miter lim="800000"/>
            <a:headEnd/>
            <a:tailEnd/>
          </a:ln>
        </p:spPr>
        <p:txBody>
          <a:bodyPr wrap="none">
            <a:spAutoFit/>
          </a:bodyPr>
          <a:lstStyle/>
          <a:p>
            <a:pPr algn="ctr"/>
            <a:r>
              <a:rPr lang="en-US">
                <a:latin typeface="Calibri" pitchFamily="34" charset="0"/>
              </a:rPr>
              <a:t>Classic-System</a:t>
            </a:r>
          </a:p>
          <a:p>
            <a:pPr algn="ctr"/>
            <a:r>
              <a:rPr lang="en-US">
                <a:latin typeface="Calibri" pitchFamily="34" charset="0"/>
              </a:rPr>
              <a:t>VMs</a:t>
            </a:r>
          </a:p>
        </p:txBody>
      </p:sp>
      <p:sp>
        <p:nvSpPr>
          <p:cNvPr id="37906" name="TextBox 31"/>
          <p:cNvSpPr txBox="1">
            <a:spLocks noChangeArrowheads="1"/>
          </p:cNvSpPr>
          <p:nvPr/>
        </p:nvSpPr>
        <p:spPr bwMode="auto">
          <a:xfrm>
            <a:off x="7162800" y="3886200"/>
            <a:ext cx="1538288" cy="646113"/>
          </a:xfrm>
          <a:prstGeom prst="rect">
            <a:avLst/>
          </a:prstGeom>
          <a:noFill/>
          <a:ln w="9525">
            <a:noFill/>
            <a:miter lim="800000"/>
            <a:headEnd/>
            <a:tailEnd/>
          </a:ln>
        </p:spPr>
        <p:txBody>
          <a:bodyPr wrap="none">
            <a:spAutoFit/>
          </a:bodyPr>
          <a:lstStyle/>
          <a:p>
            <a:pPr algn="ctr"/>
            <a:r>
              <a:rPr lang="en-US">
                <a:latin typeface="Calibri" pitchFamily="34" charset="0"/>
              </a:rPr>
              <a:t>Whole-System</a:t>
            </a:r>
          </a:p>
          <a:p>
            <a:pPr algn="ctr"/>
            <a:r>
              <a:rPr lang="en-US">
                <a:latin typeface="Calibri" pitchFamily="34" charset="0"/>
              </a:rPr>
              <a:t>VMs</a:t>
            </a:r>
          </a:p>
        </p:txBody>
      </p:sp>
      <p:sp>
        <p:nvSpPr>
          <p:cNvPr id="37907" name="TextBox 32"/>
          <p:cNvSpPr txBox="1">
            <a:spLocks noChangeArrowheads="1"/>
          </p:cNvSpPr>
          <p:nvPr/>
        </p:nvSpPr>
        <p:spPr bwMode="auto">
          <a:xfrm>
            <a:off x="620713" y="4838700"/>
            <a:ext cx="1192212" cy="923925"/>
          </a:xfrm>
          <a:prstGeom prst="rect">
            <a:avLst/>
          </a:prstGeom>
          <a:noFill/>
          <a:ln w="9525">
            <a:noFill/>
            <a:miter lim="800000"/>
            <a:headEnd/>
            <a:tailEnd/>
          </a:ln>
        </p:spPr>
        <p:txBody>
          <a:bodyPr wrap="none">
            <a:spAutoFit/>
          </a:bodyPr>
          <a:lstStyle/>
          <a:p>
            <a:pPr algn="ctr"/>
            <a:r>
              <a:rPr lang="en-US">
                <a:latin typeface="Calibri" pitchFamily="34" charset="0"/>
              </a:rPr>
              <a:t>Dynamic</a:t>
            </a:r>
          </a:p>
          <a:p>
            <a:pPr algn="ctr"/>
            <a:r>
              <a:rPr lang="en-US">
                <a:latin typeface="Calibri" pitchFamily="34" charset="0"/>
              </a:rPr>
              <a:t>Binary</a:t>
            </a:r>
          </a:p>
          <a:p>
            <a:pPr algn="ctr"/>
            <a:r>
              <a:rPr lang="en-US">
                <a:latin typeface="Calibri" pitchFamily="34" charset="0"/>
              </a:rPr>
              <a:t>Optimizers</a:t>
            </a:r>
          </a:p>
        </p:txBody>
      </p:sp>
      <p:sp>
        <p:nvSpPr>
          <p:cNvPr id="37908" name="TextBox 33"/>
          <p:cNvSpPr txBox="1">
            <a:spLocks noChangeArrowheads="1"/>
          </p:cNvSpPr>
          <p:nvPr/>
        </p:nvSpPr>
        <p:spPr bwMode="auto">
          <a:xfrm>
            <a:off x="2684463" y="4838700"/>
            <a:ext cx="995362" cy="369888"/>
          </a:xfrm>
          <a:prstGeom prst="rect">
            <a:avLst/>
          </a:prstGeom>
          <a:noFill/>
          <a:ln w="9525">
            <a:noFill/>
            <a:miter lim="800000"/>
            <a:headEnd/>
            <a:tailEnd/>
          </a:ln>
        </p:spPr>
        <p:txBody>
          <a:bodyPr wrap="none">
            <a:spAutoFit/>
          </a:bodyPr>
          <a:lstStyle/>
          <a:p>
            <a:pPr algn="ctr"/>
            <a:r>
              <a:rPr lang="en-US">
                <a:latin typeface="Calibri" pitchFamily="34" charset="0"/>
              </a:rPr>
              <a:t>HLL VMs</a:t>
            </a:r>
          </a:p>
        </p:txBody>
      </p:sp>
      <p:sp>
        <p:nvSpPr>
          <p:cNvPr id="37909" name="TextBox 34"/>
          <p:cNvSpPr txBox="1">
            <a:spLocks noChangeArrowheads="1"/>
          </p:cNvSpPr>
          <p:nvPr/>
        </p:nvSpPr>
        <p:spPr bwMode="auto">
          <a:xfrm>
            <a:off x="5486400" y="4838700"/>
            <a:ext cx="850900" cy="646113"/>
          </a:xfrm>
          <a:prstGeom prst="rect">
            <a:avLst/>
          </a:prstGeom>
          <a:noFill/>
          <a:ln w="9525">
            <a:noFill/>
            <a:miter lim="800000"/>
            <a:headEnd/>
            <a:tailEnd/>
          </a:ln>
        </p:spPr>
        <p:txBody>
          <a:bodyPr wrap="none">
            <a:spAutoFit/>
          </a:bodyPr>
          <a:lstStyle/>
          <a:p>
            <a:pPr algn="ctr"/>
            <a:r>
              <a:rPr lang="en-US">
                <a:latin typeface="Calibri" pitchFamily="34" charset="0"/>
              </a:rPr>
              <a:t>Hosted</a:t>
            </a:r>
          </a:p>
          <a:p>
            <a:pPr algn="ctr"/>
            <a:r>
              <a:rPr lang="en-US">
                <a:latin typeface="Calibri" pitchFamily="34" charset="0"/>
              </a:rPr>
              <a:t>VMs</a:t>
            </a:r>
          </a:p>
        </p:txBody>
      </p:sp>
      <p:sp>
        <p:nvSpPr>
          <p:cNvPr id="37910" name="TextBox 35"/>
          <p:cNvSpPr txBox="1">
            <a:spLocks noChangeArrowheads="1"/>
          </p:cNvSpPr>
          <p:nvPr/>
        </p:nvSpPr>
        <p:spPr bwMode="auto">
          <a:xfrm>
            <a:off x="7250113" y="4838700"/>
            <a:ext cx="1347787" cy="646113"/>
          </a:xfrm>
          <a:prstGeom prst="rect">
            <a:avLst/>
          </a:prstGeom>
          <a:noFill/>
          <a:ln w="9525">
            <a:noFill/>
            <a:miter lim="800000"/>
            <a:headEnd/>
            <a:tailEnd/>
          </a:ln>
        </p:spPr>
        <p:txBody>
          <a:bodyPr wrap="none">
            <a:spAutoFit/>
          </a:bodyPr>
          <a:lstStyle/>
          <a:p>
            <a:pPr algn="ctr"/>
            <a:r>
              <a:rPr lang="en-US">
                <a:latin typeface="Calibri" pitchFamily="34" charset="0"/>
              </a:rPr>
              <a:t>Co-designed</a:t>
            </a:r>
          </a:p>
          <a:p>
            <a:pPr algn="ctr"/>
            <a:r>
              <a:rPr lang="en-US">
                <a:latin typeface="Calibri" pitchFamily="34" charset="0"/>
              </a:rPr>
              <a:t>VMs</a:t>
            </a:r>
          </a:p>
        </p:txBody>
      </p:sp>
      <p:cxnSp>
        <p:nvCxnSpPr>
          <p:cNvPr id="38" name="Straight Connector 37"/>
          <p:cNvCxnSpPr/>
          <p:nvPr/>
        </p:nvCxnSpPr>
        <p:spPr>
          <a:xfrm rot="16200000" flipH="1">
            <a:off x="7673975" y="4654550"/>
            <a:ext cx="368300" cy="0"/>
          </a:xfrm>
          <a:prstGeom prst="line">
            <a:avLst/>
          </a:prstGeom>
          <a:ln w="38100">
            <a:solidFill>
              <a:schemeClr val="tx1"/>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a:stCxn id="37904" idx="2"/>
            <a:endCxn id="37908" idx="0"/>
          </p:cNvCxnSpPr>
          <p:nvPr/>
        </p:nvCxnSpPr>
        <p:spPr>
          <a:xfrm rot="5400000">
            <a:off x="3034507" y="4680744"/>
            <a:ext cx="306387" cy="9525"/>
          </a:xfrm>
          <a:prstGeom prst="line">
            <a:avLst/>
          </a:prstGeom>
          <a:ln w="38100">
            <a:solidFill>
              <a:schemeClr val="tx1"/>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3389637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lstStyle/>
          <a:p>
            <a:r>
              <a:rPr lang="en-US" altLang="zh-TW" sz="3600"/>
              <a:t>x86 virtualization challenge</a:t>
            </a:r>
          </a:p>
        </p:txBody>
      </p:sp>
      <p:sp>
        <p:nvSpPr>
          <p:cNvPr id="22531" name="Rectangle 3"/>
          <p:cNvSpPr>
            <a:spLocks noChangeArrowheads="1"/>
          </p:cNvSpPr>
          <p:nvPr/>
        </p:nvSpPr>
        <p:spPr bwMode="auto">
          <a:xfrm>
            <a:off x="533400" y="1295400"/>
            <a:ext cx="8077200" cy="5181600"/>
          </a:xfrm>
          <a:prstGeom prst="rect">
            <a:avLst/>
          </a:prstGeom>
          <a:noFill/>
          <a:ln w="9525">
            <a:noFill/>
            <a:miter lim="800000"/>
            <a:headEnd/>
            <a:tailEnd/>
          </a:ln>
        </p:spPr>
        <p:txBody>
          <a:bodyPr lIns="0" tIns="0" rIns="0" bIns="0"/>
          <a:lstStyle/>
          <a:p>
            <a:pPr marL="342900" indent="-342900">
              <a:spcBef>
                <a:spcPct val="20000"/>
              </a:spcBef>
              <a:buFontTx/>
              <a:buChar char="•"/>
            </a:pPr>
            <a:r>
              <a:rPr kumimoji="0" lang="en-US" altLang="zh-TW" sz="2400" dirty="0"/>
              <a:t>The IA-32 instruction set contains 17 </a:t>
            </a:r>
            <a:r>
              <a:rPr kumimoji="0" lang="en-US" altLang="zh-TW" sz="2400" dirty="0">
                <a:solidFill>
                  <a:srgbClr val="FF0000"/>
                </a:solidFill>
              </a:rPr>
              <a:t>sensitive</a:t>
            </a:r>
            <a:r>
              <a:rPr kumimoji="0" lang="en-US" altLang="zh-TW" sz="2400" dirty="0"/>
              <a:t>, </a:t>
            </a:r>
            <a:r>
              <a:rPr kumimoji="0" lang="en-US" altLang="zh-TW" sz="2400" dirty="0">
                <a:solidFill>
                  <a:srgbClr val="FF0000"/>
                </a:solidFill>
              </a:rPr>
              <a:t>unprivileged </a:t>
            </a:r>
            <a:r>
              <a:rPr kumimoji="0" lang="en-US" altLang="zh-TW" sz="2400" dirty="0"/>
              <a:t>instructions:</a:t>
            </a:r>
          </a:p>
          <a:p>
            <a:pPr marL="742950" lvl="1" indent="-285750">
              <a:spcBef>
                <a:spcPct val="20000"/>
              </a:spcBef>
              <a:buFontTx/>
              <a:buChar char="–"/>
            </a:pPr>
            <a:r>
              <a:rPr kumimoji="0" lang="en-US" altLang="zh-TW" sz="2400" dirty="0">
                <a:ea typeface="ＭＳ Ｐゴシック" pitchFamily="34" charset="-128"/>
              </a:rPr>
              <a:t>Sensitive register instructions: read or change sensitive registers and/or memory locations such as a clock register or interrupt registers: </a:t>
            </a:r>
          </a:p>
          <a:p>
            <a:pPr marL="1143000" lvl="2" indent="-228600">
              <a:spcBef>
                <a:spcPct val="20000"/>
              </a:spcBef>
              <a:buFontTx/>
              <a:buChar char="•"/>
            </a:pPr>
            <a:r>
              <a:rPr kumimoji="0" lang="en-US" altLang="zh-TW" sz="2400" dirty="0">
                <a:ea typeface="ＭＳ Ｐゴシック" pitchFamily="34" charset="-128"/>
              </a:rPr>
              <a:t>SGDT, SIDT, SLDT, SMSW, PUSHF, POPF </a:t>
            </a:r>
          </a:p>
          <a:p>
            <a:pPr marL="742950" lvl="1" indent="-285750">
              <a:spcBef>
                <a:spcPct val="20000"/>
              </a:spcBef>
              <a:buFontTx/>
              <a:buChar char="–"/>
            </a:pPr>
            <a:r>
              <a:rPr kumimoji="0" lang="en-US" altLang="zh-TW" sz="2400" dirty="0">
                <a:ea typeface="ＭＳ Ｐゴシック" pitchFamily="34" charset="-128"/>
              </a:rPr>
              <a:t>Protection system instructions: reference the storage protection system, memory or address relocation system: </a:t>
            </a:r>
          </a:p>
          <a:p>
            <a:pPr marL="1143000" lvl="2" indent="-228600">
              <a:spcBef>
                <a:spcPct val="20000"/>
              </a:spcBef>
              <a:buFontTx/>
              <a:buChar char="•"/>
            </a:pPr>
            <a:r>
              <a:rPr kumimoji="0" lang="en-US" altLang="zh-TW" sz="2400" dirty="0">
                <a:ea typeface="ＭＳ Ｐゴシック" pitchFamily="34" charset="-128"/>
              </a:rPr>
              <a:t>LAR, LSL, VERR, VERW, POP, PUSH, CALL, JMP, INT n, RET, STR, MOV </a:t>
            </a:r>
          </a:p>
        </p:txBody>
      </p:sp>
    </p:spTree>
    <p:extLst>
      <p:ext uri="{BB962C8B-B14F-4D97-AF65-F5344CB8AC3E}">
        <p14:creationId xmlns:p14="http://schemas.microsoft.com/office/powerpoint/2010/main" val="350990038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Types of Virtualization</a:t>
            </a:r>
          </a:p>
        </p:txBody>
      </p:sp>
      <p:sp>
        <p:nvSpPr>
          <p:cNvPr id="5" name="Content Placeholder 4"/>
          <p:cNvSpPr>
            <a:spLocks noGrp="1"/>
          </p:cNvSpPr>
          <p:nvPr>
            <p:ph idx="1"/>
          </p:nvPr>
        </p:nvSpPr>
        <p:spPr>
          <a:xfrm>
            <a:off x="457200" y="1600200"/>
            <a:ext cx="8229600" cy="4845050"/>
          </a:xfrm>
        </p:spPr>
        <p:txBody>
          <a:bodyPr>
            <a:normAutofit/>
          </a:bodyPr>
          <a:lstStyle/>
          <a:p>
            <a:r>
              <a:rPr lang="en-US" dirty="0"/>
              <a:t>Types</a:t>
            </a:r>
          </a:p>
          <a:p>
            <a:pPr lvl="1"/>
            <a:r>
              <a:rPr lang="en-US" dirty="0"/>
              <a:t>Trap-and-emulate</a:t>
            </a:r>
          </a:p>
          <a:p>
            <a:pPr lvl="1"/>
            <a:r>
              <a:rPr lang="en-US" dirty="0"/>
              <a:t>Instruction interpretation</a:t>
            </a:r>
          </a:p>
          <a:p>
            <a:pPr lvl="1"/>
            <a:r>
              <a:rPr lang="en-US" dirty="0"/>
              <a:t>Binary translation</a:t>
            </a:r>
          </a:p>
          <a:p>
            <a:pPr lvl="1"/>
            <a:r>
              <a:rPr lang="en-US" dirty="0"/>
              <a:t>Para-virtualization</a:t>
            </a:r>
          </a:p>
          <a:p>
            <a:r>
              <a:rPr lang="en-US" dirty="0"/>
              <a:t>Examples</a:t>
            </a:r>
          </a:p>
          <a:p>
            <a:pPr lvl="1"/>
            <a:r>
              <a:rPr lang="en-US" dirty="0" err="1"/>
              <a:t>Bochs</a:t>
            </a:r>
            <a:endParaRPr lang="en-US" dirty="0"/>
          </a:p>
          <a:p>
            <a:pPr lvl="1"/>
            <a:r>
              <a:rPr lang="en-US" dirty="0" err="1"/>
              <a:t>Xen</a:t>
            </a:r>
            <a:r>
              <a:rPr lang="en-US" dirty="0"/>
              <a:t>-PV, </a:t>
            </a:r>
            <a:r>
              <a:rPr lang="en-US" dirty="0" err="1"/>
              <a:t>Xen</a:t>
            </a:r>
            <a:r>
              <a:rPr lang="en-US" dirty="0"/>
              <a:t>-HVM</a:t>
            </a:r>
          </a:p>
          <a:p>
            <a:pPr lvl="1"/>
            <a:r>
              <a:rPr lang="en-US" dirty="0"/>
              <a:t>VMware ESX, VMware Workstation</a:t>
            </a:r>
          </a:p>
          <a:p>
            <a:pPr lvl="1"/>
            <a:r>
              <a:rPr lang="en-US" dirty="0" err="1"/>
              <a:t>Qemu</a:t>
            </a:r>
            <a:endParaRPr lang="en-US" dirty="0"/>
          </a:p>
        </p:txBody>
      </p:sp>
    </p:spTree>
    <p:extLst>
      <p:ext uri="{BB962C8B-B14F-4D97-AF65-F5344CB8AC3E}">
        <p14:creationId xmlns:p14="http://schemas.microsoft.com/office/powerpoint/2010/main" val="163005560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Virtualized Address</a:t>
            </a:r>
            <a:r>
              <a:rPr lang="en-US" baseline="0" dirty="0"/>
              <a:t> Spaces</a:t>
            </a:r>
            <a:endParaRPr lang="en-US" dirty="0"/>
          </a:p>
        </p:txBody>
      </p:sp>
      <p:sp>
        <p:nvSpPr>
          <p:cNvPr id="15" name="Down Arrow 14"/>
          <p:cNvSpPr/>
          <p:nvPr/>
        </p:nvSpPr>
        <p:spPr>
          <a:xfrm>
            <a:off x="3733800" y="2590800"/>
            <a:ext cx="457200" cy="533400"/>
          </a:xfrm>
          <a:prstGeom prst="downArrow">
            <a:avLst/>
          </a:prstGeom>
          <a:solidFill>
            <a:schemeClr val="tx1"/>
          </a:solidFill>
          <a:ln>
            <a:noFill/>
          </a:ln>
          <a:effectLst/>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13" name="Rectangle 12"/>
          <p:cNvSpPr/>
          <p:nvPr/>
        </p:nvSpPr>
        <p:spPr>
          <a:xfrm>
            <a:off x="762000" y="3200400"/>
            <a:ext cx="6324600" cy="533400"/>
          </a:xfrm>
          <a:prstGeom prst="rect">
            <a:avLst/>
          </a:prstGeom>
          <a:solidFill>
            <a:schemeClr val="bg1"/>
          </a:solidFill>
          <a:ln w="12700">
            <a:solidFill>
              <a:schemeClr val="tx1"/>
            </a:solidFill>
          </a:ln>
        </p:spPr>
        <p:style>
          <a:lnRef idx="2">
            <a:schemeClr val="accent1">
              <a:shade val="50000"/>
            </a:schemeClr>
          </a:lnRef>
          <a:fillRef idx="1001">
            <a:schemeClr val="lt2"/>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4" name="TextBox 13"/>
          <p:cNvSpPr txBox="1"/>
          <p:nvPr/>
        </p:nvSpPr>
        <p:spPr>
          <a:xfrm>
            <a:off x="685800" y="2895600"/>
            <a:ext cx="301686" cy="369332"/>
          </a:xfrm>
          <a:prstGeom prst="rect">
            <a:avLst/>
          </a:prstGeom>
          <a:noFill/>
        </p:spPr>
        <p:txBody>
          <a:bodyPr wrap="none" rtlCol="0">
            <a:spAutoFit/>
          </a:bodyPr>
          <a:lstStyle/>
          <a:p>
            <a:r>
              <a:rPr lang="en-US" dirty="0"/>
              <a:t>0</a:t>
            </a:r>
          </a:p>
        </p:txBody>
      </p:sp>
      <p:sp>
        <p:nvSpPr>
          <p:cNvPr id="20" name="TextBox 19"/>
          <p:cNvSpPr txBox="1"/>
          <p:nvPr/>
        </p:nvSpPr>
        <p:spPr>
          <a:xfrm>
            <a:off x="6610896" y="2895600"/>
            <a:ext cx="579005" cy="369332"/>
          </a:xfrm>
          <a:prstGeom prst="rect">
            <a:avLst/>
          </a:prstGeom>
          <a:noFill/>
        </p:spPr>
        <p:txBody>
          <a:bodyPr wrap="none" rtlCol="0">
            <a:spAutoFit/>
          </a:bodyPr>
          <a:lstStyle/>
          <a:p>
            <a:r>
              <a:rPr lang="en-US"/>
              <a:t>4GB</a:t>
            </a:r>
          </a:p>
        </p:txBody>
      </p:sp>
      <p:sp>
        <p:nvSpPr>
          <p:cNvPr id="4" name="Rectangle 3"/>
          <p:cNvSpPr/>
          <p:nvPr/>
        </p:nvSpPr>
        <p:spPr>
          <a:xfrm>
            <a:off x="762000" y="1981200"/>
            <a:ext cx="4401096" cy="533400"/>
          </a:xfrm>
          <a:prstGeom prst="rect">
            <a:avLst/>
          </a:prstGeom>
          <a:ln w="12700">
            <a:solidFill>
              <a:schemeClr val="tx1"/>
            </a:solidFill>
          </a:ln>
        </p:spPr>
        <p:style>
          <a:lnRef idx="2">
            <a:schemeClr val="accent1">
              <a:shade val="50000"/>
            </a:schemeClr>
          </a:lnRef>
          <a:fillRef idx="1001">
            <a:schemeClr val="lt2"/>
          </a:fillRef>
          <a:effectRef idx="0">
            <a:schemeClr val="accent1"/>
          </a:effectRef>
          <a:fontRef idx="minor">
            <a:schemeClr val="lt1"/>
          </a:fontRef>
        </p:style>
        <p:txBody>
          <a:bodyPr rtlCol="0" anchor="ctr"/>
          <a:lstStyle/>
          <a:p>
            <a:pPr algn="ctr"/>
            <a:r>
              <a:rPr lang="en-US" sz="1600" dirty="0">
                <a:solidFill>
                  <a:schemeClr val="tx1"/>
                </a:solidFill>
              </a:rPr>
              <a:t>Current Guest Process</a:t>
            </a:r>
          </a:p>
        </p:txBody>
      </p:sp>
      <p:sp>
        <p:nvSpPr>
          <p:cNvPr id="16" name="TextBox 15"/>
          <p:cNvSpPr txBox="1"/>
          <p:nvPr/>
        </p:nvSpPr>
        <p:spPr>
          <a:xfrm>
            <a:off x="685800" y="1676400"/>
            <a:ext cx="301686" cy="369332"/>
          </a:xfrm>
          <a:prstGeom prst="rect">
            <a:avLst/>
          </a:prstGeom>
          <a:noFill/>
        </p:spPr>
        <p:txBody>
          <a:bodyPr wrap="none" rtlCol="0">
            <a:spAutoFit/>
          </a:bodyPr>
          <a:lstStyle/>
          <a:p>
            <a:r>
              <a:rPr lang="en-US" dirty="0"/>
              <a:t>0</a:t>
            </a:r>
          </a:p>
        </p:txBody>
      </p:sp>
      <p:sp>
        <p:nvSpPr>
          <p:cNvPr id="17" name="TextBox 16"/>
          <p:cNvSpPr txBox="1"/>
          <p:nvPr/>
        </p:nvSpPr>
        <p:spPr>
          <a:xfrm>
            <a:off x="6610896" y="1676400"/>
            <a:ext cx="579005" cy="369332"/>
          </a:xfrm>
          <a:prstGeom prst="rect">
            <a:avLst/>
          </a:prstGeom>
          <a:noFill/>
        </p:spPr>
        <p:txBody>
          <a:bodyPr wrap="none" rtlCol="0">
            <a:spAutoFit/>
          </a:bodyPr>
          <a:lstStyle/>
          <a:p>
            <a:r>
              <a:rPr lang="en-US" dirty="0"/>
              <a:t>4GB</a:t>
            </a:r>
          </a:p>
        </p:txBody>
      </p:sp>
      <p:sp>
        <p:nvSpPr>
          <p:cNvPr id="11" name="Rectangle 10"/>
          <p:cNvSpPr/>
          <p:nvPr/>
        </p:nvSpPr>
        <p:spPr>
          <a:xfrm>
            <a:off x="5163096" y="1981200"/>
            <a:ext cx="1923504" cy="533400"/>
          </a:xfrm>
          <a:prstGeom prst="rect">
            <a:avLst/>
          </a:prstGeom>
          <a:ln w="12700">
            <a:solidFill>
              <a:schemeClr val="tx1"/>
            </a:solidFill>
          </a:ln>
        </p:spPr>
        <p:style>
          <a:lnRef idx="2">
            <a:schemeClr val="accent1">
              <a:shade val="50000"/>
            </a:schemeClr>
          </a:lnRef>
          <a:fillRef idx="1001">
            <a:schemeClr val="lt2"/>
          </a:fillRef>
          <a:effectRef idx="0">
            <a:schemeClr val="accent1"/>
          </a:effectRef>
          <a:fontRef idx="minor">
            <a:schemeClr val="lt1"/>
          </a:fontRef>
        </p:style>
        <p:txBody>
          <a:bodyPr rtlCol="0" anchor="ctr"/>
          <a:lstStyle/>
          <a:p>
            <a:pPr algn="ctr"/>
            <a:r>
              <a:rPr lang="en-US" sz="1600" dirty="0">
                <a:solidFill>
                  <a:schemeClr val="tx1"/>
                </a:solidFill>
              </a:rPr>
              <a:t>Guest OS</a:t>
            </a:r>
          </a:p>
        </p:txBody>
      </p:sp>
      <p:sp>
        <p:nvSpPr>
          <p:cNvPr id="32" name="TextBox 31"/>
          <p:cNvSpPr txBox="1"/>
          <p:nvPr/>
        </p:nvSpPr>
        <p:spPr>
          <a:xfrm>
            <a:off x="7239000" y="1981200"/>
            <a:ext cx="1495218" cy="584775"/>
          </a:xfrm>
          <a:prstGeom prst="rect">
            <a:avLst/>
          </a:prstGeom>
          <a:noFill/>
        </p:spPr>
        <p:txBody>
          <a:bodyPr wrap="none" rtlCol="0">
            <a:spAutoFit/>
          </a:bodyPr>
          <a:lstStyle/>
          <a:p>
            <a:pPr algn="ctr"/>
            <a:r>
              <a:rPr lang="en-US" sz="1600" b="1" dirty="0"/>
              <a:t>Virtual </a:t>
            </a:r>
          </a:p>
          <a:p>
            <a:pPr algn="ctr"/>
            <a:r>
              <a:rPr lang="en-US" sz="1600" b="1" dirty="0"/>
              <a:t>Address Spaces</a:t>
            </a:r>
          </a:p>
        </p:txBody>
      </p:sp>
      <p:sp>
        <p:nvSpPr>
          <p:cNvPr id="38" name="TextBox 37"/>
          <p:cNvSpPr txBox="1"/>
          <p:nvPr/>
        </p:nvSpPr>
        <p:spPr>
          <a:xfrm>
            <a:off x="7239000" y="3200400"/>
            <a:ext cx="1495218" cy="584775"/>
          </a:xfrm>
          <a:prstGeom prst="rect">
            <a:avLst/>
          </a:prstGeom>
          <a:noFill/>
        </p:spPr>
        <p:txBody>
          <a:bodyPr wrap="none" rtlCol="0">
            <a:spAutoFit/>
          </a:bodyPr>
          <a:lstStyle/>
          <a:p>
            <a:pPr algn="ctr"/>
            <a:r>
              <a:rPr lang="en-US" sz="1600" b="1" dirty="0"/>
              <a:t>Physical</a:t>
            </a:r>
          </a:p>
          <a:p>
            <a:pPr algn="ctr"/>
            <a:r>
              <a:rPr lang="en-US" sz="1600" b="1" dirty="0"/>
              <a:t>Address Spaces</a:t>
            </a:r>
          </a:p>
        </p:txBody>
      </p:sp>
      <p:sp>
        <p:nvSpPr>
          <p:cNvPr id="39" name="Rectangle 38"/>
          <p:cNvSpPr/>
          <p:nvPr/>
        </p:nvSpPr>
        <p:spPr>
          <a:xfrm>
            <a:off x="762000" y="3200400"/>
            <a:ext cx="2895600" cy="533400"/>
          </a:xfrm>
          <a:prstGeom prst="rect">
            <a:avLst/>
          </a:prstGeom>
          <a:ln w="12700">
            <a:solidFill>
              <a:schemeClr val="tx1"/>
            </a:solidFill>
          </a:ln>
        </p:spPr>
        <p:style>
          <a:lnRef idx="2">
            <a:schemeClr val="accent1">
              <a:shade val="50000"/>
            </a:schemeClr>
          </a:lnRef>
          <a:fillRef idx="1001">
            <a:schemeClr val="lt2"/>
          </a:fillRef>
          <a:effectRef idx="0">
            <a:schemeClr val="accent1"/>
          </a:effectRef>
          <a:fontRef idx="minor">
            <a:schemeClr val="lt1"/>
          </a:fontRef>
        </p:style>
        <p:txBody>
          <a:bodyPr rtlCol="0" anchor="ctr"/>
          <a:lstStyle/>
          <a:p>
            <a:pPr algn="ctr"/>
            <a:r>
              <a:rPr lang="en-US" sz="1600" dirty="0">
                <a:solidFill>
                  <a:schemeClr val="tx1"/>
                </a:solidFill>
              </a:rPr>
              <a:t>Virtual RAM</a:t>
            </a:r>
          </a:p>
        </p:txBody>
      </p:sp>
      <p:sp>
        <p:nvSpPr>
          <p:cNvPr id="40" name="Rectangle 39"/>
          <p:cNvSpPr/>
          <p:nvPr/>
        </p:nvSpPr>
        <p:spPr>
          <a:xfrm>
            <a:off x="6477000" y="3200400"/>
            <a:ext cx="609600" cy="533400"/>
          </a:xfrm>
          <a:prstGeom prst="rect">
            <a:avLst/>
          </a:prstGeom>
          <a:ln w="12700">
            <a:solidFill>
              <a:schemeClr val="tx1"/>
            </a:solidFill>
          </a:ln>
        </p:spPr>
        <p:style>
          <a:lnRef idx="2">
            <a:schemeClr val="accent1">
              <a:shade val="50000"/>
            </a:schemeClr>
          </a:lnRef>
          <a:fillRef idx="1001">
            <a:schemeClr val="lt2"/>
          </a:fillRef>
          <a:effectRef idx="0">
            <a:schemeClr val="accent1"/>
          </a:effectRef>
          <a:fontRef idx="minor">
            <a:schemeClr val="lt1"/>
          </a:fontRef>
        </p:style>
        <p:txBody>
          <a:bodyPr rtlCol="0" anchor="ctr"/>
          <a:lstStyle/>
          <a:p>
            <a:pPr algn="ctr"/>
            <a:r>
              <a:rPr lang="en-US" sz="1200" dirty="0">
                <a:solidFill>
                  <a:schemeClr val="tx1"/>
                </a:solidFill>
              </a:rPr>
              <a:t>Virtual</a:t>
            </a:r>
          </a:p>
          <a:p>
            <a:pPr algn="ctr"/>
            <a:r>
              <a:rPr lang="en-US" sz="1200" dirty="0">
                <a:solidFill>
                  <a:schemeClr val="tx1"/>
                </a:solidFill>
              </a:rPr>
              <a:t>ROM</a:t>
            </a:r>
          </a:p>
        </p:txBody>
      </p:sp>
      <p:sp>
        <p:nvSpPr>
          <p:cNvPr id="42" name="Rectangle 41"/>
          <p:cNvSpPr/>
          <p:nvPr/>
        </p:nvSpPr>
        <p:spPr>
          <a:xfrm>
            <a:off x="5486400" y="3200400"/>
            <a:ext cx="838200" cy="533400"/>
          </a:xfrm>
          <a:prstGeom prst="rect">
            <a:avLst/>
          </a:prstGeom>
          <a:ln w="12700">
            <a:solidFill>
              <a:schemeClr val="tx1"/>
            </a:solidFill>
          </a:ln>
        </p:spPr>
        <p:style>
          <a:lnRef idx="2">
            <a:schemeClr val="accent1">
              <a:shade val="50000"/>
            </a:schemeClr>
          </a:lnRef>
          <a:fillRef idx="1001">
            <a:schemeClr val="lt2"/>
          </a:fillRef>
          <a:effectRef idx="0">
            <a:schemeClr val="accent1"/>
          </a:effectRef>
          <a:fontRef idx="minor">
            <a:schemeClr val="lt1"/>
          </a:fontRef>
        </p:style>
        <p:txBody>
          <a:bodyPr rtlCol="0" anchor="ctr"/>
          <a:lstStyle/>
          <a:p>
            <a:pPr algn="ctr"/>
            <a:r>
              <a:rPr lang="en-US" sz="1200" dirty="0">
                <a:solidFill>
                  <a:schemeClr val="tx1"/>
                </a:solidFill>
              </a:rPr>
              <a:t>Virtual</a:t>
            </a:r>
          </a:p>
          <a:p>
            <a:pPr algn="ctr"/>
            <a:r>
              <a:rPr lang="en-US" sz="1200" dirty="0">
                <a:solidFill>
                  <a:schemeClr val="tx1"/>
                </a:solidFill>
              </a:rPr>
              <a:t>Devices</a:t>
            </a:r>
          </a:p>
        </p:txBody>
      </p:sp>
      <p:sp>
        <p:nvSpPr>
          <p:cNvPr id="43" name="Rectangle 42"/>
          <p:cNvSpPr/>
          <p:nvPr/>
        </p:nvSpPr>
        <p:spPr>
          <a:xfrm>
            <a:off x="4724400" y="3200400"/>
            <a:ext cx="533400" cy="533400"/>
          </a:xfrm>
          <a:prstGeom prst="rect">
            <a:avLst/>
          </a:prstGeom>
          <a:ln w="12700">
            <a:solidFill>
              <a:schemeClr val="tx1"/>
            </a:solidFill>
          </a:ln>
        </p:spPr>
        <p:style>
          <a:lnRef idx="2">
            <a:schemeClr val="accent1">
              <a:shade val="50000"/>
            </a:schemeClr>
          </a:lnRef>
          <a:fillRef idx="1001">
            <a:schemeClr val="lt2"/>
          </a:fillRef>
          <a:effectRef idx="0">
            <a:schemeClr val="accent1"/>
          </a:effectRef>
          <a:fontRef idx="minor">
            <a:schemeClr val="lt1"/>
          </a:fontRef>
        </p:style>
        <p:txBody>
          <a:bodyPr rtlCol="0" anchor="ctr"/>
          <a:lstStyle/>
          <a:p>
            <a:pPr algn="ctr"/>
            <a:r>
              <a:rPr lang="en-US" sz="900" dirty="0">
                <a:solidFill>
                  <a:schemeClr val="tx1"/>
                </a:solidFill>
              </a:rPr>
              <a:t>Virtual</a:t>
            </a:r>
          </a:p>
          <a:p>
            <a:pPr algn="ctr"/>
            <a:r>
              <a:rPr lang="en-US" sz="900" dirty="0">
                <a:solidFill>
                  <a:schemeClr val="tx1"/>
                </a:solidFill>
              </a:rPr>
              <a:t>Frame</a:t>
            </a:r>
          </a:p>
          <a:p>
            <a:pPr algn="ctr"/>
            <a:r>
              <a:rPr lang="en-US" sz="900" dirty="0">
                <a:solidFill>
                  <a:schemeClr val="tx1"/>
                </a:solidFill>
              </a:rPr>
              <a:t>Buffer</a:t>
            </a:r>
          </a:p>
        </p:txBody>
      </p:sp>
      <p:sp>
        <p:nvSpPr>
          <p:cNvPr id="18" name="Rectangle 17"/>
          <p:cNvSpPr/>
          <p:nvPr/>
        </p:nvSpPr>
        <p:spPr>
          <a:xfrm>
            <a:off x="762000" y="4419600"/>
            <a:ext cx="6324600" cy="533400"/>
          </a:xfrm>
          <a:prstGeom prst="rect">
            <a:avLst/>
          </a:prstGeom>
          <a:solidFill>
            <a:schemeClr val="bg1"/>
          </a:solidFill>
          <a:ln w="12700">
            <a:solidFill>
              <a:schemeClr val="tx1"/>
            </a:solidFill>
          </a:ln>
        </p:spPr>
        <p:style>
          <a:lnRef idx="2">
            <a:schemeClr val="accent1">
              <a:shade val="50000"/>
            </a:schemeClr>
          </a:lnRef>
          <a:fillRef idx="1001">
            <a:schemeClr val="lt2"/>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9" name="TextBox 18"/>
          <p:cNvSpPr txBox="1"/>
          <p:nvPr/>
        </p:nvSpPr>
        <p:spPr>
          <a:xfrm>
            <a:off x="685800" y="4114800"/>
            <a:ext cx="301686" cy="369332"/>
          </a:xfrm>
          <a:prstGeom prst="rect">
            <a:avLst/>
          </a:prstGeom>
          <a:noFill/>
        </p:spPr>
        <p:txBody>
          <a:bodyPr wrap="none" rtlCol="0">
            <a:spAutoFit/>
          </a:bodyPr>
          <a:lstStyle/>
          <a:p>
            <a:r>
              <a:rPr lang="en-US" dirty="0"/>
              <a:t>0</a:t>
            </a:r>
          </a:p>
        </p:txBody>
      </p:sp>
      <p:sp>
        <p:nvSpPr>
          <p:cNvPr id="21" name="TextBox 20"/>
          <p:cNvSpPr txBox="1"/>
          <p:nvPr/>
        </p:nvSpPr>
        <p:spPr>
          <a:xfrm>
            <a:off x="6610896" y="4114800"/>
            <a:ext cx="579005" cy="369332"/>
          </a:xfrm>
          <a:prstGeom prst="rect">
            <a:avLst/>
          </a:prstGeom>
          <a:noFill/>
        </p:spPr>
        <p:txBody>
          <a:bodyPr wrap="none" rtlCol="0">
            <a:spAutoFit/>
          </a:bodyPr>
          <a:lstStyle/>
          <a:p>
            <a:r>
              <a:rPr lang="en-US"/>
              <a:t>4GB</a:t>
            </a:r>
          </a:p>
        </p:txBody>
      </p:sp>
      <p:sp>
        <p:nvSpPr>
          <p:cNvPr id="22" name="TextBox 21"/>
          <p:cNvSpPr txBox="1"/>
          <p:nvPr/>
        </p:nvSpPr>
        <p:spPr>
          <a:xfrm>
            <a:off x="7239000" y="4419600"/>
            <a:ext cx="1413464" cy="584775"/>
          </a:xfrm>
          <a:prstGeom prst="rect">
            <a:avLst/>
          </a:prstGeom>
          <a:noFill/>
        </p:spPr>
        <p:txBody>
          <a:bodyPr wrap="none" rtlCol="0">
            <a:spAutoFit/>
          </a:bodyPr>
          <a:lstStyle/>
          <a:p>
            <a:pPr algn="ctr"/>
            <a:r>
              <a:rPr lang="en-US" sz="1600" b="1" dirty="0"/>
              <a:t>Machine</a:t>
            </a:r>
          </a:p>
          <a:p>
            <a:pPr algn="ctr"/>
            <a:r>
              <a:rPr lang="en-US" sz="1600" b="1" dirty="0"/>
              <a:t>Address Space</a:t>
            </a:r>
          </a:p>
        </p:txBody>
      </p:sp>
      <p:sp>
        <p:nvSpPr>
          <p:cNvPr id="23" name="Rectangle 22"/>
          <p:cNvSpPr/>
          <p:nvPr/>
        </p:nvSpPr>
        <p:spPr>
          <a:xfrm>
            <a:off x="762000" y="4419600"/>
            <a:ext cx="3581400" cy="533400"/>
          </a:xfrm>
          <a:prstGeom prst="rect">
            <a:avLst/>
          </a:prstGeom>
          <a:ln w="12700">
            <a:solidFill>
              <a:schemeClr val="tx1"/>
            </a:solidFill>
          </a:ln>
        </p:spPr>
        <p:style>
          <a:lnRef idx="2">
            <a:schemeClr val="accent1">
              <a:shade val="50000"/>
            </a:schemeClr>
          </a:lnRef>
          <a:fillRef idx="1001">
            <a:schemeClr val="lt2"/>
          </a:fillRef>
          <a:effectRef idx="0">
            <a:schemeClr val="accent1"/>
          </a:effectRef>
          <a:fontRef idx="minor">
            <a:schemeClr val="lt1"/>
          </a:fontRef>
        </p:style>
        <p:txBody>
          <a:bodyPr rtlCol="0" anchor="ctr"/>
          <a:lstStyle/>
          <a:p>
            <a:pPr algn="ctr"/>
            <a:r>
              <a:rPr lang="en-US" sz="1600" dirty="0">
                <a:solidFill>
                  <a:schemeClr val="tx1"/>
                </a:solidFill>
              </a:rPr>
              <a:t>RAM</a:t>
            </a:r>
          </a:p>
        </p:txBody>
      </p:sp>
      <p:sp>
        <p:nvSpPr>
          <p:cNvPr id="24" name="Rectangle 23"/>
          <p:cNvSpPr/>
          <p:nvPr/>
        </p:nvSpPr>
        <p:spPr>
          <a:xfrm>
            <a:off x="6553200" y="4419600"/>
            <a:ext cx="533400" cy="533400"/>
          </a:xfrm>
          <a:prstGeom prst="rect">
            <a:avLst/>
          </a:prstGeom>
          <a:ln w="12700">
            <a:solidFill>
              <a:schemeClr val="tx1"/>
            </a:solidFill>
          </a:ln>
        </p:spPr>
        <p:style>
          <a:lnRef idx="2">
            <a:schemeClr val="accent1">
              <a:shade val="50000"/>
            </a:schemeClr>
          </a:lnRef>
          <a:fillRef idx="1001">
            <a:schemeClr val="lt2"/>
          </a:fillRef>
          <a:effectRef idx="0">
            <a:schemeClr val="accent1"/>
          </a:effectRef>
          <a:fontRef idx="minor">
            <a:schemeClr val="lt1"/>
          </a:fontRef>
        </p:style>
        <p:txBody>
          <a:bodyPr rtlCol="0" anchor="ctr"/>
          <a:lstStyle/>
          <a:p>
            <a:pPr algn="ctr"/>
            <a:r>
              <a:rPr lang="en-US" sz="1200" dirty="0">
                <a:solidFill>
                  <a:schemeClr val="tx1"/>
                </a:solidFill>
              </a:rPr>
              <a:t>ROM</a:t>
            </a:r>
          </a:p>
        </p:txBody>
      </p:sp>
      <p:sp>
        <p:nvSpPr>
          <p:cNvPr id="25" name="Rectangle 24"/>
          <p:cNvSpPr/>
          <p:nvPr/>
        </p:nvSpPr>
        <p:spPr>
          <a:xfrm>
            <a:off x="4724400" y="4419600"/>
            <a:ext cx="838200" cy="533400"/>
          </a:xfrm>
          <a:prstGeom prst="rect">
            <a:avLst/>
          </a:prstGeom>
          <a:ln w="12700">
            <a:solidFill>
              <a:schemeClr val="tx1"/>
            </a:solidFill>
          </a:ln>
        </p:spPr>
        <p:style>
          <a:lnRef idx="2">
            <a:schemeClr val="accent1">
              <a:shade val="50000"/>
            </a:schemeClr>
          </a:lnRef>
          <a:fillRef idx="1001">
            <a:schemeClr val="lt2"/>
          </a:fillRef>
          <a:effectRef idx="0">
            <a:schemeClr val="accent1"/>
          </a:effectRef>
          <a:fontRef idx="minor">
            <a:schemeClr val="lt1"/>
          </a:fontRef>
        </p:style>
        <p:txBody>
          <a:bodyPr rtlCol="0" anchor="ctr"/>
          <a:lstStyle/>
          <a:p>
            <a:pPr algn="ctr"/>
            <a:r>
              <a:rPr lang="en-US" sz="1200" dirty="0">
                <a:solidFill>
                  <a:schemeClr val="tx1"/>
                </a:solidFill>
              </a:rPr>
              <a:t>Devices</a:t>
            </a:r>
          </a:p>
        </p:txBody>
      </p:sp>
      <p:sp>
        <p:nvSpPr>
          <p:cNvPr id="26" name="Rectangle 25"/>
          <p:cNvSpPr/>
          <p:nvPr/>
        </p:nvSpPr>
        <p:spPr>
          <a:xfrm>
            <a:off x="5943600" y="4419600"/>
            <a:ext cx="533400" cy="533400"/>
          </a:xfrm>
          <a:prstGeom prst="rect">
            <a:avLst/>
          </a:prstGeom>
          <a:ln w="12700">
            <a:solidFill>
              <a:schemeClr val="tx1"/>
            </a:solidFill>
          </a:ln>
        </p:spPr>
        <p:style>
          <a:lnRef idx="2">
            <a:schemeClr val="accent1">
              <a:shade val="50000"/>
            </a:schemeClr>
          </a:lnRef>
          <a:fillRef idx="1001">
            <a:schemeClr val="lt2"/>
          </a:fillRef>
          <a:effectRef idx="0">
            <a:schemeClr val="accent1"/>
          </a:effectRef>
          <a:fontRef idx="minor">
            <a:schemeClr val="lt1"/>
          </a:fontRef>
        </p:style>
        <p:txBody>
          <a:bodyPr rtlCol="0" anchor="ctr"/>
          <a:lstStyle/>
          <a:p>
            <a:pPr algn="ctr"/>
            <a:r>
              <a:rPr lang="en-US" sz="1050" dirty="0">
                <a:solidFill>
                  <a:schemeClr val="tx1"/>
                </a:solidFill>
              </a:rPr>
              <a:t>Frame</a:t>
            </a:r>
          </a:p>
          <a:p>
            <a:pPr algn="ctr"/>
            <a:r>
              <a:rPr lang="en-US" sz="1050" dirty="0">
                <a:solidFill>
                  <a:schemeClr val="tx1"/>
                </a:solidFill>
              </a:rPr>
              <a:t>Buffer</a:t>
            </a:r>
          </a:p>
        </p:txBody>
      </p:sp>
      <p:sp>
        <p:nvSpPr>
          <p:cNvPr id="27" name="Down Arrow 26"/>
          <p:cNvSpPr/>
          <p:nvPr/>
        </p:nvSpPr>
        <p:spPr>
          <a:xfrm>
            <a:off x="3733800" y="3810000"/>
            <a:ext cx="457200" cy="533400"/>
          </a:xfrm>
          <a:prstGeom prst="downArrow">
            <a:avLst/>
          </a:prstGeom>
          <a:solidFill>
            <a:schemeClr val="tx1"/>
          </a:solidFill>
          <a:ln>
            <a:noFill/>
          </a:ln>
          <a:effectLst/>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138773675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5" name="Elbow Connector 116"/>
          <p:cNvCxnSpPr>
            <a:stCxn id="68" idx="3"/>
            <a:endCxn id="72" idx="3"/>
          </p:cNvCxnSpPr>
          <p:nvPr/>
        </p:nvCxnSpPr>
        <p:spPr>
          <a:xfrm>
            <a:off x="1835696" y="1240019"/>
            <a:ext cx="12700" cy="2995878"/>
          </a:xfrm>
          <a:prstGeom prst="bentConnector3">
            <a:avLst>
              <a:gd name="adj1" fmla="val 2184598"/>
            </a:avLst>
          </a:prstGeom>
          <a:ln>
            <a:tailEnd type="arrow"/>
          </a:ln>
        </p:spPr>
        <p:style>
          <a:lnRef idx="2">
            <a:schemeClr val="accent1"/>
          </a:lnRef>
          <a:fillRef idx="0">
            <a:schemeClr val="accent1"/>
          </a:fillRef>
          <a:effectRef idx="1">
            <a:schemeClr val="accent1"/>
          </a:effectRef>
          <a:fontRef idx="minor">
            <a:schemeClr val="tx1"/>
          </a:fontRef>
        </p:style>
      </p:cxnSp>
      <p:cxnSp>
        <p:nvCxnSpPr>
          <p:cNvPr id="91" name="Elbow Connector 116"/>
          <p:cNvCxnSpPr>
            <a:stCxn id="68" idx="1"/>
            <a:endCxn id="72" idx="1"/>
          </p:cNvCxnSpPr>
          <p:nvPr/>
        </p:nvCxnSpPr>
        <p:spPr>
          <a:xfrm rot="10800000" flipV="1">
            <a:off x="899592" y="1240019"/>
            <a:ext cx="12700" cy="2995878"/>
          </a:xfrm>
          <a:prstGeom prst="bentConnector3">
            <a:avLst>
              <a:gd name="adj1" fmla="val 3082000"/>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47" name="Straight Connector 146"/>
          <p:cNvCxnSpPr/>
          <p:nvPr/>
        </p:nvCxnSpPr>
        <p:spPr>
          <a:xfrm>
            <a:off x="6156176" y="2924944"/>
            <a:ext cx="159645" cy="1046002"/>
          </a:xfrm>
          <a:prstGeom prst="line">
            <a:avLst/>
          </a:prstGeom>
          <a:ln>
            <a:solidFill>
              <a:schemeClr val="accent2"/>
            </a:solidFill>
          </a:ln>
        </p:spPr>
        <p:style>
          <a:lnRef idx="2">
            <a:schemeClr val="accent1"/>
          </a:lnRef>
          <a:fillRef idx="0">
            <a:schemeClr val="accent1"/>
          </a:fillRef>
          <a:effectRef idx="1">
            <a:schemeClr val="accent1"/>
          </a:effectRef>
          <a:fontRef idx="minor">
            <a:schemeClr val="tx1"/>
          </a:fontRef>
        </p:style>
      </p:cxnSp>
      <p:pic>
        <p:nvPicPr>
          <p:cNvPr id="84" name="Picture 83"/>
          <p:cNvPicPr>
            <a:picLocks noChangeAspect="1"/>
          </p:cNvPicPr>
          <p:nvPr/>
        </p:nvPicPr>
        <p:blipFill rotWithShape="1">
          <a:blip r:embed="rId2"/>
          <a:srcRect t="40008" b="43755"/>
          <a:stretch/>
        </p:blipFill>
        <p:spPr>
          <a:xfrm>
            <a:off x="3419873" y="4005064"/>
            <a:ext cx="5184576" cy="861697"/>
          </a:xfrm>
          <a:prstGeom prst="rect">
            <a:avLst/>
          </a:prstGeom>
        </p:spPr>
      </p:pic>
      <p:sp>
        <p:nvSpPr>
          <p:cNvPr id="141" name="Rectangle 5"/>
          <p:cNvSpPr>
            <a:spLocks noChangeAspect="1" noChangeArrowheads="1"/>
          </p:cNvSpPr>
          <p:nvPr/>
        </p:nvSpPr>
        <p:spPr bwMode="auto">
          <a:xfrm>
            <a:off x="3047921" y="3970946"/>
            <a:ext cx="655848" cy="423402"/>
          </a:xfrm>
          <a:prstGeom prst="rect">
            <a:avLst/>
          </a:prstGeom>
          <a:solidFill>
            <a:schemeClr val="bg1"/>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ltLang="zh-TW" sz="3200" dirty="0"/>
          </a:p>
        </p:txBody>
      </p:sp>
      <p:sp>
        <p:nvSpPr>
          <p:cNvPr id="5" name="Rectangle 5"/>
          <p:cNvSpPr>
            <a:spLocks noChangeAspect="1" noChangeArrowheads="1"/>
          </p:cNvSpPr>
          <p:nvPr/>
        </p:nvSpPr>
        <p:spPr bwMode="auto">
          <a:xfrm>
            <a:off x="4188709" y="1057822"/>
            <a:ext cx="655848" cy="423402"/>
          </a:xfrm>
          <a:prstGeom prst="rect">
            <a:avLst/>
          </a:prstGeom>
          <a:solidFill>
            <a:srgbClr val="558ED5"/>
          </a:solidFill>
          <a:ln>
            <a:headEnd/>
            <a:tailEnd/>
          </a:ln>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algn="ctr"/>
            <a:endParaRPr lang="en-US" altLang="zh-TW" sz="2800" dirty="0">
              <a:solidFill>
                <a:srgbClr val="000000"/>
              </a:solidFill>
            </a:endParaRPr>
          </a:p>
        </p:txBody>
      </p:sp>
      <p:sp>
        <p:nvSpPr>
          <p:cNvPr id="6" name="Rectangle 5"/>
          <p:cNvSpPr>
            <a:spLocks noChangeAspect="1" noChangeArrowheads="1"/>
          </p:cNvSpPr>
          <p:nvPr/>
        </p:nvSpPr>
        <p:spPr bwMode="auto">
          <a:xfrm>
            <a:off x="4844557" y="1057822"/>
            <a:ext cx="655848" cy="423402"/>
          </a:xfrm>
          <a:prstGeom prst="rect">
            <a:avLst/>
          </a:prstGeom>
          <a:solidFill>
            <a:srgbClr val="558ED5"/>
          </a:solidFill>
          <a:ln>
            <a:headEnd/>
            <a:tailEnd/>
          </a:ln>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algn="ctr"/>
            <a:endParaRPr lang="en-US" altLang="zh-TW" sz="2800" dirty="0">
              <a:solidFill>
                <a:srgbClr val="000000"/>
              </a:solidFill>
            </a:endParaRPr>
          </a:p>
        </p:txBody>
      </p:sp>
      <p:sp>
        <p:nvSpPr>
          <p:cNvPr id="7" name="Rectangle 5"/>
          <p:cNvSpPr>
            <a:spLocks noChangeAspect="1" noChangeArrowheads="1"/>
          </p:cNvSpPr>
          <p:nvPr/>
        </p:nvSpPr>
        <p:spPr bwMode="auto">
          <a:xfrm>
            <a:off x="5500405" y="1057822"/>
            <a:ext cx="655848" cy="423402"/>
          </a:xfrm>
          <a:prstGeom prst="rect">
            <a:avLst/>
          </a:prstGeom>
          <a:solidFill>
            <a:srgbClr val="558ED5"/>
          </a:solidFill>
          <a:ln>
            <a:headEnd/>
            <a:tailEnd/>
          </a:ln>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algn="ctr"/>
            <a:endParaRPr lang="en-US" altLang="zh-TW" sz="2800" dirty="0">
              <a:solidFill>
                <a:srgbClr val="000000"/>
              </a:solidFill>
            </a:endParaRPr>
          </a:p>
        </p:txBody>
      </p:sp>
      <p:sp>
        <p:nvSpPr>
          <p:cNvPr id="10" name="Rectangle 5"/>
          <p:cNvSpPr>
            <a:spLocks noChangeAspect="1" noChangeArrowheads="1"/>
          </p:cNvSpPr>
          <p:nvPr/>
        </p:nvSpPr>
        <p:spPr bwMode="auto">
          <a:xfrm>
            <a:off x="4188709" y="2493789"/>
            <a:ext cx="655848" cy="423402"/>
          </a:xfrm>
          <a:prstGeom prst="rect">
            <a:avLst/>
          </a:prstGeom>
          <a:solidFill>
            <a:srgbClr val="558ED5"/>
          </a:solidFill>
          <a:ln>
            <a:headEnd/>
            <a:tailEnd/>
          </a:ln>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algn="ctr"/>
            <a:endParaRPr lang="en-US" altLang="zh-TW" sz="2800" dirty="0">
              <a:solidFill>
                <a:srgbClr val="000000"/>
              </a:solidFill>
            </a:endParaRPr>
          </a:p>
        </p:txBody>
      </p:sp>
      <p:sp>
        <p:nvSpPr>
          <p:cNvPr id="11" name="Rectangle 5"/>
          <p:cNvSpPr>
            <a:spLocks noChangeAspect="1" noChangeArrowheads="1"/>
          </p:cNvSpPr>
          <p:nvPr/>
        </p:nvSpPr>
        <p:spPr bwMode="auto">
          <a:xfrm>
            <a:off x="4188709" y="2503007"/>
            <a:ext cx="655848" cy="423402"/>
          </a:xfrm>
          <a:prstGeom prst="rect">
            <a:avLst/>
          </a:prstGeom>
          <a:no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ltLang="zh-TW" sz="3200" dirty="0"/>
          </a:p>
        </p:txBody>
      </p:sp>
      <p:sp>
        <p:nvSpPr>
          <p:cNvPr id="12" name="Rectangle 11"/>
          <p:cNvSpPr>
            <a:spLocks noChangeAspect="1" noChangeArrowheads="1"/>
          </p:cNvSpPr>
          <p:nvPr/>
        </p:nvSpPr>
        <p:spPr bwMode="auto">
          <a:xfrm>
            <a:off x="4844557" y="2503007"/>
            <a:ext cx="655848" cy="423402"/>
          </a:xfrm>
          <a:prstGeom prst="rect">
            <a:avLst/>
          </a:prstGeom>
          <a:solidFill>
            <a:srgbClr val="558ED5"/>
          </a:solidFill>
          <a:ln>
            <a:headEnd/>
            <a:tailEnd/>
          </a:ln>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algn="ctr"/>
            <a:endParaRPr lang="en-US" altLang="zh-TW" sz="2800" dirty="0">
              <a:solidFill>
                <a:srgbClr val="000000"/>
              </a:solidFill>
            </a:endParaRPr>
          </a:p>
        </p:txBody>
      </p:sp>
      <p:sp>
        <p:nvSpPr>
          <p:cNvPr id="13" name="Rectangle 5"/>
          <p:cNvSpPr>
            <a:spLocks noChangeAspect="1" noChangeArrowheads="1"/>
          </p:cNvSpPr>
          <p:nvPr/>
        </p:nvSpPr>
        <p:spPr bwMode="auto">
          <a:xfrm>
            <a:off x="5500405" y="2503007"/>
            <a:ext cx="655848" cy="423402"/>
          </a:xfrm>
          <a:prstGeom prst="rect">
            <a:avLst/>
          </a:prstGeom>
          <a:no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ltLang="zh-TW" sz="3200" dirty="0"/>
          </a:p>
        </p:txBody>
      </p:sp>
      <p:sp>
        <p:nvSpPr>
          <p:cNvPr id="14" name="Rectangle 5"/>
          <p:cNvSpPr>
            <a:spLocks noChangeAspect="1" noChangeArrowheads="1"/>
          </p:cNvSpPr>
          <p:nvPr/>
        </p:nvSpPr>
        <p:spPr bwMode="auto">
          <a:xfrm>
            <a:off x="6156253" y="2503007"/>
            <a:ext cx="655848" cy="423402"/>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ltLang="zh-TW" sz="3200" dirty="0"/>
          </a:p>
        </p:txBody>
      </p:sp>
      <p:cxnSp>
        <p:nvCxnSpPr>
          <p:cNvPr id="16" name="Straight Connector 15"/>
          <p:cNvCxnSpPr/>
          <p:nvPr/>
        </p:nvCxnSpPr>
        <p:spPr>
          <a:xfrm>
            <a:off x="4188709" y="1481224"/>
            <a:ext cx="655848" cy="1021783"/>
          </a:xfrm>
          <a:prstGeom prst="line">
            <a:avLst/>
          </a:prstGeom>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a:off x="4844557" y="1481224"/>
            <a:ext cx="655848" cy="1021783"/>
          </a:xfrm>
          <a:prstGeom prst="line">
            <a:avLst/>
          </a:prstGeom>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flipH="1">
            <a:off x="6156253" y="1481224"/>
            <a:ext cx="655848" cy="1021783"/>
          </a:xfrm>
          <a:prstGeom prst="line">
            <a:avLst/>
          </a:prstGeom>
          <a:ln>
            <a:solidFill>
              <a:schemeClr val="accent3"/>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6812101" y="1481224"/>
            <a:ext cx="655848" cy="1021783"/>
          </a:xfrm>
          <a:prstGeom prst="line">
            <a:avLst/>
          </a:prstGeom>
          <a:ln>
            <a:solidFill>
              <a:schemeClr val="accent3"/>
            </a:solidFill>
          </a:ln>
        </p:spPr>
        <p:style>
          <a:lnRef idx="2">
            <a:schemeClr val="accent1"/>
          </a:lnRef>
          <a:fillRef idx="0">
            <a:schemeClr val="accent1"/>
          </a:fillRef>
          <a:effectRef idx="1">
            <a:schemeClr val="accent1"/>
          </a:effectRef>
          <a:fontRef idx="minor">
            <a:schemeClr val="tx1"/>
          </a:fontRef>
        </p:style>
      </p:cxnSp>
      <p:sp>
        <p:nvSpPr>
          <p:cNvPr id="22" name="Rectangle 5"/>
          <p:cNvSpPr>
            <a:spLocks noChangeAspect="1" noChangeArrowheads="1"/>
          </p:cNvSpPr>
          <p:nvPr/>
        </p:nvSpPr>
        <p:spPr bwMode="auto">
          <a:xfrm>
            <a:off x="6812101" y="1057822"/>
            <a:ext cx="655848" cy="423402"/>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ltLang="zh-TW" sz="3200" dirty="0"/>
          </a:p>
        </p:txBody>
      </p:sp>
      <p:sp>
        <p:nvSpPr>
          <p:cNvPr id="23" name="Rectangle 5"/>
          <p:cNvSpPr>
            <a:spLocks noChangeAspect="1" noChangeArrowheads="1"/>
          </p:cNvSpPr>
          <p:nvPr/>
        </p:nvSpPr>
        <p:spPr bwMode="auto">
          <a:xfrm>
            <a:off x="6812101" y="2503007"/>
            <a:ext cx="655848" cy="423402"/>
          </a:xfrm>
          <a:prstGeom prst="rect">
            <a:avLst/>
          </a:prstGeom>
          <a:solidFill>
            <a:srgbClr val="FFFFFF"/>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ltLang="zh-TW" sz="3200" dirty="0"/>
          </a:p>
        </p:txBody>
      </p:sp>
      <p:cxnSp>
        <p:nvCxnSpPr>
          <p:cNvPr id="26" name="Straight Connector 25"/>
          <p:cNvCxnSpPr/>
          <p:nvPr/>
        </p:nvCxnSpPr>
        <p:spPr>
          <a:xfrm flipH="1">
            <a:off x="4200049" y="1481224"/>
            <a:ext cx="1300356" cy="1021783"/>
          </a:xfrm>
          <a:prstGeom prst="line">
            <a:avLst/>
          </a:prstGeom>
        </p:spPr>
        <p:style>
          <a:lnRef idx="2">
            <a:schemeClr val="accent1"/>
          </a:lnRef>
          <a:fillRef idx="0">
            <a:schemeClr val="accent1"/>
          </a:fillRef>
          <a:effectRef idx="1">
            <a:schemeClr val="accent1"/>
          </a:effectRef>
          <a:fontRef idx="minor">
            <a:schemeClr val="tx1"/>
          </a:fontRef>
        </p:style>
      </p:cxnSp>
      <p:cxnSp>
        <p:nvCxnSpPr>
          <p:cNvPr id="28" name="Straight Connector 27"/>
          <p:cNvCxnSpPr/>
          <p:nvPr/>
        </p:nvCxnSpPr>
        <p:spPr>
          <a:xfrm flipH="1">
            <a:off x="4844557" y="1481224"/>
            <a:ext cx="1311696" cy="1021783"/>
          </a:xfrm>
          <a:prstGeom prst="line">
            <a:avLst/>
          </a:prstGeom>
        </p:spPr>
        <p:style>
          <a:lnRef idx="2">
            <a:schemeClr val="accent1"/>
          </a:lnRef>
          <a:fillRef idx="0">
            <a:schemeClr val="accent1"/>
          </a:fillRef>
          <a:effectRef idx="1">
            <a:schemeClr val="accent1"/>
          </a:effectRef>
          <a:fontRef idx="minor">
            <a:schemeClr val="tx1"/>
          </a:fontRef>
        </p:style>
      </p:cxnSp>
      <p:sp>
        <p:nvSpPr>
          <p:cNvPr id="30" name="Rectangle 5"/>
          <p:cNvSpPr>
            <a:spLocks noChangeAspect="1" noChangeArrowheads="1"/>
          </p:cNvSpPr>
          <p:nvPr/>
        </p:nvSpPr>
        <p:spPr bwMode="auto">
          <a:xfrm>
            <a:off x="5015465" y="3978938"/>
            <a:ext cx="655848" cy="423402"/>
          </a:xfrm>
          <a:prstGeom prst="rect">
            <a:avLst/>
          </a:prstGeom>
          <a:solidFill>
            <a:schemeClr val="bg1"/>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ltLang="zh-TW" sz="3200" dirty="0"/>
          </a:p>
        </p:txBody>
      </p:sp>
      <p:sp>
        <p:nvSpPr>
          <p:cNvPr id="31" name="Rectangle 5"/>
          <p:cNvSpPr>
            <a:spLocks noChangeAspect="1" noChangeArrowheads="1"/>
          </p:cNvSpPr>
          <p:nvPr/>
        </p:nvSpPr>
        <p:spPr bwMode="auto">
          <a:xfrm>
            <a:off x="5659973" y="3978938"/>
            <a:ext cx="655848" cy="423402"/>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ltLang="zh-TW" sz="3200" dirty="0"/>
          </a:p>
        </p:txBody>
      </p:sp>
      <p:sp>
        <p:nvSpPr>
          <p:cNvPr id="32" name="Rectangle 31"/>
          <p:cNvSpPr>
            <a:spLocks noChangeAspect="1" noChangeArrowheads="1"/>
          </p:cNvSpPr>
          <p:nvPr/>
        </p:nvSpPr>
        <p:spPr bwMode="auto">
          <a:xfrm>
            <a:off x="6315821" y="3978938"/>
            <a:ext cx="655848" cy="423402"/>
          </a:xfrm>
          <a:prstGeom prst="rect">
            <a:avLst/>
          </a:prstGeom>
          <a:no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ltLang="zh-TW" sz="3200" dirty="0"/>
          </a:p>
        </p:txBody>
      </p:sp>
      <p:sp>
        <p:nvSpPr>
          <p:cNvPr id="33" name="Rectangle 5"/>
          <p:cNvSpPr>
            <a:spLocks noChangeAspect="1" noChangeArrowheads="1"/>
          </p:cNvSpPr>
          <p:nvPr/>
        </p:nvSpPr>
        <p:spPr bwMode="auto">
          <a:xfrm>
            <a:off x="6971669" y="3978938"/>
            <a:ext cx="655848" cy="423402"/>
          </a:xfrm>
          <a:prstGeom prst="rect">
            <a:avLst/>
          </a:prstGeom>
          <a:solidFill>
            <a:srgbClr val="FFFFFF"/>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ltLang="zh-TW" sz="3200" dirty="0"/>
          </a:p>
        </p:txBody>
      </p:sp>
      <p:sp>
        <p:nvSpPr>
          <p:cNvPr id="36" name="Rectangle 5"/>
          <p:cNvSpPr>
            <a:spLocks noChangeAspect="1" noChangeArrowheads="1"/>
          </p:cNvSpPr>
          <p:nvPr/>
        </p:nvSpPr>
        <p:spPr bwMode="auto">
          <a:xfrm>
            <a:off x="7467949" y="1057822"/>
            <a:ext cx="655848" cy="423402"/>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ltLang="zh-TW" sz="3200" dirty="0"/>
          </a:p>
        </p:txBody>
      </p:sp>
      <p:sp>
        <p:nvSpPr>
          <p:cNvPr id="41" name="Rectangle 5"/>
          <p:cNvSpPr>
            <a:spLocks noChangeAspect="1" noChangeArrowheads="1"/>
          </p:cNvSpPr>
          <p:nvPr/>
        </p:nvSpPr>
        <p:spPr bwMode="auto">
          <a:xfrm>
            <a:off x="4188709" y="2497807"/>
            <a:ext cx="3279240" cy="423402"/>
          </a:xfrm>
          <a:prstGeom prst="rect">
            <a:avLst/>
          </a:prstGeom>
          <a:noFill/>
          <a:ln w="38100" cmpd="sng">
            <a:solidFill>
              <a:schemeClr val="accent2"/>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ltLang="zh-TW" sz="3200" dirty="0"/>
          </a:p>
        </p:txBody>
      </p:sp>
      <p:sp>
        <p:nvSpPr>
          <p:cNvPr id="45" name="Rectangle 5"/>
          <p:cNvSpPr>
            <a:spLocks noChangeAspect="1" noChangeArrowheads="1"/>
          </p:cNvSpPr>
          <p:nvPr/>
        </p:nvSpPr>
        <p:spPr bwMode="auto">
          <a:xfrm>
            <a:off x="4348277" y="3978938"/>
            <a:ext cx="655848" cy="423402"/>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ltLang="zh-TW" sz="3200" dirty="0"/>
          </a:p>
        </p:txBody>
      </p:sp>
      <p:sp>
        <p:nvSpPr>
          <p:cNvPr id="46" name="Rectangle 5"/>
          <p:cNvSpPr>
            <a:spLocks noChangeAspect="1" noChangeArrowheads="1"/>
          </p:cNvSpPr>
          <p:nvPr/>
        </p:nvSpPr>
        <p:spPr bwMode="auto">
          <a:xfrm>
            <a:off x="3692429" y="3978938"/>
            <a:ext cx="655848" cy="423402"/>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ltLang="zh-TW" sz="3200" dirty="0"/>
          </a:p>
        </p:txBody>
      </p:sp>
      <p:cxnSp>
        <p:nvCxnSpPr>
          <p:cNvPr id="51" name="Straight Connector 50"/>
          <p:cNvCxnSpPr/>
          <p:nvPr/>
        </p:nvCxnSpPr>
        <p:spPr>
          <a:xfrm flipH="1">
            <a:off x="4348278" y="2924944"/>
            <a:ext cx="1159826" cy="1019750"/>
          </a:xfrm>
          <a:prstGeom prst="line">
            <a:avLst/>
          </a:prstGeom>
          <a:ln>
            <a:solidFill>
              <a:schemeClr val="accent2"/>
            </a:solidFill>
          </a:ln>
        </p:spPr>
        <p:style>
          <a:lnRef idx="2">
            <a:schemeClr val="accent1"/>
          </a:lnRef>
          <a:fillRef idx="0">
            <a:schemeClr val="accent1"/>
          </a:fillRef>
          <a:effectRef idx="1">
            <a:schemeClr val="accent1"/>
          </a:effectRef>
          <a:fontRef idx="minor">
            <a:schemeClr val="tx1"/>
          </a:fontRef>
        </p:style>
      </p:cxnSp>
      <p:cxnSp>
        <p:nvCxnSpPr>
          <p:cNvPr id="54" name="Straight Connector 53"/>
          <p:cNvCxnSpPr/>
          <p:nvPr/>
        </p:nvCxnSpPr>
        <p:spPr>
          <a:xfrm flipH="1">
            <a:off x="3692430" y="2924944"/>
            <a:ext cx="1167602" cy="1042207"/>
          </a:xfrm>
          <a:prstGeom prst="line">
            <a:avLst/>
          </a:prstGeom>
          <a:ln>
            <a:solidFill>
              <a:schemeClr val="accent2"/>
            </a:solidFill>
          </a:ln>
        </p:spPr>
        <p:style>
          <a:lnRef idx="2">
            <a:schemeClr val="accent1"/>
          </a:lnRef>
          <a:fillRef idx="0">
            <a:schemeClr val="accent1"/>
          </a:fillRef>
          <a:effectRef idx="1">
            <a:schemeClr val="accent1"/>
          </a:effectRef>
          <a:fontRef idx="minor">
            <a:schemeClr val="tx1"/>
          </a:fontRef>
        </p:style>
      </p:cxnSp>
      <p:sp>
        <p:nvSpPr>
          <p:cNvPr id="67" name="Rectangle 5"/>
          <p:cNvSpPr>
            <a:spLocks noChangeAspect="1" noChangeArrowheads="1"/>
          </p:cNvSpPr>
          <p:nvPr/>
        </p:nvSpPr>
        <p:spPr bwMode="auto">
          <a:xfrm>
            <a:off x="6315821" y="3978938"/>
            <a:ext cx="655848" cy="423402"/>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ltLang="zh-TW" sz="3200" dirty="0"/>
          </a:p>
        </p:txBody>
      </p:sp>
      <p:sp>
        <p:nvSpPr>
          <p:cNvPr id="72" name="TextBox 71"/>
          <p:cNvSpPr txBox="1"/>
          <p:nvPr/>
        </p:nvSpPr>
        <p:spPr>
          <a:xfrm>
            <a:off x="899592" y="4005064"/>
            <a:ext cx="936104" cy="461665"/>
          </a:xfrm>
          <a:prstGeom prst="rect">
            <a:avLst/>
          </a:prstGeom>
          <a:noFill/>
        </p:spPr>
        <p:txBody>
          <a:bodyPr wrap="square" rtlCol="0">
            <a:spAutoFit/>
          </a:bodyPr>
          <a:lstStyle/>
          <a:p>
            <a:pPr algn="ctr"/>
            <a:r>
              <a:rPr lang="en-US" sz="2400" dirty="0">
                <a:solidFill>
                  <a:srgbClr val="000000"/>
                </a:solidFill>
              </a:rPr>
              <a:t>HPA</a:t>
            </a:r>
          </a:p>
        </p:txBody>
      </p:sp>
      <p:sp>
        <p:nvSpPr>
          <p:cNvPr id="73" name="Rectangle 10"/>
          <p:cNvSpPr>
            <a:spLocks noChangeAspect="1" noChangeArrowheads="1"/>
          </p:cNvSpPr>
          <p:nvPr/>
        </p:nvSpPr>
        <p:spPr bwMode="auto">
          <a:xfrm>
            <a:off x="3995936" y="692696"/>
            <a:ext cx="4344662" cy="2717827"/>
          </a:xfrm>
          <a:prstGeom prst="rect">
            <a:avLst/>
          </a:prstGeom>
          <a:noFill/>
          <a:ln w="3175" cmpd="sng">
            <a:prstDash val="solid"/>
            <a:headEnd/>
            <a:tailEnd/>
          </a:ln>
        </p:spPr>
        <p:style>
          <a:lnRef idx="2">
            <a:schemeClr val="accent2">
              <a:shade val="50000"/>
            </a:schemeClr>
          </a:lnRef>
          <a:fillRef idx="1">
            <a:schemeClr val="accent2"/>
          </a:fillRef>
          <a:effectRef idx="0">
            <a:schemeClr val="accent2"/>
          </a:effectRef>
          <a:fontRef idx="minor">
            <a:schemeClr val="lt1"/>
          </a:fontRef>
        </p:style>
        <p:txBody>
          <a:bodyPr wrap="none" anchor="ctr"/>
          <a:lstStyle/>
          <a:p>
            <a:pPr algn="ctr"/>
            <a:endParaRPr lang="en-US" altLang="zh-TW" sz="2800" dirty="0">
              <a:solidFill>
                <a:srgbClr val="000000"/>
              </a:solidFill>
            </a:endParaRPr>
          </a:p>
        </p:txBody>
      </p:sp>
      <p:sp>
        <p:nvSpPr>
          <p:cNvPr id="75" name="TextBox 74"/>
          <p:cNvSpPr txBox="1"/>
          <p:nvPr/>
        </p:nvSpPr>
        <p:spPr>
          <a:xfrm>
            <a:off x="3928495" y="245148"/>
            <a:ext cx="1723625" cy="461665"/>
          </a:xfrm>
          <a:prstGeom prst="rect">
            <a:avLst/>
          </a:prstGeom>
          <a:noFill/>
        </p:spPr>
        <p:txBody>
          <a:bodyPr wrap="square" rtlCol="0">
            <a:spAutoFit/>
          </a:bodyPr>
          <a:lstStyle/>
          <a:p>
            <a:pPr algn="ctr"/>
            <a:r>
              <a:rPr lang="en-US" altLang="zh-CN" sz="2400" dirty="0">
                <a:solidFill>
                  <a:srgbClr val="000000"/>
                </a:solidFill>
              </a:rPr>
              <a:t>Guest VM</a:t>
            </a:r>
            <a:endParaRPr lang="en-US" sz="2400" dirty="0">
              <a:solidFill>
                <a:srgbClr val="000000"/>
              </a:solidFill>
            </a:endParaRPr>
          </a:p>
        </p:txBody>
      </p:sp>
      <p:sp>
        <p:nvSpPr>
          <p:cNvPr id="107" name="Rectangle 106"/>
          <p:cNvSpPr/>
          <p:nvPr/>
        </p:nvSpPr>
        <p:spPr>
          <a:xfrm>
            <a:off x="179512" y="1739362"/>
            <a:ext cx="732561" cy="358075"/>
          </a:xfrm>
          <a:prstGeom prst="rect">
            <a:avLst/>
          </a:prstGeom>
          <a:solidFill>
            <a:schemeClr val="accent1"/>
          </a:solidFill>
        </p:spPr>
        <p:style>
          <a:lnRef idx="3">
            <a:schemeClr val="lt1"/>
          </a:lnRef>
          <a:fillRef idx="1">
            <a:schemeClr val="accent4"/>
          </a:fillRef>
          <a:effectRef idx="1">
            <a:schemeClr val="accent4"/>
          </a:effectRef>
          <a:fontRef idx="minor">
            <a:schemeClr val="lt1"/>
          </a:fontRef>
        </p:style>
        <p:txBody>
          <a:bodyPr rtlCol="0" anchor="ctr"/>
          <a:lstStyle/>
          <a:p>
            <a:pPr algn="ctr"/>
            <a:r>
              <a:rPr lang="en-US" sz="2400" dirty="0"/>
              <a:t>GPT</a:t>
            </a:r>
          </a:p>
        </p:txBody>
      </p:sp>
      <p:pic>
        <p:nvPicPr>
          <p:cNvPr id="114" name="Picture 113"/>
          <p:cNvPicPr>
            <a:picLocks noChangeAspect="1"/>
          </p:cNvPicPr>
          <p:nvPr/>
        </p:nvPicPr>
        <p:blipFill>
          <a:blip r:embed="rId3"/>
          <a:stretch>
            <a:fillRect/>
          </a:stretch>
        </p:blipFill>
        <p:spPr>
          <a:xfrm>
            <a:off x="5431410" y="5245924"/>
            <a:ext cx="1007063" cy="981760"/>
          </a:xfrm>
          <a:prstGeom prst="rect">
            <a:avLst/>
          </a:prstGeom>
        </p:spPr>
      </p:pic>
      <p:cxnSp>
        <p:nvCxnSpPr>
          <p:cNvPr id="117" name="Elbow Connector 116"/>
          <p:cNvCxnSpPr>
            <a:stCxn id="114" idx="1"/>
            <a:endCxn id="108" idx="3"/>
          </p:cNvCxnSpPr>
          <p:nvPr/>
        </p:nvCxnSpPr>
        <p:spPr>
          <a:xfrm rot="10800000">
            <a:off x="2339752" y="3371768"/>
            <a:ext cx="3091658" cy="2365037"/>
          </a:xfrm>
          <a:prstGeom prst="bentConnector3">
            <a:avLst>
              <a:gd name="adj1" fmla="val 87390"/>
            </a:avLst>
          </a:prstGeom>
          <a:ln>
            <a:solidFill>
              <a:schemeClr val="accent2"/>
            </a:solidFill>
            <a:tailEnd type="arrow"/>
          </a:ln>
        </p:spPr>
        <p:style>
          <a:lnRef idx="2">
            <a:schemeClr val="accent1"/>
          </a:lnRef>
          <a:fillRef idx="0">
            <a:schemeClr val="accent1"/>
          </a:fillRef>
          <a:effectRef idx="1">
            <a:schemeClr val="accent1"/>
          </a:effectRef>
          <a:fontRef idx="minor">
            <a:schemeClr val="tx1"/>
          </a:fontRef>
        </p:style>
      </p:cxnSp>
      <p:cxnSp>
        <p:nvCxnSpPr>
          <p:cNvPr id="144" name="Straight Connector 143"/>
          <p:cNvCxnSpPr/>
          <p:nvPr/>
        </p:nvCxnSpPr>
        <p:spPr>
          <a:xfrm>
            <a:off x="6804248" y="2924944"/>
            <a:ext cx="167421" cy="1019750"/>
          </a:xfrm>
          <a:prstGeom prst="line">
            <a:avLst/>
          </a:prstGeom>
          <a:ln>
            <a:solidFill>
              <a:schemeClr val="accent2"/>
            </a:solidFill>
          </a:ln>
        </p:spPr>
        <p:style>
          <a:lnRef idx="2">
            <a:schemeClr val="accent1"/>
          </a:lnRef>
          <a:fillRef idx="0">
            <a:schemeClr val="accent1"/>
          </a:fillRef>
          <a:effectRef idx="1">
            <a:schemeClr val="accent1"/>
          </a:effectRef>
          <a:fontRef idx="minor">
            <a:schemeClr val="tx1"/>
          </a:fontRef>
        </p:style>
      </p:cxnSp>
      <p:sp>
        <p:nvSpPr>
          <p:cNvPr id="68" name="TextBox 69"/>
          <p:cNvSpPr txBox="1"/>
          <p:nvPr/>
        </p:nvSpPr>
        <p:spPr>
          <a:xfrm>
            <a:off x="899592" y="1009186"/>
            <a:ext cx="936104" cy="461665"/>
          </a:xfrm>
          <a:prstGeom prst="rect">
            <a:avLst/>
          </a:prstGeom>
          <a:noFill/>
        </p:spPr>
        <p:txBody>
          <a:bodyPr wrap="square" rtlCol="0">
            <a:spAutoFit/>
          </a:bodyPr>
          <a:lstStyle/>
          <a:p>
            <a:pPr algn="ctr"/>
            <a:r>
              <a:rPr lang="en-US" sz="2400" dirty="0">
                <a:solidFill>
                  <a:srgbClr val="000000"/>
                </a:solidFill>
              </a:rPr>
              <a:t>GVA</a:t>
            </a:r>
          </a:p>
        </p:txBody>
      </p:sp>
      <p:sp>
        <p:nvSpPr>
          <p:cNvPr id="108" name="Rectangle 107"/>
          <p:cNvSpPr/>
          <p:nvPr/>
        </p:nvSpPr>
        <p:spPr>
          <a:xfrm>
            <a:off x="1607191" y="3192729"/>
            <a:ext cx="732561" cy="358075"/>
          </a:xfrm>
          <a:prstGeom prst="rect">
            <a:avLst/>
          </a:prstGeom>
          <a:solidFill>
            <a:schemeClr val="accent2"/>
          </a:solidFill>
        </p:spPr>
        <p:style>
          <a:lnRef idx="3">
            <a:schemeClr val="lt1"/>
          </a:lnRef>
          <a:fillRef idx="1">
            <a:schemeClr val="accent4"/>
          </a:fillRef>
          <a:effectRef idx="1">
            <a:schemeClr val="accent4"/>
          </a:effectRef>
          <a:fontRef idx="minor">
            <a:schemeClr val="lt1"/>
          </a:fontRef>
        </p:style>
        <p:txBody>
          <a:bodyPr rtlCol="0" anchor="ctr"/>
          <a:lstStyle/>
          <a:p>
            <a:pPr algn="ctr"/>
            <a:r>
              <a:rPr lang="en-US" sz="2400" dirty="0"/>
              <a:t>SPT</a:t>
            </a:r>
          </a:p>
        </p:txBody>
      </p:sp>
      <p:sp>
        <p:nvSpPr>
          <p:cNvPr id="82" name="Rectangle 107"/>
          <p:cNvSpPr/>
          <p:nvPr/>
        </p:nvSpPr>
        <p:spPr>
          <a:xfrm>
            <a:off x="179512" y="3196696"/>
            <a:ext cx="732561" cy="358075"/>
          </a:xfrm>
          <a:prstGeom prst="rect">
            <a:avLst/>
          </a:prstGeom>
          <a:solidFill>
            <a:schemeClr val="accent4"/>
          </a:solidFill>
        </p:spPr>
        <p:style>
          <a:lnRef idx="3">
            <a:schemeClr val="lt1"/>
          </a:lnRef>
          <a:fillRef idx="1">
            <a:schemeClr val="accent4"/>
          </a:fillRef>
          <a:effectRef idx="1">
            <a:schemeClr val="accent4"/>
          </a:effectRef>
          <a:fontRef idx="minor">
            <a:schemeClr val="lt1"/>
          </a:fontRef>
        </p:style>
        <p:txBody>
          <a:bodyPr rtlCol="0" anchor="ctr"/>
          <a:lstStyle/>
          <a:p>
            <a:pPr algn="ctr"/>
            <a:r>
              <a:rPr lang="en-US" sz="2400" dirty="0"/>
              <a:t>HPT</a:t>
            </a:r>
          </a:p>
        </p:txBody>
      </p:sp>
      <p:sp>
        <p:nvSpPr>
          <p:cNvPr id="69" name="TextBox 70"/>
          <p:cNvSpPr txBox="1"/>
          <p:nvPr/>
        </p:nvSpPr>
        <p:spPr>
          <a:xfrm>
            <a:off x="107504" y="2492896"/>
            <a:ext cx="909664" cy="461665"/>
          </a:xfrm>
          <a:prstGeom prst="rect">
            <a:avLst/>
          </a:prstGeom>
          <a:solidFill>
            <a:srgbClr val="FFFFFF"/>
          </a:solidFill>
        </p:spPr>
        <p:txBody>
          <a:bodyPr wrap="square" rtlCol="0">
            <a:spAutoFit/>
          </a:bodyPr>
          <a:lstStyle/>
          <a:p>
            <a:pPr algn="ctr"/>
            <a:r>
              <a:rPr lang="en-US" sz="2400" dirty="0">
                <a:solidFill>
                  <a:srgbClr val="000000"/>
                </a:solidFill>
              </a:rPr>
              <a:t>GPA</a:t>
            </a:r>
          </a:p>
        </p:txBody>
      </p:sp>
      <p:sp>
        <p:nvSpPr>
          <p:cNvPr id="106" name="Rectangle 5"/>
          <p:cNvSpPr>
            <a:spLocks noChangeAspect="1" noChangeArrowheads="1"/>
          </p:cNvSpPr>
          <p:nvPr/>
        </p:nvSpPr>
        <p:spPr bwMode="auto">
          <a:xfrm>
            <a:off x="7596336" y="3965616"/>
            <a:ext cx="1296144" cy="423402"/>
          </a:xfrm>
          <a:prstGeom prst="rect">
            <a:avLst/>
          </a:prstGeom>
          <a:solidFill>
            <a:schemeClr val="bg1"/>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ltLang="zh-TW" sz="3200" dirty="0"/>
          </a:p>
        </p:txBody>
      </p:sp>
      <p:sp>
        <p:nvSpPr>
          <p:cNvPr id="66" name="Rectangle 5"/>
          <p:cNvSpPr>
            <a:spLocks noChangeAspect="1" noChangeArrowheads="1"/>
          </p:cNvSpPr>
          <p:nvPr/>
        </p:nvSpPr>
        <p:spPr bwMode="auto">
          <a:xfrm>
            <a:off x="3047921" y="3967151"/>
            <a:ext cx="5891292" cy="423402"/>
          </a:xfrm>
          <a:prstGeom prst="rect">
            <a:avLst/>
          </a:prstGeom>
          <a:noFill/>
          <a:ln w="57150" cmpd="sng">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ltLang="zh-TW" sz="3200" dirty="0"/>
          </a:p>
        </p:txBody>
      </p:sp>
      <p:sp>
        <p:nvSpPr>
          <p:cNvPr id="92" name="任意形状 91"/>
          <p:cNvSpPr/>
          <p:nvPr/>
        </p:nvSpPr>
        <p:spPr>
          <a:xfrm>
            <a:off x="1758383" y="826282"/>
            <a:ext cx="2393355" cy="684267"/>
          </a:xfrm>
          <a:custGeom>
            <a:avLst/>
            <a:gdLst>
              <a:gd name="connsiteX0" fmla="*/ 2393355 w 2393355"/>
              <a:gd name="connsiteY0" fmla="*/ 443567 h 684267"/>
              <a:gd name="connsiteX1" fmla="*/ 1416476 w 2393355"/>
              <a:gd name="connsiteY1" fmla="*/ 4004 h 684267"/>
              <a:gd name="connsiteX2" fmla="*/ 1253662 w 2393355"/>
              <a:gd name="connsiteY2" fmla="*/ 671489 h 684267"/>
              <a:gd name="connsiteX3" fmla="*/ 0 w 2393355"/>
              <a:gd name="connsiteY3" fmla="*/ 459847 h 684267"/>
              <a:gd name="connsiteX4" fmla="*/ 0 w 2393355"/>
              <a:gd name="connsiteY4" fmla="*/ 459847 h 6842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93355" h="684267">
                <a:moveTo>
                  <a:pt x="2393355" y="443567"/>
                </a:moveTo>
                <a:cubicBezTo>
                  <a:pt x="1999890" y="204792"/>
                  <a:pt x="1606425" y="-33983"/>
                  <a:pt x="1416476" y="4004"/>
                </a:cubicBezTo>
                <a:cubicBezTo>
                  <a:pt x="1226527" y="41991"/>
                  <a:pt x="1489741" y="595515"/>
                  <a:pt x="1253662" y="671489"/>
                </a:cubicBezTo>
                <a:cubicBezTo>
                  <a:pt x="1017583" y="747463"/>
                  <a:pt x="0" y="459847"/>
                  <a:pt x="0" y="459847"/>
                </a:cubicBezTo>
                <a:lnTo>
                  <a:pt x="0" y="459847"/>
                </a:lnTo>
              </a:path>
            </a:pathLst>
          </a:custGeom>
          <a:ln>
            <a:solidFill>
              <a:schemeClr val="bg1">
                <a:lumMod val="65000"/>
              </a:schemeClr>
            </a:solidFill>
            <a:prstDash val="dot"/>
            <a:headEnd type="none"/>
            <a:tailEnd type="triangle"/>
          </a:ln>
        </p:spPr>
        <p:style>
          <a:lnRef idx="2">
            <a:schemeClr val="accent1"/>
          </a:lnRef>
          <a:fillRef idx="0">
            <a:schemeClr val="accent1"/>
          </a:fillRef>
          <a:effectRef idx="1">
            <a:schemeClr val="accent1"/>
          </a:effectRef>
          <a:fontRef idx="minor">
            <a:schemeClr val="tx1"/>
          </a:fontRef>
        </p:style>
        <p:txBody>
          <a:bodyPr rtlCol="0" anchor="ctr"/>
          <a:lstStyle/>
          <a:p>
            <a:pPr algn="ctr"/>
            <a:endParaRPr kumimoji="1" lang="zh-CN" altLang="en-US"/>
          </a:p>
        </p:txBody>
      </p:sp>
      <p:sp>
        <p:nvSpPr>
          <p:cNvPr id="93" name="任意形状 92"/>
          <p:cNvSpPr/>
          <p:nvPr/>
        </p:nvSpPr>
        <p:spPr>
          <a:xfrm>
            <a:off x="976880" y="2267405"/>
            <a:ext cx="3191140" cy="1095202"/>
          </a:xfrm>
          <a:custGeom>
            <a:avLst/>
            <a:gdLst>
              <a:gd name="connsiteX0" fmla="*/ 3191140 w 3191140"/>
              <a:gd name="connsiteY0" fmla="*/ 435095 h 1095202"/>
              <a:gd name="connsiteX1" fmla="*/ 2393355 w 3191140"/>
              <a:gd name="connsiteY1" fmla="*/ 1086299 h 1095202"/>
              <a:gd name="connsiteX2" fmla="*/ 2295667 w 3191140"/>
              <a:gd name="connsiteY2" fmla="*/ 11812 h 1095202"/>
              <a:gd name="connsiteX3" fmla="*/ 0 w 3191140"/>
              <a:gd name="connsiteY3" fmla="*/ 483935 h 1095202"/>
            </a:gdLst>
            <a:ahLst/>
            <a:cxnLst>
              <a:cxn ang="0">
                <a:pos x="connsiteX0" y="connsiteY0"/>
              </a:cxn>
              <a:cxn ang="0">
                <a:pos x="connsiteX1" y="connsiteY1"/>
              </a:cxn>
              <a:cxn ang="0">
                <a:pos x="connsiteX2" y="connsiteY2"/>
              </a:cxn>
              <a:cxn ang="0">
                <a:pos x="connsiteX3" y="connsiteY3"/>
              </a:cxn>
            </a:cxnLst>
            <a:rect l="l" t="t" r="r" b="b"/>
            <a:pathLst>
              <a:path w="3191140" h="1095202">
                <a:moveTo>
                  <a:pt x="3191140" y="435095"/>
                </a:moveTo>
                <a:cubicBezTo>
                  <a:pt x="2866870" y="795970"/>
                  <a:pt x="2542600" y="1156846"/>
                  <a:pt x="2393355" y="1086299"/>
                </a:cubicBezTo>
                <a:cubicBezTo>
                  <a:pt x="2244110" y="1015752"/>
                  <a:pt x="2694559" y="112206"/>
                  <a:pt x="2295667" y="11812"/>
                </a:cubicBezTo>
                <a:cubicBezTo>
                  <a:pt x="1896775" y="-88582"/>
                  <a:pt x="0" y="483935"/>
                  <a:pt x="0" y="483935"/>
                </a:cubicBezTo>
              </a:path>
            </a:pathLst>
          </a:custGeom>
          <a:ln>
            <a:solidFill>
              <a:schemeClr val="bg1">
                <a:lumMod val="65000"/>
              </a:schemeClr>
            </a:solidFill>
            <a:prstDash val="dot"/>
            <a:headEnd type="none"/>
            <a:tailEnd type="triangle"/>
          </a:ln>
        </p:spPr>
        <p:style>
          <a:lnRef idx="2">
            <a:schemeClr val="accent1"/>
          </a:lnRef>
          <a:fillRef idx="0">
            <a:schemeClr val="accent1"/>
          </a:fillRef>
          <a:effectRef idx="1">
            <a:schemeClr val="accent1"/>
          </a:effectRef>
          <a:fontRef idx="minor">
            <a:schemeClr val="tx1"/>
          </a:fontRef>
        </p:style>
        <p:txBody>
          <a:bodyPr rtlCol="0" anchor="ctr"/>
          <a:lstStyle/>
          <a:p>
            <a:pPr algn="ctr"/>
            <a:endParaRPr kumimoji="1" lang="zh-CN" altLang="en-US"/>
          </a:p>
        </p:txBody>
      </p:sp>
      <p:sp>
        <p:nvSpPr>
          <p:cNvPr id="94" name="任意形状 93"/>
          <p:cNvSpPr/>
          <p:nvPr/>
        </p:nvSpPr>
        <p:spPr>
          <a:xfrm>
            <a:off x="1416475" y="4026579"/>
            <a:ext cx="1611852" cy="1040258"/>
          </a:xfrm>
          <a:custGeom>
            <a:avLst/>
            <a:gdLst>
              <a:gd name="connsiteX0" fmla="*/ 1611852 w 1611852"/>
              <a:gd name="connsiteY0" fmla="*/ 189972 h 1040258"/>
              <a:gd name="connsiteX1" fmla="*/ 1009443 w 1611852"/>
              <a:gd name="connsiteY1" fmla="*/ 59731 h 1040258"/>
              <a:gd name="connsiteX2" fmla="*/ 1025724 w 1611852"/>
              <a:gd name="connsiteY2" fmla="*/ 1036538 h 1040258"/>
              <a:gd name="connsiteX3" fmla="*/ 0 w 1611852"/>
              <a:gd name="connsiteY3" fmla="*/ 417893 h 1040258"/>
            </a:gdLst>
            <a:ahLst/>
            <a:cxnLst>
              <a:cxn ang="0">
                <a:pos x="connsiteX0" y="connsiteY0"/>
              </a:cxn>
              <a:cxn ang="0">
                <a:pos x="connsiteX1" y="connsiteY1"/>
              </a:cxn>
              <a:cxn ang="0">
                <a:pos x="connsiteX2" y="connsiteY2"/>
              </a:cxn>
              <a:cxn ang="0">
                <a:pos x="connsiteX3" y="connsiteY3"/>
              </a:cxn>
            </a:cxnLst>
            <a:rect l="l" t="t" r="r" b="b"/>
            <a:pathLst>
              <a:path w="1611852" h="1040258">
                <a:moveTo>
                  <a:pt x="1611852" y="189972"/>
                </a:moveTo>
                <a:cubicBezTo>
                  <a:pt x="1359491" y="54304"/>
                  <a:pt x="1107131" y="-81363"/>
                  <a:pt x="1009443" y="59731"/>
                </a:cubicBezTo>
                <a:cubicBezTo>
                  <a:pt x="911755" y="200825"/>
                  <a:pt x="1193964" y="976844"/>
                  <a:pt x="1025724" y="1036538"/>
                </a:cubicBezTo>
                <a:cubicBezTo>
                  <a:pt x="857483" y="1096232"/>
                  <a:pt x="0" y="417893"/>
                  <a:pt x="0" y="417893"/>
                </a:cubicBezTo>
              </a:path>
            </a:pathLst>
          </a:custGeom>
          <a:ln>
            <a:solidFill>
              <a:schemeClr val="bg1">
                <a:lumMod val="65000"/>
              </a:schemeClr>
            </a:solidFill>
            <a:prstDash val="dot"/>
            <a:headEnd type="none"/>
            <a:tailEnd type="triangle"/>
          </a:ln>
        </p:spPr>
        <p:style>
          <a:lnRef idx="2">
            <a:schemeClr val="accent1"/>
          </a:lnRef>
          <a:fillRef idx="0">
            <a:schemeClr val="accent1"/>
          </a:fillRef>
          <a:effectRef idx="1">
            <a:schemeClr val="accent1"/>
          </a:effectRef>
          <a:fontRef idx="minor">
            <a:schemeClr val="tx1"/>
          </a:fontRef>
        </p:style>
        <p:txBody>
          <a:bodyPr rtlCol="0" anchor="ctr"/>
          <a:lstStyle/>
          <a:p>
            <a:pPr algn="ctr"/>
            <a:endParaRPr kumimoji="1" lang="zh-CN" altLang="en-US"/>
          </a:p>
        </p:txBody>
      </p:sp>
      <p:sp>
        <p:nvSpPr>
          <p:cNvPr id="50" name="TextBox 49"/>
          <p:cNvSpPr txBox="1"/>
          <p:nvPr/>
        </p:nvSpPr>
        <p:spPr>
          <a:xfrm>
            <a:off x="327224" y="6185065"/>
            <a:ext cx="2656725" cy="523220"/>
          </a:xfrm>
          <a:prstGeom prst="rect">
            <a:avLst/>
          </a:prstGeom>
          <a:noFill/>
        </p:spPr>
        <p:txBody>
          <a:bodyPr wrap="square" rtlCol="0">
            <a:spAutoFit/>
          </a:bodyPr>
          <a:lstStyle/>
          <a:p>
            <a:r>
              <a:rPr lang="en-US" sz="2800" b="1" dirty="0"/>
              <a:t>Shadow</a:t>
            </a:r>
            <a:r>
              <a:rPr lang="zh-CN" altLang="en-US" sz="2800" b="1" dirty="0"/>
              <a:t> </a:t>
            </a:r>
            <a:r>
              <a:rPr lang="en-US" altLang="zh-CN" sz="2800" b="1" dirty="0"/>
              <a:t>Paging</a:t>
            </a:r>
            <a:endParaRPr lang="en-US" sz="2800" b="1" dirty="0"/>
          </a:p>
        </p:txBody>
      </p:sp>
    </p:spTree>
    <p:extLst>
      <p:ext uri="{BB962C8B-B14F-4D97-AF65-F5344CB8AC3E}">
        <p14:creationId xmlns:p14="http://schemas.microsoft.com/office/powerpoint/2010/main" val="158618251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Issues with Shadow Page Tables</a:t>
            </a:r>
          </a:p>
        </p:txBody>
      </p:sp>
      <p:sp>
        <p:nvSpPr>
          <p:cNvPr id="3" name="Content Placeholder 2"/>
          <p:cNvSpPr>
            <a:spLocks noGrp="1"/>
          </p:cNvSpPr>
          <p:nvPr>
            <p:ph idx="1"/>
          </p:nvPr>
        </p:nvSpPr>
        <p:spPr/>
        <p:txBody>
          <a:bodyPr>
            <a:normAutofit fontScale="92500"/>
          </a:bodyPr>
          <a:lstStyle/>
          <a:p>
            <a:r>
              <a:rPr lang="en-US" dirty="0"/>
              <a:t>Positives</a:t>
            </a:r>
          </a:p>
          <a:p>
            <a:pPr lvl="1"/>
            <a:r>
              <a:rPr lang="en-US" dirty="0"/>
              <a:t>Handle page faults in same way as Emulated TLBs</a:t>
            </a:r>
          </a:p>
          <a:p>
            <a:pPr lvl="1"/>
            <a:r>
              <a:rPr lang="en-US" dirty="0"/>
              <a:t>Fast guest context switching</a:t>
            </a:r>
          </a:p>
          <a:p>
            <a:r>
              <a:rPr lang="en-US" dirty="0"/>
              <a:t>Page Table Consistency</a:t>
            </a:r>
          </a:p>
          <a:p>
            <a:pPr lvl="1"/>
            <a:r>
              <a:rPr lang="en-US" dirty="0"/>
              <a:t>Guest may not need invalidate TLB on writes to off-line page tables</a:t>
            </a:r>
          </a:p>
          <a:p>
            <a:pPr lvl="1"/>
            <a:r>
              <a:rPr lang="en-US" dirty="0"/>
              <a:t>Need to trace writes to shadow page tables to invalidate entries</a:t>
            </a:r>
          </a:p>
          <a:p>
            <a:r>
              <a:rPr lang="en-US" dirty="0"/>
              <a:t>Memory Bloat</a:t>
            </a:r>
          </a:p>
          <a:p>
            <a:pPr lvl="1"/>
            <a:r>
              <a:rPr lang="en-US" dirty="0"/>
              <a:t>Caching guest page tables takes memory</a:t>
            </a:r>
          </a:p>
          <a:p>
            <a:pPr lvl="1"/>
            <a:r>
              <a:rPr lang="en-US" dirty="0"/>
              <a:t>Need to determine when guest has reused page tables</a:t>
            </a:r>
          </a:p>
        </p:txBody>
      </p:sp>
    </p:spTree>
    <p:extLst>
      <p:ext uri="{BB962C8B-B14F-4D97-AF65-F5344CB8AC3E}">
        <p14:creationId xmlns:p14="http://schemas.microsoft.com/office/powerpoint/2010/main" val="85404912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554" name="Rectangle 2"/>
          <p:cNvSpPr>
            <a:spLocks noGrp="1" noChangeArrowheads="1"/>
          </p:cNvSpPr>
          <p:nvPr>
            <p:ph type="title"/>
          </p:nvPr>
        </p:nvSpPr>
        <p:spPr/>
        <p:txBody>
          <a:bodyPr/>
          <a:lstStyle/>
          <a:p>
            <a:r>
              <a:rPr lang="en-US" altLang="zh-TW">
                <a:ea typeface="新細明體" charset="-120"/>
              </a:rPr>
              <a:t>What Is EPT?</a:t>
            </a:r>
          </a:p>
        </p:txBody>
      </p:sp>
      <p:sp>
        <p:nvSpPr>
          <p:cNvPr id="279555" name="Rectangle 3"/>
          <p:cNvSpPr>
            <a:spLocks noGrp="1" noChangeArrowheads="1"/>
          </p:cNvSpPr>
          <p:nvPr>
            <p:ph type="body" idx="1"/>
          </p:nvPr>
        </p:nvSpPr>
        <p:spPr>
          <a:xfrm>
            <a:off x="377825" y="3068638"/>
            <a:ext cx="8388350" cy="3226011"/>
          </a:xfrm>
        </p:spPr>
        <p:txBody>
          <a:bodyPr/>
          <a:lstStyle/>
          <a:p>
            <a:pPr marL="336550" indent="-336550">
              <a:lnSpc>
                <a:spcPct val="75000"/>
              </a:lnSpc>
            </a:pPr>
            <a:r>
              <a:rPr lang="en-US" altLang="zh-TW" sz="2400" dirty="0">
                <a:solidFill>
                  <a:schemeClr val="tx2"/>
                </a:solidFill>
                <a:ea typeface="新細明體" charset="-120"/>
              </a:rPr>
              <a:t>E</a:t>
            </a:r>
            <a:r>
              <a:rPr lang="en-US" altLang="zh-TW" sz="2400" dirty="0">
                <a:ea typeface="新細明體" charset="-120"/>
              </a:rPr>
              <a:t>xtended </a:t>
            </a:r>
            <a:r>
              <a:rPr lang="en-US" altLang="zh-TW" sz="2400" dirty="0">
                <a:solidFill>
                  <a:schemeClr val="tx2"/>
                </a:solidFill>
                <a:ea typeface="新細明體" charset="-120"/>
              </a:rPr>
              <a:t>P</a:t>
            </a:r>
            <a:r>
              <a:rPr lang="en-US" altLang="zh-TW" sz="2400" dirty="0">
                <a:ea typeface="新細明體" charset="-120"/>
              </a:rPr>
              <a:t>age </a:t>
            </a:r>
            <a:r>
              <a:rPr lang="en-US" altLang="zh-TW" sz="2400" dirty="0">
                <a:solidFill>
                  <a:schemeClr val="tx2"/>
                </a:solidFill>
                <a:ea typeface="新細明體" charset="-120"/>
              </a:rPr>
              <a:t>T</a:t>
            </a:r>
            <a:r>
              <a:rPr lang="en-US" altLang="zh-TW" sz="2400" dirty="0">
                <a:ea typeface="新細明體" charset="-120"/>
              </a:rPr>
              <a:t>able</a:t>
            </a:r>
          </a:p>
          <a:p>
            <a:pPr marL="336550" indent="-336550">
              <a:lnSpc>
                <a:spcPct val="75000"/>
              </a:lnSpc>
            </a:pPr>
            <a:endParaRPr lang="en-US" altLang="zh-TW" sz="2400" dirty="0">
              <a:ea typeface="新細明體" charset="-120"/>
            </a:endParaRPr>
          </a:p>
          <a:p>
            <a:pPr marL="336550" indent="-336550">
              <a:lnSpc>
                <a:spcPct val="75000"/>
              </a:lnSpc>
            </a:pPr>
            <a:r>
              <a:rPr lang="en-US" altLang="zh-TW" sz="2400" dirty="0">
                <a:ea typeface="新細明體" charset="-120"/>
              </a:rPr>
              <a:t>A new page-table structure, under the control of the VMM</a:t>
            </a:r>
          </a:p>
          <a:p>
            <a:pPr marL="690563" lvl="1" indent="-352425">
              <a:lnSpc>
                <a:spcPct val="75000"/>
              </a:lnSpc>
            </a:pPr>
            <a:r>
              <a:rPr lang="en-US" altLang="zh-TW" sz="2000" dirty="0">
                <a:ea typeface="新細明體" charset="-120"/>
              </a:rPr>
              <a:t>Defines mapping between guest- and host-physical addresses</a:t>
            </a:r>
          </a:p>
          <a:p>
            <a:pPr marL="690563" lvl="1" indent="-352425">
              <a:lnSpc>
                <a:spcPct val="75000"/>
              </a:lnSpc>
            </a:pPr>
            <a:r>
              <a:rPr lang="en-US" altLang="zh-TW" sz="2000" dirty="0">
                <a:ea typeface="新細明體" charset="-120"/>
              </a:rPr>
              <a:t>EPT base pointer (new VMCS field) points to the EPT page tables</a:t>
            </a:r>
          </a:p>
          <a:p>
            <a:pPr marL="690563" lvl="1" indent="-352425">
              <a:lnSpc>
                <a:spcPct val="75000"/>
              </a:lnSpc>
            </a:pPr>
            <a:r>
              <a:rPr lang="en-US" altLang="zh-TW" sz="2000" dirty="0">
                <a:ea typeface="新細明體" charset="-120"/>
              </a:rPr>
              <a:t>EPT (optionally) activated on VM entry, deactivated on VM exit</a:t>
            </a:r>
          </a:p>
          <a:p>
            <a:pPr marL="336550" indent="-336550">
              <a:lnSpc>
                <a:spcPct val="75000"/>
              </a:lnSpc>
            </a:pPr>
            <a:endParaRPr lang="en-US" altLang="zh-TW" sz="2400" dirty="0">
              <a:ea typeface="新細明體" charset="-120"/>
            </a:endParaRPr>
          </a:p>
          <a:p>
            <a:pPr marL="336550" indent="-336550">
              <a:lnSpc>
                <a:spcPct val="75000"/>
              </a:lnSpc>
            </a:pPr>
            <a:r>
              <a:rPr lang="en-US" altLang="zh-TW" sz="2400" dirty="0">
                <a:ea typeface="新細明體" charset="-120"/>
              </a:rPr>
              <a:t>Guest has full control over its own IA-32 page tables</a:t>
            </a:r>
          </a:p>
          <a:p>
            <a:pPr marL="690563" lvl="1" indent="-352425">
              <a:lnSpc>
                <a:spcPct val="75000"/>
              </a:lnSpc>
            </a:pPr>
            <a:r>
              <a:rPr lang="en-US" altLang="zh-TW" sz="2000" dirty="0">
                <a:ea typeface="新細明體" charset="-120"/>
              </a:rPr>
              <a:t>No VM exits due to guest page faults, INVLPG, or CR3 changes</a:t>
            </a:r>
          </a:p>
        </p:txBody>
      </p:sp>
      <p:grpSp>
        <p:nvGrpSpPr>
          <p:cNvPr id="2" name="Group 4"/>
          <p:cNvGrpSpPr>
            <a:grpSpLocks noChangeAspect="1"/>
          </p:cNvGrpSpPr>
          <p:nvPr/>
        </p:nvGrpSpPr>
        <p:grpSpPr bwMode="auto">
          <a:xfrm>
            <a:off x="211138" y="1357313"/>
            <a:ext cx="8467725" cy="1366837"/>
            <a:chOff x="671" y="1813"/>
            <a:chExt cx="4281" cy="704"/>
          </a:xfrm>
        </p:grpSpPr>
        <p:sp>
          <p:nvSpPr>
            <p:cNvPr id="279557" name="Rectangle 5"/>
            <p:cNvSpPr>
              <a:spLocks noChangeAspect="1" noChangeArrowheads="1"/>
            </p:cNvSpPr>
            <p:nvPr/>
          </p:nvSpPr>
          <p:spPr bwMode="auto">
            <a:xfrm>
              <a:off x="1884" y="2133"/>
              <a:ext cx="437" cy="384"/>
            </a:xfrm>
            <a:prstGeom prst="rect">
              <a:avLst/>
            </a:prstGeom>
            <a:solidFill>
              <a:schemeClr val="bg1"/>
            </a:solidFill>
            <a:ln w="12700">
              <a:solidFill>
                <a:schemeClr val="tx1"/>
              </a:solidFill>
              <a:miter lim="800000"/>
              <a:headEnd/>
              <a:tailEnd/>
            </a:ln>
            <a:effectLst/>
          </p:spPr>
          <p:txBody>
            <a:bodyPr wrap="none" anchor="ctr"/>
            <a:lstStyle/>
            <a:p>
              <a:pPr algn="ctr" defTabSz="914400" fontAlgn="base">
                <a:spcBef>
                  <a:spcPct val="0"/>
                </a:spcBef>
                <a:spcAft>
                  <a:spcPct val="0"/>
                </a:spcAft>
              </a:pPr>
              <a:r>
                <a:rPr kumimoji="1" lang="en-US" altLang="zh-TW" sz="1200">
                  <a:latin typeface="Arial" charset="0"/>
                  <a:ea typeface="新細明體" charset="-120"/>
                </a:rPr>
                <a:t>Guest IA-32</a:t>
              </a:r>
            </a:p>
            <a:p>
              <a:pPr algn="ctr" defTabSz="914400" fontAlgn="base">
                <a:spcBef>
                  <a:spcPct val="0"/>
                </a:spcBef>
                <a:spcAft>
                  <a:spcPct val="0"/>
                </a:spcAft>
              </a:pPr>
              <a:r>
                <a:rPr kumimoji="1" lang="en-US" altLang="zh-TW" sz="1200">
                  <a:latin typeface="Arial" charset="0"/>
                  <a:ea typeface="新細明體" charset="-120"/>
                </a:rPr>
                <a:t>Page</a:t>
              </a:r>
            </a:p>
            <a:p>
              <a:pPr algn="ctr" defTabSz="914400" fontAlgn="base">
                <a:spcBef>
                  <a:spcPct val="0"/>
                </a:spcBef>
                <a:spcAft>
                  <a:spcPct val="0"/>
                </a:spcAft>
              </a:pPr>
              <a:r>
                <a:rPr kumimoji="1" lang="en-US" altLang="zh-TW" sz="1200">
                  <a:latin typeface="Arial" charset="0"/>
                  <a:ea typeface="新細明體" charset="-120"/>
                </a:rPr>
                <a:t>Tables</a:t>
              </a:r>
            </a:p>
          </p:txBody>
        </p:sp>
        <p:sp>
          <p:nvSpPr>
            <p:cNvPr id="279558" name="Text Box 6"/>
            <p:cNvSpPr txBox="1">
              <a:spLocks noChangeAspect="1" noChangeArrowheads="1"/>
            </p:cNvSpPr>
            <p:nvPr/>
          </p:nvSpPr>
          <p:spPr bwMode="auto">
            <a:xfrm>
              <a:off x="671" y="2214"/>
              <a:ext cx="960" cy="157"/>
            </a:xfrm>
            <a:prstGeom prst="rect">
              <a:avLst/>
            </a:prstGeom>
            <a:noFill/>
            <a:ln w="9525">
              <a:noFill/>
              <a:miter lim="800000"/>
              <a:headEnd/>
              <a:tailEnd/>
            </a:ln>
            <a:effectLst/>
          </p:spPr>
          <p:txBody>
            <a:bodyPr wrap="none">
              <a:spAutoFit/>
            </a:bodyPr>
            <a:lstStyle/>
            <a:p>
              <a:pPr algn="ctr" defTabSz="914400" fontAlgn="base">
                <a:spcBef>
                  <a:spcPct val="0"/>
                </a:spcBef>
                <a:spcAft>
                  <a:spcPct val="0"/>
                </a:spcAft>
              </a:pPr>
              <a:r>
                <a:rPr kumimoji="1" lang="en-US" altLang="zh-TW" sz="1400" dirty="0">
                  <a:latin typeface="Arial" charset="0"/>
                  <a:ea typeface="新細明體" charset="-120"/>
                </a:rPr>
                <a:t>Guest Linear Address</a:t>
              </a:r>
            </a:p>
          </p:txBody>
        </p:sp>
        <p:sp>
          <p:nvSpPr>
            <p:cNvPr id="279559" name="Line 7"/>
            <p:cNvSpPr>
              <a:spLocks noChangeAspect="1" noChangeShapeType="1"/>
            </p:cNvSpPr>
            <p:nvPr/>
          </p:nvSpPr>
          <p:spPr bwMode="auto">
            <a:xfrm>
              <a:off x="1562" y="2331"/>
              <a:ext cx="312" cy="0"/>
            </a:xfrm>
            <a:prstGeom prst="line">
              <a:avLst/>
            </a:prstGeom>
            <a:noFill/>
            <a:ln w="9525">
              <a:solidFill>
                <a:schemeClr val="tx1"/>
              </a:solidFill>
              <a:round/>
              <a:headEnd/>
              <a:tailEnd type="stealth" w="med" len="med"/>
            </a:ln>
            <a:effectLst/>
          </p:spPr>
          <p:txBody>
            <a:bodyPr wrap="none" anchor="ctr"/>
            <a:lstStyle/>
            <a:p>
              <a:pPr algn="ctr" defTabSz="914400" fontAlgn="base">
                <a:spcBef>
                  <a:spcPct val="0"/>
                </a:spcBef>
                <a:spcAft>
                  <a:spcPct val="0"/>
                </a:spcAft>
              </a:pPr>
              <a:endParaRPr kumimoji="1" lang="zh-TW" altLang="en-US" b="1">
                <a:effectLst>
                  <a:outerShdw blurRad="38100" dist="38100" dir="2700000" algn="tl">
                    <a:srgbClr val="000000">
                      <a:alpha val="43137"/>
                    </a:srgbClr>
                  </a:outerShdw>
                </a:effectLst>
                <a:latin typeface="Arial" charset="0"/>
                <a:ea typeface="新細明體" charset="-120"/>
              </a:endParaRPr>
            </a:p>
          </p:txBody>
        </p:sp>
        <p:sp>
          <p:nvSpPr>
            <p:cNvPr id="279560" name="Line 8"/>
            <p:cNvSpPr>
              <a:spLocks noChangeAspect="1" noChangeShapeType="1"/>
            </p:cNvSpPr>
            <p:nvPr/>
          </p:nvSpPr>
          <p:spPr bwMode="auto">
            <a:xfrm flipV="1">
              <a:off x="2324" y="2331"/>
              <a:ext cx="1116" cy="0"/>
            </a:xfrm>
            <a:prstGeom prst="line">
              <a:avLst/>
            </a:prstGeom>
            <a:noFill/>
            <a:ln w="9525">
              <a:solidFill>
                <a:schemeClr val="tx1"/>
              </a:solidFill>
              <a:round/>
              <a:headEnd/>
              <a:tailEnd type="stealth" w="med" len="med"/>
            </a:ln>
            <a:effectLst/>
          </p:spPr>
          <p:txBody>
            <a:bodyPr wrap="none" anchor="ctr"/>
            <a:lstStyle/>
            <a:p>
              <a:pPr algn="ctr" defTabSz="914400" fontAlgn="base">
                <a:spcBef>
                  <a:spcPct val="0"/>
                </a:spcBef>
                <a:spcAft>
                  <a:spcPct val="0"/>
                </a:spcAft>
              </a:pPr>
              <a:endParaRPr kumimoji="1" lang="zh-TW" altLang="en-US" b="1">
                <a:effectLst>
                  <a:outerShdw blurRad="38100" dist="38100" dir="2700000" algn="tl">
                    <a:srgbClr val="000000">
                      <a:alpha val="43137"/>
                    </a:srgbClr>
                  </a:outerShdw>
                </a:effectLst>
                <a:latin typeface="Arial" charset="0"/>
                <a:ea typeface="新細明體" charset="-120"/>
              </a:endParaRPr>
            </a:p>
          </p:txBody>
        </p:sp>
        <p:sp>
          <p:nvSpPr>
            <p:cNvPr id="279561" name="Text Box 9"/>
            <p:cNvSpPr txBox="1">
              <a:spLocks noChangeAspect="1" noChangeArrowheads="1"/>
            </p:cNvSpPr>
            <p:nvPr/>
          </p:nvSpPr>
          <p:spPr bwMode="auto">
            <a:xfrm>
              <a:off x="2310" y="2173"/>
              <a:ext cx="1046" cy="157"/>
            </a:xfrm>
            <a:prstGeom prst="rect">
              <a:avLst/>
            </a:prstGeom>
            <a:noFill/>
            <a:ln w="9525">
              <a:noFill/>
              <a:miter lim="800000"/>
              <a:headEnd/>
              <a:tailEnd/>
            </a:ln>
            <a:effectLst/>
          </p:spPr>
          <p:txBody>
            <a:bodyPr wrap="none">
              <a:spAutoFit/>
            </a:bodyPr>
            <a:lstStyle/>
            <a:p>
              <a:pPr algn="ctr" defTabSz="914400" fontAlgn="base">
                <a:spcBef>
                  <a:spcPct val="0"/>
                </a:spcBef>
                <a:spcAft>
                  <a:spcPct val="0"/>
                </a:spcAft>
              </a:pPr>
              <a:r>
                <a:rPr kumimoji="1" lang="en-US" altLang="zh-TW" sz="1400">
                  <a:latin typeface="Arial" charset="0"/>
                  <a:ea typeface="新細明體" charset="-120"/>
                </a:rPr>
                <a:t>Guest Physical Address</a:t>
              </a:r>
            </a:p>
          </p:txBody>
        </p:sp>
        <p:sp>
          <p:nvSpPr>
            <p:cNvPr id="279562" name="Rectangle 10"/>
            <p:cNvSpPr>
              <a:spLocks noChangeAspect="1" noChangeArrowheads="1"/>
            </p:cNvSpPr>
            <p:nvPr/>
          </p:nvSpPr>
          <p:spPr bwMode="auto">
            <a:xfrm>
              <a:off x="3432" y="2133"/>
              <a:ext cx="437" cy="384"/>
            </a:xfrm>
            <a:prstGeom prst="rect">
              <a:avLst/>
            </a:prstGeom>
            <a:solidFill>
              <a:schemeClr val="bg1"/>
            </a:solidFill>
            <a:ln w="12700">
              <a:solidFill>
                <a:schemeClr val="tx1"/>
              </a:solidFill>
              <a:miter lim="800000"/>
              <a:headEnd/>
              <a:tailEnd/>
            </a:ln>
            <a:effectLst/>
          </p:spPr>
          <p:txBody>
            <a:bodyPr wrap="none" anchor="ctr"/>
            <a:lstStyle/>
            <a:p>
              <a:pPr algn="ctr" defTabSz="914400" fontAlgn="base">
                <a:spcBef>
                  <a:spcPct val="0"/>
                </a:spcBef>
                <a:spcAft>
                  <a:spcPct val="0"/>
                </a:spcAft>
              </a:pPr>
              <a:r>
                <a:rPr kumimoji="1" lang="en-US" altLang="zh-TW" sz="1200">
                  <a:latin typeface="Arial" charset="0"/>
                  <a:ea typeface="新細明體" charset="-120"/>
                </a:rPr>
                <a:t>Extended</a:t>
              </a:r>
            </a:p>
            <a:p>
              <a:pPr algn="ctr" defTabSz="914400" fontAlgn="base">
                <a:spcBef>
                  <a:spcPct val="0"/>
                </a:spcBef>
                <a:spcAft>
                  <a:spcPct val="0"/>
                </a:spcAft>
              </a:pPr>
              <a:r>
                <a:rPr kumimoji="1" lang="en-US" altLang="zh-TW" sz="1200">
                  <a:latin typeface="Arial" charset="0"/>
                  <a:ea typeface="新細明體" charset="-120"/>
                </a:rPr>
                <a:t>Page</a:t>
              </a:r>
            </a:p>
            <a:p>
              <a:pPr algn="ctr" defTabSz="914400" fontAlgn="base">
                <a:spcBef>
                  <a:spcPct val="0"/>
                </a:spcBef>
                <a:spcAft>
                  <a:spcPct val="0"/>
                </a:spcAft>
              </a:pPr>
              <a:r>
                <a:rPr kumimoji="1" lang="en-US" altLang="zh-TW" sz="1200">
                  <a:latin typeface="Arial" charset="0"/>
                  <a:ea typeface="新細明體" charset="-120"/>
                </a:rPr>
                <a:t>Tables</a:t>
              </a:r>
            </a:p>
          </p:txBody>
        </p:sp>
        <p:sp>
          <p:nvSpPr>
            <p:cNvPr id="279563" name="Line 11"/>
            <p:cNvSpPr>
              <a:spLocks noChangeAspect="1" noChangeShapeType="1"/>
            </p:cNvSpPr>
            <p:nvPr/>
          </p:nvSpPr>
          <p:spPr bwMode="auto">
            <a:xfrm flipV="1">
              <a:off x="3866" y="2325"/>
              <a:ext cx="1086" cy="0"/>
            </a:xfrm>
            <a:prstGeom prst="line">
              <a:avLst/>
            </a:prstGeom>
            <a:noFill/>
            <a:ln w="9525">
              <a:solidFill>
                <a:schemeClr val="tx1"/>
              </a:solidFill>
              <a:round/>
              <a:headEnd/>
              <a:tailEnd type="stealth" w="med" len="med"/>
            </a:ln>
            <a:effectLst/>
          </p:spPr>
          <p:txBody>
            <a:bodyPr wrap="none" anchor="ctr"/>
            <a:lstStyle/>
            <a:p>
              <a:pPr algn="ctr" defTabSz="914400" fontAlgn="base">
                <a:spcBef>
                  <a:spcPct val="0"/>
                </a:spcBef>
                <a:spcAft>
                  <a:spcPct val="0"/>
                </a:spcAft>
              </a:pPr>
              <a:endParaRPr kumimoji="1" lang="zh-TW" altLang="en-US" b="1">
                <a:effectLst>
                  <a:outerShdw blurRad="38100" dist="38100" dir="2700000" algn="tl">
                    <a:srgbClr val="000000">
                      <a:alpha val="43137"/>
                    </a:srgbClr>
                  </a:outerShdw>
                </a:effectLst>
                <a:latin typeface="Arial" charset="0"/>
                <a:ea typeface="新細明體" charset="-120"/>
              </a:endParaRPr>
            </a:p>
          </p:txBody>
        </p:sp>
        <p:sp>
          <p:nvSpPr>
            <p:cNvPr id="279564" name="Text Box 12"/>
            <p:cNvSpPr txBox="1">
              <a:spLocks noChangeAspect="1" noChangeArrowheads="1"/>
            </p:cNvSpPr>
            <p:nvPr/>
          </p:nvSpPr>
          <p:spPr bwMode="auto">
            <a:xfrm>
              <a:off x="3887" y="2131"/>
              <a:ext cx="991" cy="157"/>
            </a:xfrm>
            <a:prstGeom prst="rect">
              <a:avLst/>
            </a:prstGeom>
            <a:noFill/>
            <a:ln w="9525">
              <a:noFill/>
              <a:miter lim="800000"/>
              <a:headEnd/>
              <a:tailEnd/>
            </a:ln>
            <a:effectLst/>
          </p:spPr>
          <p:txBody>
            <a:bodyPr wrap="none">
              <a:spAutoFit/>
            </a:bodyPr>
            <a:lstStyle/>
            <a:p>
              <a:pPr algn="ctr" defTabSz="914400" fontAlgn="base">
                <a:spcBef>
                  <a:spcPct val="0"/>
                </a:spcBef>
                <a:spcAft>
                  <a:spcPct val="0"/>
                </a:spcAft>
              </a:pPr>
              <a:r>
                <a:rPr kumimoji="1" lang="en-US" altLang="zh-TW" sz="1400">
                  <a:latin typeface="Arial" charset="0"/>
                  <a:ea typeface="新細明體" charset="-120"/>
                </a:rPr>
                <a:t>Host Physical Address</a:t>
              </a:r>
            </a:p>
          </p:txBody>
        </p:sp>
        <p:grpSp>
          <p:nvGrpSpPr>
            <p:cNvPr id="3" name="Group 13"/>
            <p:cNvGrpSpPr>
              <a:grpSpLocks noChangeAspect="1"/>
            </p:cNvGrpSpPr>
            <p:nvPr/>
          </p:nvGrpSpPr>
          <p:grpSpPr bwMode="auto">
            <a:xfrm>
              <a:off x="3116" y="2013"/>
              <a:ext cx="306" cy="138"/>
              <a:chOff x="2868" y="2010"/>
              <a:chExt cx="306" cy="138"/>
            </a:xfrm>
          </p:grpSpPr>
          <p:sp>
            <p:nvSpPr>
              <p:cNvPr id="279566" name="Line 14"/>
              <p:cNvSpPr>
                <a:spLocks noChangeAspect="1" noChangeShapeType="1"/>
              </p:cNvSpPr>
              <p:nvPr/>
            </p:nvSpPr>
            <p:spPr bwMode="auto">
              <a:xfrm flipV="1">
                <a:off x="2868" y="2148"/>
                <a:ext cx="306" cy="0"/>
              </a:xfrm>
              <a:prstGeom prst="line">
                <a:avLst/>
              </a:prstGeom>
              <a:noFill/>
              <a:ln w="9525">
                <a:solidFill>
                  <a:schemeClr val="tx1"/>
                </a:solidFill>
                <a:round/>
                <a:headEnd/>
                <a:tailEnd type="stealth" w="med" len="med"/>
              </a:ln>
              <a:effectLst/>
            </p:spPr>
            <p:txBody>
              <a:bodyPr wrap="none" anchor="ctr"/>
              <a:lstStyle/>
              <a:p>
                <a:pPr algn="ctr" defTabSz="914400" fontAlgn="base">
                  <a:spcBef>
                    <a:spcPct val="0"/>
                  </a:spcBef>
                  <a:spcAft>
                    <a:spcPct val="0"/>
                  </a:spcAft>
                </a:pPr>
                <a:endParaRPr kumimoji="1" lang="zh-TW" altLang="en-US" b="1">
                  <a:effectLst>
                    <a:outerShdw blurRad="38100" dist="38100" dir="2700000" algn="tl">
                      <a:srgbClr val="000000">
                        <a:alpha val="43137"/>
                      </a:srgbClr>
                    </a:outerShdw>
                  </a:effectLst>
                  <a:latin typeface="Arial" charset="0"/>
                  <a:ea typeface="新細明體" charset="-120"/>
                </a:endParaRPr>
              </a:p>
            </p:txBody>
          </p:sp>
          <p:sp>
            <p:nvSpPr>
              <p:cNvPr id="279567" name="Line 15"/>
              <p:cNvSpPr>
                <a:spLocks noChangeAspect="1" noChangeShapeType="1"/>
              </p:cNvSpPr>
              <p:nvPr/>
            </p:nvSpPr>
            <p:spPr bwMode="auto">
              <a:xfrm flipV="1">
                <a:off x="2868" y="2010"/>
                <a:ext cx="0" cy="138"/>
              </a:xfrm>
              <a:prstGeom prst="line">
                <a:avLst/>
              </a:prstGeom>
              <a:noFill/>
              <a:ln w="9525">
                <a:solidFill>
                  <a:schemeClr val="tx1"/>
                </a:solidFill>
                <a:round/>
                <a:headEnd/>
                <a:tailEnd/>
              </a:ln>
              <a:effectLst/>
            </p:spPr>
            <p:txBody>
              <a:bodyPr wrap="none" anchor="ctr"/>
              <a:lstStyle/>
              <a:p>
                <a:pPr algn="ctr" defTabSz="914400" fontAlgn="base">
                  <a:spcBef>
                    <a:spcPct val="0"/>
                  </a:spcBef>
                  <a:spcAft>
                    <a:spcPct val="0"/>
                  </a:spcAft>
                </a:pPr>
                <a:endParaRPr kumimoji="1" lang="zh-TW" altLang="en-US" b="1">
                  <a:effectLst>
                    <a:outerShdw blurRad="38100" dist="38100" dir="2700000" algn="tl">
                      <a:srgbClr val="000000">
                        <a:alpha val="43137"/>
                      </a:srgbClr>
                    </a:outerShdw>
                  </a:effectLst>
                  <a:latin typeface="Arial" charset="0"/>
                  <a:ea typeface="新細明體" charset="-120"/>
                </a:endParaRPr>
              </a:p>
            </p:txBody>
          </p:sp>
        </p:grpSp>
        <p:sp>
          <p:nvSpPr>
            <p:cNvPr id="279568" name="Text Box 16"/>
            <p:cNvSpPr txBox="1">
              <a:spLocks noChangeAspect="1" noChangeArrowheads="1"/>
            </p:cNvSpPr>
            <p:nvPr/>
          </p:nvSpPr>
          <p:spPr bwMode="auto">
            <a:xfrm>
              <a:off x="2559" y="1831"/>
              <a:ext cx="1126" cy="157"/>
            </a:xfrm>
            <a:prstGeom prst="rect">
              <a:avLst/>
            </a:prstGeom>
            <a:noFill/>
            <a:ln w="9525">
              <a:noFill/>
              <a:miter lim="800000"/>
              <a:headEnd/>
              <a:tailEnd/>
            </a:ln>
            <a:effectLst/>
          </p:spPr>
          <p:txBody>
            <a:bodyPr wrap="none">
              <a:spAutoFit/>
            </a:bodyPr>
            <a:lstStyle/>
            <a:p>
              <a:pPr algn="ctr" defTabSz="914400" fontAlgn="base">
                <a:spcBef>
                  <a:spcPct val="0"/>
                </a:spcBef>
                <a:spcAft>
                  <a:spcPct val="0"/>
                </a:spcAft>
              </a:pPr>
              <a:r>
                <a:rPr kumimoji="1" lang="en-US" altLang="zh-TW" sz="1400">
                  <a:latin typeface="Arial" charset="0"/>
                  <a:ea typeface="新細明體" charset="-120"/>
                </a:rPr>
                <a:t>EPT Base Pointer (EPTP)</a:t>
              </a:r>
            </a:p>
          </p:txBody>
        </p:sp>
        <p:sp>
          <p:nvSpPr>
            <p:cNvPr id="279569" name="Text Box 17"/>
            <p:cNvSpPr txBox="1">
              <a:spLocks noChangeAspect="1" noChangeArrowheads="1"/>
            </p:cNvSpPr>
            <p:nvPr/>
          </p:nvSpPr>
          <p:spPr bwMode="auto">
            <a:xfrm>
              <a:off x="1449" y="1813"/>
              <a:ext cx="275" cy="159"/>
            </a:xfrm>
            <a:prstGeom prst="rect">
              <a:avLst/>
            </a:prstGeom>
            <a:noFill/>
            <a:ln w="9525">
              <a:noFill/>
              <a:miter lim="800000"/>
              <a:headEnd/>
              <a:tailEnd/>
            </a:ln>
            <a:effectLst/>
          </p:spPr>
          <p:txBody>
            <a:bodyPr wrap="none">
              <a:spAutoFit/>
            </a:bodyPr>
            <a:lstStyle/>
            <a:p>
              <a:pPr algn="ctr" defTabSz="914400" fontAlgn="base">
                <a:spcBef>
                  <a:spcPct val="0"/>
                </a:spcBef>
                <a:spcAft>
                  <a:spcPct val="0"/>
                </a:spcAft>
              </a:pPr>
              <a:r>
                <a:rPr kumimoji="1" lang="en-US" altLang="zh-TW" sz="1400">
                  <a:latin typeface="Arial" charset="0"/>
                  <a:ea typeface="新細明體" charset="-120"/>
                </a:rPr>
                <a:t>CR3</a:t>
              </a:r>
            </a:p>
          </p:txBody>
        </p:sp>
        <p:grpSp>
          <p:nvGrpSpPr>
            <p:cNvPr id="4" name="Group 18"/>
            <p:cNvGrpSpPr>
              <a:grpSpLocks noChangeAspect="1"/>
            </p:cNvGrpSpPr>
            <p:nvPr/>
          </p:nvGrpSpPr>
          <p:grpSpPr bwMode="auto">
            <a:xfrm>
              <a:off x="1592" y="2001"/>
              <a:ext cx="306" cy="138"/>
              <a:chOff x="2964" y="2106"/>
              <a:chExt cx="306" cy="138"/>
            </a:xfrm>
          </p:grpSpPr>
          <p:sp>
            <p:nvSpPr>
              <p:cNvPr id="279571" name="Line 19"/>
              <p:cNvSpPr>
                <a:spLocks noChangeAspect="1" noChangeShapeType="1"/>
              </p:cNvSpPr>
              <p:nvPr/>
            </p:nvSpPr>
            <p:spPr bwMode="auto">
              <a:xfrm flipV="1">
                <a:off x="2964" y="2244"/>
                <a:ext cx="306" cy="0"/>
              </a:xfrm>
              <a:prstGeom prst="line">
                <a:avLst/>
              </a:prstGeom>
              <a:noFill/>
              <a:ln w="9525">
                <a:solidFill>
                  <a:schemeClr val="tx1"/>
                </a:solidFill>
                <a:round/>
                <a:headEnd/>
                <a:tailEnd type="stealth" w="med" len="med"/>
              </a:ln>
              <a:effectLst/>
            </p:spPr>
            <p:txBody>
              <a:bodyPr wrap="none" anchor="ctr"/>
              <a:lstStyle/>
              <a:p>
                <a:pPr algn="ctr" defTabSz="914400" fontAlgn="base">
                  <a:spcBef>
                    <a:spcPct val="0"/>
                  </a:spcBef>
                  <a:spcAft>
                    <a:spcPct val="0"/>
                  </a:spcAft>
                </a:pPr>
                <a:endParaRPr kumimoji="1" lang="zh-TW" altLang="en-US" b="1">
                  <a:effectLst>
                    <a:outerShdw blurRad="38100" dist="38100" dir="2700000" algn="tl">
                      <a:srgbClr val="000000">
                        <a:alpha val="43137"/>
                      </a:srgbClr>
                    </a:outerShdw>
                  </a:effectLst>
                  <a:latin typeface="Arial" charset="0"/>
                  <a:ea typeface="新細明體" charset="-120"/>
                </a:endParaRPr>
              </a:p>
            </p:txBody>
          </p:sp>
          <p:sp>
            <p:nvSpPr>
              <p:cNvPr id="279572" name="Line 20"/>
              <p:cNvSpPr>
                <a:spLocks noChangeAspect="1" noChangeShapeType="1"/>
              </p:cNvSpPr>
              <p:nvPr/>
            </p:nvSpPr>
            <p:spPr bwMode="auto">
              <a:xfrm flipV="1">
                <a:off x="2964" y="2106"/>
                <a:ext cx="0" cy="138"/>
              </a:xfrm>
              <a:prstGeom prst="line">
                <a:avLst/>
              </a:prstGeom>
              <a:noFill/>
              <a:ln w="9525">
                <a:solidFill>
                  <a:schemeClr val="tx1"/>
                </a:solidFill>
                <a:round/>
                <a:headEnd/>
                <a:tailEnd/>
              </a:ln>
              <a:effectLst/>
            </p:spPr>
            <p:txBody>
              <a:bodyPr wrap="none" anchor="ctr"/>
              <a:lstStyle/>
              <a:p>
                <a:pPr algn="ctr" defTabSz="914400" fontAlgn="base">
                  <a:spcBef>
                    <a:spcPct val="0"/>
                  </a:spcBef>
                  <a:spcAft>
                    <a:spcPct val="0"/>
                  </a:spcAft>
                </a:pPr>
                <a:endParaRPr kumimoji="1" lang="zh-TW" altLang="en-US" b="1">
                  <a:effectLst>
                    <a:outerShdw blurRad="38100" dist="38100" dir="2700000" algn="tl">
                      <a:srgbClr val="000000">
                        <a:alpha val="43137"/>
                      </a:srgbClr>
                    </a:outerShdw>
                  </a:effectLst>
                  <a:latin typeface="Arial" charset="0"/>
                  <a:ea typeface="新細明體" charset="-120"/>
                </a:endParaRPr>
              </a:p>
            </p:txBody>
          </p:sp>
        </p:grpSp>
      </p:grpSp>
    </p:spTree>
    <p:extLst>
      <p:ext uri="{BB962C8B-B14F-4D97-AF65-F5344CB8AC3E}">
        <p14:creationId xmlns:p14="http://schemas.microsoft.com/office/powerpoint/2010/main" val="140954429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7" name="Straight Connector 146"/>
          <p:cNvCxnSpPr/>
          <p:nvPr/>
        </p:nvCxnSpPr>
        <p:spPr>
          <a:xfrm>
            <a:off x="3611791" y="2848807"/>
            <a:ext cx="1311696" cy="1108899"/>
          </a:xfrm>
          <a:prstGeom prst="line">
            <a:avLst/>
          </a:prstGeom>
          <a:ln>
            <a:solidFill>
              <a:schemeClr val="accent2"/>
            </a:solidFill>
          </a:ln>
        </p:spPr>
        <p:style>
          <a:lnRef idx="2">
            <a:schemeClr val="accent1"/>
          </a:lnRef>
          <a:fillRef idx="0">
            <a:schemeClr val="accent1"/>
          </a:fillRef>
          <a:effectRef idx="1">
            <a:schemeClr val="accent1"/>
          </a:effectRef>
          <a:fontRef idx="minor">
            <a:schemeClr val="tx1"/>
          </a:fontRef>
        </p:style>
      </p:cxnSp>
      <p:pic>
        <p:nvPicPr>
          <p:cNvPr id="84" name="Picture 83"/>
          <p:cNvPicPr>
            <a:picLocks noChangeAspect="1"/>
          </p:cNvPicPr>
          <p:nvPr/>
        </p:nvPicPr>
        <p:blipFill rotWithShape="1">
          <a:blip r:embed="rId2"/>
          <a:srcRect t="40008" b="43755"/>
          <a:stretch/>
        </p:blipFill>
        <p:spPr>
          <a:xfrm>
            <a:off x="1451474" y="3991824"/>
            <a:ext cx="6318029" cy="861697"/>
          </a:xfrm>
          <a:prstGeom prst="rect">
            <a:avLst/>
          </a:prstGeom>
        </p:spPr>
      </p:pic>
      <p:sp>
        <p:nvSpPr>
          <p:cNvPr id="142" name="Rectangle 5"/>
          <p:cNvSpPr>
            <a:spLocks noChangeAspect="1" noChangeArrowheads="1"/>
          </p:cNvSpPr>
          <p:nvPr/>
        </p:nvSpPr>
        <p:spPr bwMode="auto">
          <a:xfrm>
            <a:off x="6889178" y="3957706"/>
            <a:ext cx="655848" cy="423402"/>
          </a:xfrm>
          <a:prstGeom prst="rect">
            <a:avLst/>
          </a:prstGeom>
          <a:solidFill>
            <a:schemeClr val="bg1"/>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ltLang="zh-TW" sz="3200" dirty="0"/>
          </a:p>
        </p:txBody>
      </p:sp>
      <p:sp>
        <p:nvSpPr>
          <p:cNvPr id="141" name="Rectangle 5"/>
          <p:cNvSpPr>
            <a:spLocks noChangeAspect="1" noChangeArrowheads="1"/>
          </p:cNvSpPr>
          <p:nvPr/>
        </p:nvSpPr>
        <p:spPr bwMode="auto">
          <a:xfrm>
            <a:off x="1655587" y="3957706"/>
            <a:ext cx="655848" cy="423402"/>
          </a:xfrm>
          <a:prstGeom prst="rect">
            <a:avLst/>
          </a:prstGeom>
          <a:solidFill>
            <a:schemeClr val="bg1"/>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ltLang="zh-TW" sz="3200" dirty="0"/>
          </a:p>
        </p:txBody>
      </p:sp>
      <p:sp>
        <p:nvSpPr>
          <p:cNvPr id="5" name="Rectangle 5"/>
          <p:cNvSpPr>
            <a:spLocks noChangeAspect="1" noChangeArrowheads="1"/>
          </p:cNvSpPr>
          <p:nvPr/>
        </p:nvSpPr>
        <p:spPr bwMode="auto">
          <a:xfrm>
            <a:off x="1644247" y="1018626"/>
            <a:ext cx="655848" cy="423402"/>
          </a:xfrm>
          <a:prstGeom prst="rect">
            <a:avLst/>
          </a:prstGeom>
          <a:solidFill>
            <a:srgbClr val="558ED5"/>
          </a:solidFill>
          <a:ln>
            <a:headEnd/>
            <a:tailEnd/>
          </a:ln>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algn="ctr"/>
            <a:endParaRPr lang="en-US" altLang="zh-TW" sz="2800" dirty="0">
              <a:solidFill>
                <a:srgbClr val="000000"/>
              </a:solidFill>
            </a:endParaRPr>
          </a:p>
        </p:txBody>
      </p:sp>
      <p:sp>
        <p:nvSpPr>
          <p:cNvPr id="6" name="Rectangle 5"/>
          <p:cNvSpPr>
            <a:spLocks noChangeAspect="1" noChangeArrowheads="1"/>
          </p:cNvSpPr>
          <p:nvPr/>
        </p:nvSpPr>
        <p:spPr bwMode="auto">
          <a:xfrm>
            <a:off x="2300095" y="1018626"/>
            <a:ext cx="655848" cy="423402"/>
          </a:xfrm>
          <a:prstGeom prst="rect">
            <a:avLst/>
          </a:prstGeom>
          <a:solidFill>
            <a:srgbClr val="558ED5"/>
          </a:solidFill>
          <a:ln>
            <a:headEnd/>
            <a:tailEnd/>
          </a:ln>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algn="ctr"/>
            <a:endParaRPr lang="en-US" altLang="zh-TW" sz="2800" dirty="0">
              <a:solidFill>
                <a:srgbClr val="000000"/>
              </a:solidFill>
            </a:endParaRPr>
          </a:p>
        </p:txBody>
      </p:sp>
      <p:sp>
        <p:nvSpPr>
          <p:cNvPr id="7" name="Rectangle 5"/>
          <p:cNvSpPr>
            <a:spLocks noChangeAspect="1" noChangeArrowheads="1"/>
          </p:cNvSpPr>
          <p:nvPr/>
        </p:nvSpPr>
        <p:spPr bwMode="auto">
          <a:xfrm>
            <a:off x="2955943" y="1018626"/>
            <a:ext cx="655848" cy="423402"/>
          </a:xfrm>
          <a:prstGeom prst="rect">
            <a:avLst/>
          </a:prstGeom>
          <a:solidFill>
            <a:srgbClr val="558ED5"/>
          </a:solidFill>
          <a:ln>
            <a:headEnd/>
            <a:tailEnd/>
          </a:ln>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algn="ctr"/>
            <a:endParaRPr lang="en-US" altLang="zh-TW" sz="2800" dirty="0">
              <a:solidFill>
                <a:srgbClr val="000000"/>
              </a:solidFill>
            </a:endParaRPr>
          </a:p>
        </p:txBody>
      </p:sp>
      <p:sp>
        <p:nvSpPr>
          <p:cNvPr id="10" name="Rectangle 5"/>
          <p:cNvSpPr>
            <a:spLocks noChangeAspect="1" noChangeArrowheads="1"/>
          </p:cNvSpPr>
          <p:nvPr/>
        </p:nvSpPr>
        <p:spPr bwMode="auto">
          <a:xfrm>
            <a:off x="1644247" y="2454593"/>
            <a:ext cx="655848" cy="423402"/>
          </a:xfrm>
          <a:prstGeom prst="rect">
            <a:avLst/>
          </a:prstGeom>
          <a:solidFill>
            <a:srgbClr val="558ED5"/>
          </a:solidFill>
          <a:ln>
            <a:headEnd/>
            <a:tailEnd/>
          </a:ln>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algn="ctr"/>
            <a:endParaRPr lang="en-US" altLang="zh-TW" sz="2800" dirty="0">
              <a:solidFill>
                <a:srgbClr val="000000"/>
              </a:solidFill>
            </a:endParaRPr>
          </a:p>
        </p:txBody>
      </p:sp>
      <p:sp>
        <p:nvSpPr>
          <p:cNvPr id="11" name="Rectangle 5"/>
          <p:cNvSpPr>
            <a:spLocks noChangeAspect="1" noChangeArrowheads="1"/>
          </p:cNvSpPr>
          <p:nvPr/>
        </p:nvSpPr>
        <p:spPr bwMode="auto">
          <a:xfrm>
            <a:off x="1644247" y="2463811"/>
            <a:ext cx="655848" cy="423402"/>
          </a:xfrm>
          <a:prstGeom prst="rect">
            <a:avLst/>
          </a:prstGeom>
          <a:no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ltLang="zh-TW" sz="3200" dirty="0"/>
          </a:p>
        </p:txBody>
      </p:sp>
      <p:sp>
        <p:nvSpPr>
          <p:cNvPr id="12" name="Rectangle 11"/>
          <p:cNvSpPr>
            <a:spLocks noChangeAspect="1" noChangeArrowheads="1"/>
          </p:cNvSpPr>
          <p:nvPr/>
        </p:nvSpPr>
        <p:spPr bwMode="auto">
          <a:xfrm>
            <a:off x="2300095" y="2463811"/>
            <a:ext cx="655848" cy="423402"/>
          </a:xfrm>
          <a:prstGeom prst="rect">
            <a:avLst/>
          </a:prstGeom>
          <a:solidFill>
            <a:srgbClr val="558ED5"/>
          </a:solidFill>
          <a:ln>
            <a:headEnd/>
            <a:tailEnd/>
          </a:ln>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algn="ctr"/>
            <a:endParaRPr lang="en-US" altLang="zh-TW" sz="2800" dirty="0">
              <a:solidFill>
                <a:srgbClr val="000000"/>
              </a:solidFill>
            </a:endParaRPr>
          </a:p>
        </p:txBody>
      </p:sp>
      <p:sp>
        <p:nvSpPr>
          <p:cNvPr id="13" name="Rectangle 5"/>
          <p:cNvSpPr>
            <a:spLocks noChangeAspect="1" noChangeArrowheads="1"/>
          </p:cNvSpPr>
          <p:nvPr/>
        </p:nvSpPr>
        <p:spPr bwMode="auto">
          <a:xfrm>
            <a:off x="2955943" y="2463811"/>
            <a:ext cx="655848" cy="423402"/>
          </a:xfrm>
          <a:prstGeom prst="rect">
            <a:avLst/>
          </a:prstGeom>
          <a:no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ltLang="zh-TW" sz="3200" dirty="0"/>
          </a:p>
        </p:txBody>
      </p:sp>
      <p:sp>
        <p:nvSpPr>
          <p:cNvPr id="14" name="Rectangle 5"/>
          <p:cNvSpPr>
            <a:spLocks noChangeAspect="1" noChangeArrowheads="1"/>
          </p:cNvSpPr>
          <p:nvPr/>
        </p:nvSpPr>
        <p:spPr bwMode="auto">
          <a:xfrm>
            <a:off x="3611791" y="2463811"/>
            <a:ext cx="655848" cy="423402"/>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ltLang="zh-TW" sz="3200" dirty="0"/>
          </a:p>
        </p:txBody>
      </p:sp>
      <p:cxnSp>
        <p:nvCxnSpPr>
          <p:cNvPr id="16" name="Straight Connector 15"/>
          <p:cNvCxnSpPr/>
          <p:nvPr/>
        </p:nvCxnSpPr>
        <p:spPr>
          <a:xfrm>
            <a:off x="1644247" y="1442028"/>
            <a:ext cx="655848" cy="1021783"/>
          </a:xfrm>
          <a:prstGeom prst="line">
            <a:avLst/>
          </a:prstGeom>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a:off x="2300095" y="1442028"/>
            <a:ext cx="655848" cy="1021783"/>
          </a:xfrm>
          <a:prstGeom prst="line">
            <a:avLst/>
          </a:prstGeom>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flipH="1">
            <a:off x="3611791" y="1442028"/>
            <a:ext cx="655848" cy="1021783"/>
          </a:xfrm>
          <a:prstGeom prst="line">
            <a:avLst/>
          </a:prstGeom>
          <a:ln>
            <a:solidFill>
              <a:schemeClr val="accent3"/>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4267639" y="1442028"/>
            <a:ext cx="655848" cy="1021783"/>
          </a:xfrm>
          <a:prstGeom prst="line">
            <a:avLst/>
          </a:prstGeom>
          <a:ln>
            <a:solidFill>
              <a:schemeClr val="accent3"/>
            </a:solidFill>
          </a:ln>
        </p:spPr>
        <p:style>
          <a:lnRef idx="2">
            <a:schemeClr val="accent1"/>
          </a:lnRef>
          <a:fillRef idx="0">
            <a:schemeClr val="accent1"/>
          </a:fillRef>
          <a:effectRef idx="1">
            <a:schemeClr val="accent1"/>
          </a:effectRef>
          <a:fontRef idx="minor">
            <a:schemeClr val="tx1"/>
          </a:fontRef>
        </p:style>
      </p:cxnSp>
      <p:sp>
        <p:nvSpPr>
          <p:cNvPr id="22" name="Rectangle 5"/>
          <p:cNvSpPr>
            <a:spLocks noChangeAspect="1" noChangeArrowheads="1"/>
          </p:cNvSpPr>
          <p:nvPr/>
        </p:nvSpPr>
        <p:spPr bwMode="auto">
          <a:xfrm>
            <a:off x="4267639" y="1018626"/>
            <a:ext cx="655848" cy="423402"/>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ltLang="zh-TW" sz="3200" dirty="0"/>
          </a:p>
        </p:txBody>
      </p:sp>
      <p:sp>
        <p:nvSpPr>
          <p:cNvPr id="23" name="Rectangle 5"/>
          <p:cNvSpPr>
            <a:spLocks noChangeAspect="1" noChangeArrowheads="1"/>
          </p:cNvSpPr>
          <p:nvPr/>
        </p:nvSpPr>
        <p:spPr bwMode="auto">
          <a:xfrm>
            <a:off x="4267639" y="2463811"/>
            <a:ext cx="655848" cy="423402"/>
          </a:xfrm>
          <a:prstGeom prst="rect">
            <a:avLst/>
          </a:prstGeom>
          <a:solidFill>
            <a:srgbClr val="FFFFFF"/>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ltLang="zh-TW" sz="3200" dirty="0"/>
          </a:p>
        </p:txBody>
      </p:sp>
      <p:cxnSp>
        <p:nvCxnSpPr>
          <p:cNvPr id="26" name="Straight Connector 25"/>
          <p:cNvCxnSpPr/>
          <p:nvPr/>
        </p:nvCxnSpPr>
        <p:spPr>
          <a:xfrm flipH="1">
            <a:off x="1655587" y="1442028"/>
            <a:ext cx="1300356" cy="1021783"/>
          </a:xfrm>
          <a:prstGeom prst="line">
            <a:avLst/>
          </a:prstGeom>
        </p:spPr>
        <p:style>
          <a:lnRef idx="2">
            <a:schemeClr val="accent1"/>
          </a:lnRef>
          <a:fillRef idx="0">
            <a:schemeClr val="accent1"/>
          </a:fillRef>
          <a:effectRef idx="1">
            <a:schemeClr val="accent1"/>
          </a:effectRef>
          <a:fontRef idx="minor">
            <a:schemeClr val="tx1"/>
          </a:fontRef>
        </p:style>
      </p:cxnSp>
      <p:cxnSp>
        <p:nvCxnSpPr>
          <p:cNvPr id="28" name="Straight Connector 27"/>
          <p:cNvCxnSpPr/>
          <p:nvPr/>
        </p:nvCxnSpPr>
        <p:spPr>
          <a:xfrm flipH="1">
            <a:off x="2300095" y="1442028"/>
            <a:ext cx="1311696" cy="1021783"/>
          </a:xfrm>
          <a:prstGeom prst="line">
            <a:avLst/>
          </a:prstGeom>
        </p:spPr>
        <p:style>
          <a:lnRef idx="2">
            <a:schemeClr val="accent1"/>
          </a:lnRef>
          <a:fillRef idx="0">
            <a:schemeClr val="accent1"/>
          </a:fillRef>
          <a:effectRef idx="1">
            <a:schemeClr val="accent1"/>
          </a:effectRef>
          <a:fontRef idx="minor">
            <a:schemeClr val="tx1"/>
          </a:fontRef>
        </p:style>
      </p:cxnSp>
      <p:sp>
        <p:nvSpPr>
          <p:cNvPr id="30" name="Rectangle 5"/>
          <p:cNvSpPr>
            <a:spLocks noChangeAspect="1" noChangeArrowheads="1"/>
          </p:cNvSpPr>
          <p:nvPr/>
        </p:nvSpPr>
        <p:spPr bwMode="auto">
          <a:xfrm>
            <a:off x="3623131" y="3965698"/>
            <a:ext cx="655848" cy="423402"/>
          </a:xfrm>
          <a:prstGeom prst="rect">
            <a:avLst/>
          </a:prstGeom>
          <a:solidFill>
            <a:schemeClr val="bg1"/>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ltLang="zh-TW" sz="3200" dirty="0"/>
          </a:p>
        </p:txBody>
      </p:sp>
      <p:sp>
        <p:nvSpPr>
          <p:cNvPr id="31" name="Rectangle 5"/>
          <p:cNvSpPr>
            <a:spLocks noChangeAspect="1" noChangeArrowheads="1"/>
          </p:cNvSpPr>
          <p:nvPr/>
        </p:nvSpPr>
        <p:spPr bwMode="auto">
          <a:xfrm>
            <a:off x="4267639" y="3965698"/>
            <a:ext cx="655848" cy="423402"/>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ltLang="zh-TW" sz="3200" dirty="0"/>
          </a:p>
        </p:txBody>
      </p:sp>
      <p:sp>
        <p:nvSpPr>
          <p:cNvPr id="32" name="Rectangle 31"/>
          <p:cNvSpPr>
            <a:spLocks noChangeAspect="1" noChangeArrowheads="1"/>
          </p:cNvSpPr>
          <p:nvPr/>
        </p:nvSpPr>
        <p:spPr bwMode="auto">
          <a:xfrm>
            <a:off x="4923487" y="3965698"/>
            <a:ext cx="655848" cy="423402"/>
          </a:xfrm>
          <a:prstGeom prst="rect">
            <a:avLst/>
          </a:prstGeom>
          <a:no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ltLang="zh-TW" sz="3200" dirty="0"/>
          </a:p>
        </p:txBody>
      </p:sp>
      <p:sp>
        <p:nvSpPr>
          <p:cNvPr id="33" name="Rectangle 5"/>
          <p:cNvSpPr>
            <a:spLocks noChangeAspect="1" noChangeArrowheads="1"/>
          </p:cNvSpPr>
          <p:nvPr/>
        </p:nvSpPr>
        <p:spPr bwMode="auto">
          <a:xfrm>
            <a:off x="5579335" y="3965698"/>
            <a:ext cx="655848" cy="423402"/>
          </a:xfrm>
          <a:prstGeom prst="rect">
            <a:avLst/>
          </a:prstGeom>
          <a:solidFill>
            <a:srgbClr val="FFFFFF"/>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ltLang="zh-TW" sz="3200" dirty="0"/>
          </a:p>
        </p:txBody>
      </p:sp>
      <p:sp>
        <p:nvSpPr>
          <p:cNvPr id="34" name="Rectangle 5"/>
          <p:cNvSpPr>
            <a:spLocks noChangeAspect="1" noChangeArrowheads="1"/>
          </p:cNvSpPr>
          <p:nvPr/>
        </p:nvSpPr>
        <p:spPr bwMode="auto">
          <a:xfrm>
            <a:off x="6235183" y="3965698"/>
            <a:ext cx="655848" cy="423402"/>
          </a:xfrm>
          <a:prstGeom prst="rect">
            <a:avLst/>
          </a:prstGeom>
          <a:solidFill>
            <a:schemeClr val="accent4"/>
          </a:solidFill>
          <a:ln>
            <a:solidFill>
              <a:schemeClr val="accent4">
                <a:lumMod val="75000"/>
              </a:schemeClr>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ltLang="zh-TW" sz="3200" dirty="0"/>
          </a:p>
        </p:txBody>
      </p:sp>
      <p:sp>
        <p:nvSpPr>
          <p:cNvPr id="35" name="Rectangle 5"/>
          <p:cNvSpPr>
            <a:spLocks noChangeAspect="1" noChangeArrowheads="1"/>
          </p:cNvSpPr>
          <p:nvPr/>
        </p:nvSpPr>
        <p:spPr bwMode="auto">
          <a:xfrm>
            <a:off x="6235183" y="3965698"/>
            <a:ext cx="655848" cy="423402"/>
          </a:xfrm>
          <a:prstGeom prst="rect">
            <a:avLst/>
          </a:prstGeom>
          <a:no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ltLang="zh-TW" sz="3200" dirty="0"/>
          </a:p>
        </p:txBody>
      </p:sp>
      <p:sp>
        <p:nvSpPr>
          <p:cNvPr id="36" name="Rectangle 5"/>
          <p:cNvSpPr>
            <a:spLocks noChangeAspect="1" noChangeArrowheads="1"/>
          </p:cNvSpPr>
          <p:nvPr/>
        </p:nvSpPr>
        <p:spPr bwMode="auto">
          <a:xfrm>
            <a:off x="4923487" y="1018626"/>
            <a:ext cx="655848" cy="423402"/>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ltLang="zh-TW" sz="3200" dirty="0"/>
          </a:p>
        </p:txBody>
      </p:sp>
      <p:sp>
        <p:nvSpPr>
          <p:cNvPr id="38" name="Rectangle 5"/>
          <p:cNvSpPr>
            <a:spLocks noChangeAspect="1" noChangeArrowheads="1"/>
          </p:cNvSpPr>
          <p:nvPr/>
        </p:nvSpPr>
        <p:spPr bwMode="auto">
          <a:xfrm>
            <a:off x="6235183" y="2463811"/>
            <a:ext cx="655848" cy="423402"/>
          </a:xfrm>
          <a:prstGeom prst="rect">
            <a:avLst/>
          </a:prstGeom>
          <a:noFill/>
          <a:ln>
            <a:solidFill>
              <a:schemeClr val="accent4">
                <a:lumMod val="75000"/>
              </a:schemeClr>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ltLang="zh-TW" sz="3200" dirty="0"/>
          </a:p>
        </p:txBody>
      </p:sp>
      <p:sp>
        <p:nvSpPr>
          <p:cNvPr id="39" name="Rectangle 5"/>
          <p:cNvSpPr>
            <a:spLocks noChangeAspect="1" noChangeArrowheads="1"/>
          </p:cNvSpPr>
          <p:nvPr/>
        </p:nvSpPr>
        <p:spPr bwMode="auto">
          <a:xfrm>
            <a:off x="6891031" y="2463811"/>
            <a:ext cx="655848" cy="423402"/>
          </a:xfrm>
          <a:prstGeom prst="rect">
            <a:avLst/>
          </a:prstGeom>
          <a:solidFill>
            <a:schemeClr val="accent4"/>
          </a:solidFill>
          <a:ln>
            <a:solidFill>
              <a:schemeClr val="accent4">
                <a:lumMod val="75000"/>
              </a:schemeClr>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ltLang="zh-TW" sz="3200" dirty="0"/>
          </a:p>
        </p:txBody>
      </p:sp>
      <p:sp>
        <p:nvSpPr>
          <p:cNvPr id="41" name="Rectangle 5"/>
          <p:cNvSpPr>
            <a:spLocks noChangeAspect="1" noChangeArrowheads="1"/>
          </p:cNvSpPr>
          <p:nvPr/>
        </p:nvSpPr>
        <p:spPr bwMode="auto">
          <a:xfrm>
            <a:off x="1644247" y="2458611"/>
            <a:ext cx="3279240" cy="423402"/>
          </a:xfrm>
          <a:prstGeom prst="rect">
            <a:avLst/>
          </a:prstGeom>
          <a:noFill/>
          <a:ln w="38100" cmpd="sng">
            <a:solidFill>
              <a:schemeClr val="accent2"/>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ltLang="zh-TW" sz="3200" dirty="0"/>
          </a:p>
        </p:txBody>
      </p:sp>
      <p:sp>
        <p:nvSpPr>
          <p:cNvPr id="45" name="Rectangle 5"/>
          <p:cNvSpPr>
            <a:spLocks noChangeAspect="1" noChangeArrowheads="1"/>
          </p:cNvSpPr>
          <p:nvPr/>
        </p:nvSpPr>
        <p:spPr bwMode="auto">
          <a:xfrm>
            <a:off x="2955943" y="3965698"/>
            <a:ext cx="655848" cy="423402"/>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ltLang="zh-TW" sz="3200" dirty="0"/>
          </a:p>
        </p:txBody>
      </p:sp>
      <p:sp>
        <p:nvSpPr>
          <p:cNvPr id="46" name="Rectangle 5"/>
          <p:cNvSpPr>
            <a:spLocks noChangeAspect="1" noChangeArrowheads="1"/>
          </p:cNvSpPr>
          <p:nvPr/>
        </p:nvSpPr>
        <p:spPr bwMode="auto">
          <a:xfrm>
            <a:off x="2300095" y="3965698"/>
            <a:ext cx="655848" cy="423402"/>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ltLang="zh-TW" sz="3200" dirty="0"/>
          </a:p>
        </p:txBody>
      </p:sp>
      <p:cxnSp>
        <p:nvCxnSpPr>
          <p:cNvPr id="51" name="Straight Connector 50"/>
          <p:cNvCxnSpPr/>
          <p:nvPr/>
        </p:nvCxnSpPr>
        <p:spPr>
          <a:xfrm>
            <a:off x="2300095" y="2894167"/>
            <a:ext cx="655848" cy="1037287"/>
          </a:xfrm>
          <a:prstGeom prst="line">
            <a:avLst/>
          </a:prstGeom>
          <a:ln>
            <a:solidFill>
              <a:schemeClr val="accent2"/>
            </a:solidFill>
          </a:ln>
        </p:spPr>
        <p:style>
          <a:lnRef idx="2">
            <a:schemeClr val="accent1"/>
          </a:lnRef>
          <a:fillRef idx="0">
            <a:schemeClr val="accent1"/>
          </a:fillRef>
          <a:effectRef idx="1">
            <a:schemeClr val="accent1"/>
          </a:effectRef>
          <a:fontRef idx="minor">
            <a:schemeClr val="tx1"/>
          </a:fontRef>
        </p:style>
      </p:cxnSp>
      <p:cxnSp>
        <p:nvCxnSpPr>
          <p:cNvPr id="54" name="Straight Connector 53"/>
          <p:cNvCxnSpPr/>
          <p:nvPr/>
        </p:nvCxnSpPr>
        <p:spPr>
          <a:xfrm>
            <a:off x="1644247" y="2877995"/>
            <a:ext cx="655848" cy="1075916"/>
          </a:xfrm>
          <a:prstGeom prst="line">
            <a:avLst/>
          </a:prstGeom>
          <a:ln>
            <a:solidFill>
              <a:schemeClr val="accent2"/>
            </a:solidFill>
          </a:ln>
        </p:spPr>
        <p:style>
          <a:lnRef idx="2">
            <a:schemeClr val="accent1"/>
          </a:lnRef>
          <a:fillRef idx="0">
            <a:schemeClr val="accent1"/>
          </a:fillRef>
          <a:effectRef idx="1">
            <a:schemeClr val="accent1"/>
          </a:effectRef>
          <a:fontRef idx="minor">
            <a:schemeClr val="tx1"/>
          </a:fontRef>
        </p:style>
      </p:cxnSp>
      <p:cxnSp>
        <p:nvCxnSpPr>
          <p:cNvPr id="63" name="Straight Connector 62"/>
          <p:cNvCxnSpPr/>
          <p:nvPr/>
        </p:nvCxnSpPr>
        <p:spPr>
          <a:xfrm flipH="1">
            <a:off x="6235183" y="2887213"/>
            <a:ext cx="655848" cy="1066698"/>
          </a:xfrm>
          <a:prstGeom prst="line">
            <a:avLst/>
          </a:prstGeom>
          <a:ln>
            <a:solidFill>
              <a:srgbClr val="8064A2"/>
            </a:solidFill>
          </a:ln>
        </p:spPr>
        <p:style>
          <a:lnRef idx="2">
            <a:schemeClr val="accent1"/>
          </a:lnRef>
          <a:fillRef idx="0">
            <a:schemeClr val="accent1"/>
          </a:fillRef>
          <a:effectRef idx="1">
            <a:schemeClr val="accent1"/>
          </a:effectRef>
          <a:fontRef idx="minor">
            <a:schemeClr val="tx1"/>
          </a:fontRef>
        </p:style>
      </p:cxnSp>
      <p:cxnSp>
        <p:nvCxnSpPr>
          <p:cNvPr id="65" name="Straight Connector 64"/>
          <p:cNvCxnSpPr/>
          <p:nvPr/>
        </p:nvCxnSpPr>
        <p:spPr>
          <a:xfrm flipH="1">
            <a:off x="6891031" y="2887213"/>
            <a:ext cx="655848" cy="1044241"/>
          </a:xfrm>
          <a:prstGeom prst="line">
            <a:avLst/>
          </a:prstGeom>
          <a:ln>
            <a:solidFill>
              <a:schemeClr val="accent4"/>
            </a:solidFill>
          </a:ln>
        </p:spPr>
        <p:style>
          <a:lnRef idx="2">
            <a:schemeClr val="accent1"/>
          </a:lnRef>
          <a:fillRef idx="0">
            <a:schemeClr val="accent1"/>
          </a:fillRef>
          <a:effectRef idx="1">
            <a:schemeClr val="accent1"/>
          </a:effectRef>
          <a:fontRef idx="minor">
            <a:schemeClr val="tx1"/>
          </a:fontRef>
        </p:style>
      </p:cxnSp>
      <p:sp>
        <p:nvSpPr>
          <p:cNvPr id="67" name="Rectangle 5"/>
          <p:cNvSpPr>
            <a:spLocks noChangeAspect="1" noChangeArrowheads="1"/>
          </p:cNvSpPr>
          <p:nvPr/>
        </p:nvSpPr>
        <p:spPr bwMode="auto">
          <a:xfrm>
            <a:off x="4923487" y="3965698"/>
            <a:ext cx="655848" cy="423402"/>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ltLang="zh-TW" sz="3200" dirty="0"/>
          </a:p>
        </p:txBody>
      </p:sp>
      <p:sp>
        <p:nvSpPr>
          <p:cNvPr id="66" name="Rectangle 5"/>
          <p:cNvSpPr>
            <a:spLocks noChangeAspect="1" noChangeArrowheads="1"/>
          </p:cNvSpPr>
          <p:nvPr/>
        </p:nvSpPr>
        <p:spPr bwMode="auto">
          <a:xfrm>
            <a:off x="1655587" y="3953911"/>
            <a:ext cx="5891292" cy="423402"/>
          </a:xfrm>
          <a:prstGeom prst="rect">
            <a:avLst/>
          </a:prstGeom>
          <a:noFill/>
          <a:ln w="57150" cmpd="sng">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ltLang="zh-TW" sz="3200" dirty="0"/>
          </a:p>
        </p:txBody>
      </p:sp>
      <p:sp>
        <p:nvSpPr>
          <p:cNvPr id="70" name="TextBox 69"/>
          <p:cNvSpPr txBox="1"/>
          <p:nvPr/>
        </p:nvSpPr>
        <p:spPr>
          <a:xfrm>
            <a:off x="429824" y="995946"/>
            <a:ext cx="909664" cy="461665"/>
          </a:xfrm>
          <a:prstGeom prst="rect">
            <a:avLst/>
          </a:prstGeom>
          <a:noFill/>
        </p:spPr>
        <p:txBody>
          <a:bodyPr wrap="square" rtlCol="0">
            <a:spAutoFit/>
          </a:bodyPr>
          <a:lstStyle/>
          <a:p>
            <a:pPr algn="ctr"/>
            <a:r>
              <a:rPr lang="en-US" sz="2400" dirty="0">
                <a:solidFill>
                  <a:srgbClr val="000000"/>
                </a:solidFill>
              </a:rPr>
              <a:t>GVA</a:t>
            </a:r>
          </a:p>
        </p:txBody>
      </p:sp>
      <p:sp>
        <p:nvSpPr>
          <p:cNvPr id="71" name="TextBox 70"/>
          <p:cNvSpPr txBox="1"/>
          <p:nvPr/>
        </p:nvSpPr>
        <p:spPr>
          <a:xfrm>
            <a:off x="429824" y="2450350"/>
            <a:ext cx="909664" cy="461665"/>
          </a:xfrm>
          <a:prstGeom prst="rect">
            <a:avLst/>
          </a:prstGeom>
          <a:noFill/>
        </p:spPr>
        <p:txBody>
          <a:bodyPr wrap="square" rtlCol="0">
            <a:spAutoFit/>
          </a:bodyPr>
          <a:lstStyle/>
          <a:p>
            <a:pPr algn="ctr"/>
            <a:r>
              <a:rPr lang="en-US" sz="2400" dirty="0">
                <a:solidFill>
                  <a:srgbClr val="000000"/>
                </a:solidFill>
              </a:rPr>
              <a:t>GPA</a:t>
            </a:r>
          </a:p>
        </p:txBody>
      </p:sp>
      <p:sp>
        <p:nvSpPr>
          <p:cNvPr id="72" name="TextBox 71"/>
          <p:cNvSpPr txBox="1"/>
          <p:nvPr/>
        </p:nvSpPr>
        <p:spPr>
          <a:xfrm>
            <a:off x="429824" y="3931454"/>
            <a:ext cx="909664" cy="461665"/>
          </a:xfrm>
          <a:prstGeom prst="rect">
            <a:avLst/>
          </a:prstGeom>
          <a:noFill/>
        </p:spPr>
        <p:txBody>
          <a:bodyPr wrap="square" rtlCol="0">
            <a:spAutoFit/>
          </a:bodyPr>
          <a:lstStyle/>
          <a:p>
            <a:pPr algn="ctr"/>
            <a:r>
              <a:rPr lang="en-US" sz="2400" dirty="0">
                <a:solidFill>
                  <a:srgbClr val="000000"/>
                </a:solidFill>
              </a:rPr>
              <a:t>HPA</a:t>
            </a:r>
          </a:p>
        </p:txBody>
      </p:sp>
      <p:sp>
        <p:nvSpPr>
          <p:cNvPr id="73" name="Rectangle 10"/>
          <p:cNvSpPr>
            <a:spLocks noChangeAspect="1" noChangeArrowheads="1"/>
          </p:cNvSpPr>
          <p:nvPr/>
        </p:nvSpPr>
        <p:spPr bwMode="auto">
          <a:xfrm>
            <a:off x="1451474" y="686060"/>
            <a:ext cx="4309061" cy="2717827"/>
          </a:xfrm>
          <a:prstGeom prst="rect">
            <a:avLst/>
          </a:prstGeom>
          <a:noFill/>
          <a:ln w="3175" cmpd="sng">
            <a:prstDash val="dash"/>
            <a:headEnd/>
            <a:tailEnd/>
          </a:ln>
        </p:spPr>
        <p:style>
          <a:lnRef idx="2">
            <a:schemeClr val="accent2">
              <a:shade val="50000"/>
            </a:schemeClr>
          </a:lnRef>
          <a:fillRef idx="1">
            <a:schemeClr val="accent2"/>
          </a:fillRef>
          <a:effectRef idx="0">
            <a:schemeClr val="accent2"/>
          </a:effectRef>
          <a:fontRef idx="minor">
            <a:schemeClr val="lt1"/>
          </a:fontRef>
        </p:style>
        <p:txBody>
          <a:bodyPr wrap="none" anchor="ctr"/>
          <a:lstStyle/>
          <a:p>
            <a:pPr algn="ctr"/>
            <a:endParaRPr lang="en-US" altLang="zh-TW" sz="2800" dirty="0">
              <a:solidFill>
                <a:srgbClr val="000000"/>
              </a:solidFill>
            </a:endParaRPr>
          </a:p>
        </p:txBody>
      </p:sp>
      <p:sp>
        <p:nvSpPr>
          <p:cNvPr id="74" name="Rectangle 10"/>
          <p:cNvSpPr>
            <a:spLocks noChangeAspect="1" noChangeArrowheads="1"/>
          </p:cNvSpPr>
          <p:nvPr/>
        </p:nvSpPr>
        <p:spPr bwMode="auto">
          <a:xfrm>
            <a:off x="6032686" y="686060"/>
            <a:ext cx="1723625" cy="2717827"/>
          </a:xfrm>
          <a:prstGeom prst="rect">
            <a:avLst/>
          </a:prstGeom>
          <a:noFill/>
          <a:ln w="3175" cmpd="sng">
            <a:solidFill>
              <a:srgbClr val="8064A2"/>
            </a:solidFill>
            <a:prstDash val="dash"/>
            <a:headEnd/>
            <a:tailEnd/>
          </a:ln>
        </p:spPr>
        <p:style>
          <a:lnRef idx="2">
            <a:schemeClr val="accent2">
              <a:shade val="50000"/>
            </a:schemeClr>
          </a:lnRef>
          <a:fillRef idx="1">
            <a:schemeClr val="accent2"/>
          </a:fillRef>
          <a:effectRef idx="0">
            <a:schemeClr val="accent2"/>
          </a:effectRef>
          <a:fontRef idx="minor">
            <a:schemeClr val="lt1"/>
          </a:fontRef>
        </p:style>
        <p:txBody>
          <a:bodyPr wrap="none" anchor="ctr"/>
          <a:lstStyle/>
          <a:p>
            <a:pPr algn="ctr"/>
            <a:endParaRPr lang="en-US" altLang="zh-TW" sz="2800" dirty="0">
              <a:solidFill>
                <a:srgbClr val="000000"/>
              </a:solidFill>
            </a:endParaRPr>
          </a:p>
        </p:txBody>
      </p:sp>
      <p:sp>
        <p:nvSpPr>
          <p:cNvPr id="75" name="TextBox 74"/>
          <p:cNvSpPr txBox="1"/>
          <p:nvPr/>
        </p:nvSpPr>
        <p:spPr>
          <a:xfrm>
            <a:off x="1451474" y="231908"/>
            <a:ext cx="1723625" cy="461665"/>
          </a:xfrm>
          <a:prstGeom prst="rect">
            <a:avLst/>
          </a:prstGeom>
          <a:noFill/>
        </p:spPr>
        <p:txBody>
          <a:bodyPr wrap="square" rtlCol="0">
            <a:spAutoFit/>
          </a:bodyPr>
          <a:lstStyle/>
          <a:p>
            <a:pPr algn="ctr"/>
            <a:r>
              <a:rPr lang="en-US" altLang="zh-CN" sz="2400" dirty="0">
                <a:solidFill>
                  <a:srgbClr val="000000"/>
                </a:solidFill>
              </a:rPr>
              <a:t>Guest VM</a:t>
            </a:r>
            <a:endParaRPr lang="en-US" sz="2400" dirty="0">
              <a:solidFill>
                <a:srgbClr val="000000"/>
              </a:solidFill>
            </a:endParaRPr>
          </a:p>
        </p:txBody>
      </p:sp>
      <p:sp>
        <p:nvSpPr>
          <p:cNvPr id="76" name="TextBox 75"/>
          <p:cNvSpPr txBox="1"/>
          <p:nvPr/>
        </p:nvSpPr>
        <p:spPr>
          <a:xfrm>
            <a:off x="6045878" y="224395"/>
            <a:ext cx="1723625" cy="461665"/>
          </a:xfrm>
          <a:prstGeom prst="rect">
            <a:avLst/>
          </a:prstGeom>
          <a:noFill/>
        </p:spPr>
        <p:txBody>
          <a:bodyPr wrap="square" rtlCol="0">
            <a:spAutoFit/>
          </a:bodyPr>
          <a:lstStyle/>
          <a:p>
            <a:r>
              <a:rPr lang="en-US" altLang="zh-CN" sz="2400" dirty="0">
                <a:solidFill>
                  <a:srgbClr val="000000"/>
                </a:solidFill>
              </a:rPr>
              <a:t>VMM</a:t>
            </a:r>
            <a:endParaRPr lang="en-US" sz="2400" dirty="0">
              <a:solidFill>
                <a:srgbClr val="000000"/>
              </a:solidFill>
            </a:endParaRPr>
          </a:p>
        </p:txBody>
      </p:sp>
      <p:sp>
        <p:nvSpPr>
          <p:cNvPr id="77" name="TextBox 76"/>
          <p:cNvSpPr txBox="1"/>
          <p:nvPr/>
        </p:nvSpPr>
        <p:spPr>
          <a:xfrm>
            <a:off x="7756311" y="2419390"/>
            <a:ext cx="909664" cy="461665"/>
          </a:xfrm>
          <a:prstGeom prst="rect">
            <a:avLst/>
          </a:prstGeom>
          <a:noFill/>
        </p:spPr>
        <p:txBody>
          <a:bodyPr wrap="square" rtlCol="0">
            <a:spAutoFit/>
          </a:bodyPr>
          <a:lstStyle/>
          <a:p>
            <a:pPr algn="ctr"/>
            <a:r>
              <a:rPr lang="en-US" sz="2400" dirty="0">
                <a:solidFill>
                  <a:srgbClr val="000000"/>
                </a:solidFill>
              </a:rPr>
              <a:t>VA</a:t>
            </a:r>
          </a:p>
        </p:txBody>
      </p:sp>
      <p:sp>
        <p:nvSpPr>
          <p:cNvPr id="78" name="TextBox 77"/>
          <p:cNvSpPr txBox="1"/>
          <p:nvPr/>
        </p:nvSpPr>
        <p:spPr>
          <a:xfrm>
            <a:off x="7756311" y="3896763"/>
            <a:ext cx="909664" cy="461665"/>
          </a:xfrm>
          <a:prstGeom prst="rect">
            <a:avLst/>
          </a:prstGeom>
          <a:noFill/>
        </p:spPr>
        <p:txBody>
          <a:bodyPr wrap="square" rtlCol="0">
            <a:spAutoFit/>
          </a:bodyPr>
          <a:lstStyle/>
          <a:p>
            <a:pPr algn="ctr"/>
            <a:r>
              <a:rPr lang="en-US" sz="2400" dirty="0">
                <a:solidFill>
                  <a:srgbClr val="000000"/>
                </a:solidFill>
              </a:rPr>
              <a:t>PA</a:t>
            </a:r>
          </a:p>
        </p:txBody>
      </p:sp>
      <p:cxnSp>
        <p:nvCxnSpPr>
          <p:cNvPr id="80" name="Straight Arrow Connector 79"/>
          <p:cNvCxnSpPr>
            <a:stCxn id="70" idx="2"/>
            <a:endCxn id="71" idx="0"/>
          </p:cNvCxnSpPr>
          <p:nvPr/>
        </p:nvCxnSpPr>
        <p:spPr>
          <a:xfrm>
            <a:off x="884656" y="1457611"/>
            <a:ext cx="0" cy="992739"/>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81" name="Straight Arrow Connector 80"/>
          <p:cNvCxnSpPr>
            <a:stCxn id="71" idx="2"/>
            <a:endCxn id="72" idx="0"/>
          </p:cNvCxnSpPr>
          <p:nvPr/>
        </p:nvCxnSpPr>
        <p:spPr>
          <a:xfrm>
            <a:off x="884656" y="2912015"/>
            <a:ext cx="0" cy="1019439"/>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00" name="Straight Arrow Connector 99"/>
          <p:cNvCxnSpPr/>
          <p:nvPr/>
        </p:nvCxnSpPr>
        <p:spPr>
          <a:xfrm>
            <a:off x="8213635" y="2894167"/>
            <a:ext cx="0" cy="1019439"/>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107" name="Rectangle 106"/>
          <p:cNvSpPr/>
          <p:nvPr/>
        </p:nvSpPr>
        <p:spPr>
          <a:xfrm>
            <a:off x="518375" y="1726122"/>
            <a:ext cx="732561" cy="358075"/>
          </a:xfrm>
          <a:prstGeom prst="rect">
            <a:avLst/>
          </a:prstGeom>
          <a:solidFill>
            <a:schemeClr val="accent1"/>
          </a:solidFill>
        </p:spPr>
        <p:style>
          <a:lnRef idx="3">
            <a:schemeClr val="lt1"/>
          </a:lnRef>
          <a:fillRef idx="1">
            <a:schemeClr val="accent4"/>
          </a:fillRef>
          <a:effectRef idx="1">
            <a:schemeClr val="accent4"/>
          </a:effectRef>
          <a:fontRef idx="minor">
            <a:schemeClr val="lt1"/>
          </a:fontRef>
        </p:style>
        <p:txBody>
          <a:bodyPr rtlCol="0" anchor="ctr"/>
          <a:lstStyle/>
          <a:p>
            <a:pPr algn="ctr"/>
            <a:r>
              <a:rPr lang="en-US" sz="2400" dirty="0"/>
              <a:t>PT</a:t>
            </a:r>
          </a:p>
        </p:txBody>
      </p:sp>
      <p:sp>
        <p:nvSpPr>
          <p:cNvPr id="108" name="Rectangle 107"/>
          <p:cNvSpPr/>
          <p:nvPr/>
        </p:nvSpPr>
        <p:spPr>
          <a:xfrm>
            <a:off x="518375" y="3179489"/>
            <a:ext cx="732561" cy="358075"/>
          </a:xfrm>
          <a:prstGeom prst="rect">
            <a:avLst/>
          </a:prstGeom>
          <a:solidFill>
            <a:schemeClr val="accent2"/>
          </a:solidFill>
        </p:spPr>
        <p:style>
          <a:lnRef idx="3">
            <a:schemeClr val="lt1"/>
          </a:lnRef>
          <a:fillRef idx="1">
            <a:schemeClr val="accent4"/>
          </a:fillRef>
          <a:effectRef idx="1">
            <a:schemeClr val="accent4"/>
          </a:effectRef>
          <a:fontRef idx="minor">
            <a:schemeClr val="lt1"/>
          </a:fontRef>
        </p:style>
        <p:txBody>
          <a:bodyPr rtlCol="0" anchor="ctr"/>
          <a:lstStyle/>
          <a:p>
            <a:pPr algn="ctr"/>
            <a:r>
              <a:rPr lang="en-US" sz="2400" dirty="0"/>
              <a:t>EPT</a:t>
            </a:r>
          </a:p>
        </p:txBody>
      </p:sp>
      <p:sp>
        <p:nvSpPr>
          <p:cNvPr id="109" name="Rectangle 108"/>
          <p:cNvSpPr/>
          <p:nvPr/>
        </p:nvSpPr>
        <p:spPr>
          <a:xfrm>
            <a:off x="7847354" y="3179489"/>
            <a:ext cx="732561" cy="358075"/>
          </a:xfrm>
          <a:prstGeom prst="rect">
            <a:avLst/>
          </a:prstGeom>
          <a:solidFill>
            <a:schemeClr val="accent4"/>
          </a:solidFill>
        </p:spPr>
        <p:style>
          <a:lnRef idx="3">
            <a:schemeClr val="lt1"/>
          </a:lnRef>
          <a:fillRef idx="1">
            <a:schemeClr val="accent4"/>
          </a:fillRef>
          <a:effectRef idx="1">
            <a:schemeClr val="accent4"/>
          </a:effectRef>
          <a:fontRef idx="minor">
            <a:schemeClr val="lt1"/>
          </a:fontRef>
        </p:style>
        <p:txBody>
          <a:bodyPr rtlCol="0" anchor="ctr"/>
          <a:lstStyle/>
          <a:p>
            <a:pPr algn="ctr"/>
            <a:r>
              <a:rPr lang="en-US" sz="2400" dirty="0"/>
              <a:t>PT</a:t>
            </a:r>
          </a:p>
        </p:txBody>
      </p:sp>
      <p:pic>
        <p:nvPicPr>
          <p:cNvPr id="114" name="Picture 113"/>
          <p:cNvPicPr>
            <a:picLocks noChangeAspect="1"/>
          </p:cNvPicPr>
          <p:nvPr/>
        </p:nvPicPr>
        <p:blipFill>
          <a:blip r:embed="rId3"/>
          <a:stretch>
            <a:fillRect/>
          </a:stretch>
        </p:blipFill>
        <p:spPr>
          <a:xfrm>
            <a:off x="4039076" y="5232684"/>
            <a:ext cx="1007063" cy="981760"/>
          </a:xfrm>
          <a:prstGeom prst="rect">
            <a:avLst/>
          </a:prstGeom>
        </p:spPr>
      </p:pic>
      <p:cxnSp>
        <p:nvCxnSpPr>
          <p:cNvPr id="116" name="Elbow Connector 115"/>
          <p:cNvCxnSpPr>
            <a:stCxn id="114" idx="1"/>
            <a:endCxn id="107" idx="1"/>
          </p:cNvCxnSpPr>
          <p:nvPr/>
        </p:nvCxnSpPr>
        <p:spPr>
          <a:xfrm rot="10800000">
            <a:off x="518376" y="1905160"/>
            <a:ext cx="3520701" cy="3818404"/>
          </a:xfrm>
          <a:prstGeom prst="bentConnector3">
            <a:avLst>
              <a:gd name="adj1" fmla="val 105205"/>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17" name="Elbow Connector 116"/>
          <p:cNvCxnSpPr>
            <a:endCxn id="108" idx="1"/>
          </p:cNvCxnSpPr>
          <p:nvPr/>
        </p:nvCxnSpPr>
        <p:spPr>
          <a:xfrm rot="10800000">
            <a:off x="518375" y="3358527"/>
            <a:ext cx="3520702" cy="2583750"/>
          </a:xfrm>
          <a:prstGeom prst="bentConnector3">
            <a:avLst>
              <a:gd name="adj1" fmla="val 110036"/>
            </a:avLst>
          </a:prstGeom>
          <a:ln>
            <a:solidFill>
              <a:schemeClr val="accent2"/>
            </a:solidFill>
            <a:tailEnd type="arrow"/>
          </a:ln>
        </p:spPr>
        <p:style>
          <a:lnRef idx="2">
            <a:schemeClr val="accent1"/>
          </a:lnRef>
          <a:fillRef idx="0">
            <a:schemeClr val="accent1"/>
          </a:fillRef>
          <a:effectRef idx="1">
            <a:schemeClr val="accent1"/>
          </a:effectRef>
          <a:fontRef idx="minor">
            <a:schemeClr val="tx1"/>
          </a:fontRef>
        </p:style>
      </p:cxnSp>
      <p:cxnSp>
        <p:nvCxnSpPr>
          <p:cNvPr id="126" name="Elbow Connector 125"/>
          <p:cNvCxnSpPr>
            <a:stCxn id="114" idx="3"/>
            <a:endCxn id="109" idx="3"/>
          </p:cNvCxnSpPr>
          <p:nvPr/>
        </p:nvCxnSpPr>
        <p:spPr>
          <a:xfrm flipV="1">
            <a:off x="5046139" y="3358527"/>
            <a:ext cx="3533776" cy="2365037"/>
          </a:xfrm>
          <a:prstGeom prst="bentConnector3">
            <a:avLst>
              <a:gd name="adj1" fmla="val 106469"/>
            </a:avLst>
          </a:prstGeom>
          <a:ln>
            <a:solidFill>
              <a:schemeClr val="accent4"/>
            </a:solidFill>
            <a:tailEnd type="arrow"/>
          </a:ln>
        </p:spPr>
        <p:style>
          <a:lnRef idx="2">
            <a:schemeClr val="accent1"/>
          </a:lnRef>
          <a:fillRef idx="0">
            <a:schemeClr val="accent1"/>
          </a:fillRef>
          <a:effectRef idx="1">
            <a:schemeClr val="accent1"/>
          </a:effectRef>
          <a:fontRef idx="minor">
            <a:schemeClr val="tx1"/>
          </a:fontRef>
        </p:style>
      </p:cxnSp>
      <p:cxnSp>
        <p:nvCxnSpPr>
          <p:cNvPr id="144" name="Straight Connector 143"/>
          <p:cNvCxnSpPr/>
          <p:nvPr/>
        </p:nvCxnSpPr>
        <p:spPr>
          <a:xfrm>
            <a:off x="4278979" y="2881055"/>
            <a:ext cx="1300356" cy="1050399"/>
          </a:xfrm>
          <a:prstGeom prst="line">
            <a:avLst/>
          </a:prstGeom>
          <a:ln>
            <a:solidFill>
              <a:schemeClr val="accent2"/>
            </a:solidFill>
          </a:ln>
        </p:spPr>
        <p:style>
          <a:lnRef idx="2">
            <a:schemeClr val="accent1"/>
          </a:lnRef>
          <a:fillRef idx="0">
            <a:schemeClr val="accent1"/>
          </a:fillRef>
          <a:effectRef idx="1">
            <a:schemeClr val="accent1"/>
          </a:effectRef>
          <a:fontRef idx="minor">
            <a:schemeClr val="tx1"/>
          </a:fontRef>
        </p:style>
      </p:cxnSp>
      <p:sp>
        <p:nvSpPr>
          <p:cNvPr id="161" name="TextBox 160"/>
          <p:cNvSpPr txBox="1"/>
          <p:nvPr/>
        </p:nvSpPr>
        <p:spPr>
          <a:xfrm>
            <a:off x="5499724" y="5269879"/>
            <a:ext cx="2925625" cy="461665"/>
          </a:xfrm>
          <a:prstGeom prst="rect">
            <a:avLst/>
          </a:prstGeom>
          <a:noFill/>
        </p:spPr>
        <p:txBody>
          <a:bodyPr wrap="square" rtlCol="0">
            <a:spAutoFit/>
          </a:bodyPr>
          <a:lstStyle/>
          <a:p>
            <a:pPr algn="ctr"/>
            <a:r>
              <a:rPr lang="en-US" sz="2400" dirty="0">
                <a:solidFill>
                  <a:srgbClr val="000000"/>
                </a:solidFill>
              </a:rPr>
              <a:t>Root mode</a:t>
            </a:r>
          </a:p>
        </p:txBody>
      </p:sp>
      <p:sp>
        <p:nvSpPr>
          <p:cNvPr id="162" name="TextBox 161"/>
          <p:cNvSpPr txBox="1"/>
          <p:nvPr/>
        </p:nvSpPr>
        <p:spPr>
          <a:xfrm>
            <a:off x="884656" y="5294212"/>
            <a:ext cx="2925625" cy="461665"/>
          </a:xfrm>
          <a:prstGeom prst="rect">
            <a:avLst/>
          </a:prstGeom>
          <a:noFill/>
        </p:spPr>
        <p:txBody>
          <a:bodyPr wrap="square" rtlCol="0">
            <a:spAutoFit/>
          </a:bodyPr>
          <a:lstStyle/>
          <a:p>
            <a:pPr algn="ctr"/>
            <a:r>
              <a:rPr lang="en-US" sz="2400" dirty="0">
                <a:solidFill>
                  <a:srgbClr val="000000"/>
                </a:solidFill>
              </a:rPr>
              <a:t>Non-root mode</a:t>
            </a:r>
          </a:p>
        </p:txBody>
      </p:sp>
      <p:sp>
        <p:nvSpPr>
          <p:cNvPr id="163" name="Rectangle 5"/>
          <p:cNvSpPr>
            <a:spLocks noChangeAspect="1" noChangeArrowheads="1"/>
          </p:cNvSpPr>
          <p:nvPr/>
        </p:nvSpPr>
        <p:spPr bwMode="auto">
          <a:xfrm>
            <a:off x="6235183" y="2470765"/>
            <a:ext cx="655848" cy="423402"/>
          </a:xfrm>
          <a:prstGeom prst="rect">
            <a:avLst/>
          </a:prstGeom>
          <a:solidFill>
            <a:schemeClr val="accent4"/>
          </a:solidFill>
          <a:ln>
            <a:solidFill>
              <a:schemeClr val="accent4">
                <a:lumMod val="75000"/>
              </a:schemeClr>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ltLang="zh-TW" sz="3200" dirty="0"/>
          </a:p>
        </p:txBody>
      </p:sp>
      <p:cxnSp>
        <p:nvCxnSpPr>
          <p:cNvPr id="164" name="Straight Connector 163"/>
          <p:cNvCxnSpPr/>
          <p:nvPr/>
        </p:nvCxnSpPr>
        <p:spPr>
          <a:xfrm flipH="1">
            <a:off x="4923487" y="2901860"/>
            <a:ext cx="1311696" cy="1052051"/>
          </a:xfrm>
          <a:prstGeom prst="line">
            <a:avLst/>
          </a:prstGeom>
          <a:ln>
            <a:solidFill>
              <a:srgbClr val="8064A2"/>
            </a:solidFill>
          </a:ln>
        </p:spPr>
        <p:style>
          <a:lnRef idx="2">
            <a:schemeClr val="accent1"/>
          </a:lnRef>
          <a:fillRef idx="0">
            <a:schemeClr val="accent1"/>
          </a:fillRef>
          <a:effectRef idx="1">
            <a:schemeClr val="accent1"/>
          </a:effectRef>
          <a:fontRef idx="minor">
            <a:schemeClr val="tx1"/>
          </a:fontRef>
        </p:style>
      </p:cxnSp>
      <p:cxnSp>
        <p:nvCxnSpPr>
          <p:cNvPr id="166" name="Straight Connector 165"/>
          <p:cNvCxnSpPr/>
          <p:nvPr/>
        </p:nvCxnSpPr>
        <p:spPr>
          <a:xfrm flipH="1">
            <a:off x="5577482" y="2894167"/>
            <a:ext cx="1311696" cy="1063539"/>
          </a:xfrm>
          <a:prstGeom prst="line">
            <a:avLst/>
          </a:prstGeom>
          <a:ln>
            <a:solidFill>
              <a:srgbClr val="8064A2"/>
            </a:solidFill>
          </a:ln>
        </p:spPr>
        <p:style>
          <a:lnRef idx="2">
            <a:schemeClr val="accent1"/>
          </a:lnRef>
          <a:fillRef idx="0">
            <a:schemeClr val="accent1"/>
          </a:fillRef>
          <a:effectRef idx="1">
            <a:schemeClr val="accent1"/>
          </a:effectRef>
          <a:fontRef idx="minor">
            <a:schemeClr val="tx1"/>
          </a:fontRef>
        </p:style>
      </p:cxnSp>
      <p:sp>
        <p:nvSpPr>
          <p:cNvPr id="2" name="TextBox 1"/>
          <p:cNvSpPr txBox="1"/>
          <p:nvPr/>
        </p:nvSpPr>
        <p:spPr>
          <a:xfrm>
            <a:off x="327224" y="6185065"/>
            <a:ext cx="2656725" cy="523220"/>
          </a:xfrm>
          <a:prstGeom prst="rect">
            <a:avLst/>
          </a:prstGeom>
          <a:noFill/>
        </p:spPr>
        <p:txBody>
          <a:bodyPr wrap="square" rtlCol="0">
            <a:spAutoFit/>
          </a:bodyPr>
          <a:lstStyle/>
          <a:p>
            <a:r>
              <a:rPr lang="en-US" altLang="zh-CN" sz="2800" b="1" dirty="0"/>
              <a:t>Nested</a:t>
            </a:r>
            <a:r>
              <a:rPr lang="zh-CN" altLang="en-US" sz="2800" b="1" dirty="0"/>
              <a:t> </a:t>
            </a:r>
            <a:r>
              <a:rPr lang="en-US" altLang="zh-CN" sz="2800" b="1" dirty="0"/>
              <a:t>Paging</a:t>
            </a:r>
            <a:endParaRPr lang="en-US" sz="2800" b="1" dirty="0"/>
          </a:p>
        </p:txBody>
      </p:sp>
    </p:spTree>
    <p:extLst>
      <p:ext uri="{BB962C8B-B14F-4D97-AF65-F5344CB8AC3E}">
        <p14:creationId xmlns:p14="http://schemas.microsoft.com/office/powerpoint/2010/main" val="197698054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kumimoji="1" lang="en-US" altLang="zh-CN" dirty="0"/>
              <a:t>VT-d: Intel® Virtualization Technology for Directed I/O</a:t>
            </a:r>
            <a:endParaRPr kumimoji="1" lang="zh-CN" altLang="en-US" dirty="0"/>
          </a:p>
        </p:txBody>
      </p:sp>
      <p:sp>
        <p:nvSpPr>
          <p:cNvPr id="26627" name="Rectangle 3"/>
          <p:cNvSpPr>
            <a:spLocks noGrp="1" noChangeArrowheads="1"/>
          </p:cNvSpPr>
          <p:nvPr>
            <p:ph idx="1"/>
          </p:nvPr>
        </p:nvSpPr>
        <p:spPr/>
        <p:txBody>
          <a:bodyPr>
            <a:noAutofit/>
          </a:bodyPr>
          <a:lstStyle/>
          <a:p>
            <a:pPr marL="0" indent="0" eaLnBrk="1" hangingPunct="1">
              <a:buNone/>
            </a:pPr>
            <a:r>
              <a:rPr lang="en-US" altLang="zh-CN" dirty="0">
                <a:latin typeface="Neo Sans Intel" charset="0"/>
                <a:ea typeface="宋体" charset="0"/>
                <a:cs typeface="宋体" charset="0"/>
              </a:rPr>
              <a:t>Provides the capability to ensure improved isolation of I/O resources for greater reliability, security, and availability.</a:t>
            </a:r>
          </a:p>
          <a:p>
            <a:pPr marL="0" indent="0">
              <a:buNone/>
            </a:pPr>
            <a:endParaRPr lang="en-US" altLang="zh-CN" dirty="0">
              <a:latin typeface="Neo Sans Intel" charset="0"/>
              <a:ea typeface="宋体" charset="0"/>
              <a:cs typeface="宋体" charset="0"/>
            </a:endParaRPr>
          </a:p>
          <a:p>
            <a:pPr marL="0" indent="0" eaLnBrk="1" hangingPunct="1">
              <a:buNone/>
            </a:pPr>
            <a:r>
              <a:rPr lang="en-US" altLang="zh-CN" dirty="0">
                <a:latin typeface="Neo Sans Intel" charset="0"/>
                <a:ea typeface="宋体" charset="0"/>
                <a:cs typeface="宋体" charset="0"/>
              </a:rPr>
              <a:t>Supports the remapping of I/O DMA transfers and device-generated interrupts.</a:t>
            </a:r>
          </a:p>
          <a:p>
            <a:pPr marL="0" indent="0">
              <a:buNone/>
            </a:pPr>
            <a:endParaRPr lang="en-US" altLang="zh-CN" dirty="0">
              <a:latin typeface="Neo Sans Intel" charset="0"/>
              <a:ea typeface="宋体" charset="0"/>
              <a:cs typeface="宋体" charset="0"/>
            </a:endParaRPr>
          </a:p>
          <a:p>
            <a:pPr marL="0" indent="0" eaLnBrk="1" hangingPunct="1">
              <a:buNone/>
            </a:pPr>
            <a:r>
              <a:rPr lang="en-US" altLang="zh-CN" dirty="0">
                <a:latin typeface="Neo Sans Intel" charset="0"/>
                <a:ea typeface="宋体" charset="0"/>
                <a:cs typeface="宋体" charset="0"/>
              </a:rPr>
              <a:t>Provides flexibility to support multiple usage models that may run un-modified, special-purpose, or "virtualization aware" guest OSs.</a:t>
            </a:r>
          </a:p>
          <a:p>
            <a:pPr marL="0" indent="0">
              <a:buNone/>
            </a:pPr>
            <a:r>
              <a:rPr lang="en-US" altLang="zh-CN" sz="3600" dirty="0">
                <a:latin typeface="Neo Sans Intel" charset="0"/>
                <a:ea typeface="宋体" charset="0"/>
                <a:cs typeface="宋体" charset="0"/>
              </a:rPr>
              <a:t>  </a:t>
            </a:r>
          </a:p>
        </p:txBody>
      </p:sp>
    </p:spTree>
    <p:extLst>
      <p:ext uri="{BB962C8B-B14F-4D97-AF65-F5344CB8AC3E}">
        <p14:creationId xmlns:p14="http://schemas.microsoft.com/office/powerpoint/2010/main" val="78405453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xfrm>
            <a:off x="457200" y="20638"/>
            <a:ext cx="8229600" cy="1143000"/>
          </a:xfrm>
        </p:spPr>
        <p:txBody>
          <a:bodyPr>
            <a:normAutofit/>
          </a:bodyPr>
          <a:lstStyle/>
          <a:p>
            <a:pPr eaLnBrk="1" hangingPunct="1"/>
            <a:r>
              <a:rPr lang="en-US" altLang="zh-CN" b="0" dirty="0">
                <a:latin typeface="Neo Sans Intel" charset="0"/>
                <a:ea typeface="宋体" charset="0"/>
                <a:cs typeface="宋体" charset="0"/>
              </a:rPr>
              <a:t>Single Root I/O Virtualization</a:t>
            </a:r>
          </a:p>
        </p:txBody>
      </p:sp>
      <p:pic>
        <p:nvPicPr>
          <p:cNvPr id="2" name="图片 1"/>
          <p:cNvPicPr>
            <a:picLocks noChangeAspect="1"/>
          </p:cNvPicPr>
          <p:nvPr/>
        </p:nvPicPr>
        <p:blipFill>
          <a:blip r:embed="rId2"/>
          <a:stretch>
            <a:fillRect/>
          </a:stretch>
        </p:blipFill>
        <p:spPr>
          <a:xfrm>
            <a:off x="574883" y="1163638"/>
            <a:ext cx="7640192" cy="5563146"/>
          </a:xfrm>
          <a:prstGeom prst="rect">
            <a:avLst/>
          </a:prstGeom>
        </p:spPr>
      </p:pic>
    </p:spTree>
    <p:extLst>
      <p:ext uri="{BB962C8B-B14F-4D97-AF65-F5344CB8AC3E}">
        <p14:creationId xmlns:p14="http://schemas.microsoft.com/office/powerpoint/2010/main" val="773460555"/>
      </p:ext>
    </p:extLst>
  </p:cSld>
  <p:clrMapOvr>
    <a:masterClrMapping/>
  </p:clrMapOvr>
  <p:transition spd="slow"/>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55"/>
          <p:cNvGrpSpPr>
            <a:grpSpLocks/>
          </p:cNvGrpSpPr>
          <p:nvPr/>
        </p:nvGrpSpPr>
        <p:grpSpPr bwMode="auto">
          <a:xfrm>
            <a:off x="4184650" y="2576513"/>
            <a:ext cx="4730750" cy="914400"/>
            <a:chOff x="2636" y="1488"/>
            <a:chExt cx="2980" cy="576"/>
          </a:xfrm>
        </p:grpSpPr>
        <p:sp>
          <p:nvSpPr>
            <p:cNvPr id="271391" name="Line 31"/>
            <p:cNvSpPr>
              <a:spLocks noChangeShapeType="1"/>
            </p:cNvSpPr>
            <p:nvPr/>
          </p:nvSpPr>
          <p:spPr bwMode="auto">
            <a:xfrm>
              <a:off x="3072" y="1854"/>
              <a:ext cx="288" cy="162"/>
            </a:xfrm>
            <a:prstGeom prst="line">
              <a:avLst/>
            </a:prstGeom>
            <a:noFill/>
            <a:ln w="25400">
              <a:solidFill>
                <a:schemeClr val="tx1"/>
              </a:solidFill>
              <a:round/>
              <a:headEnd/>
              <a:tailEnd/>
            </a:ln>
            <a:effectLst/>
          </p:spPr>
          <p:txBody>
            <a:bodyPr/>
            <a:lstStyle/>
            <a:p>
              <a:pPr algn="ctr" defTabSz="914400" fontAlgn="base">
                <a:spcBef>
                  <a:spcPct val="0"/>
                </a:spcBef>
                <a:spcAft>
                  <a:spcPct val="0"/>
                </a:spcAft>
                <a:defRPr/>
              </a:pPr>
              <a:endParaRPr kumimoji="1" lang="zh-TW" altLang="en-US" b="1">
                <a:solidFill>
                  <a:srgbClr val="FFFFFF"/>
                </a:solidFill>
                <a:effectLst>
                  <a:outerShdw blurRad="38100" dist="38100" dir="2700000" algn="tl">
                    <a:srgbClr val="000000">
                      <a:alpha val="43137"/>
                    </a:srgbClr>
                  </a:outerShdw>
                </a:effectLst>
                <a:latin typeface="Arial" charset="0"/>
                <a:ea typeface="新細明體" charset="0"/>
                <a:cs typeface="新細明體" charset="0"/>
              </a:endParaRPr>
            </a:p>
          </p:txBody>
        </p:sp>
        <p:sp>
          <p:nvSpPr>
            <p:cNvPr id="81959" name="Rectangle 27"/>
            <p:cNvSpPr>
              <a:spLocks noChangeArrowheads="1"/>
            </p:cNvSpPr>
            <p:nvPr/>
          </p:nvSpPr>
          <p:spPr bwMode="auto">
            <a:xfrm>
              <a:off x="3312" y="1488"/>
              <a:ext cx="2304" cy="576"/>
            </a:xfrm>
            <a:prstGeom prst="rect">
              <a:avLst/>
            </a:prstGeom>
            <a:gradFill rotWithShape="1">
              <a:gsLst>
                <a:gs pos="0">
                  <a:srgbClr val="FFB601"/>
                </a:gs>
                <a:gs pos="50000">
                  <a:srgbClr val="FFD877"/>
                </a:gs>
                <a:gs pos="100000">
                  <a:srgbClr val="FFB601"/>
                </a:gs>
              </a:gsLst>
              <a:lin ang="2700000" scaled="1"/>
            </a:gradFill>
            <a:ln w="3175">
              <a:solidFill>
                <a:srgbClr val="FFFFFF"/>
              </a:solidFill>
              <a:miter lim="800000"/>
              <a:headEnd type="none" w="sm" len="sm"/>
              <a:tailEnd type="none" w="med" len="lg"/>
            </a:ln>
          </p:spPr>
          <p:txBody>
            <a:bodyPr wrap="none" anchor="ctr"/>
            <a:lstStyle/>
            <a:p>
              <a:pPr defTabSz="914400" fontAlgn="base">
                <a:spcBef>
                  <a:spcPct val="0"/>
                </a:spcBef>
                <a:spcAft>
                  <a:spcPct val="0"/>
                </a:spcAft>
              </a:pPr>
              <a:r>
                <a:rPr kumimoji="1" lang="en-US" altLang="zh-TW" sz="1200" b="1">
                  <a:solidFill>
                    <a:srgbClr val="000000"/>
                  </a:solidFill>
                  <a:latin typeface="Arial" charset="0"/>
                  <a:ea typeface="新細明體" charset="0"/>
                  <a:cs typeface="新細明體" charset="0"/>
                </a:rPr>
                <a:t>Hardware support for IO-device virtualization</a:t>
              </a:r>
            </a:p>
            <a:p>
              <a:pPr defTabSz="914400" fontAlgn="base">
                <a:lnSpc>
                  <a:spcPct val="90000"/>
                </a:lnSpc>
                <a:spcBef>
                  <a:spcPct val="30000"/>
                </a:spcBef>
                <a:spcAft>
                  <a:spcPct val="0"/>
                </a:spcAft>
                <a:buClr>
                  <a:srgbClr val="F7AB3B"/>
                </a:buClr>
                <a:buSzPct val="95000"/>
                <a:buFont typeface="Wingdings" charset="0"/>
                <a:buBlip>
                  <a:blip r:embed="rId3"/>
                </a:buBlip>
              </a:pPr>
              <a:r>
                <a:rPr kumimoji="1" lang="en-US" altLang="zh-TW" sz="1200" b="1">
                  <a:solidFill>
                    <a:srgbClr val="000000"/>
                  </a:solidFill>
                  <a:latin typeface="Arial" charset="0"/>
                  <a:ea typeface="新細明體" charset="0"/>
                  <a:cs typeface="新細明體" charset="0"/>
                </a:rPr>
                <a:t> Device DMA remapping</a:t>
              </a:r>
            </a:p>
            <a:p>
              <a:pPr defTabSz="914400" fontAlgn="base">
                <a:lnSpc>
                  <a:spcPct val="90000"/>
                </a:lnSpc>
                <a:spcBef>
                  <a:spcPct val="30000"/>
                </a:spcBef>
                <a:spcAft>
                  <a:spcPct val="0"/>
                </a:spcAft>
                <a:buClr>
                  <a:srgbClr val="F7AB3B"/>
                </a:buClr>
                <a:buSzPct val="95000"/>
                <a:buFont typeface="Wingdings" charset="0"/>
                <a:buBlip>
                  <a:blip r:embed="rId3"/>
                </a:buBlip>
              </a:pPr>
              <a:r>
                <a:rPr kumimoji="1" lang="en-US" altLang="zh-TW" sz="1200" b="1">
                  <a:solidFill>
                    <a:srgbClr val="000000"/>
                  </a:solidFill>
                  <a:latin typeface="Arial" charset="0"/>
                  <a:ea typeface="新細明體" charset="0"/>
                  <a:cs typeface="新細明體" charset="0"/>
                </a:rPr>
                <a:t> Direct assignment of I/O devices to VMs</a:t>
              </a:r>
            </a:p>
            <a:p>
              <a:pPr defTabSz="914400" fontAlgn="base">
                <a:lnSpc>
                  <a:spcPct val="90000"/>
                </a:lnSpc>
                <a:spcBef>
                  <a:spcPct val="30000"/>
                </a:spcBef>
                <a:spcAft>
                  <a:spcPct val="0"/>
                </a:spcAft>
                <a:buClr>
                  <a:srgbClr val="F7AB3B"/>
                </a:buClr>
                <a:buSzPct val="95000"/>
                <a:buFont typeface="Wingdings" charset="0"/>
                <a:buBlip>
                  <a:blip r:embed="rId3"/>
                </a:buBlip>
              </a:pPr>
              <a:r>
                <a:rPr kumimoji="1" lang="en-US" altLang="zh-TW" sz="1200" b="1">
                  <a:solidFill>
                    <a:srgbClr val="000000"/>
                  </a:solidFill>
                  <a:latin typeface="Arial" charset="0"/>
                  <a:ea typeface="新細明體" charset="0"/>
                  <a:cs typeface="新細明體" charset="0"/>
                </a:rPr>
                <a:t> Interrupt Routing and Remapping</a:t>
              </a:r>
            </a:p>
          </p:txBody>
        </p:sp>
        <p:grpSp>
          <p:nvGrpSpPr>
            <p:cNvPr id="81960" name="Group 28"/>
            <p:cNvGrpSpPr>
              <a:grpSpLocks/>
            </p:cNvGrpSpPr>
            <p:nvPr/>
          </p:nvGrpSpPr>
          <p:grpSpPr bwMode="auto">
            <a:xfrm>
              <a:off x="2636" y="1710"/>
              <a:ext cx="472" cy="250"/>
              <a:chOff x="317" y="3648"/>
              <a:chExt cx="472" cy="250"/>
            </a:xfrm>
          </p:grpSpPr>
          <p:sp>
            <p:nvSpPr>
              <p:cNvPr id="271389" name="Oval 29"/>
              <p:cNvSpPr>
                <a:spLocks noChangeArrowheads="1"/>
              </p:cNvSpPr>
              <p:nvPr/>
            </p:nvSpPr>
            <p:spPr bwMode="auto">
              <a:xfrm>
                <a:off x="336" y="3653"/>
                <a:ext cx="432" cy="240"/>
              </a:xfrm>
              <a:prstGeom prst="ellipse">
                <a:avLst/>
              </a:prstGeom>
              <a:solidFill>
                <a:schemeClr val="tx1"/>
              </a:solidFill>
              <a:ln w="31750" algn="ctr">
                <a:solidFill>
                  <a:schemeClr val="tx1"/>
                </a:solidFill>
                <a:round/>
                <a:headEnd type="none" w="sm" len="sm"/>
                <a:tailEnd type="none" w="med" len="lg"/>
              </a:ln>
              <a:effectLst/>
            </p:spPr>
            <p:txBody>
              <a:bodyPr wrap="none" anchor="ctr"/>
              <a:lstStyle/>
              <a:p>
                <a:pPr algn="ctr" defTabSz="914400" fontAlgn="base">
                  <a:spcBef>
                    <a:spcPct val="0"/>
                  </a:spcBef>
                  <a:spcAft>
                    <a:spcPct val="0"/>
                  </a:spcAft>
                </a:pPr>
                <a:endParaRPr kumimoji="1" lang="zh-TW" altLang="en-US" b="1">
                  <a:solidFill>
                    <a:srgbClr val="FFFFFF"/>
                  </a:solidFill>
                  <a:effectLst>
                    <a:outerShdw blurRad="38100" dist="38100" dir="2700000" algn="tl">
                      <a:srgbClr val="DDDDDD"/>
                    </a:outerShdw>
                  </a:effectLst>
                  <a:latin typeface="Arial" charset="0"/>
                  <a:ea typeface="新細明體" charset="0"/>
                  <a:cs typeface="新細明體" charset="0"/>
                </a:endParaRPr>
              </a:p>
            </p:txBody>
          </p:sp>
          <p:sp>
            <p:nvSpPr>
              <p:cNvPr id="81962" name="Text Box 30"/>
              <p:cNvSpPr txBox="1">
                <a:spLocks noChangeArrowheads="1"/>
              </p:cNvSpPr>
              <p:nvPr/>
            </p:nvSpPr>
            <p:spPr bwMode="auto">
              <a:xfrm>
                <a:off x="317" y="3648"/>
                <a:ext cx="472" cy="250"/>
              </a:xfrm>
              <a:prstGeom prst="rect">
                <a:avLst/>
              </a:prstGeom>
              <a:solidFill>
                <a:srgbClr val="FFFFFF"/>
              </a:solidFill>
              <a:ln>
                <a:noFill/>
              </a:ln>
              <a:extLst>
                <a:ext uri="{91240B29-F687-4f45-9708-019B960494DF}">
                  <a14:hiddenLine xmlns="" xmlns:a14="http://schemas.microsoft.com/office/drawing/2010/main" w="31750">
                    <a:solidFill>
                      <a:srgbClr val="000000"/>
                    </a:solidFill>
                    <a:miter lim="800000"/>
                    <a:headEnd type="none" w="sm" len="sm"/>
                    <a:tailEnd type="none" w="med" len="lg"/>
                  </a14:hiddenLine>
                </a:ext>
              </a:extLst>
            </p:spPr>
            <p:txBody>
              <a:bodyPr wrap="none">
                <a:spAutoFit/>
              </a:bodyPr>
              <a:lstStyle>
                <a:lvl1pPr eaLnBrk="0" hangingPunct="0">
                  <a:defRPr kumimoji="1">
                    <a:solidFill>
                      <a:schemeClr val="tx1"/>
                    </a:solidFill>
                    <a:latin typeface="Arial" charset="0"/>
                    <a:ea typeface="新細明體" charset="0"/>
                    <a:cs typeface="新細明體" charset="0"/>
                  </a:defRPr>
                </a:lvl1pPr>
                <a:lvl2pPr marL="742950" indent="-285750" eaLnBrk="0" hangingPunct="0">
                  <a:defRPr kumimoji="1">
                    <a:solidFill>
                      <a:schemeClr val="tx1"/>
                    </a:solidFill>
                    <a:latin typeface="Arial" charset="0"/>
                    <a:ea typeface="新細明體" charset="0"/>
                    <a:cs typeface="新細明體" charset="0"/>
                  </a:defRPr>
                </a:lvl2pPr>
                <a:lvl3pPr marL="1143000" indent="-228600" eaLnBrk="0" hangingPunct="0">
                  <a:defRPr kumimoji="1">
                    <a:solidFill>
                      <a:schemeClr val="tx1"/>
                    </a:solidFill>
                    <a:latin typeface="Arial" charset="0"/>
                    <a:ea typeface="新細明體" charset="0"/>
                    <a:cs typeface="新細明體" charset="0"/>
                  </a:defRPr>
                </a:lvl3pPr>
                <a:lvl4pPr marL="1600200" indent="-228600" eaLnBrk="0" hangingPunct="0">
                  <a:defRPr kumimoji="1">
                    <a:solidFill>
                      <a:schemeClr val="tx1"/>
                    </a:solidFill>
                    <a:latin typeface="Arial" charset="0"/>
                    <a:ea typeface="新細明體" charset="0"/>
                    <a:cs typeface="新細明體" charset="0"/>
                  </a:defRPr>
                </a:lvl4pPr>
                <a:lvl5pPr marL="2057400" indent="-228600" eaLnBrk="0" hangingPunct="0">
                  <a:defRPr kumimoji="1">
                    <a:solidFill>
                      <a:schemeClr val="tx1"/>
                    </a:solidFill>
                    <a:latin typeface="Arial" charset="0"/>
                    <a:ea typeface="新細明體" charset="0"/>
                    <a:cs typeface="新細明體" charset="0"/>
                  </a:defRPr>
                </a:lvl5pPr>
                <a:lvl6pPr marL="2514600" indent="-228600" eaLnBrk="0" fontAlgn="base" hangingPunct="0">
                  <a:spcBef>
                    <a:spcPct val="0"/>
                  </a:spcBef>
                  <a:spcAft>
                    <a:spcPct val="0"/>
                  </a:spcAft>
                  <a:defRPr kumimoji="1">
                    <a:solidFill>
                      <a:schemeClr val="tx1"/>
                    </a:solidFill>
                    <a:latin typeface="Arial" charset="0"/>
                    <a:ea typeface="新細明體" charset="0"/>
                    <a:cs typeface="新細明體" charset="0"/>
                  </a:defRPr>
                </a:lvl6pPr>
                <a:lvl7pPr marL="2971800" indent="-228600" eaLnBrk="0" fontAlgn="base" hangingPunct="0">
                  <a:spcBef>
                    <a:spcPct val="0"/>
                  </a:spcBef>
                  <a:spcAft>
                    <a:spcPct val="0"/>
                  </a:spcAft>
                  <a:defRPr kumimoji="1">
                    <a:solidFill>
                      <a:schemeClr val="tx1"/>
                    </a:solidFill>
                    <a:latin typeface="Arial" charset="0"/>
                    <a:ea typeface="新細明體" charset="0"/>
                    <a:cs typeface="新細明體" charset="0"/>
                  </a:defRPr>
                </a:lvl7pPr>
                <a:lvl8pPr marL="3429000" indent="-228600" eaLnBrk="0" fontAlgn="base" hangingPunct="0">
                  <a:spcBef>
                    <a:spcPct val="0"/>
                  </a:spcBef>
                  <a:spcAft>
                    <a:spcPct val="0"/>
                  </a:spcAft>
                  <a:defRPr kumimoji="1">
                    <a:solidFill>
                      <a:schemeClr val="tx1"/>
                    </a:solidFill>
                    <a:latin typeface="Arial" charset="0"/>
                    <a:ea typeface="新細明體" charset="0"/>
                    <a:cs typeface="新細明體" charset="0"/>
                  </a:defRPr>
                </a:lvl8pPr>
                <a:lvl9pPr marL="3886200" indent="-228600" eaLnBrk="0" fontAlgn="base" hangingPunct="0">
                  <a:spcBef>
                    <a:spcPct val="0"/>
                  </a:spcBef>
                  <a:spcAft>
                    <a:spcPct val="0"/>
                  </a:spcAft>
                  <a:defRPr kumimoji="1">
                    <a:solidFill>
                      <a:schemeClr val="tx1"/>
                    </a:solidFill>
                    <a:latin typeface="Arial" charset="0"/>
                    <a:ea typeface="新細明體" charset="0"/>
                    <a:cs typeface="新細明體" charset="0"/>
                  </a:defRPr>
                </a:lvl9pPr>
              </a:lstStyle>
              <a:p>
                <a:pPr algn="ctr" defTabSz="914400" fontAlgn="base">
                  <a:spcBef>
                    <a:spcPct val="0"/>
                  </a:spcBef>
                  <a:spcAft>
                    <a:spcPct val="0"/>
                  </a:spcAft>
                </a:pPr>
                <a:r>
                  <a:rPr lang="en-US" altLang="zh-TW" sz="2000" b="1" dirty="0">
                    <a:solidFill>
                      <a:srgbClr val="081D58"/>
                    </a:solidFill>
                  </a:rPr>
                  <a:t>VT-d</a:t>
                </a:r>
              </a:p>
            </p:txBody>
          </p:sp>
        </p:grpSp>
      </p:grpSp>
      <p:sp>
        <p:nvSpPr>
          <p:cNvPr id="271362" name="Rectangle 2"/>
          <p:cNvSpPr>
            <a:spLocks noGrp="1" noChangeArrowheads="1"/>
          </p:cNvSpPr>
          <p:nvPr>
            <p:ph type="title"/>
          </p:nvPr>
        </p:nvSpPr>
        <p:spPr>
          <a:xfrm>
            <a:off x="381000" y="228600"/>
            <a:ext cx="8393113" cy="530225"/>
          </a:xfrm>
        </p:spPr>
        <p:txBody>
          <a:bodyPr>
            <a:normAutofit fontScale="90000"/>
          </a:bodyPr>
          <a:lstStyle/>
          <a:p>
            <a:pPr eaLnBrk="1" hangingPunct="1"/>
            <a:r>
              <a:rPr lang="en-US" altLang="zh-TW" sz="3200">
                <a:latin typeface="Arial" charset="0"/>
                <a:ea typeface="新細明體" charset="0"/>
                <a:cs typeface="新細明體" charset="0"/>
              </a:rPr>
              <a:t>Intel Virtualization Technology Evolution</a:t>
            </a:r>
          </a:p>
        </p:txBody>
      </p:sp>
      <p:sp>
        <p:nvSpPr>
          <p:cNvPr id="81924" name="Text Box 3"/>
          <p:cNvSpPr txBox="1">
            <a:spLocks noChangeArrowheads="1"/>
          </p:cNvSpPr>
          <p:nvPr/>
        </p:nvSpPr>
        <p:spPr bwMode="auto">
          <a:xfrm>
            <a:off x="153988" y="4710113"/>
            <a:ext cx="1230312" cy="10064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31750">
                <a:solidFill>
                  <a:srgbClr val="000000"/>
                </a:solidFill>
                <a:miter lim="800000"/>
                <a:headEnd type="none" w="sm" len="sm"/>
                <a:tailEnd type="none" w="med" len="lg"/>
              </a14:hiddenLine>
            </a:ext>
          </a:extLst>
        </p:spPr>
        <p:txBody>
          <a:bodyPr wrap="none">
            <a:spAutoFit/>
          </a:bodyPr>
          <a:lstStyle>
            <a:lvl1pPr eaLnBrk="0" hangingPunct="0">
              <a:defRPr kumimoji="1">
                <a:solidFill>
                  <a:schemeClr val="tx1"/>
                </a:solidFill>
                <a:latin typeface="Arial" charset="0"/>
                <a:ea typeface="新細明體" charset="0"/>
                <a:cs typeface="新細明體" charset="0"/>
              </a:defRPr>
            </a:lvl1pPr>
            <a:lvl2pPr marL="742950" indent="-285750" eaLnBrk="0" hangingPunct="0">
              <a:defRPr kumimoji="1">
                <a:solidFill>
                  <a:schemeClr val="tx1"/>
                </a:solidFill>
                <a:latin typeface="Arial" charset="0"/>
                <a:ea typeface="新細明體" charset="0"/>
                <a:cs typeface="新細明體" charset="0"/>
              </a:defRPr>
            </a:lvl2pPr>
            <a:lvl3pPr marL="1143000" indent="-228600" eaLnBrk="0" hangingPunct="0">
              <a:defRPr kumimoji="1">
                <a:solidFill>
                  <a:schemeClr val="tx1"/>
                </a:solidFill>
                <a:latin typeface="Arial" charset="0"/>
                <a:ea typeface="新細明體" charset="0"/>
                <a:cs typeface="新細明體" charset="0"/>
              </a:defRPr>
            </a:lvl3pPr>
            <a:lvl4pPr marL="1600200" indent="-228600" eaLnBrk="0" hangingPunct="0">
              <a:defRPr kumimoji="1">
                <a:solidFill>
                  <a:schemeClr val="tx1"/>
                </a:solidFill>
                <a:latin typeface="Arial" charset="0"/>
                <a:ea typeface="新細明體" charset="0"/>
                <a:cs typeface="新細明體" charset="0"/>
              </a:defRPr>
            </a:lvl4pPr>
            <a:lvl5pPr marL="2057400" indent="-228600" eaLnBrk="0" hangingPunct="0">
              <a:defRPr kumimoji="1">
                <a:solidFill>
                  <a:schemeClr val="tx1"/>
                </a:solidFill>
                <a:latin typeface="Arial" charset="0"/>
                <a:ea typeface="新細明體" charset="0"/>
                <a:cs typeface="新細明體" charset="0"/>
              </a:defRPr>
            </a:lvl5pPr>
            <a:lvl6pPr marL="2514600" indent="-228600" eaLnBrk="0" fontAlgn="base" hangingPunct="0">
              <a:spcBef>
                <a:spcPct val="0"/>
              </a:spcBef>
              <a:spcAft>
                <a:spcPct val="0"/>
              </a:spcAft>
              <a:defRPr kumimoji="1">
                <a:solidFill>
                  <a:schemeClr val="tx1"/>
                </a:solidFill>
                <a:latin typeface="Arial" charset="0"/>
                <a:ea typeface="新細明體" charset="0"/>
                <a:cs typeface="新細明體" charset="0"/>
              </a:defRPr>
            </a:lvl6pPr>
            <a:lvl7pPr marL="2971800" indent="-228600" eaLnBrk="0" fontAlgn="base" hangingPunct="0">
              <a:spcBef>
                <a:spcPct val="0"/>
              </a:spcBef>
              <a:spcAft>
                <a:spcPct val="0"/>
              </a:spcAft>
              <a:defRPr kumimoji="1">
                <a:solidFill>
                  <a:schemeClr val="tx1"/>
                </a:solidFill>
                <a:latin typeface="Arial" charset="0"/>
                <a:ea typeface="新細明體" charset="0"/>
                <a:cs typeface="新細明體" charset="0"/>
              </a:defRPr>
            </a:lvl7pPr>
            <a:lvl8pPr marL="3429000" indent="-228600" eaLnBrk="0" fontAlgn="base" hangingPunct="0">
              <a:spcBef>
                <a:spcPct val="0"/>
              </a:spcBef>
              <a:spcAft>
                <a:spcPct val="0"/>
              </a:spcAft>
              <a:defRPr kumimoji="1">
                <a:solidFill>
                  <a:schemeClr val="tx1"/>
                </a:solidFill>
                <a:latin typeface="Arial" charset="0"/>
                <a:ea typeface="新細明體" charset="0"/>
                <a:cs typeface="新細明體" charset="0"/>
              </a:defRPr>
            </a:lvl8pPr>
            <a:lvl9pPr marL="3886200" indent="-228600" eaLnBrk="0" fontAlgn="base" hangingPunct="0">
              <a:spcBef>
                <a:spcPct val="0"/>
              </a:spcBef>
              <a:spcAft>
                <a:spcPct val="0"/>
              </a:spcAft>
              <a:defRPr kumimoji="1">
                <a:solidFill>
                  <a:schemeClr val="tx1"/>
                </a:solidFill>
                <a:latin typeface="Arial" charset="0"/>
                <a:ea typeface="新細明體" charset="0"/>
                <a:cs typeface="新細明體" charset="0"/>
              </a:defRPr>
            </a:lvl9pPr>
          </a:lstStyle>
          <a:p>
            <a:pPr defTabSz="914400" fontAlgn="base">
              <a:spcBef>
                <a:spcPct val="0"/>
              </a:spcBef>
              <a:spcAft>
                <a:spcPct val="0"/>
              </a:spcAft>
            </a:pPr>
            <a:r>
              <a:rPr lang="en-US" altLang="zh-TW" sz="2000">
                <a:solidFill>
                  <a:srgbClr val="FFFFFF"/>
                </a:solidFill>
              </a:rPr>
              <a:t>VMM</a:t>
            </a:r>
            <a:br>
              <a:rPr lang="en-US" altLang="zh-TW" sz="2000">
                <a:solidFill>
                  <a:srgbClr val="FFFFFF"/>
                </a:solidFill>
              </a:rPr>
            </a:br>
            <a:r>
              <a:rPr lang="en-US" altLang="zh-TW" sz="2000">
                <a:solidFill>
                  <a:srgbClr val="FFFFFF"/>
                </a:solidFill>
              </a:rPr>
              <a:t>Software</a:t>
            </a:r>
          </a:p>
          <a:p>
            <a:pPr defTabSz="914400" fontAlgn="base">
              <a:spcBef>
                <a:spcPct val="0"/>
              </a:spcBef>
              <a:spcAft>
                <a:spcPct val="0"/>
              </a:spcAft>
            </a:pPr>
            <a:r>
              <a:rPr lang="en-US" altLang="zh-TW" sz="2000">
                <a:solidFill>
                  <a:srgbClr val="FFFFFF"/>
                </a:solidFill>
              </a:rPr>
              <a:t>Evolution</a:t>
            </a:r>
          </a:p>
        </p:txBody>
      </p:sp>
      <p:sp>
        <p:nvSpPr>
          <p:cNvPr id="81925" name="Text Box 4"/>
          <p:cNvSpPr txBox="1">
            <a:spLocks noChangeArrowheads="1"/>
          </p:cNvSpPr>
          <p:nvPr/>
        </p:nvSpPr>
        <p:spPr bwMode="auto">
          <a:xfrm>
            <a:off x="1828800" y="5700713"/>
            <a:ext cx="1228725" cy="8223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31750">
                <a:solidFill>
                  <a:srgbClr val="000000"/>
                </a:solidFill>
                <a:miter lim="800000"/>
                <a:headEnd type="none" w="sm" len="sm"/>
                <a:tailEnd type="none" w="med" len="lg"/>
              </a14:hiddenLine>
            </a:ext>
          </a:extLst>
        </p:spPr>
        <p:txBody>
          <a:bodyPr wrap="none">
            <a:spAutoFit/>
          </a:bodyPr>
          <a:lstStyle>
            <a:lvl1pPr eaLnBrk="0" hangingPunct="0">
              <a:defRPr kumimoji="1">
                <a:solidFill>
                  <a:schemeClr val="tx1"/>
                </a:solidFill>
                <a:latin typeface="Arial" charset="0"/>
                <a:ea typeface="新細明體" charset="0"/>
                <a:cs typeface="新細明體" charset="0"/>
              </a:defRPr>
            </a:lvl1pPr>
            <a:lvl2pPr marL="742950" indent="-285750" eaLnBrk="0" hangingPunct="0">
              <a:defRPr kumimoji="1">
                <a:solidFill>
                  <a:schemeClr val="tx1"/>
                </a:solidFill>
                <a:latin typeface="Arial" charset="0"/>
                <a:ea typeface="新細明體" charset="0"/>
                <a:cs typeface="新細明體" charset="0"/>
              </a:defRPr>
            </a:lvl2pPr>
            <a:lvl3pPr marL="1143000" indent="-228600" eaLnBrk="0" hangingPunct="0">
              <a:defRPr kumimoji="1">
                <a:solidFill>
                  <a:schemeClr val="tx1"/>
                </a:solidFill>
                <a:latin typeface="Arial" charset="0"/>
                <a:ea typeface="新細明體" charset="0"/>
                <a:cs typeface="新細明體" charset="0"/>
              </a:defRPr>
            </a:lvl3pPr>
            <a:lvl4pPr marL="1600200" indent="-228600" eaLnBrk="0" hangingPunct="0">
              <a:defRPr kumimoji="1">
                <a:solidFill>
                  <a:schemeClr val="tx1"/>
                </a:solidFill>
                <a:latin typeface="Arial" charset="0"/>
                <a:ea typeface="新細明體" charset="0"/>
                <a:cs typeface="新細明體" charset="0"/>
              </a:defRPr>
            </a:lvl4pPr>
            <a:lvl5pPr marL="2057400" indent="-228600" eaLnBrk="0" hangingPunct="0">
              <a:defRPr kumimoji="1">
                <a:solidFill>
                  <a:schemeClr val="tx1"/>
                </a:solidFill>
                <a:latin typeface="Arial" charset="0"/>
                <a:ea typeface="新細明體" charset="0"/>
                <a:cs typeface="新細明體" charset="0"/>
              </a:defRPr>
            </a:lvl5pPr>
            <a:lvl6pPr marL="2514600" indent="-228600" eaLnBrk="0" fontAlgn="base" hangingPunct="0">
              <a:spcBef>
                <a:spcPct val="0"/>
              </a:spcBef>
              <a:spcAft>
                <a:spcPct val="0"/>
              </a:spcAft>
              <a:defRPr kumimoji="1">
                <a:solidFill>
                  <a:schemeClr val="tx1"/>
                </a:solidFill>
                <a:latin typeface="Arial" charset="0"/>
                <a:ea typeface="新細明體" charset="0"/>
                <a:cs typeface="新細明體" charset="0"/>
              </a:defRPr>
            </a:lvl6pPr>
            <a:lvl7pPr marL="2971800" indent="-228600" eaLnBrk="0" fontAlgn="base" hangingPunct="0">
              <a:spcBef>
                <a:spcPct val="0"/>
              </a:spcBef>
              <a:spcAft>
                <a:spcPct val="0"/>
              </a:spcAft>
              <a:defRPr kumimoji="1">
                <a:solidFill>
                  <a:schemeClr val="tx1"/>
                </a:solidFill>
                <a:latin typeface="Arial" charset="0"/>
                <a:ea typeface="新細明體" charset="0"/>
                <a:cs typeface="新細明體" charset="0"/>
              </a:defRPr>
            </a:lvl7pPr>
            <a:lvl8pPr marL="3429000" indent="-228600" eaLnBrk="0" fontAlgn="base" hangingPunct="0">
              <a:spcBef>
                <a:spcPct val="0"/>
              </a:spcBef>
              <a:spcAft>
                <a:spcPct val="0"/>
              </a:spcAft>
              <a:defRPr kumimoji="1">
                <a:solidFill>
                  <a:schemeClr val="tx1"/>
                </a:solidFill>
                <a:latin typeface="Arial" charset="0"/>
                <a:ea typeface="新細明體" charset="0"/>
                <a:cs typeface="新細明體" charset="0"/>
              </a:defRPr>
            </a:lvl8pPr>
            <a:lvl9pPr marL="3886200" indent="-228600" eaLnBrk="0" fontAlgn="base" hangingPunct="0">
              <a:spcBef>
                <a:spcPct val="0"/>
              </a:spcBef>
              <a:spcAft>
                <a:spcPct val="0"/>
              </a:spcAft>
              <a:defRPr kumimoji="1">
                <a:solidFill>
                  <a:schemeClr val="tx1"/>
                </a:solidFill>
                <a:latin typeface="Arial" charset="0"/>
                <a:ea typeface="新細明體" charset="0"/>
                <a:cs typeface="新細明體" charset="0"/>
              </a:defRPr>
            </a:lvl9pPr>
          </a:lstStyle>
          <a:p>
            <a:pPr algn="r" defTabSz="914400" fontAlgn="base">
              <a:spcBef>
                <a:spcPct val="0"/>
              </a:spcBef>
              <a:spcAft>
                <a:spcPct val="0"/>
              </a:spcAft>
            </a:pPr>
            <a:r>
              <a:rPr lang="en-US" altLang="zh-TW" sz="2000">
                <a:solidFill>
                  <a:srgbClr val="FFFFFF"/>
                </a:solidFill>
              </a:rPr>
              <a:t>Past</a:t>
            </a:r>
            <a:br>
              <a:rPr lang="en-US" altLang="zh-TW" sz="2000">
                <a:solidFill>
                  <a:srgbClr val="FFFFFF"/>
                </a:solidFill>
              </a:rPr>
            </a:br>
            <a:r>
              <a:rPr lang="en-US" altLang="zh-TW" sz="1400">
                <a:solidFill>
                  <a:srgbClr val="FFFFFF"/>
                </a:solidFill>
              </a:rPr>
              <a:t>No Hardware</a:t>
            </a:r>
            <a:br>
              <a:rPr lang="en-US" altLang="zh-TW" sz="1400">
                <a:solidFill>
                  <a:srgbClr val="FFFFFF"/>
                </a:solidFill>
              </a:rPr>
            </a:br>
            <a:r>
              <a:rPr lang="en-US" altLang="zh-TW" sz="1400">
                <a:solidFill>
                  <a:srgbClr val="FFFFFF"/>
                </a:solidFill>
              </a:rPr>
              <a:t>Support</a:t>
            </a:r>
          </a:p>
        </p:txBody>
      </p:sp>
      <p:sp>
        <p:nvSpPr>
          <p:cNvPr id="81926" name="Text Box 5"/>
          <p:cNvSpPr txBox="1">
            <a:spLocks noChangeArrowheads="1"/>
          </p:cNvSpPr>
          <p:nvPr/>
        </p:nvSpPr>
        <p:spPr bwMode="auto">
          <a:xfrm>
            <a:off x="4343400" y="5915025"/>
            <a:ext cx="3810000" cy="7016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31750">
                <a:solidFill>
                  <a:srgbClr val="000000"/>
                </a:solidFill>
                <a:miter lim="800000"/>
                <a:headEnd type="none" w="sm" len="sm"/>
                <a:tailEnd type="none" w="med" len="lg"/>
              </a14:hiddenLine>
            </a:ext>
          </a:extLst>
        </p:spPr>
        <p:txBody>
          <a:bodyPr>
            <a:spAutoFit/>
          </a:bodyPr>
          <a:lstStyle>
            <a:lvl1pPr eaLnBrk="0" hangingPunct="0">
              <a:defRPr kumimoji="1">
                <a:solidFill>
                  <a:schemeClr val="tx1"/>
                </a:solidFill>
                <a:latin typeface="Arial" charset="0"/>
                <a:ea typeface="新細明體" charset="0"/>
                <a:cs typeface="新細明體" charset="0"/>
              </a:defRPr>
            </a:lvl1pPr>
            <a:lvl2pPr marL="742950" indent="-285750" eaLnBrk="0" hangingPunct="0">
              <a:defRPr kumimoji="1">
                <a:solidFill>
                  <a:schemeClr val="tx1"/>
                </a:solidFill>
                <a:latin typeface="Arial" charset="0"/>
                <a:ea typeface="新細明體" charset="0"/>
                <a:cs typeface="新細明體" charset="0"/>
              </a:defRPr>
            </a:lvl2pPr>
            <a:lvl3pPr marL="1143000" indent="-228600" eaLnBrk="0" hangingPunct="0">
              <a:defRPr kumimoji="1">
                <a:solidFill>
                  <a:schemeClr val="tx1"/>
                </a:solidFill>
                <a:latin typeface="Arial" charset="0"/>
                <a:ea typeface="新細明體" charset="0"/>
                <a:cs typeface="新細明體" charset="0"/>
              </a:defRPr>
            </a:lvl3pPr>
            <a:lvl4pPr marL="1600200" indent="-228600" eaLnBrk="0" hangingPunct="0">
              <a:defRPr kumimoji="1">
                <a:solidFill>
                  <a:schemeClr val="tx1"/>
                </a:solidFill>
                <a:latin typeface="Arial" charset="0"/>
                <a:ea typeface="新細明體" charset="0"/>
                <a:cs typeface="新細明體" charset="0"/>
              </a:defRPr>
            </a:lvl4pPr>
            <a:lvl5pPr marL="2057400" indent="-228600" eaLnBrk="0" hangingPunct="0">
              <a:defRPr kumimoji="1">
                <a:solidFill>
                  <a:schemeClr val="tx1"/>
                </a:solidFill>
                <a:latin typeface="Arial" charset="0"/>
                <a:ea typeface="新細明體" charset="0"/>
                <a:cs typeface="新細明體" charset="0"/>
              </a:defRPr>
            </a:lvl5pPr>
            <a:lvl6pPr marL="2514600" indent="-228600" eaLnBrk="0" fontAlgn="base" hangingPunct="0">
              <a:spcBef>
                <a:spcPct val="0"/>
              </a:spcBef>
              <a:spcAft>
                <a:spcPct val="0"/>
              </a:spcAft>
              <a:defRPr kumimoji="1">
                <a:solidFill>
                  <a:schemeClr val="tx1"/>
                </a:solidFill>
                <a:latin typeface="Arial" charset="0"/>
                <a:ea typeface="新細明體" charset="0"/>
                <a:cs typeface="新細明體" charset="0"/>
              </a:defRPr>
            </a:lvl6pPr>
            <a:lvl7pPr marL="2971800" indent="-228600" eaLnBrk="0" fontAlgn="base" hangingPunct="0">
              <a:spcBef>
                <a:spcPct val="0"/>
              </a:spcBef>
              <a:spcAft>
                <a:spcPct val="0"/>
              </a:spcAft>
              <a:defRPr kumimoji="1">
                <a:solidFill>
                  <a:schemeClr val="tx1"/>
                </a:solidFill>
                <a:latin typeface="Arial" charset="0"/>
                <a:ea typeface="新細明體" charset="0"/>
                <a:cs typeface="新細明體" charset="0"/>
              </a:defRPr>
            </a:lvl7pPr>
            <a:lvl8pPr marL="3429000" indent="-228600" eaLnBrk="0" fontAlgn="base" hangingPunct="0">
              <a:spcBef>
                <a:spcPct val="0"/>
              </a:spcBef>
              <a:spcAft>
                <a:spcPct val="0"/>
              </a:spcAft>
              <a:defRPr kumimoji="1">
                <a:solidFill>
                  <a:schemeClr val="tx1"/>
                </a:solidFill>
                <a:latin typeface="Arial" charset="0"/>
                <a:ea typeface="新細明體" charset="0"/>
                <a:cs typeface="新細明體" charset="0"/>
              </a:defRPr>
            </a:lvl8pPr>
            <a:lvl9pPr marL="3886200" indent="-228600" eaLnBrk="0" fontAlgn="base" hangingPunct="0">
              <a:spcBef>
                <a:spcPct val="0"/>
              </a:spcBef>
              <a:spcAft>
                <a:spcPct val="0"/>
              </a:spcAft>
              <a:defRPr kumimoji="1">
                <a:solidFill>
                  <a:schemeClr val="tx1"/>
                </a:solidFill>
                <a:latin typeface="Arial" charset="0"/>
                <a:ea typeface="新細明體" charset="0"/>
                <a:cs typeface="新細明體" charset="0"/>
              </a:defRPr>
            </a:lvl9pPr>
          </a:lstStyle>
          <a:p>
            <a:pPr algn="ctr" defTabSz="914400" fontAlgn="base">
              <a:spcBef>
                <a:spcPct val="0"/>
              </a:spcBef>
              <a:spcAft>
                <a:spcPct val="0"/>
              </a:spcAft>
            </a:pPr>
            <a:r>
              <a:rPr lang="en-US" altLang="zh-TW" sz="2000">
                <a:solidFill>
                  <a:srgbClr val="FFFFFF"/>
                </a:solidFill>
              </a:rPr>
              <a:t>VMM software evolution over time with hardware support</a:t>
            </a:r>
            <a:endParaRPr lang="en-US" altLang="zh-TW" sz="1400">
              <a:solidFill>
                <a:srgbClr val="FFFFFF"/>
              </a:solidFill>
            </a:endParaRPr>
          </a:p>
        </p:txBody>
      </p:sp>
      <p:sp>
        <p:nvSpPr>
          <p:cNvPr id="271366" name="Rectangle 6"/>
          <p:cNvSpPr>
            <a:spLocks noChangeArrowheads="1"/>
          </p:cNvSpPr>
          <p:nvPr/>
        </p:nvSpPr>
        <p:spPr bwMode="auto">
          <a:xfrm>
            <a:off x="1447800" y="4710113"/>
            <a:ext cx="1752600" cy="914400"/>
          </a:xfrm>
          <a:prstGeom prst="rect">
            <a:avLst/>
          </a:prstGeom>
          <a:gradFill rotWithShape="1">
            <a:gsLst>
              <a:gs pos="0">
                <a:srgbClr val="66CC66"/>
              </a:gs>
              <a:gs pos="50000">
                <a:srgbClr val="ADE4AD"/>
              </a:gs>
              <a:gs pos="100000">
                <a:srgbClr val="66CC66"/>
              </a:gs>
            </a:gsLst>
            <a:lin ang="2700000" scaled="1"/>
          </a:gradFill>
          <a:ln w="3175">
            <a:solidFill>
              <a:srgbClr val="FFFFFF"/>
            </a:solidFill>
            <a:miter lim="800000"/>
            <a:headEnd type="none" w="sm" len="sm"/>
            <a:tailEnd type="none" w="med" len="lg"/>
          </a:ln>
        </p:spPr>
        <p:txBody>
          <a:bodyPr wrap="none" anchor="ctr"/>
          <a:lstStyle/>
          <a:p>
            <a:pPr defTabSz="914400" eaLnBrk="0" fontAlgn="base" hangingPunct="0">
              <a:spcBef>
                <a:spcPct val="0"/>
              </a:spcBef>
              <a:spcAft>
                <a:spcPct val="0"/>
              </a:spcAft>
            </a:pPr>
            <a:r>
              <a:rPr kumimoji="1" lang="en-US" altLang="zh-TW" sz="1200" b="1">
                <a:solidFill>
                  <a:srgbClr val="000000"/>
                </a:solidFill>
                <a:latin typeface="Arial" charset="0"/>
                <a:ea typeface="新細明體" charset="0"/>
                <a:cs typeface="新細明體" charset="0"/>
              </a:rPr>
              <a:t>Software-only VMMs</a:t>
            </a:r>
          </a:p>
          <a:p>
            <a:pPr defTabSz="914400" fontAlgn="base">
              <a:lnSpc>
                <a:spcPct val="90000"/>
              </a:lnSpc>
              <a:spcBef>
                <a:spcPct val="30000"/>
              </a:spcBef>
              <a:spcAft>
                <a:spcPct val="0"/>
              </a:spcAft>
              <a:buClr>
                <a:srgbClr val="F7AB3B"/>
              </a:buClr>
              <a:buSzPct val="95000"/>
              <a:buFont typeface="Wingdings" charset="0"/>
              <a:buBlip>
                <a:blip r:embed="rId3"/>
              </a:buBlip>
            </a:pPr>
            <a:r>
              <a:rPr kumimoji="1" lang="en-US" altLang="zh-TW" sz="1200" b="1">
                <a:solidFill>
                  <a:srgbClr val="000000"/>
                </a:solidFill>
                <a:latin typeface="Arial" charset="0"/>
                <a:ea typeface="新細明體" charset="0"/>
                <a:cs typeface="新細明體" charset="0"/>
              </a:rPr>
              <a:t> Binary translation</a:t>
            </a:r>
          </a:p>
          <a:p>
            <a:pPr defTabSz="914400" fontAlgn="base">
              <a:lnSpc>
                <a:spcPct val="90000"/>
              </a:lnSpc>
              <a:spcBef>
                <a:spcPct val="30000"/>
              </a:spcBef>
              <a:spcAft>
                <a:spcPct val="0"/>
              </a:spcAft>
              <a:buClr>
                <a:srgbClr val="F7AB3B"/>
              </a:buClr>
              <a:buSzPct val="95000"/>
              <a:buFont typeface="Wingdings" charset="0"/>
              <a:buBlip>
                <a:blip r:embed="rId3"/>
              </a:buBlip>
            </a:pPr>
            <a:r>
              <a:rPr kumimoji="1" lang="en-US" altLang="zh-TW" sz="1200" b="1">
                <a:solidFill>
                  <a:srgbClr val="000000"/>
                </a:solidFill>
                <a:latin typeface="Arial" charset="0"/>
                <a:ea typeface="新細明體" charset="0"/>
                <a:cs typeface="新細明體" charset="0"/>
              </a:rPr>
              <a:t> Paravirtualization</a:t>
            </a:r>
          </a:p>
        </p:txBody>
      </p:sp>
      <p:sp>
        <p:nvSpPr>
          <p:cNvPr id="271367" name="Rectangle 7"/>
          <p:cNvSpPr>
            <a:spLocks noChangeArrowheads="1"/>
          </p:cNvSpPr>
          <p:nvPr/>
        </p:nvSpPr>
        <p:spPr bwMode="auto">
          <a:xfrm>
            <a:off x="3352800" y="4710113"/>
            <a:ext cx="1752600" cy="914400"/>
          </a:xfrm>
          <a:prstGeom prst="rect">
            <a:avLst/>
          </a:prstGeom>
          <a:gradFill rotWithShape="1">
            <a:gsLst>
              <a:gs pos="0">
                <a:srgbClr val="66CC66"/>
              </a:gs>
              <a:gs pos="50000">
                <a:srgbClr val="ADE4AD"/>
              </a:gs>
              <a:gs pos="100000">
                <a:srgbClr val="66CC66"/>
              </a:gs>
            </a:gsLst>
            <a:lin ang="2700000" scaled="1"/>
          </a:gradFill>
          <a:ln w="3175">
            <a:solidFill>
              <a:srgbClr val="FFFFFF"/>
            </a:solidFill>
            <a:miter lim="800000"/>
            <a:headEnd type="none" w="sm" len="sm"/>
            <a:tailEnd type="none" w="med" len="lg"/>
          </a:ln>
        </p:spPr>
        <p:txBody>
          <a:bodyPr wrap="none" anchor="ctr"/>
          <a:lstStyle/>
          <a:p>
            <a:pPr algn="ctr" defTabSz="914400" eaLnBrk="0" fontAlgn="base" hangingPunct="0">
              <a:spcBef>
                <a:spcPct val="0"/>
              </a:spcBef>
              <a:spcAft>
                <a:spcPct val="0"/>
              </a:spcAft>
            </a:pPr>
            <a:r>
              <a:rPr kumimoji="1" lang="en-US" altLang="zh-TW" sz="1200" b="1">
                <a:solidFill>
                  <a:srgbClr val="081D58"/>
                </a:solidFill>
                <a:latin typeface="Arial" charset="0"/>
                <a:ea typeface="新細明體" charset="0"/>
                <a:cs typeface="新細明體" charset="0"/>
              </a:rPr>
              <a:t>Simpler </a:t>
            </a:r>
            <a:br>
              <a:rPr kumimoji="1" lang="en-US" altLang="zh-TW" sz="1200" b="1">
                <a:solidFill>
                  <a:srgbClr val="081D58"/>
                </a:solidFill>
                <a:latin typeface="Arial" charset="0"/>
                <a:ea typeface="新細明體" charset="0"/>
                <a:cs typeface="新細明體" charset="0"/>
              </a:rPr>
            </a:br>
            <a:r>
              <a:rPr kumimoji="1" lang="en-US" altLang="zh-TW" sz="1200" b="1">
                <a:solidFill>
                  <a:srgbClr val="081D58"/>
                </a:solidFill>
                <a:latin typeface="Arial" charset="0"/>
                <a:ea typeface="新細明體" charset="0"/>
                <a:cs typeface="新細明體" charset="0"/>
              </a:rPr>
              <a:t>and more Secure </a:t>
            </a:r>
            <a:br>
              <a:rPr kumimoji="1" lang="en-US" altLang="zh-TW" sz="1200" b="1">
                <a:solidFill>
                  <a:srgbClr val="081D58"/>
                </a:solidFill>
                <a:latin typeface="Arial" charset="0"/>
                <a:ea typeface="新細明體" charset="0"/>
                <a:cs typeface="新細明體" charset="0"/>
              </a:rPr>
            </a:br>
            <a:r>
              <a:rPr kumimoji="1" lang="en-US" altLang="zh-TW" sz="1200" b="1">
                <a:solidFill>
                  <a:srgbClr val="081D58"/>
                </a:solidFill>
                <a:latin typeface="Arial" charset="0"/>
                <a:ea typeface="新細明體" charset="0"/>
                <a:cs typeface="新細明體" charset="0"/>
              </a:rPr>
              <a:t>VMM through </a:t>
            </a:r>
            <a:br>
              <a:rPr kumimoji="1" lang="en-US" altLang="zh-TW" sz="1200" b="1">
                <a:solidFill>
                  <a:srgbClr val="081D58"/>
                </a:solidFill>
                <a:latin typeface="Arial" charset="0"/>
                <a:ea typeface="新細明體" charset="0"/>
                <a:cs typeface="新細明體" charset="0"/>
              </a:rPr>
            </a:br>
            <a:r>
              <a:rPr kumimoji="1" lang="en-US" altLang="zh-TW" sz="1200" b="1">
                <a:solidFill>
                  <a:srgbClr val="081D58"/>
                </a:solidFill>
                <a:latin typeface="Arial" charset="0"/>
                <a:ea typeface="新細明體" charset="0"/>
                <a:cs typeface="新細明體" charset="0"/>
              </a:rPr>
              <a:t>foundation </a:t>
            </a:r>
            <a:br>
              <a:rPr kumimoji="1" lang="en-US" altLang="zh-TW" sz="1200" b="1">
                <a:solidFill>
                  <a:srgbClr val="081D58"/>
                </a:solidFill>
                <a:latin typeface="Arial" charset="0"/>
                <a:ea typeface="新細明體" charset="0"/>
                <a:cs typeface="新細明體" charset="0"/>
              </a:rPr>
            </a:br>
            <a:r>
              <a:rPr kumimoji="1" lang="en-US" altLang="zh-TW" sz="1200" b="1">
                <a:solidFill>
                  <a:srgbClr val="081D58"/>
                </a:solidFill>
                <a:latin typeface="Arial" charset="0"/>
                <a:ea typeface="新細明體" charset="0"/>
                <a:cs typeface="新細明體" charset="0"/>
              </a:rPr>
              <a:t>of virtualizable ISAs</a:t>
            </a:r>
          </a:p>
        </p:txBody>
      </p:sp>
      <p:sp>
        <p:nvSpPr>
          <p:cNvPr id="81929" name="Text Box 8"/>
          <p:cNvSpPr txBox="1">
            <a:spLocks noChangeArrowheads="1"/>
          </p:cNvSpPr>
          <p:nvPr/>
        </p:nvSpPr>
        <p:spPr bwMode="auto">
          <a:xfrm>
            <a:off x="152400" y="1662113"/>
            <a:ext cx="1282700" cy="7016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31750">
                <a:solidFill>
                  <a:srgbClr val="000000"/>
                </a:solidFill>
                <a:miter lim="800000"/>
                <a:headEnd type="none" w="sm" len="sm"/>
                <a:tailEnd type="none" w="med" len="lg"/>
              </a14:hiddenLine>
            </a:ext>
          </a:extLst>
        </p:spPr>
        <p:txBody>
          <a:bodyPr wrap="none">
            <a:spAutoFit/>
          </a:bodyPr>
          <a:lstStyle>
            <a:lvl1pPr eaLnBrk="0" hangingPunct="0">
              <a:defRPr kumimoji="1">
                <a:solidFill>
                  <a:schemeClr val="tx1"/>
                </a:solidFill>
                <a:latin typeface="Arial" charset="0"/>
                <a:ea typeface="新細明體" charset="0"/>
                <a:cs typeface="新細明體" charset="0"/>
              </a:defRPr>
            </a:lvl1pPr>
            <a:lvl2pPr marL="742950" indent="-285750" eaLnBrk="0" hangingPunct="0">
              <a:defRPr kumimoji="1">
                <a:solidFill>
                  <a:schemeClr val="tx1"/>
                </a:solidFill>
                <a:latin typeface="Arial" charset="0"/>
                <a:ea typeface="新細明體" charset="0"/>
                <a:cs typeface="新細明體" charset="0"/>
              </a:defRPr>
            </a:lvl2pPr>
            <a:lvl3pPr marL="1143000" indent="-228600" eaLnBrk="0" hangingPunct="0">
              <a:defRPr kumimoji="1">
                <a:solidFill>
                  <a:schemeClr val="tx1"/>
                </a:solidFill>
                <a:latin typeface="Arial" charset="0"/>
                <a:ea typeface="新細明體" charset="0"/>
                <a:cs typeface="新細明體" charset="0"/>
              </a:defRPr>
            </a:lvl3pPr>
            <a:lvl4pPr marL="1600200" indent="-228600" eaLnBrk="0" hangingPunct="0">
              <a:defRPr kumimoji="1">
                <a:solidFill>
                  <a:schemeClr val="tx1"/>
                </a:solidFill>
                <a:latin typeface="Arial" charset="0"/>
                <a:ea typeface="新細明體" charset="0"/>
                <a:cs typeface="新細明體" charset="0"/>
              </a:defRPr>
            </a:lvl4pPr>
            <a:lvl5pPr marL="2057400" indent="-228600" eaLnBrk="0" hangingPunct="0">
              <a:defRPr kumimoji="1">
                <a:solidFill>
                  <a:schemeClr val="tx1"/>
                </a:solidFill>
                <a:latin typeface="Arial" charset="0"/>
                <a:ea typeface="新細明體" charset="0"/>
                <a:cs typeface="新細明體" charset="0"/>
              </a:defRPr>
            </a:lvl5pPr>
            <a:lvl6pPr marL="2514600" indent="-228600" eaLnBrk="0" fontAlgn="base" hangingPunct="0">
              <a:spcBef>
                <a:spcPct val="0"/>
              </a:spcBef>
              <a:spcAft>
                <a:spcPct val="0"/>
              </a:spcAft>
              <a:defRPr kumimoji="1">
                <a:solidFill>
                  <a:schemeClr val="tx1"/>
                </a:solidFill>
                <a:latin typeface="Arial" charset="0"/>
                <a:ea typeface="新細明體" charset="0"/>
                <a:cs typeface="新細明體" charset="0"/>
              </a:defRPr>
            </a:lvl6pPr>
            <a:lvl7pPr marL="2971800" indent="-228600" eaLnBrk="0" fontAlgn="base" hangingPunct="0">
              <a:spcBef>
                <a:spcPct val="0"/>
              </a:spcBef>
              <a:spcAft>
                <a:spcPct val="0"/>
              </a:spcAft>
              <a:defRPr kumimoji="1">
                <a:solidFill>
                  <a:schemeClr val="tx1"/>
                </a:solidFill>
                <a:latin typeface="Arial" charset="0"/>
                <a:ea typeface="新細明體" charset="0"/>
                <a:cs typeface="新細明體" charset="0"/>
              </a:defRPr>
            </a:lvl7pPr>
            <a:lvl8pPr marL="3429000" indent="-228600" eaLnBrk="0" fontAlgn="base" hangingPunct="0">
              <a:spcBef>
                <a:spcPct val="0"/>
              </a:spcBef>
              <a:spcAft>
                <a:spcPct val="0"/>
              </a:spcAft>
              <a:defRPr kumimoji="1">
                <a:solidFill>
                  <a:schemeClr val="tx1"/>
                </a:solidFill>
                <a:latin typeface="Arial" charset="0"/>
                <a:ea typeface="新細明體" charset="0"/>
                <a:cs typeface="新細明體" charset="0"/>
              </a:defRPr>
            </a:lvl8pPr>
            <a:lvl9pPr marL="3886200" indent="-228600" eaLnBrk="0" fontAlgn="base" hangingPunct="0">
              <a:spcBef>
                <a:spcPct val="0"/>
              </a:spcBef>
              <a:spcAft>
                <a:spcPct val="0"/>
              </a:spcAft>
              <a:defRPr kumimoji="1">
                <a:solidFill>
                  <a:schemeClr val="tx1"/>
                </a:solidFill>
                <a:latin typeface="Arial" charset="0"/>
                <a:ea typeface="新細明體" charset="0"/>
                <a:cs typeface="新細明體" charset="0"/>
              </a:defRPr>
            </a:lvl9pPr>
          </a:lstStyle>
          <a:p>
            <a:pPr defTabSz="914400" fontAlgn="base">
              <a:spcBef>
                <a:spcPct val="0"/>
              </a:spcBef>
              <a:spcAft>
                <a:spcPct val="0"/>
              </a:spcAft>
            </a:pPr>
            <a:r>
              <a:rPr lang="en-US" altLang="zh-TW" sz="2000">
                <a:solidFill>
                  <a:srgbClr val="FFFFFF"/>
                </a:solidFill>
              </a:rPr>
              <a:t>Vector 3:</a:t>
            </a:r>
            <a:br>
              <a:rPr lang="en-US" altLang="zh-TW" sz="2000">
                <a:solidFill>
                  <a:srgbClr val="FFFFFF"/>
                </a:solidFill>
              </a:rPr>
            </a:br>
            <a:r>
              <a:rPr lang="en-US" altLang="zh-TW" sz="2000">
                <a:solidFill>
                  <a:srgbClr val="FFFFFF"/>
                </a:solidFill>
              </a:rPr>
              <a:t>I/O Focus</a:t>
            </a:r>
          </a:p>
        </p:txBody>
      </p:sp>
      <p:grpSp>
        <p:nvGrpSpPr>
          <p:cNvPr id="4" name="Group 56"/>
          <p:cNvGrpSpPr>
            <a:grpSpLocks/>
          </p:cNvGrpSpPr>
          <p:nvPr/>
        </p:nvGrpSpPr>
        <p:grpSpPr bwMode="auto">
          <a:xfrm>
            <a:off x="4024313" y="1509713"/>
            <a:ext cx="4891087" cy="914400"/>
            <a:chOff x="2967" y="816"/>
            <a:chExt cx="2649" cy="576"/>
          </a:xfrm>
        </p:grpSpPr>
        <p:grpSp>
          <p:nvGrpSpPr>
            <p:cNvPr id="81952" name="Group 54"/>
            <p:cNvGrpSpPr>
              <a:grpSpLocks/>
            </p:cNvGrpSpPr>
            <p:nvPr/>
          </p:nvGrpSpPr>
          <p:grpSpPr bwMode="auto">
            <a:xfrm>
              <a:off x="2967" y="966"/>
              <a:ext cx="963" cy="366"/>
              <a:chOff x="2967" y="966"/>
              <a:chExt cx="963" cy="366"/>
            </a:xfrm>
          </p:grpSpPr>
          <p:grpSp>
            <p:nvGrpSpPr>
              <p:cNvPr id="81954" name="Group 53"/>
              <p:cNvGrpSpPr>
                <a:grpSpLocks/>
              </p:cNvGrpSpPr>
              <p:nvPr/>
            </p:nvGrpSpPr>
            <p:grpSpPr bwMode="auto">
              <a:xfrm>
                <a:off x="2967" y="966"/>
                <a:ext cx="853" cy="254"/>
                <a:chOff x="2445" y="566"/>
                <a:chExt cx="853" cy="254"/>
              </a:xfrm>
            </p:grpSpPr>
            <p:sp>
              <p:nvSpPr>
                <p:cNvPr id="271410" name="Oval 50"/>
                <p:cNvSpPr>
                  <a:spLocks noChangeArrowheads="1"/>
                </p:cNvSpPr>
                <p:nvPr/>
              </p:nvSpPr>
              <p:spPr bwMode="auto">
                <a:xfrm>
                  <a:off x="2445" y="580"/>
                  <a:ext cx="853" cy="240"/>
                </a:xfrm>
                <a:prstGeom prst="ellipse">
                  <a:avLst/>
                </a:prstGeom>
                <a:solidFill>
                  <a:srgbClr val="4F81BD"/>
                </a:solidFill>
                <a:ln w="31750" algn="ctr">
                  <a:solidFill>
                    <a:schemeClr val="tx1"/>
                  </a:solidFill>
                  <a:round/>
                  <a:headEnd type="none" w="sm" len="sm"/>
                  <a:tailEnd type="none" w="med" len="lg"/>
                </a:ln>
                <a:effectLst/>
              </p:spPr>
              <p:txBody>
                <a:bodyPr wrap="none" anchor="ctr"/>
                <a:lstStyle/>
                <a:p>
                  <a:pPr algn="ctr" defTabSz="914400" fontAlgn="base">
                    <a:spcBef>
                      <a:spcPct val="0"/>
                    </a:spcBef>
                    <a:spcAft>
                      <a:spcPct val="0"/>
                    </a:spcAft>
                  </a:pPr>
                  <a:endParaRPr kumimoji="1" lang="zh-TW" altLang="en-US" b="1">
                    <a:solidFill>
                      <a:srgbClr val="FFFFFF"/>
                    </a:solidFill>
                    <a:effectLst>
                      <a:outerShdw blurRad="38100" dist="38100" dir="2700000" algn="tl">
                        <a:srgbClr val="DDDDDD"/>
                      </a:outerShdw>
                    </a:effectLst>
                    <a:latin typeface="Arial" charset="0"/>
                    <a:ea typeface="新細明體" charset="0"/>
                    <a:cs typeface="新細明體" charset="0"/>
                  </a:endParaRPr>
                </a:p>
              </p:txBody>
            </p:sp>
            <p:sp>
              <p:nvSpPr>
                <p:cNvPr id="81957" name="Text Box 51"/>
                <p:cNvSpPr txBox="1">
                  <a:spLocks noChangeArrowheads="1"/>
                </p:cNvSpPr>
                <p:nvPr/>
              </p:nvSpPr>
              <p:spPr bwMode="auto">
                <a:xfrm>
                  <a:off x="2582" y="566"/>
                  <a:ext cx="611" cy="2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31750">
                      <a:solidFill>
                        <a:srgbClr val="000000"/>
                      </a:solidFill>
                      <a:miter lim="800000"/>
                      <a:headEnd type="none" w="sm" len="sm"/>
                      <a:tailEnd type="none" w="med" len="lg"/>
                    </a14:hiddenLine>
                  </a:ext>
                </a:extLst>
              </p:spPr>
              <p:txBody>
                <a:bodyPr wrap="none">
                  <a:spAutoFit/>
                </a:bodyPr>
                <a:lstStyle>
                  <a:lvl1pPr eaLnBrk="0" hangingPunct="0">
                    <a:defRPr kumimoji="1">
                      <a:solidFill>
                        <a:schemeClr val="tx1"/>
                      </a:solidFill>
                      <a:latin typeface="Arial" charset="0"/>
                      <a:ea typeface="新細明體" charset="0"/>
                      <a:cs typeface="新細明體" charset="0"/>
                    </a:defRPr>
                  </a:lvl1pPr>
                  <a:lvl2pPr marL="742950" indent="-285750" eaLnBrk="0" hangingPunct="0">
                    <a:defRPr kumimoji="1">
                      <a:solidFill>
                        <a:schemeClr val="tx1"/>
                      </a:solidFill>
                      <a:latin typeface="Arial" charset="0"/>
                      <a:ea typeface="新細明體" charset="0"/>
                      <a:cs typeface="新細明體" charset="0"/>
                    </a:defRPr>
                  </a:lvl2pPr>
                  <a:lvl3pPr marL="1143000" indent="-228600" eaLnBrk="0" hangingPunct="0">
                    <a:defRPr kumimoji="1">
                      <a:solidFill>
                        <a:schemeClr val="tx1"/>
                      </a:solidFill>
                      <a:latin typeface="Arial" charset="0"/>
                      <a:ea typeface="新細明體" charset="0"/>
                      <a:cs typeface="新細明體" charset="0"/>
                    </a:defRPr>
                  </a:lvl3pPr>
                  <a:lvl4pPr marL="1600200" indent="-228600" eaLnBrk="0" hangingPunct="0">
                    <a:defRPr kumimoji="1">
                      <a:solidFill>
                        <a:schemeClr val="tx1"/>
                      </a:solidFill>
                      <a:latin typeface="Arial" charset="0"/>
                      <a:ea typeface="新細明體" charset="0"/>
                      <a:cs typeface="新細明體" charset="0"/>
                    </a:defRPr>
                  </a:lvl4pPr>
                  <a:lvl5pPr marL="2057400" indent="-228600" eaLnBrk="0" hangingPunct="0">
                    <a:defRPr kumimoji="1">
                      <a:solidFill>
                        <a:schemeClr val="tx1"/>
                      </a:solidFill>
                      <a:latin typeface="Arial" charset="0"/>
                      <a:ea typeface="新細明體" charset="0"/>
                      <a:cs typeface="新細明體" charset="0"/>
                    </a:defRPr>
                  </a:lvl5pPr>
                  <a:lvl6pPr marL="2514600" indent="-228600" eaLnBrk="0" fontAlgn="base" hangingPunct="0">
                    <a:spcBef>
                      <a:spcPct val="0"/>
                    </a:spcBef>
                    <a:spcAft>
                      <a:spcPct val="0"/>
                    </a:spcAft>
                    <a:defRPr kumimoji="1">
                      <a:solidFill>
                        <a:schemeClr val="tx1"/>
                      </a:solidFill>
                      <a:latin typeface="Arial" charset="0"/>
                      <a:ea typeface="新細明體" charset="0"/>
                      <a:cs typeface="新細明體" charset="0"/>
                    </a:defRPr>
                  </a:lvl6pPr>
                  <a:lvl7pPr marL="2971800" indent="-228600" eaLnBrk="0" fontAlgn="base" hangingPunct="0">
                    <a:spcBef>
                      <a:spcPct val="0"/>
                    </a:spcBef>
                    <a:spcAft>
                      <a:spcPct val="0"/>
                    </a:spcAft>
                    <a:defRPr kumimoji="1">
                      <a:solidFill>
                        <a:schemeClr val="tx1"/>
                      </a:solidFill>
                      <a:latin typeface="Arial" charset="0"/>
                      <a:ea typeface="新細明體" charset="0"/>
                      <a:cs typeface="新細明體" charset="0"/>
                    </a:defRPr>
                  </a:lvl7pPr>
                  <a:lvl8pPr marL="3429000" indent="-228600" eaLnBrk="0" fontAlgn="base" hangingPunct="0">
                    <a:spcBef>
                      <a:spcPct val="0"/>
                    </a:spcBef>
                    <a:spcAft>
                      <a:spcPct val="0"/>
                    </a:spcAft>
                    <a:defRPr kumimoji="1">
                      <a:solidFill>
                        <a:schemeClr val="tx1"/>
                      </a:solidFill>
                      <a:latin typeface="Arial" charset="0"/>
                      <a:ea typeface="新細明體" charset="0"/>
                      <a:cs typeface="新細明體" charset="0"/>
                    </a:defRPr>
                  </a:lvl8pPr>
                  <a:lvl9pPr marL="3886200" indent="-228600" eaLnBrk="0" fontAlgn="base" hangingPunct="0">
                    <a:spcBef>
                      <a:spcPct val="0"/>
                    </a:spcBef>
                    <a:spcAft>
                      <a:spcPct val="0"/>
                    </a:spcAft>
                    <a:defRPr kumimoji="1">
                      <a:solidFill>
                        <a:schemeClr val="tx1"/>
                      </a:solidFill>
                      <a:latin typeface="Arial" charset="0"/>
                      <a:ea typeface="新細明體" charset="0"/>
                      <a:cs typeface="新細明體" charset="0"/>
                    </a:defRPr>
                  </a:lvl9pPr>
                </a:lstStyle>
                <a:p>
                  <a:pPr algn="ctr" defTabSz="914400" fontAlgn="base">
                    <a:spcBef>
                      <a:spcPct val="0"/>
                    </a:spcBef>
                    <a:spcAft>
                      <a:spcPct val="0"/>
                    </a:spcAft>
                  </a:pPr>
                  <a:r>
                    <a:rPr lang="en-US" altLang="zh-TW" sz="2000" b="1" dirty="0">
                      <a:solidFill>
                        <a:srgbClr val="081D58"/>
                      </a:solidFill>
                    </a:rPr>
                    <a:t>PCI-SIG</a:t>
                  </a:r>
                </a:p>
              </p:txBody>
            </p:sp>
          </p:grpSp>
          <p:sp>
            <p:nvSpPr>
              <p:cNvPr id="271412" name="Line 52"/>
              <p:cNvSpPr>
                <a:spLocks noChangeShapeType="1"/>
              </p:cNvSpPr>
              <p:nvPr/>
            </p:nvSpPr>
            <p:spPr bwMode="auto">
              <a:xfrm>
                <a:off x="3642" y="1170"/>
                <a:ext cx="288" cy="162"/>
              </a:xfrm>
              <a:prstGeom prst="line">
                <a:avLst/>
              </a:prstGeom>
              <a:noFill/>
              <a:ln w="25400">
                <a:solidFill>
                  <a:schemeClr val="tx1"/>
                </a:solidFill>
                <a:round/>
                <a:headEnd/>
                <a:tailEnd/>
              </a:ln>
              <a:effectLst/>
            </p:spPr>
            <p:txBody>
              <a:bodyPr/>
              <a:lstStyle/>
              <a:p>
                <a:pPr algn="ctr" defTabSz="914400" fontAlgn="base">
                  <a:spcBef>
                    <a:spcPct val="0"/>
                  </a:spcBef>
                  <a:spcAft>
                    <a:spcPct val="0"/>
                  </a:spcAft>
                  <a:defRPr/>
                </a:pPr>
                <a:endParaRPr kumimoji="1" lang="zh-TW" altLang="en-US" b="1">
                  <a:solidFill>
                    <a:srgbClr val="FFFFFF"/>
                  </a:solidFill>
                  <a:effectLst>
                    <a:outerShdw blurRad="38100" dist="38100" dir="2700000" algn="tl">
                      <a:srgbClr val="000000">
                        <a:alpha val="43137"/>
                      </a:srgbClr>
                    </a:outerShdw>
                  </a:effectLst>
                  <a:latin typeface="Arial" charset="0"/>
                  <a:ea typeface="新細明體" charset="0"/>
                  <a:cs typeface="新細明體" charset="0"/>
                </a:endParaRPr>
              </a:p>
            </p:txBody>
          </p:sp>
        </p:grpSp>
        <p:sp>
          <p:nvSpPr>
            <p:cNvPr id="81953" name="Rectangle 9"/>
            <p:cNvSpPr>
              <a:spLocks noChangeArrowheads="1"/>
            </p:cNvSpPr>
            <p:nvPr/>
          </p:nvSpPr>
          <p:spPr bwMode="auto">
            <a:xfrm>
              <a:off x="3888" y="816"/>
              <a:ext cx="1728" cy="576"/>
            </a:xfrm>
            <a:prstGeom prst="rect">
              <a:avLst/>
            </a:prstGeom>
            <a:gradFill rotWithShape="1">
              <a:gsLst>
                <a:gs pos="0">
                  <a:srgbClr val="F67E3C"/>
                </a:gs>
                <a:gs pos="50000">
                  <a:srgbClr val="FABA96"/>
                </a:gs>
                <a:gs pos="100000">
                  <a:srgbClr val="F67E3C"/>
                </a:gs>
              </a:gsLst>
              <a:lin ang="2700000" scaled="1"/>
            </a:gradFill>
            <a:ln w="3175">
              <a:solidFill>
                <a:srgbClr val="FFFFFF"/>
              </a:solidFill>
              <a:miter lim="800000"/>
              <a:headEnd type="none" w="sm" len="sm"/>
              <a:tailEnd type="none" w="med" len="lg"/>
            </a:ln>
          </p:spPr>
          <p:txBody>
            <a:bodyPr wrap="none" anchor="ctr"/>
            <a:lstStyle/>
            <a:p>
              <a:pPr defTabSz="914400" fontAlgn="base">
                <a:lnSpc>
                  <a:spcPct val="90000"/>
                </a:lnSpc>
                <a:spcBef>
                  <a:spcPct val="30000"/>
                </a:spcBef>
                <a:spcAft>
                  <a:spcPct val="0"/>
                </a:spcAft>
                <a:buClr>
                  <a:srgbClr val="F7AB3B"/>
                </a:buClr>
                <a:buSzPct val="95000"/>
                <a:buFont typeface="Wingdings" charset="0"/>
                <a:buNone/>
              </a:pPr>
              <a:r>
                <a:rPr kumimoji="1" lang="en-US" altLang="zh-TW" sz="1200" b="1">
                  <a:solidFill>
                    <a:srgbClr val="000000"/>
                  </a:solidFill>
                  <a:latin typeface="Arial" charset="0"/>
                  <a:ea typeface="新細明體" charset="0"/>
                  <a:cs typeface="新細明體" charset="0"/>
                </a:rPr>
                <a:t>Standards for IO-device sharing:</a:t>
              </a:r>
            </a:p>
            <a:p>
              <a:pPr defTabSz="914400" fontAlgn="base">
                <a:lnSpc>
                  <a:spcPct val="90000"/>
                </a:lnSpc>
                <a:spcBef>
                  <a:spcPct val="30000"/>
                </a:spcBef>
                <a:spcAft>
                  <a:spcPct val="0"/>
                </a:spcAft>
                <a:buClr>
                  <a:srgbClr val="F7AB3B"/>
                </a:buClr>
                <a:buSzPct val="95000"/>
                <a:buFont typeface="Wingdings" charset="0"/>
                <a:buChar char="l"/>
              </a:pPr>
              <a:r>
                <a:rPr kumimoji="1" lang="en-US" altLang="zh-TW" sz="1200" b="1">
                  <a:solidFill>
                    <a:srgbClr val="000000"/>
                  </a:solidFill>
                  <a:latin typeface="Arial" charset="0"/>
                  <a:ea typeface="新細明體" charset="0"/>
                  <a:cs typeface="新細明體" charset="0"/>
                </a:rPr>
                <a:t> Multi-Context I/O Devices</a:t>
              </a:r>
            </a:p>
            <a:p>
              <a:pPr defTabSz="914400" fontAlgn="base">
                <a:lnSpc>
                  <a:spcPct val="90000"/>
                </a:lnSpc>
                <a:spcBef>
                  <a:spcPct val="30000"/>
                </a:spcBef>
                <a:spcAft>
                  <a:spcPct val="0"/>
                </a:spcAft>
                <a:buClr>
                  <a:srgbClr val="F7AB3B"/>
                </a:buClr>
                <a:buSzPct val="95000"/>
                <a:buFont typeface="Wingdings" charset="0"/>
                <a:buChar char="l"/>
              </a:pPr>
              <a:r>
                <a:rPr kumimoji="1" lang="en-US" altLang="zh-TW" sz="1200" b="1">
                  <a:solidFill>
                    <a:srgbClr val="000000"/>
                  </a:solidFill>
                  <a:latin typeface="Arial" charset="0"/>
                  <a:ea typeface="新細明體" charset="0"/>
                  <a:cs typeface="新細明體" charset="0"/>
                </a:rPr>
                <a:t> Endpoint Address Translation Caching</a:t>
              </a:r>
            </a:p>
            <a:p>
              <a:pPr defTabSz="914400" fontAlgn="base">
                <a:lnSpc>
                  <a:spcPct val="90000"/>
                </a:lnSpc>
                <a:spcBef>
                  <a:spcPct val="30000"/>
                </a:spcBef>
                <a:spcAft>
                  <a:spcPct val="0"/>
                </a:spcAft>
                <a:buClr>
                  <a:srgbClr val="F7AB3B"/>
                </a:buClr>
                <a:buSzPct val="95000"/>
                <a:buFont typeface="Wingdings" charset="0"/>
                <a:buChar char="l"/>
              </a:pPr>
              <a:r>
                <a:rPr kumimoji="1" lang="en-US" altLang="zh-TW" sz="1200" b="1">
                  <a:solidFill>
                    <a:srgbClr val="000000"/>
                  </a:solidFill>
                  <a:latin typeface="Arial" charset="0"/>
                  <a:ea typeface="新細明體" charset="0"/>
                  <a:cs typeface="新細明體" charset="0"/>
                </a:rPr>
                <a:t> Under definition in the PCI-SIG* IOVWG </a:t>
              </a:r>
            </a:p>
          </p:txBody>
        </p:sp>
      </p:grpSp>
      <p:sp>
        <p:nvSpPr>
          <p:cNvPr id="271370" name="Line 10"/>
          <p:cNvSpPr>
            <a:spLocks noChangeShapeType="1"/>
          </p:cNvSpPr>
          <p:nvPr/>
        </p:nvSpPr>
        <p:spPr bwMode="auto">
          <a:xfrm>
            <a:off x="4572000" y="5929313"/>
            <a:ext cx="4267200" cy="0"/>
          </a:xfrm>
          <a:prstGeom prst="line">
            <a:avLst/>
          </a:prstGeom>
          <a:noFill/>
          <a:ln w="31750">
            <a:solidFill>
              <a:schemeClr val="tx1"/>
            </a:solidFill>
            <a:round/>
            <a:headEnd type="none" w="sm" len="sm"/>
            <a:tailEnd type="stealth" w="med" len="lg"/>
          </a:ln>
          <a:effectLst/>
        </p:spPr>
        <p:txBody>
          <a:bodyPr wrap="none"/>
          <a:lstStyle/>
          <a:p>
            <a:pPr algn="ctr" defTabSz="914400" fontAlgn="base">
              <a:spcBef>
                <a:spcPct val="0"/>
              </a:spcBef>
              <a:spcAft>
                <a:spcPct val="0"/>
              </a:spcAft>
              <a:defRPr/>
            </a:pPr>
            <a:endParaRPr kumimoji="1" lang="zh-TW" altLang="en-US" b="1">
              <a:solidFill>
                <a:srgbClr val="FFFFFF"/>
              </a:solidFill>
              <a:effectLst>
                <a:outerShdw blurRad="38100" dist="38100" dir="2700000" algn="tl">
                  <a:srgbClr val="000000">
                    <a:alpha val="43137"/>
                  </a:srgbClr>
                </a:outerShdw>
              </a:effectLst>
              <a:latin typeface="Arial" charset="0"/>
              <a:ea typeface="新細明體" charset="0"/>
              <a:cs typeface="新細明體" charset="0"/>
            </a:endParaRPr>
          </a:p>
        </p:txBody>
      </p:sp>
      <p:sp>
        <p:nvSpPr>
          <p:cNvPr id="81932" name="Text Box 11"/>
          <p:cNvSpPr txBox="1">
            <a:spLocks noChangeArrowheads="1"/>
          </p:cNvSpPr>
          <p:nvPr/>
        </p:nvSpPr>
        <p:spPr bwMode="auto">
          <a:xfrm>
            <a:off x="120650" y="3719513"/>
            <a:ext cx="2089150" cy="7016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31750">
                <a:solidFill>
                  <a:srgbClr val="000000"/>
                </a:solidFill>
                <a:miter lim="800000"/>
                <a:headEnd type="none" w="sm" len="sm"/>
                <a:tailEnd type="none" w="med" len="lg"/>
              </a14:hiddenLine>
            </a:ext>
          </a:extLst>
        </p:spPr>
        <p:txBody>
          <a:bodyPr wrap="none">
            <a:spAutoFit/>
          </a:bodyPr>
          <a:lstStyle>
            <a:lvl1pPr eaLnBrk="0" hangingPunct="0">
              <a:defRPr kumimoji="1">
                <a:solidFill>
                  <a:schemeClr val="tx1"/>
                </a:solidFill>
                <a:latin typeface="Arial" charset="0"/>
                <a:ea typeface="新細明體" charset="0"/>
                <a:cs typeface="新細明體" charset="0"/>
              </a:defRPr>
            </a:lvl1pPr>
            <a:lvl2pPr marL="742950" indent="-285750" eaLnBrk="0" hangingPunct="0">
              <a:defRPr kumimoji="1">
                <a:solidFill>
                  <a:schemeClr val="tx1"/>
                </a:solidFill>
                <a:latin typeface="Arial" charset="0"/>
                <a:ea typeface="新細明體" charset="0"/>
                <a:cs typeface="新細明體" charset="0"/>
              </a:defRPr>
            </a:lvl2pPr>
            <a:lvl3pPr marL="1143000" indent="-228600" eaLnBrk="0" hangingPunct="0">
              <a:defRPr kumimoji="1">
                <a:solidFill>
                  <a:schemeClr val="tx1"/>
                </a:solidFill>
                <a:latin typeface="Arial" charset="0"/>
                <a:ea typeface="新細明體" charset="0"/>
                <a:cs typeface="新細明體" charset="0"/>
              </a:defRPr>
            </a:lvl3pPr>
            <a:lvl4pPr marL="1600200" indent="-228600" eaLnBrk="0" hangingPunct="0">
              <a:defRPr kumimoji="1">
                <a:solidFill>
                  <a:schemeClr val="tx1"/>
                </a:solidFill>
                <a:latin typeface="Arial" charset="0"/>
                <a:ea typeface="新細明體" charset="0"/>
                <a:cs typeface="新細明體" charset="0"/>
              </a:defRPr>
            </a:lvl4pPr>
            <a:lvl5pPr marL="2057400" indent="-228600" eaLnBrk="0" hangingPunct="0">
              <a:defRPr kumimoji="1">
                <a:solidFill>
                  <a:schemeClr val="tx1"/>
                </a:solidFill>
                <a:latin typeface="Arial" charset="0"/>
                <a:ea typeface="新細明體" charset="0"/>
                <a:cs typeface="新細明體" charset="0"/>
              </a:defRPr>
            </a:lvl5pPr>
            <a:lvl6pPr marL="2514600" indent="-228600" eaLnBrk="0" fontAlgn="base" hangingPunct="0">
              <a:spcBef>
                <a:spcPct val="0"/>
              </a:spcBef>
              <a:spcAft>
                <a:spcPct val="0"/>
              </a:spcAft>
              <a:defRPr kumimoji="1">
                <a:solidFill>
                  <a:schemeClr val="tx1"/>
                </a:solidFill>
                <a:latin typeface="Arial" charset="0"/>
                <a:ea typeface="新細明體" charset="0"/>
                <a:cs typeface="新細明體" charset="0"/>
              </a:defRPr>
            </a:lvl6pPr>
            <a:lvl7pPr marL="2971800" indent="-228600" eaLnBrk="0" fontAlgn="base" hangingPunct="0">
              <a:spcBef>
                <a:spcPct val="0"/>
              </a:spcBef>
              <a:spcAft>
                <a:spcPct val="0"/>
              </a:spcAft>
              <a:defRPr kumimoji="1">
                <a:solidFill>
                  <a:schemeClr val="tx1"/>
                </a:solidFill>
                <a:latin typeface="Arial" charset="0"/>
                <a:ea typeface="新細明體" charset="0"/>
                <a:cs typeface="新細明體" charset="0"/>
              </a:defRPr>
            </a:lvl7pPr>
            <a:lvl8pPr marL="3429000" indent="-228600" eaLnBrk="0" fontAlgn="base" hangingPunct="0">
              <a:spcBef>
                <a:spcPct val="0"/>
              </a:spcBef>
              <a:spcAft>
                <a:spcPct val="0"/>
              </a:spcAft>
              <a:defRPr kumimoji="1">
                <a:solidFill>
                  <a:schemeClr val="tx1"/>
                </a:solidFill>
                <a:latin typeface="Arial" charset="0"/>
                <a:ea typeface="新細明體" charset="0"/>
                <a:cs typeface="新細明體" charset="0"/>
              </a:defRPr>
            </a:lvl8pPr>
            <a:lvl9pPr marL="3886200" indent="-228600" eaLnBrk="0" fontAlgn="base" hangingPunct="0">
              <a:spcBef>
                <a:spcPct val="0"/>
              </a:spcBef>
              <a:spcAft>
                <a:spcPct val="0"/>
              </a:spcAft>
              <a:defRPr kumimoji="1">
                <a:solidFill>
                  <a:schemeClr val="tx1"/>
                </a:solidFill>
                <a:latin typeface="Arial" charset="0"/>
                <a:ea typeface="新細明體" charset="0"/>
                <a:cs typeface="新細明體" charset="0"/>
              </a:defRPr>
            </a:lvl9pPr>
          </a:lstStyle>
          <a:p>
            <a:pPr defTabSz="914400" fontAlgn="base">
              <a:spcBef>
                <a:spcPct val="0"/>
              </a:spcBef>
              <a:spcAft>
                <a:spcPct val="0"/>
              </a:spcAft>
            </a:pPr>
            <a:r>
              <a:rPr lang="en-US" altLang="zh-TW" sz="2000" dirty="0">
                <a:solidFill>
                  <a:srgbClr val="FFFFFF"/>
                </a:solidFill>
              </a:rPr>
              <a:t>Vector 1:</a:t>
            </a:r>
            <a:br>
              <a:rPr lang="en-US" altLang="zh-TW" sz="2000" dirty="0">
                <a:solidFill>
                  <a:srgbClr val="FFFFFF"/>
                </a:solidFill>
              </a:rPr>
            </a:br>
            <a:r>
              <a:rPr lang="en-US" altLang="zh-TW" sz="2000" dirty="0">
                <a:solidFill>
                  <a:srgbClr val="FFFFFF"/>
                </a:solidFill>
              </a:rPr>
              <a:t>Processor Focus</a:t>
            </a:r>
          </a:p>
        </p:txBody>
      </p:sp>
      <p:sp>
        <p:nvSpPr>
          <p:cNvPr id="81933" name="Text Box 12"/>
          <p:cNvSpPr txBox="1">
            <a:spLocks noChangeArrowheads="1"/>
          </p:cNvSpPr>
          <p:nvPr/>
        </p:nvSpPr>
        <p:spPr bwMode="auto">
          <a:xfrm>
            <a:off x="152400" y="2713038"/>
            <a:ext cx="1890713" cy="7016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31750">
                <a:solidFill>
                  <a:srgbClr val="000000"/>
                </a:solidFill>
                <a:miter lim="800000"/>
                <a:headEnd type="none" w="sm" len="sm"/>
                <a:tailEnd type="none" w="med" len="lg"/>
              </a14:hiddenLine>
            </a:ext>
          </a:extLst>
        </p:spPr>
        <p:txBody>
          <a:bodyPr wrap="none">
            <a:spAutoFit/>
          </a:bodyPr>
          <a:lstStyle>
            <a:lvl1pPr eaLnBrk="0" hangingPunct="0">
              <a:defRPr kumimoji="1">
                <a:solidFill>
                  <a:schemeClr val="tx1"/>
                </a:solidFill>
                <a:latin typeface="Arial" charset="0"/>
                <a:ea typeface="新細明體" charset="0"/>
                <a:cs typeface="新細明體" charset="0"/>
              </a:defRPr>
            </a:lvl1pPr>
            <a:lvl2pPr marL="742950" indent="-285750" eaLnBrk="0" hangingPunct="0">
              <a:defRPr kumimoji="1">
                <a:solidFill>
                  <a:schemeClr val="tx1"/>
                </a:solidFill>
                <a:latin typeface="Arial" charset="0"/>
                <a:ea typeface="新細明體" charset="0"/>
                <a:cs typeface="新細明體" charset="0"/>
              </a:defRPr>
            </a:lvl2pPr>
            <a:lvl3pPr marL="1143000" indent="-228600" eaLnBrk="0" hangingPunct="0">
              <a:defRPr kumimoji="1">
                <a:solidFill>
                  <a:schemeClr val="tx1"/>
                </a:solidFill>
                <a:latin typeface="Arial" charset="0"/>
                <a:ea typeface="新細明體" charset="0"/>
                <a:cs typeface="新細明體" charset="0"/>
              </a:defRPr>
            </a:lvl3pPr>
            <a:lvl4pPr marL="1600200" indent="-228600" eaLnBrk="0" hangingPunct="0">
              <a:defRPr kumimoji="1">
                <a:solidFill>
                  <a:schemeClr val="tx1"/>
                </a:solidFill>
                <a:latin typeface="Arial" charset="0"/>
                <a:ea typeface="新細明體" charset="0"/>
                <a:cs typeface="新細明體" charset="0"/>
              </a:defRPr>
            </a:lvl4pPr>
            <a:lvl5pPr marL="2057400" indent="-228600" eaLnBrk="0" hangingPunct="0">
              <a:defRPr kumimoji="1">
                <a:solidFill>
                  <a:schemeClr val="tx1"/>
                </a:solidFill>
                <a:latin typeface="Arial" charset="0"/>
                <a:ea typeface="新細明體" charset="0"/>
                <a:cs typeface="新細明體" charset="0"/>
              </a:defRPr>
            </a:lvl5pPr>
            <a:lvl6pPr marL="2514600" indent="-228600" eaLnBrk="0" fontAlgn="base" hangingPunct="0">
              <a:spcBef>
                <a:spcPct val="0"/>
              </a:spcBef>
              <a:spcAft>
                <a:spcPct val="0"/>
              </a:spcAft>
              <a:defRPr kumimoji="1">
                <a:solidFill>
                  <a:schemeClr val="tx1"/>
                </a:solidFill>
                <a:latin typeface="Arial" charset="0"/>
                <a:ea typeface="新細明體" charset="0"/>
                <a:cs typeface="新細明體" charset="0"/>
              </a:defRPr>
            </a:lvl6pPr>
            <a:lvl7pPr marL="2971800" indent="-228600" eaLnBrk="0" fontAlgn="base" hangingPunct="0">
              <a:spcBef>
                <a:spcPct val="0"/>
              </a:spcBef>
              <a:spcAft>
                <a:spcPct val="0"/>
              </a:spcAft>
              <a:defRPr kumimoji="1">
                <a:solidFill>
                  <a:schemeClr val="tx1"/>
                </a:solidFill>
                <a:latin typeface="Arial" charset="0"/>
                <a:ea typeface="新細明體" charset="0"/>
                <a:cs typeface="新細明體" charset="0"/>
              </a:defRPr>
            </a:lvl7pPr>
            <a:lvl8pPr marL="3429000" indent="-228600" eaLnBrk="0" fontAlgn="base" hangingPunct="0">
              <a:spcBef>
                <a:spcPct val="0"/>
              </a:spcBef>
              <a:spcAft>
                <a:spcPct val="0"/>
              </a:spcAft>
              <a:defRPr kumimoji="1">
                <a:solidFill>
                  <a:schemeClr val="tx1"/>
                </a:solidFill>
                <a:latin typeface="Arial" charset="0"/>
                <a:ea typeface="新細明體" charset="0"/>
                <a:cs typeface="新細明體" charset="0"/>
              </a:defRPr>
            </a:lvl8pPr>
            <a:lvl9pPr marL="3886200" indent="-228600" eaLnBrk="0" fontAlgn="base" hangingPunct="0">
              <a:spcBef>
                <a:spcPct val="0"/>
              </a:spcBef>
              <a:spcAft>
                <a:spcPct val="0"/>
              </a:spcAft>
              <a:defRPr kumimoji="1">
                <a:solidFill>
                  <a:schemeClr val="tx1"/>
                </a:solidFill>
                <a:latin typeface="Arial" charset="0"/>
                <a:ea typeface="新細明體" charset="0"/>
                <a:cs typeface="新細明體" charset="0"/>
              </a:defRPr>
            </a:lvl9pPr>
          </a:lstStyle>
          <a:p>
            <a:pPr defTabSz="914400" fontAlgn="base">
              <a:spcBef>
                <a:spcPct val="0"/>
              </a:spcBef>
              <a:spcAft>
                <a:spcPct val="0"/>
              </a:spcAft>
            </a:pPr>
            <a:r>
              <a:rPr lang="en-US" altLang="zh-TW" sz="2000" dirty="0">
                <a:solidFill>
                  <a:srgbClr val="FFFFFF"/>
                </a:solidFill>
              </a:rPr>
              <a:t>Vector 2:</a:t>
            </a:r>
            <a:br>
              <a:rPr lang="en-US" altLang="zh-TW" sz="2000" dirty="0">
                <a:solidFill>
                  <a:srgbClr val="FFFFFF"/>
                </a:solidFill>
              </a:rPr>
            </a:br>
            <a:r>
              <a:rPr lang="en-US" altLang="zh-TW" sz="2000" dirty="0">
                <a:solidFill>
                  <a:srgbClr val="FFFFFF"/>
                </a:solidFill>
              </a:rPr>
              <a:t>Platform Focus</a:t>
            </a:r>
          </a:p>
        </p:txBody>
      </p:sp>
      <p:grpSp>
        <p:nvGrpSpPr>
          <p:cNvPr id="7" name="Group 13"/>
          <p:cNvGrpSpPr>
            <a:grpSpLocks/>
          </p:cNvGrpSpPr>
          <p:nvPr/>
        </p:nvGrpSpPr>
        <p:grpSpPr bwMode="auto">
          <a:xfrm>
            <a:off x="2346325" y="3511550"/>
            <a:ext cx="2759075" cy="1046163"/>
            <a:chOff x="1478" y="2077"/>
            <a:chExt cx="1738" cy="659"/>
          </a:xfrm>
        </p:grpSpPr>
        <p:sp>
          <p:nvSpPr>
            <p:cNvPr id="271374" name="Line 14"/>
            <p:cNvSpPr>
              <a:spLocks noChangeShapeType="1"/>
            </p:cNvSpPr>
            <p:nvPr/>
          </p:nvSpPr>
          <p:spPr bwMode="auto">
            <a:xfrm>
              <a:off x="1881" y="2231"/>
              <a:ext cx="284" cy="146"/>
            </a:xfrm>
            <a:prstGeom prst="line">
              <a:avLst/>
            </a:prstGeom>
            <a:noFill/>
            <a:ln w="25400">
              <a:solidFill>
                <a:schemeClr val="tx1"/>
              </a:solidFill>
              <a:round/>
              <a:headEnd/>
              <a:tailEnd/>
            </a:ln>
            <a:effectLst/>
          </p:spPr>
          <p:txBody>
            <a:bodyPr/>
            <a:lstStyle/>
            <a:p>
              <a:pPr algn="ctr" defTabSz="914400" fontAlgn="base">
                <a:spcBef>
                  <a:spcPct val="0"/>
                </a:spcBef>
                <a:spcAft>
                  <a:spcPct val="0"/>
                </a:spcAft>
                <a:defRPr/>
              </a:pPr>
              <a:endParaRPr kumimoji="1" lang="zh-TW" altLang="en-US" b="1">
                <a:solidFill>
                  <a:srgbClr val="FFFFFF"/>
                </a:solidFill>
                <a:effectLst>
                  <a:outerShdw blurRad="38100" dist="38100" dir="2700000" algn="tl">
                    <a:srgbClr val="000000">
                      <a:alpha val="43137"/>
                    </a:srgbClr>
                  </a:outerShdw>
                </a:effectLst>
                <a:latin typeface="Arial" charset="0"/>
                <a:ea typeface="新細明體" charset="0"/>
                <a:cs typeface="新細明體" charset="0"/>
              </a:endParaRPr>
            </a:p>
          </p:txBody>
        </p:sp>
        <p:sp>
          <p:nvSpPr>
            <p:cNvPr id="271375" name="Line 15"/>
            <p:cNvSpPr>
              <a:spLocks noChangeShapeType="1"/>
            </p:cNvSpPr>
            <p:nvPr/>
          </p:nvSpPr>
          <p:spPr bwMode="auto">
            <a:xfrm flipV="1">
              <a:off x="1880" y="2473"/>
              <a:ext cx="269" cy="87"/>
            </a:xfrm>
            <a:prstGeom prst="line">
              <a:avLst/>
            </a:prstGeom>
            <a:noFill/>
            <a:ln w="25400">
              <a:solidFill>
                <a:schemeClr val="tx1"/>
              </a:solidFill>
              <a:round/>
              <a:headEnd/>
              <a:tailEnd/>
            </a:ln>
            <a:effectLst/>
          </p:spPr>
          <p:txBody>
            <a:bodyPr/>
            <a:lstStyle/>
            <a:p>
              <a:pPr algn="ctr" defTabSz="914400" fontAlgn="base">
                <a:spcBef>
                  <a:spcPct val="0"/>
                </a:spcBef>
                <a:spcAft>
                  <a:spcPct val="0"/>
                </a:spcAft>
                <a:defRPr/>
              </a:pPr>
              <a:endParaRPr kumimoji="1" lang="zh-TW" altLang="en-US" b="1">
                <a:solidFill>
                  <a:srgbClr val="FFFFFF"/>
                </a:solidFill>
                <a:effectLst>
                  <a:outerShdw blurRad="38100" dist="38100" dir="2700000" algn="tl">
                    <a:srgbClr val="000000">
                      <a:alpha val="43137"/>
                    </a:srgbClr>
                  </a:outerShdw>
                </a:effectLst>
                <a:latin typeface="Arial" charset="0"/>
                <a:ea typeface="新細明體" charset="0"/>
                <a:cs typeface="新細明體" charset="0"/>
              </a:endParaRPr>
            </a:p>
          </p:txBody>
        </p:sp>
        <p:sp>
          <p:nvSpPr>
            <p:cNvPr id="81945" name="Rectangle 16"/>
            <p:cNvSpPr>
              <a:spLocks noChangeArrowheads="1"/>
            </p:cNvSpPr>
            <p:nvPr/>
          </p:nvSpPr>
          <p:spPr bwMode="auto">
            <a:xfrm>
              <a:off x="2112" y="2160"/>
              <a:ext cx="1104" cy="576"/>
            </a:xfrm>
            <a:prstGeom prst="rect">
              <a:avLst/>
            </a:prstGeom>
            <a:gradFill rotWithShape="1">
              <a:gsLst>
                <a:gs pos="0">
                  <a:srgbClr val="5E91E4"/>
                </a:gs>
                <a:gs pos="50000">
                  <a:srgbClr val="A9C4F0"/>
                </a:gs>
                <a:gs pos="100000">
                  <a:srgbClr val="5E91E4"/>
                </a:gs>
              </a:gsLst>
              <a:lin ang="2700000" scaled="1"/>
            </a:gradFill>
            <a:ln w="3175">
              <a:solidFill>
                <a:srgbClr val="FFFFFF"/>
              </a:solidFill>
              <a:miter lim="800000"/>
              <a:headEnd type="none" w="sm" len="sm"/>
              <a:tailEnd type="none" w="med" len="lg"/>
            </a:ln>
          </p:spPr>
          <p:txBody>
            <a:bodyPr wrap="none" anchor="ctr"/>
            <a:lstStyle/>
            <a:p>
              <a:pPr algn="ctr" defTabSz="914400" fontAlgn="base">
                <a:spcBef>
                  <a:spcPct val="0"/>
                </a:spcBef>
                <a:spcAft>
                  <a:spcPct val="0"/>
                </a:spcAft>
              </a:pPr>
              <a:r>
                <a:rPr kumimoji="1" lang="en-US" altLang="zh-TW" sz="1200" b="1">
                  <a:solidFill>
                    <a:srgbClr val="000000"/>
                  </a:solidFill>
                  <a:latin typeface="Arial" charset="0"/>
                  <a:ea typeface="新細明體" charset="0"/>
                  <a:cs typeface="新細明體" charset="0"/>
                </a:rPr>
                <a:t>Establish foundation</a:t>
              </a:r>
              <a:br>
                <a:rPr kumimoji="1" lang="en-US" altLang="zh-TW" sz="1200" b="1">
                  <a:solidFill>
                    <a:srgbClr val="000000"/>
                  </a:solidFill>
                  <a:latin typeface="Arial" charset="0"/>
                  <a:ea typeface="新細明體" charset="0"/>
                  <a:cs typeface="新細明體" charset="0"/>
                </a:rPr>
              </a:br>
              <a:r>
                <a:rPr kumimoji="1" lang="en-US" altLang="zh-TW" sz="1200" b="1">
                  <a:solidFill>
                    <a:srgbClr val="000000"/>
                  </a:solidFill>
                  <a:latin typeface="Arial" charset="0"/>
                  <a:ea typeface="新細明體" charset="0"/>
                  <a:cs typeface="新細明體" charset="0"/>
                </a:rPr>
                <a:t> for virtualization in the</a:t>
              </a:r>
              <a:br>
                <a:rPr kumimoji="1" lang="en-US" altLang="zh-TW" sz="1200" b="1">
                  <a:solidFill>
                    <a:srgbClr val="000000"/>
                  </a:solidFill>
                  <a:latin typeface="Arial" charset="0"/>
                  <a:ea typeface="新細明體" charset="0"/>
                  <a:cs typeface="新細明體" charset="0"/>
                </a:rPr>
              </a:br>
              <a:r>
                <a:rPr kumimoji="1" lang="en-US" altLang="zh-TW" sz="1200" b="1">
                  <a:solidFill>
                    <a:srgbClr val="000000"/>
                  </a:solidFill>
                  <a:latin typeface="Arial" charset="0"/>
                  <a:ea typeface="新細明體" charset="0"/>
                  <a:cs typeface="新細明體" charset="0"/>
                </a:rPr>
                <a:t> IA-32 and </a:t>
              </a:r>
              <a:br>
                <a:rPr kumimoji="1" lang="en-US" altLang="zh-TW" sz="1200" b="1">
                  <a:solidFill>
                    <a:srgbClr val="000000"/>
                  </a:solidFill>
                  <a:latin typeface="Arial" charset="0"/>
                  <a:ea typeface="新細明體" charset="0"/>
                  <a:cs typeface="新細明體" charset="0"/>
                </a:rPr>
              </a:br>
              <a:r>
                <a:rPr kumimoji="1" lang="en-US" altLang="zh-TW" sz="1200" b="1">
                  <a:solidFill>
                    <a:srgbClr val="000000"/>
                  </a:solidFill>
                  <a:latin typeface="Arial" charset="0"/>
                  <a:ea typeface="新細明體" charset="0"/>
                  <a:cs typeface="新細明體" charset="0"/>
                </a:rPr>
                <a:t>Itanium architectures…</a:t>
              </a:r>
            </a:p>
          </p:txBody>
        </p:sp>
        <p:grpSp>
          <p:nvGrpSpPr>
            <p:cNvPr id="81946" name="Group 17"/>
            <p:cNvGrpSpPr>
              <a:grpSpLocks/>
            </p:cNvGrpSpPr>
            <p:nvPr/>
          </p:nvGrpSpPr>
          <p:grpSpPr bwMode="auto">
            <a:xfrm>
              <a:off x="1478" y="2077"/>
              <a:ext cx="454" cy="250"/>
              <a:chOff x="325" y="3648"/>
              <a:chExt cx="454" cy="250"/>
            </a:xfrm>
          </p:grpSpPr>
          <p:sp>
            <p:nvSpPr>
              <p:cNvPr id="271378" name="Oval 18"/>
              <p:cNvSpPr>
                <a:spLocks noChangeArrowheads="1"/>
              </p:cNvSpPr>
              <p:nvPr/>
            </p:nvSpPr>
            <p:spPr bwMode="auto">
              <a:xfrm>
                <a:off x="336" y="3653"/>
                <a:ext cx="432" cy="240"/>
              </a:xfrm>
              <a:prstGeom prst="ellipse">
                <a:avLst/>
              </a:prstGeom>
              <a:solidFill>
                <a:schemeClr val="tx1"/>
              </a:solidFill>
              <a:ln w="31750" algn="ctr">
                <a:solidFill>
                  <a:schemeClr val="tx1"/>
                </a:solidFill>
                <a:round/>
                <a:headEnd type="none" w="sm" len="sm"/>
                <a:tailEnd type="none" w="med" len="lg"/>
              </a:ln>
              <a:effectLst/>
            </p:spPr>
            <p:txBody>
              <a:bodyPr wrap="none" anchor="ctr"/>
              <a:lstStyle/>
              <a:p>
                <a:pPr algn="ctr" defTabSz="914400" fontAlgn="base">
                  <a:spcBef>
                    <a:spcPct val="0"/>
                  </a:spcBef>
                  <a:spcAft>
                    <a:spcPct val="0"/>
                  </a:spcAft>
                </a:pPr>
                <a:endParaRPr kumimoji="1" lang="zh-TW" altLang="en-US" b="1">
                  <a:solidFill>
                    <a:srgbClr val="FFFFFF"/>
                  </a:solidFill>
                  <a:effectLst>
                    <a:outerShdw blurRad="38100" dist="38100" dir="2700000" algn="tl">
                      <a:srgbClr val="DDDDDD"/>
                    </a:outerShdw>
                  </a:effectLst>
                  <a:latin typeface="Arial" charset="0"/>
                  <a:ea typeface="新細明體" charset="0"/>
                  <a:cs typeface="新細明體" charset="0"/>
                </a:endParaRPr>
              </a:p>
            </p:txBody>
          </p:sp>
          <p:sp>
            <p:nvSpPr>
              <p:cNvPr id="81951" name="Text Box 19"/>
              <p:cNvSpPr txBox="1">
                <a:spLocks noChangeArrowheads="1"/>
              </p:cNvSpPr>
              <p:nvPr/>
            </p:nvSpPr>
            <p:spPr bwMode="auto">
              <a:xfrm>
                <a:off x="325" y="3648"/>
                <a:ext cx="454" cy="250"/>
              </a:xfrm>
              <a:prstGeom prst="rect">
                <a:avLst/>
              </a:prstGeom>
              <a:solidFill>
                <a:srgbClr val="FFFFFF"/>
              </a:solidFill>
              <a:ln>
                <a:noFill/>
              </a:ln>
              <a:extLst>
                <a:ext uri="{91240B29-F687-4f45-9708-019B960494DF}">
                  <a14:hiddenLine xmlns="" xmlns:a14="http://schemas.microsoft.com/office/drawing/2010/main" w="31750">
                    <a:solidFill>
                      <a:srgbClr val="000000"/>
                    </a:solidFill>
                    <a:miter lim="800000"/>
                    <a:headEnd type="none" w="sm" len="sm"/>
                    <a:tailEnd type="none" w="med" len="lg"/>
                  </a14:hiddenLine>
                </a:ext>
              </a:extLst>
            </p:spPr>
            <p:txBody>
              <a:bodyPr wrap="none">
                <a:spAutoFit/>
              </a:bodyPr>
              <a:lstStyle>
                <a:lvl1pPr eaLnBrk="0" hangingPunct="0">
                  <a:defRPr kumimoji="1">
                    <a:solidFill>
                      <a:schemeClr val="tx1"/>
                    </a:solidFill>
                    <a:latin typeface="Arial" charset="0"/>
                    <a:ea typeface="新細明體" charset="0"/>
                    <a:cs typeface="新細明體" charset="0"/>
                  </a:defRPr>
                </a:lvl1pPr>
                <a:lvl2pPr marL="742950" indent="-285750" eaLnBrk="0" hangingPunct="0">
                  <a:defRPr kumimoji="1">
                    <a:solidFill>
                      <a:schemeClr val="tx1"/>
                    </a:solidFill>
                    <a:latin typeface="Arial" charset="0"/>
                    <a:ea typeface="新細明體" charset="0"/>
                    <a:cs typeface="新細明體" charset="0"/>
                  </a:defRPr>
                </a:lvl2pPr>
                <a:lvl3pPr marL="1143000" indent="-228600" eaLnBrk="0" hangingPunct="0">
                  <a:defRPr kumimoji="1">
                    <a:solidFill>
                      <a:schemeClr val="tx1"/>
                    </a:solidFill>
                    <a:latin typeface="Arial" charset="0"/>
                    <a:ea typeface="新細明體" charset="0"/>
                    <a:cs typeface="新細明體" charset="0"/>
                  </a:defRPr>
                </a:lvl3pPr>
                <a:lvl4pPr marL="1600200" indent="-228600" eaLnBrk="0" hangingPunct="0">
                  <a:defRPr kumimoji="1">
                    <a:solidFill>
                      <a:schemeClr val="tx1"/>
                    </a:solidFill>
                    <a:latin typeface="Arial" charset="0"/>
                    <a:ea typeface="新細明體" charset="0"/>
                    <a:cs typeface="新細明體" charset="0"/>
                  </a:defRPr>
                </a:lvl4pPr>
                <a:lvl5pPr marL="2057400" indent="-228600" eaLnBrk="0" hangingPunct="0">
                  <a:defRPr kumimoji="1">
                    <a:solidFill>
                      <a:schemeClr val="tx1"/>
                    </a:solidFill>
                    <a:latin typeface="Arial" charset="0"/>
                    <a:ea typeface="新細明體" charset="0"/>
                    <a:cs typeface="新細明體" charset="0"/>
                  </a:defRPr>
                </a:lvl5pPr>
                <a:lvl6pPr marL="2514600" indent="-228600" eaLnBrk="0" fontAlgn="base" hangingPunct="0">
                  <a:spcBef>
                    <a:spcPct val="0"/>
                  </a:spcBef>
                  <a:spcAft>
                    <a:spcPct val="0"/>
                  </a:spcAft>
                  <a:defRPr kumimoji="1">
                    <a:solidFill>
                      <a:schemeClr val="tx1"/>
                    </a:solidFill>
                    <a:latin typeface="Arial" charset="0"/>
                    <a:ea typeface="新細明體" charset="0"/>
                    <a:cs typeface="新細明體" charset="0"/>
                  </a:defRPr>
                </a:lvl6pPr>
                <a:lvl7pPr marL="2971800" indent="-228600" eaLnBrk="0" fontAlgn="base" hangingPunct="0">
                  <a:spcBef>
                    <a:spcPct val="0"/>
                  </a:spcBef>
                  <a:spcAft>
                    <a:spcPct val="0"/>
                  </a:spcAft>
                  <a:defRPr kumimoji="1">
                    <a:solidFill>
                      <a:schemeClr val="tx1"/>
                    </a:solidFill>
                    <a:latin typeface="Arial" charset="0"/>
                    <a:ea typeface="新細明體" charset="0"/>
                    <a:cs typeface="新細明體" charset="0"/>
                  </a:defRPr>
                </a:lvl7pPr>
                <a:lvl8pPr marL="3429000" indent="-228600" eaLnBrk="0" fontAlgn="base" hangingPunct="0">
                  <a:spcBef>
                    <a:spcPct val="0"/>
                  </a:spcBef>
                  <a:spcAft>
                    <a:spcPct val="0"/>
                  </a:spcAft>
                  <a:defRPr kumimoji="1">
                    <a:solidFill>
                      <a:schemeClr val="tx1"/>
                    </a:solidFill>
                    <a:latin typeface="Arial" charset="0"/>
                    <a:ea typeface="新細明體" charset="0"/>
                    <a:cs typeface="新細明體" charset="0"/>
                  </a:defRPr>
                </a:lvl8pPr>
                <a:lvl9pPr marL="3886200" indent="-228600" eaLnBrk="0" fontAlgn="base" hangingPunct="0">
                  <a:spcBef>
                    <a:spcPct val="0"/>
                  </a:spcBef>
                  <a:spcAft>
                    <a:spcPct val="0"/>
                  </a:spcAft>
                  <a:defRPr kumimoji="1">
                    <a:solidFill>
                      <a:schemeClr val="tx1"/>
                    </a:solidFill>
                    <a:latin typeface="Arial" charset="0"/>
                    <a:ea typeface="新細明體" charset="0"/>
                    <a:cs typeface="新細明體" charset="0"/>
                  </a:defRPr>
                </a:lvl9pPr>
              </a:lstStyle>
              <a:p>
                <a:pPr algn="ctr" defTabSz="914400" fontAlgn="base">
                  <a:spcBef>
                    <a:spcPct val="0"/>
                  </a:spcBef>
                  <a:spcAft>
                    <a:spcPct val="0"/>
                  </a:spcAft>
                </a:pPr>
                <a:r>
                  <a:rPr lang="en-US" altLang="zh-TW" sz="2000" dirty="0">
                    <a:solidFill>
                      <a:srgbClr val="081D58"/>
                    </a:solidFill>
                  </a:rPr>
                  <a:t>VT-x</a:t>
                </a:r>
              </a:p>
            </p:txBody>
          </p:sp>
        </p:grpSp>
        <p:grpSp>
          <p:nvGrpSpPr>
            <p:cNvPr id="81947" name="Group 20"/>
            <p:cNvGrpSpPr>
              <a:grpSpLocks/>
            </p:cNvGrpSpPr>
            <p:nvPr/>
          </p:nvGrpSpPr>
          <p:grpSpPr bwMode="auto">
            <a:xfrm>
              <a:off x="1500" y="2413"/>
              <a:ext cx="432" cy="250"/>
              <a:chOff x="1392" y="3840"/>
              <a:chExt cx="432" cy="250"/>
            </a:xfrm>
          </p:grpSpPr>
          <p:sp>
            <p:nvSpPr>
              <p:cNvPr id="271381" name="Oval 21"/>
              <p:cNvSpPr>
                <a:spLocks noChangeArrowheads="1"/>
              </p:cNvSpPr>
              <p:nvPr/>
            </p:nvSpPr>
            <p:spPr bwMode="auto">
              <a:xfrm>
                <a:off x="1392" y="3845"/>
                <a:ext cx="432" cy="240"/>
              </a:xfrm>
              <a:prstGeom prst="ellipse">
                <a:avLst/>
              </a:prstGeom>
              <a:noFill/>
              <a:ln w="31750" algn="ctr">
                <a:solidFill>
                  <a:schemeClr val="tx1"/>
                </a:solidFill>
                <a:round/>
                <a:headEnd type="none" w="sm" len="sm"/>
                <a:tailEnd type="none" w="med" len="lg"/>
              </a:ln>
              <a:effectLst/>
            </p:spPr>
            <p:txBody>
              <a:bodyPr wrap="none" anchor="ctr"/>
              <a:lstStyle/>
              <a:p>
                <a:pPr algn="ctr" defTabSz="914400" fontAlgn="base">
                  <a:spcBef>
                    <a:spcPct val="0"/>
                  </a:spcBef>
                  <a:spcAft>
                    <a:spcPct val="0"/>
                  </a:spcAft>
                </a:pPr>
                <a:endParaRPr kumimoji="1" lang="zh-TW" altLang="en-US" b="1">
                  <a:solidFill>
                    <a:srgbClr val="FFFFFF"/>
                  </a:solidFill>
                  <a:effectLst>
                    <a:outerShdw blurRad="38100" dist="38100" dir="2700000" algn="tl">
                      <a:srgbClr val="DDDDDD"/>
                    </a:outerShdw>
                  </a:effectLst>
                  <a:latin typeface="Arial" charset="0"/>
                  <a:ea typeface="新細明體" charset="0"/>
                  <a:cs typeface="新細明體" charset="0"/>
                </a:endParaRPr>
              </a:p>
            </p:txBody>
          </p:sp>
          <p:sp>
            <p:nvSpPr>
              <p:cNvPr id="81949" name="Text Box 22"/>
              <p:cNvSpPr txBox="1">
                <a:spLocks noChangeArrowheads="1"/>
              </p:cNvSpPr>
              <p:nvPr/>
            </p:nvSpPr>
            <p:spPr bwMode="auto">
              <a:xfrm>
                <a:off x="1402" y="3840"/>
                <a:ext cx="410" cy="250"/>
              </a:xfrm>
              <a:prstGeom prst="rect">
                <a:avLst/>
              </a:prstGeom>
              <a:solidFill>
                <a:srgbClr val="FFFFFF"/>
              </a:solidFill>
              <a:ln>
                <a:noFill/>
              </a:ln>
              <a:extLst>
                <a:ext uri="{91240B29-F687-4f45-9708-019B960494DF}">
                  <a14:hiddenLine xmlns="" xmlns:a14="http://schemas.microsoft.com/office/drawing/2010/main" w="31750">
                    <a:solidFill>
                      <a:srgbClr val="000000"/>
                    </a:solidFill>
                    <a:miter lim="800000"/>
                    <a:headEnd type="none" w="sm" len="sm"/>
                    <a:tailEnd type="none" w="med" len="lg"/>
                  </a14:hiddenLine>
                </a:ext>
              </a:extLst>
            </p:spPr>
            <p:txBody>
              <a:bodyPr wrap="none">
                <a:spAutoFit/>
              </a:bodyPr>
              <a:lstStyle>
                <a:lvl1pPr eaLnBrk="0" hangingPunct="0">
                  <a:defRPr kumimoji="1">
                    <a:solidFill>
                      <a:schemeClr val="tx1"/>
                    </a:solidFill>
                    <a:latin typeface="Arial" charset="0"/>
                    <a:ea typeface="新細明體" charset="0"/>
                    <a:cs typeface="新細明體" charset="0"/>
                  </a:defRPr>
                </a:lvl1pPr>
                <a:lvl2pPr marL="742950" indent="-285750" eaLnBrk="0" hangingPunct="0">
                  <a:defRPr kumimoji="1">
                    <a:solidFill>
                      <a:schemeClr val="tx1"/>
                    </a:solidFill>
                    <a:latin typeface="Arial" charset="0"/>
                    <a:ea typeface="新細明體" charset="0"/>
                    <a:cs typeface="新細明體" charset="0"/>
                  </a:defRPr>
                </a:lvl2pPr>
                <a:lvl3pPr marL="1143000" indent="-228600" eaLnBrk="0" hangingPunct="0">
                  <a:defRPr kumimoji="1">
                    <a:solidFill>
                      <a:schemeClr val="tx1"/>
                    </a:solidFill>
                    <a:latin typeface="Arial" charset="0"/>
                    <a:ea typeface="新細明體" charset="0"/>
                    <a:cs typeface="新細明體" charset="0"/>
                  </a:defRPr>
                </a:lvl3pPr>
                <a:lvl4pPr marL="1600200" indent="-228600" eaLnBrk="0" hangingPunct="0">
                  <a:defRPr kumimoji="1">
                    <a:solidFill>
                      <a:schemeClr val="tx1"/>
                    </a:solidFill>
                    <a:latin typeface="Arial" charset="0"/>
                    <a:ea typeface="新細明體" charset="0"/>
                    <a:cs typeface="新細明體" charset="0"/>
                  </a:defRPr>
                </a:lvl4pPr>
                <a:lvl5pPr marL="2057400" indent="-228600" eaLnBrk="0" hangingPunct="0">
                  <a:defRPr kumimoji="1">
                    <a:solidFill>
                      <a:schemeClr val="tx1"/>
                    </a:solidFill>
                    <a:latin typeface="Arial" charset="0"/>
                    <a:ea typeface="新細明體" charset="0"/>
                    <a:cs typeface="新細明體" charset="0"/>
                  </a:defRPr>
                </a:lvl5pPr>
                <a:lvl6pPr marL="2514600" indent="-228600" eaLnBrk="0" fontAlgn="base" hangingPunct="0">
                  <a:spcBef>
                    <a:spcPct val="0"/>
                  </a:spcBef>
                  <a:spcAft>
                    <a:spcPct val="0"/>
                  </a:spcAft>
                  <a:defRPr kumimoji="1">
                    <a:solidFill>
                      <a:schemeClr val="tx1"/>
                    </a:solidFill>
                    <a:latin typeface="Arial" charset="0"/>
                    <a:ea typeface="新細明體" charset="0"/>
                    <a:cs typeface="新細明體" charset="0"/>
                  </a:defRPr>
                </a:lvl6pPr>
                <a:lvl7pPr marL="2971800" indent="-228600" eaLnBrk="0" fontAlgn="base" hangingPunct="0">
                  <a:spcBef>
                    <a:spcPct val="0"/>
                  </a:spcBef>
                  <a:spcAft>
                    <a:spcPct val="0"/>
                  </a:spcAft>
                  <a:defRPr kumimoji="1">
                    <a:solidFill>
                      <a:schemeClr val="tx1"/>
                    </a:solidFill>
                    <a:latin typeface="Arial" charset="0"/>
                    <a:ea typeface="新細明體" charset="0"/>
                    <a:cs typeface="新細明體" charset="0"/>
                  </a:defRPr>
                </a:lvl7pPr>
                <a:lvl8pPr marL="3429000" indent="-228600" eaLnBrk="0" fontAlgn="base" hangingPunct="0">
                  <a:spcBef>
                    <a:spcPct val="0"/>
                  </a:spcBef>
                  <a:spcAft>
                    <a:spcPct val="0"/>
                  </a:spcAft>
                  <a:defRPr kumimoji="1">
                    <a:solidFill>
                      <a:schemeClr val="tx1"/>
                    </a:solidFill>
                    <a:latin typeface="Arial" charset="0"/>
                    <a:ea typeface="新細明體" charset="0"/>
                    <a:cs typeface="新細明體" charset="0"/>
                  </a:defRPr>
                </a:lvl8pPr>
                <a:lvl9pPr marL="3886200" indent="-228600" eaLnBrk="0" fontAlgn="base" hangingPunct="0">
                  <a:spcBef>
                    <a:spcPct val="0"/>
                  </a:spcBef>
                  <a:spcAft>
                    <a:spcPct val="0"/>
                  </a:spcAft>
                  <a:defRPr kumimoji="1">
                    <a:solidFill>
                      <a:schemeClr val="tx1"/>
                    </a:solidFill>
                    <a:latin typeface="Arial" charset="0"/>
                    <a:ea typeface="新細明體" charset="0"/>
                    <a:cs typeface="新細明體" charset="0"/>
                  </a:defRPr>
                </a:lvl9pPr>
              </a:lstStyle>
              <a:p>
                <a:pPr algn="ctr" defTabSz="914400" fontAlgn="base">
                  <a:spcBef>
                    <a:spcPct val="0"/>
                  </a:spcBef>
                  <a:spcAft>
                    <a:spcPct val="0"/>
                  </a:spcAft>
                </a:pPr>
                <a:r>
                  <a:rPr lang="en-US" altLang="zh-TW" sz="2000" dirty="0">
                    <a:solidFill>
                      <a:srgbClr val="081D58"/>
                    </a:solidFill>
                  </a:rPr>
                  <a:t>VT-</a:t>
                </a:r>
                <a:r>
                  <a:rPr lang="en-US" altLang="zh-TW" sz="2000" dirty="0" err="1">
                    <a:solidFill>
                      <a:srgbClr val="081D58"/>
                    </a:solidFill>
                  </a:rPr>
                  <a:t>i</a:t>
                </a:r>
                <a:endParaRPr lang="en-US" altLang="zh-TW" sz="2000" dirty="0">
                  <a:solidFill>
                    <a:srgbClr val="081D58"/>
                  </a:solidFill>
                </a:endParaRPr>
              </a:p>
            </p:txBody>
          </p:sp>
        </p:grpSp>
      </p:grpSp>
      <p:grpSp>
        <p:nvGrpSpPr>
          <p:cNvPr id="10" name="Group 58"/>
          <p:cNvGrpSpPr>
            <a:grpSpLocks/>
          </p:cNvGrpSpPr>
          <p:nvPr/>
        </p:nvGrpSpPr>
        <p:grpSpPr bwMode="auto">
          <a:xfrm>
            <a:off x="5105400" y="3643313"/>
            <a:ext cx="3810000" cy="914400"/>
            <a:chOff x="3216" y="2160"/>
            <a:chExt cx="2400" cy="576"/>
          </a:xfrm>
        </p:grpSpPr>
        <p:sp>
          <p:nvSpPr>
            <p:cNvPr id="81941" name="Rectangle 24"/>
            <p:cNvSpPr>
              <a:spLocks noChangeArrowheads="1"/>
            </p:cNvSpPr>
            <p:nvPr/>
          </p:nvSpPr>
          <p:spPr bwMode="auto">
            <a:xfrm>
              <a:off x="3216" y="2160"/>
              <a:ext cx="2400" cy="576"/>
            </a:xfrm>
            <a:prstGeom prst="rect">
              <a:avLst/>
            </a:prstGeom>
            <a:gradFill rotWithShape="1">
              <a:gsLst>
                <a:gs pos="0">
                  <a:srgbClr val="5E91E4"/>
                </a:gs>
                <a:gs pos="50000">
                  <a:srgbClr val="A9C4F0"/>
                </a:gs>
                <a:gs pos="100000">
                  <a:srgbClr val="5E91E4"/>
                </a:gs>
              </a:gsLst>
              <a:lin ang="2700000" scaled="1"/>
            </a:gradFill>
            <a:ln w="3175">
              <a:solidFill>
                <a:srgbClr val="FFFFFF"/>
              </a:solidFill>
              <a:miter lim="800000"/>
              <a:headEnd type="none" w="sm" len="sm"/>
              <a:tailEnd type="none" w="med" len="lg"/>
            </a:ln>
          </p:spPr>
          <p:txBody>
            <a:bodyPr wrap="none" anchor="ctr"/>
            <a:lstStyle/>
            <a:p>
              <a:pPr algn="ctr" defTabSz="914400" fontAlgn="base">
                <a:spcBef>
                  <a:spcPct val="0"/>
                </a:spcBef>
                <a:spcAft>
                  <a:spcPct val="0"/>
                </a:spcAft>
              </a:pPr>
              <a:r>
                <a:rPr kumimoji="1" lang="en-US" altLang="zh-TW" sz="1200" b="1">
                  <a:solidFill>
                    <a:srgbClr val="000000"/>
                  </a:solidFill>
                  <a:latin typeface="Arial" charset="0"/>
                  <a:ea typeface="新細明體" charset="0"/>
                  <a:cs typeface="新細明體" charset="0"/>
                </a:rPr>
                <a:t>… followed by on-going evolution of support:</a:t>
              </a:r>
            </a:p>
            <a:p>
              <a:pPr algn="ctr" defTabSz="914400" fontAlgn="base">
                <a:spcBef>
                  <a:spcPct val="0"/>
                </a:spcBef>
                <a:spcAft>
                  <a:spcPct val="0"/>
                </a:spcAft>
              </a:pPr>
              <a:r>
                <a:rPr kumimoji="1" lang="en-US" altLang="zh-TW" sz="1200" b="1">
                  <a:solidFill>
                    <a:srgbClr val="000000"/>
                  </a:solidFill>
                  <a:latin typeface="Arial" charset="0"/>
                  <a:ea typeface="新細明體" charset="0"/>
                  <a:cs typeface="新細明體" charset="0"/>
                </a:rPr>
                <a:t> Micro-architectural (e.g., lower VM switch times)</a:t>
              </a:r>
            </a:p>
            <a:p>
              <a:pPr algn="ctr" defTabSz="914400" fontAlgn="base">
                <a:spcBef>
                  <a:spcPct val="0"/>
                </a:spcBef>
                <a:spcAft>
                  <a:spcPct val="0"/>
                </a:spcAft>
              </a:pPr>
              <a:r>
                <a:rPr kumimoji="1" lang="en-US" altLang="zh-TW" sz="1200" b="1">
                  <a:solidFill>
                    <a:srgbClr val="000000"/>
                  </a:solidFill>
                  <a:latin typeface="Arial" charset="0"/>
                  <a:ea typeface="新細明體" charset="0"/>
                  <a:cs typeface="新細明體" charset="0"/>
                </a:rPr>
                <a:t> Architectural (e.g., </a:t>
              </a:r>
              <a:r>
                <a:rPr kumimoji="1" lang="en-US" altLang="zh-TW" sz="1200" b="1">
                  <a:solidFill>
                    <a:srgbClr val="660066"/>
                  </a:solidFill>
                  <a:latin typeface="Arial" charset="0"/>
                  <a:ea typeface="新細明體" charset="0"/>
                  <a:cs typeface="新細明體" charset="0"/>
                </a:rPr>
                <a:t>Extended Page Tables</a:t>
              </a:r>
              <a:r>
                <a:rPr kumimoji="1" lang="en-US" altLang="zh-TW" sz="1200" b="1">
                  <a:solidFill>
                    <a:srgbClr val="000000"/>
                  </a:solidFill>
                  <a:latin typeface="Arial" charset="0"/>
                  <a:ea typeface="新細明體" charset="0"/>
                  <a:cs typeface="新細明體" charset="0"/>
                </a:rPr>
                <a:t>)</a:t>
              </a:r>
            </a:p>
          </p:txBody>
        </p:sp>
        <p:sp>
          <p:nvSpPr>
            <p:cNvPr id="271385" name="AutoShape 25"/>
            <p:cNvSpPr>
              <a:spLocks noChangeArrowheads="1"/>
            </p:cNvSpPr>
            <p:nvPr/>
          </p:nvSpPr>
          <p:spPr bwMode="auto">
            <a:xfrm>
              <a:off x="3552" y="2624"/>
              <a:ext cx="666" cy="101"/>
            </a:xfrm>
            <a:prstGeom prst="rightArrow">
              <a:avLst>
                <a:gd name="adj1" fmla="val 50000"/>
                <a:gd name="adj2" fmla="val 164851"/>
              </a:avLst>
            </a:prstGeom>
            <a:gradFill rotWithShape="1">
              <a:gsLst>
                <a:gs pos="0">
                  <a:srgbClr val="5E91E4"/>
                </a:gs>
                <a:gs pos="50000">
                  <a:srgbClr val="5E91E4">
                    <a:gamma/>
                    <a:tint val="53725"/>
                    <a:invGamma/>
                  </a:srgbClr>
                </a:gs>
                <a:gs pos="100000">
                  <a:srgbClr val="5E91E4"/>
                </a:gs>
              </a:gsLst>
              <a:lin ang="2700000" scaled="1"/>
            </a:gradFill>
            <a:ln w="3175" algn="ctr">
              <a:solidFill>
                <a:srgbClr val="FFFFFF"/>
              </a:solidFill>
              <a:miter lim="800000"/>
              <a:headEnd/>
              <a:tailEnd/>
            </a:ln>
            <a:effectLst/>
          </p:spPr>
          <p:txBody>
            <a:bodyPr wrap="none" anchor="ctr"/>
            <a:lstStyle/>
            <a:p>
              <a:pPr algn="ctr" defTabSz="914400" fontAlgn="base">
                <a:spcBef>
                  <a:spcPct val="0"/>
                </a:spcBef>
                <a:spcAft>
                  <a:spcPct val="0"/>
                </a:spcAft>
              </a:pPr>
              <a:endParaRPr kumimoji="1" lang="zh-TW" altLang="en-US" sz="1200" b="1">
                <a:solidFill>
                  <a:srgbClr val="000000"/>
                </a:solidFill>
                <a:latin typeface="Arial" charset="0"/>
                <a:ea typeface="新細明體" charset="0"/>
                <a:cs typeface="新細明體" charset="0"/>
              </a:endParaRPr>
            </a:p>
          </p:txBody>
        </p:sp>
      </p:grpSp>
      <p:grpSp>
        <p:nvGrpSpPr>
          <p:cNvPr id="11" name="Group 57"/>
          <p:cNvGrpSpPr>
            <a:grpSpLocks/>
          </p:cNvGrpSpPr>
          <p:nvPr/>
        </p:nvGrpSpPr>
        <p:grpSpPr bwMode="auto">
          <a:xfrm>
            <a:off x="5257800" y="4710113"/>
            <a:ext cx="3657600" cy="914400"/>
            <a:chOff x="3312" y="2832"/>
            <a:chExt cx="2304" cy="576"/>
          </a:xfrm>
        </p:grpSpPr>
        <p:sp>
          <p:nvSpPr>
            <p:cNvPr id="81939" name="Rectangle 33"/>
            <p:cNvSpPr>
              <a:spLocks noChangeArrowheads="1"/>
            </p:cNvSpPr>
            <p:nvPr/>
          </p:nvSpPr>
          <p:spPr bwMode="auto">
            <a:xfrm>
              <a:off x="3312" y="2832"/>
              <a:ext cx="2304" cy="576"/>
            </a:xfrm>
            <a:prstGeom prst="rect">
              <a:avLst/>
            </a:prstGeom>
            <a:gradFill rotWithShape="1">
              <a:gsLst>
                <a:gs pos="0">
                  <a:srgbClr val="66CC66"/>
                </a:gs>
                <a:gs pos="50000">
                  <a:srgbClr val="ADE4AD"/>
                </a:gs>
                <a:gs pos="100000">
                  <a:srgbClr val="66CC66"/>
                </a:gs>
              </a:gsLst>
              <a:lin ang="2700000" scaled="1"/>
            </a:gradFill>
            <a:ln w="3175">
              <a:solidFill>
                <a:srgbClr val="FFFFFF"/>
              </a:solidFill>
              <a:miter lim="800000"/>
              <a:headEnd type="none" w="sm" len="sm"/>
              <a:tailEnd type="none" w="med" len="lg"/>
            </a:ln>
          </p:spPr>
          <p:txBody>
            <a:bodyPr wrap="none" anchor="ctr"/>
            <a:lstStyle/>
            <a:p>
              <a:pPr algn="ctr" defTabSz="914400" eaLnBrk="0" fontAlgn="base" hangingPunct="0">
                <a:spcBef>
                  <a:spcPct val="0"/>
                </a:spcBef>
                <a:spcAft>
                  <a:spcPct val="0"/>
                </a:spcAft>
              </a:pPr>
              <a:r>
                <a:rPr kumimoji="1" lang="en-US" altLang="zh-TW" sz="1200" b="1">
                  <a:solidFill>
                    <a:srgbClr val="081D58"/>
                  </a:solidFill>
                  <a:latin typeface="Arial" charset="0"/>
                  <a:ea typeface="新細明體" charset="0"/>
                  <a:cs typeface="新細明體" charset="0"/>
                </a:rPr>
                <a:t>Increasingly better CPU and I/O virtualization </a:t>
              </a:r>
              <a:br>
                <a:rPr kumimoji="1" lang="en-US" altLang="zh-TW" sz="1200" b="1">
                  <a:solidFill>
                    <a:srgbClr val="081D58"/>
                  </a:solidFill>
                  <a:latin typeface="Arial" charset="0"/>
                  <a:ea typeface="新細明體" charset="0"/>
                  <a:cs typeface="新細明體" charset="0"/>
                </a:rPr>
              </a:br>
              <a:r>
                <a:rPr kumimoji="1" lang="en-US" altLang="zh-TW" sz="1200" b="1">
                  <a:solidFill>
                    <a:srgbClr val="081D58"/>
                  </a:solidFill>
                  <a:latin typeface="Arial" charset="0"/>
                  <a:ea typeface="新細明體" charset="0"/>
                  <a:cs typeface="新細明體" charset="0"/>
                </a:rPr>
                <a:t>performance and functionality as I/O devices </a:t>
              </a:r>
              <a:br>
                <a:rPr kumimoji="1" lang="en-US" altLang="zh-TW" sz="1200" b="1">
                  <a:solidFill>
                    <a:srgbClr val="081D58"/>
                  </a:solidFill>
                  <a:latin typeface="Arial" charset="0"/>
                  <a:ea typeface="新細明體" charset="0"/>
                  <a:cs typeface="新細明體" charset="0"/>
                </a:rPr>
              </a:br>
              <a:r>
                <a:rPr kumimoji="1" lang="en-US" altLang="zh-TW" sz="1200" b="1">
                  <a:solidFill>
                    <a:srgbClr val="081D58"/>
                  </a:solidFill>
                  <a:latin typeface="Arial" charset="0"/>
                  <a:ea typeface="新細明體" charset="0"/>
                  <a:cs typeface="新細明體" charset="0"/>
                </a:rPr>
                <a:t>and VMMs exploit infrastructure provided </a:t>
              </a:r>
              <a:br>
                <a:rPr kumimoji="1" lang="en-US" altLang="zh-TW" sz="1200" b="1">
                  <a:solidFill>
                    <a:srgbClr val="081D58"/>
                  </a:solidFill>
                  <a:latin typeface="Arial" charset="0"/>
                  <a:ea typeface="新細明體" charset="0"/>
                  <a:cs typeface="新細明體" charset="0"/>
                </a:rPr>
              </a:br>
              <a:r>
                <a:rPr kumimoji="1" lang="en-US" altLang="zh-TW" sz="1200" b="1">
                  <a:solidFill>
                    <a:srgbClr val="081D58"/>
                  </a:solidFill>
                  <a:latin typeface="Arial" charset="0"/>
                  <a:ea typeface="新細明體" charset="0"/>
                  <a:cs typeface="新細明體" charset="0"/>
                </a:rPr>
                <a:t>by VT-x, VT-i, VT-d</a:t>
              </a:r>
            </a:p>
          </p:txBody>
        </p:sp>
        <p:sp>
          <p:nvSpPr>
            <p:cNvPr id="271394" name="AutoShape 34"/>
            <p:cNvSpPr>
              <a:spLocks noChangeArrowheads="1"/>
            </p:cNvSpPr>
            <p:nvPr/>
          </p:nvSpPr>
          <p:spPr bwMode="auto">
            <a:xfrm>
              <a:off x="3320" y="3238"/>
              <a:ext cx="661" cy="112"/>
            </a:xfrm>
            <a:prstGeom prst="rightArrow">
              <a:avLst>
                <a:gd name="adj1" fmla="val 50000"/>
                <a:gd name="adj2" fmla="val 147545"/>
              </a:avLst>
            </a:prstGeom>
            <a:gradFill rotWithShape="1">
              <a:gsLst>
                <a:gs pos="0">
                  <a:srgbClr val="66CC66"/>
                </a:gs>
                <a:gs pos="50000">
                  <a:srgbClr val="66CC66">
                    <a:gamma/>
                    <a:tint val="53725"/>
                    <a:invGamma/>
                  </a:srgbClr>
                </a:gs>
                <a:gs pos="100000">
                  <a:srgbClr val="66CC66"/>
                </a:gs>
              </a:gsLst>
              <a:lin ang="2700000" scaled="1"/>
            </a:gradFill>
            <a:ln w="3175" algn="ctr">
              <a:solidFill>
                <a:srgbClr val="FFFFFF"/>
              </a:solidFill>
              <a:miter lim="800000"/>
              <a:headEnd/>
              <a:tailEnd/>
            </a:ln>
            <a:effectLst/>
          </p:spPr>
          <p:txBody>
            <a:bodyPr wrap="none" anchor="ctr"/>
            <a:lstStyle/>
            <a:p>
              <a:pPr algn="ctr" defTabSz="914400" fontAlgn="base">
                <a:spcBef>
                  <a:spcPct val="0"/>
                </a:spcBef>
                <a:spcAft>
                  <a:spcPct val="0"/>
                </a:spcAft>
              </a:pPr>
              <a:endParaRPr kumimoji="1" lang="zh-TW" altLang="en-US" b="1">
                <a:solidFill>
                  <a:srgbClr val="FFFFFF"/>
                </a:solidFill>
                <a:latin typeface="Arial" charset="0"/>
                <a:ea typeface="新細明體" charset="0"/>
                <a:cs typeface="新細明體" charset="0"/>
              </a:endParaRPr>
            </a:p>
          </p:txBody>
        </p:sp>
      </p:grpSp>
      <p:sp>
        <p:nvSpPr>
          <p:cNvPr id="81937" name="Text Box 45"/>
          <p:cNvSpPr txBox="1">
            <a:spLocks noChangeArrowheads="1"/>
          </p:cNvSpPr>
          <p:nvPr/>
        </p:nvSpPr>
        <p:spPr bwMode="auto">
          <a:xfrm>
            <a:off x="387350" y="6502400"/>
            <a:ext cx="4479925" cy="2286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kumimoji="1">
                <a:solidFill>
                  <a:schemeClr val="tx1"/>
                </a:solidFill>
                <a:latin typeface="Arial" charset="0"/>
                <a:ea typeface="新細明體" charset="0"/>
                <a:cs typeface="新細明體" charset="0"/>
              </a:defRPr>
            </a:lvl1pPr>
            <a:lvl2pPr marL="742950" indent="-285750" eaLnBrk="0" hangingPunct="0">
              <a:defRPr kumimoji="1">
                <a:solidFill>
                  <a:schemeClr val="tx1"/>
                </a:solidFill>
                <a:latin typeface="Arial" charset="0"/>
                <a:ea typeface="新細明體" charset="0"/>
                <a:cs typeface="新細明體" charset="0"/>
              </a:defRPr>
            </a:lvl2pPr>
            <a:lvl3pPr marL="1143000" indent="-228600" eaLnBrk="0" hangingPunct="0">
              <a:defRPr kumimoji="1">
                <a:solidFill>
                  <a:schemeClr val="tx1"/>
                </a:solidFill>
                <a:latin typeface="Arial" charset="0"/>
                <a:ea typeface="新細明體" charset="0"/>
                <a:cs typeface="新細明體" charset="0"/>
              </a:defRPr>
            </a:lvl3pPr>
            <a:lvl4pPr marL="1600200" indent="-228600" eaLnBrk="0" hangingPunct="0">
              <a:defRPr kumimoji="1">
                <a:solidFill>
                  <a:schemeClr val="tx1"/>
                </a:solidFill>
                <a:latin typeface="Arial" charset="0"/>
                <a:ea typeface="新細明體" charset="0"/>
                <a:cs typeface="新細明體" charset="0"/>
              </a:defRPr>
            </a:lvl4pPr>
            <a:lvl5pPr marL="2057400" indent="-228600" eaLnBrk="0" hangingPunct="0">
              <a:defRPr kumimoji="1">
                <a:solidFill>
                  <a:schemeClr val="tx1"/>
                </a:solidFill>
                <a:latin typeface="Arial" charset="0"/>
                <a:ea typeface="新細明體" charset="0"/>
                <a:cs typeface="新細明體" charset="0"/>
              </a:defRPr>
            </a:lvl5pPr>
            <a:lvl6pPr marL="2514600" indent="-228600" eaLnBrk="0" fontAlgn="base" hangingPunct="0">
              <a:spcBef>
                <a:spcPct val="0"/>
              </a:spcBef>
              <a:spcAft>
                <a:spcPct val="0"/>
              </a:spcAft>
              <a:defRPr kumimoji="1">
                <a:solidFill>
                  <a:schemeClr val="tx1"/>
                </a:solidFill>
                <a:latin typeface="Arial" charset="0"/>
                <a:ea typeface="新細明體" charset="0"/>
                <a:cs typeface="新細明體" charset="0"/>
              </a:defRPr>
            </a:lvl6pPr>
            <a:lvl7pPr marL="2971800" indent="-228600" eaLnBrk="0" fontAlgn="base" hangingPunct="0">
              <a:spcBef>
                <a:spcPct val="0"/>
              </a:spcBef>
              <a:spcAft>
                <a:spcPct val="0"/>
              </a:spcAft>
              <a:defRPr kumimoji="1">
                <a:solidFill>
                  <a:schemeClr val="tx1"/>
                </a:solidFill>
                <a:latin typeface="Arial" charset="0"/>
                <a:ea typeface="新細明體" charset="0"/>
                <a:cs typeface="新細明體" charset="0"/>
              </a:defRPr>
            </a:lvl7pPr>
            <a:lvl8pPr marL="3429000" indent="-228600" eaLnBrk="0" fontAlgn="base" hangingPunct="0">
              <a:spcBef>
                <a:spcPct val="0"/>
              </a:spcBef>
              <a:spcAft>
                <a:spcPct val="0"/>
              </a:spcAft>
              <a:defRPr kumimoji="1">
                <a:solidFill>
                  <a:schemeClr val="tx1"/>
                </a:solidFill>
                <a:latin typeface="Arial" charset="0"/>
                <a:ea typeface="新細明體" charset="0"/>
                <a:cs typeface="新細明體" charset="0"/>
              </a:defRPr>
            </a:lvl8pPr>
            <a:lvl9pPr marL="3886200" indent="-228600" eaLnBrk="0" fontAlgn="base" hangingPunct="0">
              <a:spcBef>
                <a:spcPct val="0"/>
              </a:spcBef>
              <a:spcAft>
                <a:spcPct val="0"/>
              </a:spcAft>
              <a:defRPr kumimoji="1">
                <a:solidFill>
                  <a:schemeClr val="tx1"/>
                </a:solidFill>
                <a:latin typeface="Arial" charset="0"/>
                <a:ea typeface="新細明體" charset="0"/>
                <a:cs typeface="新細明體" charset="0"/>
              </a:defRPr>
            </a:lvl9pPr>
          </a:lstStyle>
          <a:p>
            <a:pPr defTabSz="914400" eaLnBrk="1" fontAlgn="base" hangingPunct="1">
              <a:spcBef>
                <a:spcPct val="50000"/>
              </a:spcBef>
              <a:spcAft>
                <a:spcPct val="0"/>
              </a:spcAft>
            </a:pPr>
            <a:r>
              <a:rPr lang="en-US" altLang="zh-TW" sz="900">
                <a:solidFill>
                  <a:srgbClr val="FFFFFF"/>
                </a:solidFill>
              </a:rPr>
              <a:t>*Other names and brands may be claimed as the property of others</a:t>
            </a:r>
          </a:p>
        </p:txBody>
      </p:sp>
      <p:sp>
        <p:nvSpPr>
          <p:cNvPr id="81938" name="Text Box 46"/>
          <p:cNvSpPr txBox="1">
            <a:spLocks noChangeArrowheads="1"/>
          </p:cNvSpPr>
          <p:nvPr/>
        </p:nvSpPr>
        <p:spPr bwMode="auto">
          <a:xfrm>
            <a:off x="3605213" y="5700713"/>
            <a:ext cx="890587" cy="3968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31750">
                <a:solidFill>
                  <a:srgbClr val="000000"/>
                </a:solidFill>
                <a:miter lim="800000"/>
                <a:headEnd type="none" w="sm" len="sm"/>
                <a:tailEnd type="none" w="med" len="lg"/>
              </a14:hiddenLine>
            </a:ext>
          </a:extLst>
        </p:spPr>
        <p:txBody>
          <a:bodyPr wrap="none">
            <a:spAutoFit/>
          </a:bodyPr>
          <a:lstStyle>
            <a:lvl1pPr eaLnBrk="0" hangingPunct="0">
              <a:defRPr kumimoji="1">
                <a:solidFill>
                  <a:schemeClr val="tx1"/>
                </a:solidFill>
                <a:latin typeface="Arial" charset="0"/>
                <a:ea typeface="新細明體" charset="0"/>
                <a:cs typeface="新細明體" charset="0"/>
              </a:defRPr>
            </a:lvl1pPr>
            <a:lvl2pPr marL="742950" indent="-285750" eaLnBrk="0" hangingPunct="0">
              <a:defRPr kumimoji="1">
                <a:solidFill>
                  <a:schemeClr val="tx1"/>
                </a:solidFill>
                <a:latin typeface="Arial" charset="0"/>
                <a:ea typeface="新細明體" charset="0"/>
                <a:cs typeface="新細明體" charset="0"/>
              </a:defRPr>
            </a:lvl2pPr>
            <a:lvl3pPr marL="1143000" indent="-228600" eaLnBrk="0" hangingPunct="0">
              <a:defRPr kumimoji="1">
                <a:solidFill>
                  <a:schemeClr val="tx1"/>
                </a:solidFill>
                <a:latin typeface="Arial" charset="0"/>
                <a:ea typeface="新細明體" charset="0"/>
                <a:cs typeface="新細明體" charset="0"/>
              </a:defRPr>
            </a:lvl3pPr>
            <a:lvl4pPr marL="1600200" indent="-228600" eaLnBrk="0" hangingPunct="0">
              <a:defRPr kumimoji="1">
                <a:solidFill>
                  <a:schemeClr val="tx1"/>
                </a:solidFill>
                <a:latin typeface="Arial" charset="0"/>
                <a:ea typeface="新細明體" charset="0"/>
                <a:cs typeface="新細明體" charset="0"/>
              </a:defRPr>
            </a:lvl4pPr>
            <a:lvl5pPr marL="2057400" indent="-228600" eaLnBrk="0" hangingPunct="0">
              <a:defRPr kumimoji="1">
                <a:solidFill>
                  <a:schemeClr val="tx1"/>
                </a:solidFill>
                <a:latin typeface="Arial" charset="0"/>
                <a:ea typeface="新細明體" charset="0"/>
                <a:cs typeface="新細明體" charset="0"/>
              </a:defRPr>
            </a:lvl5pPr>
            <a:lvl6pPr marL="2514600" indent="-228600" eaLnBrk="0" fontAlgn="base" hangingPunct="0">
              <a:spcBef>
                <a:spcPct val="0"/>
              </a:spcBef>
              <a:spcAft>
                <a:spcPct val="0"/>
              </a:spcAft>
              <a:defRPr kumimoji="1">
                <a:solidFill>
                  <a:schemeClr val="tx1"/>
                </a:solidFill>
                <a:latin typeface="Arial" charset="0"/>
                <a:ea typeface="新細明體" charset="0"/>
                <a:cs typeface="新細明體" charset="0"/>
              </a:defRPr>
            </a:lvl6pPr>
            <a:lvl7pPr marL="2971800" indent="-228600" eaLnBrk="0" fontAlgn="base" hangingPunct="0">
              <a:spcBef>
                <a:spcPct val="0"/>
              </a:spcBef>
              <a:spcAft>
                <a:spcPct val="0"/>
              </a:spcAft>
              <a:defRPr kumimoji="1">
                <a:solidFill>
                  <a:schemeClr val="tx1"/>
                </a:solidFill>
                <a:latin typeface="Arial" charset="0"/>
                <a:ea typeface="新細明體" charset="0"/>
                <a:cs typeface="新細明體" charset="0"/>
              </a:defRPr>
            </a:lvl7pPr>
            <a:lvl8pPr marL="3429000" indent="-228600" eaLnBrk="0" fontAlgn="base" hangingPunct="0">
              <a:spcBef>
                <a:spcPct val="0"/>
              </a:spcBef>
              <a:spcAft>
                <a:spcPct val="0"/>
              </a:spcAft>
              <a:defRPr kumimoji="1">
                <a:solidFill>
                  <a:schemeClr val="tx1"/>
                </a:solidFill>
                <a:latin typeface="Arial" charset="0"/>
                <a:ea typeface="新細明體" charset="0"/>
                <a:cs typeface="新細明體" charset="0"/>
              </a:defRPr>
            </a:lvl8pPr>
            <a:lvl9pPr marL="3886200" indent="-228600" eaLnBrk="0" fontAlgn="base" hangingPunct="0">
              <a:spcBef>
                <a:spcPct val="0"/>
              </a:spcBef>
              <a:spcAft>
                <a:spcPct val="0"/>
              </a:spcAft>
              <a:defRPr kumimoji="1">
                <a:solidFill>
                  <a:schemeClr val="tx1"/>
                </a:solidFill>
                <a:latin typeface="Arial" charset="0"/>
                <a:ea typeface="新細明體" charset="0"/>
                <a:cs typeface="新細明體" charset="0"/>
              </a:defRPr>
            </a:lvl9pPr>
          </a:lstStyle>
          <a:p>
            <a:pPr algn="r" defTabSz="914400" fontAlgn="base">
              <a:spcBef>
                <a:spcPct val="0"/>
              </a:spcBef>
              <a:spcAft>
                <a:spcPct val="0"/>
              </a:spcAft>
            </a:pPr>
            <a:r>
              <a:rPr lang="en-US" altLang="zh-TW" sz="2000">
                <a:solidFill>
                  <a:srgbClr val="FFFFFF"/>
                </a:solidFill>
              </a:rPr>
              <a:t>Today</a:t>
            </a:r>
            <a:endParaRPr lang="en-US" altLang="zh-TW" sz="1400">
              <a:solidFill>
                <a:srgbClr val="FFFFFF"/>
              </a:solidFill>
            </a:endParaRPr>
          </a:p>
        </p:txBody>
      </p:sp>
    </p:spTree>
    <p:extLst>
      <p:ext uri="{BB962C8B-B14F-4D97-AF65-F5344CB8AC3E}">
        <p14:creationId xmlns:p14="http://schemas.microsoft.com/office/powerpoint/2010/main" val="44021147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71366"/>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71367"/>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3" presetClass="entr" presetSubtype="10" fill="hold" nodeType="click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blinds(horizontal)">
                                      <p:cBhvr>
                                        <p:cTn id="23" dur="500"/>
                                        <p:tgtEl>
                                          <p:spTgt spid="2"/>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3" presetClass="entr" presetSubtype="10" fill="hold" nodeType="clickEffect">
                                  <p:stCondLst>
                                    <p:cond delay="0"/>
                                  </p:stCondLst>
                                  <p:childTnLst>
                                    <p:set>
                                      <p:cBhvr>
                                        <p:cTn id="27" dur="1" fill="hold">
                                          <p:stCondLst>
                                            <p:cond delay="0"/>
                                          </p:stCondLst>
                                        </p:cTn>
                                        <p:tgtEl>
                                          <p:spTgt spid="4"/>
                                        </p:tgtEl>
                                        <p:attrNameLst>
                                          <p:attrName>style.visibility</p:attrName>
                                        </p:attrNameLst>
                                      </p:cBhvr>
                                      <p:to>
                                        <p:strVal val="visible"/>
                                      </p:to>
                                    </p:set>
                                    <p:animEffect transition="in" filter="blinds(horizontal)">
                                      <p:cBhvr>
                                        <p:cTn id="28" dur="500"/>
                                        <p:tgtEl>
                                          <p:spTgt spid="4"/>
                                        </p:tgtEl>
                                      </p:cBhvr>
                                    </p:animEffect>
                                  </p:childTnLst>
                                </p:cTn>
                              </p:par>
                            </p:childTnLst>
                          </p:cTn>
                        </p:par>
                      </p:childTnLst>
                    </p:cTn>
                  </p:par>
                  <p:par>
                    <p:cTn id="29" fill="hold" nodeType="clickPar">
                      <p:stCondLst>
                        <p:cond delay="indefinite"/>
                      </p:stCondLst>
                      <p:childTnLst>
                        <p:par>
                          <p:cTn id="30" fill="hold" nodeType="withGroup">
                            <p:stCondLst>
                              <p:cond delay="0"/>
                            </p:stCondLst>
                            <p:childTnLst>
                              <p:par>
                                <p:cTn id="31" presetID="1" presetClass="entr" presetSubtype="0" fill="hold" nodeType="clickEffect">
                                  <p:stCondLst>
                                    <p:cond delay="0"/>
                                  </p:stCondLst>
                                  <p:childTnLst>
                                    <p:set>
                                      <p:cBhvr>
                                        <p:cTn id="32"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1366" grpId="0" animBg="1"/>
      <p:bldP spid="271367" grpId="0" animBg="1"/>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Intel’s VT-x</a:t>
            </a:r>
            <a:endParaRPr lang="zh-CN" altLang="en-US" dirty="0"/>
          </a:p>
        </p:txBody>
      </p:sp>
      <p:sp>
        <p:nvSpPr>
          <p:cNvPr id="3" name="内容占位符 2"/>
          <p:cNvSpPr>
            <a:spLocks noGrp="1"/>
          </p:cNvSpPr>
          <p:nvPr>
            <p:ph idx="1"/>
          </p:nvPr>
        </p:nvSpPr>
        <p:spPr/>
        <p:txBody>
          <a:bodyPr>
            <a:normAutofit lnSpcReduction="10000"/>
          </a:bodyPr>
          <a:lstStyle/>
          <a:p>
            <a:r>
              <a:rPr lang="en-US" altLang="zh-CN" dirty="0"/>
              <a:t>Introduce new modes</a:t>
            </a:r>
          </a:p>
          <a:p>
            <a:pPr lvl="1"/>
            <a:r>
              <a:rPr lang="en-US" altLang="zh-CN" dirty="0"/>
              <a:t>Root mode and non-root mode</a:t>
            </a:r>
          </a:p>
          <a:p>
            <a:pPr lvl="1"/>
            <a:r>
              <a:rPr lang="en-US" altLang="zh-CN" dirty="0"/>
              <a:t>VMEXIT: from non-root mode to root mode</a:t>
            </a:r>
          </a:p>
          <a:p>
            <a:pPr lvl="1"/>
            <a:r>
              <a:rPr lang="en-US" altLang="zh-CN" dirty="0"/>
              <a:t>VMENTER: from root mode to non-root mode</a:t>
            </a:r>
          </a:p>
          <a:p>
            <a:r>
              <a:rPr lang="en-US" altLang="zh-CN" dirty="0"/>
              <a:t>VMEXIT</a:t>
            </a:r>
          </a:p>
          <a:p>
            <a:pPr lvl="1"/>
            <a:r>
              <a:rPr lang="en-US" altLang="zh-CN" dirty="0"/>
              <a:t>Hypervisor can </a:t>
            </a:r>
            <a:r>
              <a:rPr lang="en-US" altLang="zh-CN" dirty="0" err="1"/>
              <a:t>config</a:t>
            </a:r>
            <a:r>
              <a:rPr lang="en-US" altLang="zh-CN" dirty="0"/>
              <a:t> which situation will trigger</a:t>
            </a:r>
          </a:p>
          <a:p>
            <a:pPr lvl="1"/>
            <a:r>
              <a:rPr lang="en-US" altLang="zh-CN" dirty="0"/>
              <a:t>Several privileged instruction, e.g., the 17 ones, CPUID, etc.</a:t>
            </a:r>
          </a:p>
          <a:p>
            <a:r>
              <a:rPr lang="en-US" altLang="zh-CN" dirty="0"/>
              <a:t>EPT</a:t>
            </a:r>
          </a:p>
          <a:p>
            <a:pPr lvl="1"/>
            <a:r>
              <a:rPr lang="en-US" altLang="zh-CN" dirty="0"/>
              <a:t>Now guest OS can switch context without VMEXIT</a:t>
            </a:r>
            <a:endParaRPr lang="zh-CN" altLang="en-US" dirty="0"/>
          </a:p>
        </p:txBody>
      </p:sp>
    </p:spTree>
    <p:extLst>
      <p:ext uri="{BB962C8B-B14F-4D97-AF65-F5344CB8AC3E}">
        <p14:creationId xmlns:p14="http://schemas.microsoft.com/office/powerpoint/2010/main" val="413952589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a:t>Virtualization</a:t>
            </a:r>
            <a:r>
              <a:rPr kumimoji="1" lang="zh-CN" altLang="en-US" dirty="0"/>
              <a:t> </a:t>
            </a:r>
            <a:r>
              <a:rPr kumimoji="1" lang="en-US" altLang="zh-CN" dirty="0"/>
              <a:t>Techs</a:t>
            </a:r>
            <a:endParaRPr kumimoji="1" lang="zh-CN" altLang="en-US" dirty="0"/>
          </a:p>
        </p:txBody>
      </p:sp>
      <p:graphicFrame>
        <p:nvGraphicFramePr>
          <p:cNvPr id="4" name="内容占位符 3"/>
          <p:cNvGraphicFramePr>
            <a:graphicFrameLocks noGrp="1"/>
          </p:cNvGraphicFramePr>
          <p:nvPr>
            <p:ph idx="1"/>
            <p:extLst/>
          </p:nvPr>
        </p:nvGraphicFramePr>
        <p:xfrm>
          <a:off x="457200" y="1600200"/>
          <a:ext cx="8229600" cy="4228084"/>
        </p:xfrm>
        <a:graphic>
          <a:graphicData uri="http://schemas.openxmlformats.org/drawingml/2006/table">
            <a:tbl>
              <a:tblPr firstRow="1" bandRow="1">
                <a:tableStyleId>{5C22544A-7EE6-4342-B048-85BDC9FD1C3A}</a:tableStyleId>
              </a:tblPr>
              <a:tblGrid>
                <a:gridCol w="1524000">
                  <a:extLst>
                    <a:ext uri="{9D8B030D-6E8A-4147-A177-3AD203B41FA5}">
                      <a16:colId xmlns:a16="http://schemas.microsoft.com/office/drawing/2014/main" val="20000"/>
                    </a:ext>
                  </a:extLst>
                </a:gridCol>
                <a:gridCol w="3581400">
                  <a:extLst>
                    <a:ext uri="{9D8B030D-6E8A-4147-A177-3AD203B41FA5}">
                      <a16:colId xmlns:a16="http://schemas.microsoft.com/office/drawing/2014/main" val="20001"/>
                    </a:ext>
                  </a:extLst>
                </a:gridCol>
                <a:gridCol w="3124200">
                  <a:extLst>
                    <a:ext uri="{9D8B030D-6E8A-4147-A177-3AD203B41FA5}">
                      <a16:colId xmlns:a16="http://schemas.microsoft.com/office/drawing/2014/main" val="20002"/>
                    </a:ext>
                  </a:extLst>
                </a:gridCol>
              </a:tblGrid>
              <a:tr h="370840">
                <a:tc>
                  <a:txBody>
                    <a:bodyPr/>
                    <a:lstStyle/>
                    <a:p>
                      <a:pPr>
                        <a:lnSpc>
                          <a:spcPct val="120000"/>
                        </a:lnSpc>
                      </a:pPr>
                      <a:r>
                        <a:rPr lang="en-US" altLang="zh-CN" dirty="0"/>
                        <a:t>Virtualization</a:t>
                      </a:r>
                      <a:endParaRPr lang="zh-CN" altLang="en-US" dirty="0"/>
                    </a:p>
                  </a:txBody>
                  <a:tcPr/>
                </a:tc>
                <a:tc>
                  <a:txBody>
                    <a:bodyPr/>
                    <a:lstStyle/>
                    <a:p>
                      <a:pPr>
                        <a:lnSpc>
                          <a:spcPct val="120000"/>
                        </a:lnSpc>
                      </a:pPr>
                      <a:r>
                        <a:rPr lang="en-US" altLang="zh-CN" dirty="0"/>
                        <a:t>Software</a:t>
                      </a:r>
                      <a:r>
                        <a:rPr lang="zh-CN" altLang="en-US" dirty="0"/>
                        <a:t> </a:t>
                      </a:r>
                      <a:r>
                        <a:rPr lang="en-US" altLang="zh-CN" dirty="0"/>
                        <a:t>Solution</a:t>
                      </a:r>
                      <a:endParaRPr lang="zh-CN" altLang="en-US" dirty="0"/>
                    </a:p>
                  </a:txBody>
                  <a:tcPr/>
                </a:tc>
                <a:tc>
                  <a:txBody>
                    <a:bodyPr/>
                    <a:lstStyle/>
                    <a:p>
                      <a:pPr>
                        <a:lnSpc>
                          <a:spcPct val="120000"/>
                        </a:lnSpc>
                      </a:pPr>
                      <a:r>
                        <a:rPr lang="en-US" altLang="zh-CN" dirty="0"/>
                        <a:t>Hardware</a:t>
                      </a:r>
                      <a:r>
                        <a:rPr lang="zh-CN" altLang="en-US" dirty="0"/>
                        <a:t> </a:t>
                      </a:r>
                      <a:r>
                        <a:rPr lang="en-US" altLang="zh-CN" dirty="0"/>
                        <a:t>Solution</a:t>
                      </a:r>
                      <a:endParaRPr lang="zh-CN" altLang="en-US" dirty="0"/>
                    </a:p>
                  </a:txBody>
                  <a:tcPr/>
                </a:tc>
                <a:extLst>
                  <a:ext uri="{0D108BD9-81ED-4DB2-BD59-A6C34878D82A}">
                    <a16:rowId xmlns:a16="http://schemas.microsoft.com/office/drawing/2014/main" val="10000"/>
                  </a:ext>
                </a:extLst>
              </a:tr>
              <a:tr h="370840">
                <a:tc>
                  <a:txBody>
                    <a:bodyPr/>
                    <a:lstStyle/>
                    <a:p>
                      <a:pPr>
                        <a:lnSpc>
                          <a:spcPct val="120000"/>
                        </a:lnSpc>
                      </a:pPr>
                      <a:r>
                        <a:rPr lang="en-US" altLang="zh-CN" dirty="0"/>
                        <a:t>CPU</a:t>
                      </a:r>
                      <a:endParaRPr lang="zh-CN" altLang="en-US" dirty="0"/>
                    </a:p>
                  </a:txBody>
                  <a:tcPr/>
                </a:tc>
                <a:tc>
                  <a:txBody>
                    <a:bodyPr/>
                    <a:lstStyle/>
                    <a:p>
                      <a:pPr marL="285750" indent="-285750">
                        <a:lnSpc>
                          <a:spcPct val="120000"/>
                        </a:lnSpc>
                        <a:buFont typeface="Arial" charset="0"/>
                        <a:buChar char="•"/>
                      </a:pPr>
                      <a:r>
                        <a:rPr lang="en-US" altLang="zh-CN" dirty="0"/>
                        <a:t>Trap</a:t>
                      </a:r>
                      <a:r>
                        <a:rPr lang="zh-CN" altLang="en-US" dirty="0"/>
                        <a:t> </a:t>
                      </a:r>
                      <a:r>
                        <a:rPr lang="en-US" altLang="zh-CN" dirty="0"/>
                        <a:t>&amp;</a:t>
                      </a:r>
                      <a:r>
                        <a:rPr lang="zh-CN" altLang="en-US" dirty="0"/>
                        <a:t> </a:t>
                      </a:r>
                      <a:r>
                        <a:rPr lang="en-US" altLang="zh-CN" dirty="0"/>
                        <a:t>Emulate</a:t>
                      </a:r>
                      <a:endParaRPr lang="zh-CN" altLang="en-US" dirty="0"/>
                    </a:p>
                    <a:p>
                      <a:pPr marL="285750" indent="-285750">
                        <a:lnSpc>
                          <a:spcPct val="120000"/>
                        </a:lnSpc>
                        <a:buFont typeface="Arial" charset="0"/>
                        <a:buChar char="•"/>
                      </a:pPr>
                      <a:r>
                        <a:rPr lang="en-US" altLang="zh-CN" dirty="0"/>
                        <a:t>Instruction</a:t>
                      </a:r>
                      <a:r>
                        <a:rPr lang="zh-CN" altLang="en-US" baseline="0" dirty="0"/>
                        <a:t> </a:t>
                      </a:r>
                      <a:r>
                        <a:rPr lang="en-US" altLang="zh-CN" baseline="0" dirty="0"/>
                        <a:t>interpretation</a:t>
                      </a:r>
                      <a:endParaRPr lang="zh-CN" altLang="en-US" dirty="0"/>
                    </a:p>
                    <a:p>
                      <a:pPr marL="285750" indent="-285750">
                        <a:lnSpc>
                          <a:spcPct val="120000"/>
                        </a:lnSpc>
                        <a:buFont typeface="Arial" charset="0"/>
                        <a:buChar char="•"/>
                      </a:pPr>
                      <a:r>
                        <a:rPr lang="en-US" altLang="zh-CN" dirty="0"/>
                        <a:t>Binary</a:t>
                      </a:r>
                      <a:r>
                        <a:rPr lang="zh-CN" altLang="en-US" dirty="0"/>
                        <a:t> </a:t>
                      </a:r>
                      <a:r>
                        <a:rPr lang="en-US" altLang="zh-CN" dirty="0"/>
                        <a:t>translation</a:t>
                      </a:r>
                      <a:endParaRPr lang="zh-CN" altLang="en-US" dirty="0"/>
                    </a:p>
                    <a:p>
                      <a:pPr marL="285750" indent="-285750">
                        <a:lnSpc>
                          <a:spcPct val="120000"/>
                        </a:lnSpc>
                        <a:buFont typeface="Arial" charset="0"/>
                        <a:buChar char="•"/>
                      </a:pPr>
                      <a:r>
                        <a:rPr lang="en-US" altLang="zh-CN" dirty="0"/>
                        <a:t>Para-virtualization:</a:t>
                      </a:r>
                      <a:r>
                        <a:rPr lang="zh-CN" altLang="en-US" dirty="0"/>
                        <a:t> </a:t>
                      </a:r>
                      <a:r>
                        <a:rPr lang="en-US" altLang="zh-CN" dirty="0"/>
                        <a:t>no</a:t>
                      </a:r>
                      <a:r>
                        <a:rPr lang="zh-CN" altLang="en-US" dirty="0"/>
                        <a:t> </a:t>
                      </a:r>
                      <a:r>
                        <a:rPr lang="en-US" altLang="zh-CN" dirty="0"/>
                        <a:t>17</a:t>
                      </a:r>
                      <a:r>
                        <a:rPr lang="zh-CN" altLang="en-US" dirty="0"/>
                        <a:t> </a:t>
                      </a:r>
                      <a:r>
                        <a:rPr lang="en-US" altLang="zh-CN" dirty="0" err="1"/>
                        <a:t>insns</a:t>
                      </a:r>
                      <a:endParaRPr lang="zh-CN" altLang="en-US" dirty="0"/>
                    </a:p>
                  </a:txBody>
                  <a:tcPr/>
                </a:tc>
                <a:tc>
                  <a:txBody>
                    <a:bodyPr/>
                    <a:lstStyle/>
                    <a:p>
                      <a:pPr marL="285750" indent="-285750">
                        <a:lnSpc>
                          <a:spcPct val="120000"/>
                        </a:lnSpc>
                        <a:buFont typeface="Arial" charset="0"/>
                        <a:buChar char="•"/>
                      </a:pPr>
                      <a:r>
                        <a:rPr lang="en-US" altLang="zh-CN" dirty="0"/>
                        <a:t>VT-x</a:t>
                      </a:r>
                      <a:endParaRPr lang="zh-CN" altLang="en-US" dirty="0"/>
                    </a:p>
                    <a:p>
                      <a:pPr marL="742950" lvl="1" indent="-285750">
                        <a:lnSpc>
                          <a:spcPct val="120000"/>
                        </a:lnSpc>
                        <a:buFont typeface="Arial" charset="0"/>
                        <a:buChar char="•"/>
                      </a:pPr>
                      <a:r>
                        <a:rPr lang="en-US" altLang="zh-CN" dirty="0"/>
                        <a:t>Root</a:t>
                      </a:r>
                      <a:r>
                        <a:rPr lang="zh-CN" altLang="en-US" dirty="0"/>
                        <a:t> </a:t>
                      </a:r>
                      <a:r>
                        <a:rPr lang="en-US" altLang="zh-CN" dirty="0"/>
                        <a:t>/</a:t>
                      </a:r>
                      <a:r>
                        <a:rPr lang="zh-CN" altLang="en-US" dirty="0"/>
                        <a:t> </a:t>
                      </a:r>
                      <a:r>
                        <a:rPr lang="en-US" altLang="zh-CN" dirty="0"/>
                        <a:t>non-root</a:t>
                      </a:r>
                      <a:r>
                        <a:rPr lang="zh-CN" altLang="en-US" baseline="0" dirty="0"/>
                        <a:t> </a:t>
                      </a:r>
                      <a:r>
                        <a:rPr lang="en-US" altLang="zh-CN" baseline="0" dirty="0"/>
                        <a:t>mode</a:t>
                      </a:r>
                      <a:endParaRPr lang="zh-CN" altLang="en-US" baseline="0" dirty="0"/>
                    </a:p>
                    <a:p>
                      <a:pPr marL="742950" lvl="1" indent="-285750">
                        <a:lnSpc>
                          <a:spcPct val="120000"/>
                        </a:lnSpc>
                        <a:buFont typeface="Arial" charset="0"/>
                        <a:buChar char="•"/>
                      </a:pPr>
                      <a:r>
                        <a:rPr lang="en-US" altLang="zh-CN" baseline="0" dirty="0"/>
                        <a:t>VMCS</a:t>
                      </a:r>
                      <a:endParaRPr lang="zh-CN" altLang="en-US" dirty="0"/>
                    </a:p>
                  </a:txBody>
                  <a:tcPr/>
                </a:tc>
                <a:extLst>
                  <a:ext uri="{0D108BD9-81ED-4DB2-BD59-A6C34878D82A}">
                    <a16:rowId xmlns:a16="http://schemas.microsoft.com/office/drawing/2014/main" val="10001"/>
                  </a:ext>
                </a:extLst>
              </a:tr>
              <a:tr h="370840">
                <a:tc>
                  <a:txBody>
                    <a:bodyPr/>
                    <a:lstStyle/>
                    <a:p>
                      <a:pPr>
                        <a:lnSpc>
                          <a:spcPct val="120000"/>
                        </a:lnSpc>
                      </a:pPr>
                      <a:r>
                        <a:rPr lang="en-US" altLang="zh-CN" dirty="0"/>
                        <a:t>Memory</a:t>
                      </a:r>
                      <a:endParaRPr lang="zh-CN" altLang="en-US" dirty="0"/>
                    </a:p>
                  </a:txBody>
                  <a:tcPr/>
                </a:tc>
                <a:tc>
                  <a:txBody>
                    <a:bodyPr/>
                    <a:lstStyle/>
                    <a:p>
                      <a:pPr marL="285750" indent="-285750">
                        <a:lnSpc>
                          <a:spcPct val="120000"/>
                        </a:lnSpc>
                        <a:buFont typeface="Arial" charset="0"/>
                        <a:buChar char="•"/>
                      </a:pPr>
                      <a:r>
                        <a:rPr lang="en-US" altLang="zh-CN" dirty="0"/>
                        <a:t>Shadow</a:t>
                      </a:r>
                      <a:r>
                        <a:rPr lang="zh-CN" altLang="en-US" dirty="0"/>
                        <a:t> </a:t>
                      </a:r>
                      <a:r>
                        <a:rPr lang="en-US" altLang="zh-CN" dirty="0"/>
                        <a:t>page</a:t>
                      </a:r>
                      <a:r>
                        <a:rPr lang="zh-CN" altLang="en-US" dirty="0"/>
                        <a:t> </a:t>
                      </a:r>
                      <a:r>
                        <a:rPr lang="en-US" altLang="zh-CN" dirty="0"/>
                        <a:t>table</a:t>
                      </a:r>
                      <a:endParaRPr lang="zh-CN" altLang="en-US" dirty="0"/>
                    </a:p>
                    <a:p>
                      <a:pPr marL="285750" indent="-285750">
                        <a:lnSpc>
                          <a:spcPct val="120000"/>
                        </a:lnSpc>
                        <a:buFont typeface="Arial" charset="0"/>
                        <a:buChar char="•"/>
                      </a:pPr>
                      <a:r>
                        <a:rPr lang="en-US" altLang="zh-CN" baseline="0" dirty="0"/>
                        <a:t>Separating</a:t>
                      </a:r>
                      <a:r>
                        <a:rPr lang="zh-CN" altLang="en-US" baseline="0" dirty="0"/>
                        <a:t> </a:t>
                      </a:r>
                      <a:r>
                        <a:rPr lang="en-US" altLang="zh-CN" baseline="0" dirty="0"/>
                        <a:t>page</a:t>
                      </a:r>
                      <a:r>
                        <a:rPr lang="zh-CN" altLang="en-US" baseline="0" dirty="0"/>
                        <a:t> </a:t>
                      </a:r>
                      <a:r>
                        <a:rPr lang="en-US" altLang="zh-CN" baseline="0" dirty="0"/>
                        <a:t>tables</a:t>
                      </a:r>
                      <a:r>
                        <a:rPr lang="zh-CN" altLang="en-US" baseline="0" dirty="0"/>
                        <a:t> </a:t>
                      </a:r>
                      <a:r>
                        <a:rPr lang="en-US" altLang="zh-CN" baseline="0" dirty="0"/>
                        <a:t>for</a:t>
                      </a:r>
                      <a:r>
                        <a:rPr lang="zh-CN" altLang="en-US" baseline="0" dirty="0"/>
                        <a:t> </a:t>
                      </a:r>
                      <a:r>
                        <a:rPr lang="en-US" altLang="zh-CN" baseline="0" dirty="0"/>
                        <a:t>U/K</a:t>
                      </a:r>
                      <a:endParaRPr lang="zh-CN" altLang="en-US" baseline="0" dirty="0"/>
                    </a:p>
                    <a:p>
                      <a:pPr marL="285750" indent="-285750">
                        <a:lnSpc>
                          <a:spcPct val="120000"/>
                        </a:lnSpc>
                        <a:buFont typeface="Arial" charset="0"/>
                        <a:buChar char="•"/>
                      </a:pPr>
                      <a:r>
                        <a:rPr lang="en-US" altLang="zh-CN" baseline="0" dirty="0"/>
                        <a:t>Para-virtualization:</a:t>
                      </a:r>
                      <a:r>
                        <a:rPr lang="zh-CN" altLang="en-US" baseline="0" dirty="0"/>
                        <a:t> </a:t>
                      </a:r>
                      <a:r>
                        <a:rPr lang="en-US" altLang="zh-CN" baseline="0" dirty="0"/>
                        <a:t>Direct</a:t>
                      </a:r>
                      <a:r>
                        <a:rPr lang="zh-CN" altLang="en-US" baseline="0" dirty="0"/>
                        <a:t> </a:t>
                      </a:r>
                      <a:r>
                        <a:rPr lang="en-US" altLang="zh-CN" baseline="0" dirty="0"/>
                        <a:t>paging</a:t>
                      </a:r>
                      <a:endParaRPr lang="zh-CN" altLang="en-US" dirty="0"/>
                    </a:p>
                  </a:txBody>
                  <a:tcPr/>
                </a:tc>
                <a:tc>
                  <a:txBody>
                    <a:bodyPr/>
                    <a:lstStyle/>
                    <a:p>
                      <a:pPr marL="285750" indent="-285750">
                        <a:lnSpc>
                          <a:spcPct val="120000"/>
                        </a:lnSpc>
                        <a:buFont typeface="Arial" charset="0"/>
                        <a:buChar char="•"/>
                      </a:pPr>
                      <a:r>
                        <a:rPr lang="en-US" altLang="zh-CN" dirty="0"/>
                        <a:t>EPT</a:t>
                      </a:r>
                      <a:endParaRPr lang="zh-CN" altLang="en-US" dirty="0"/>
                    </a:p>
                  </a:txBody>
                  <a:tcPr/>
                </a:tc>
                <a:extLst>
                  <a:ext uri="{0D108BD9-81ED-4DB2-BD59-A6C34878D82A}">
                    <a16:rowId xmlns:a16="http://schemas.microsoft.com/office/drawing/2014/main" val="10002"/>
                  </a:ext>
                </a:extLst>
              </a:tr>
              <a:tr h="370840">
                <a:tc>
                  <a:txBody>
                    <a:bodyPr/>
                    <a:lstStyle/>
                    <a:p>
                      <a:pPr>
                        <a:lnSpc>
                          <a:spcPct val="120000"/>
                        </a:lnSpc>
                      </a:pPr>
                      <a:r>
                        <a:rPr lang="en-US" altLang="zh-CN" dirty="0"/>
                        <a:t>I/O</a:t>
                      </a:r>
                      <a:endParaRPr lang="zh-CN" altLang="en-US" dirty="0"/>
                    </a:p>
                  </a:txBody>
                  <a:tcPr/>
                </a:tc>
                <a:tc>
                  <a:txBody>
                    <a:bodyPr/>
                    <a:lstStyle/>
                    <a:p>
                      <a:pPr marL="285750" indent="-285750">
                        <a:lnSpc>
                          <a:spcPct val="120000"/>
                        </a:lnSpc>
                        <a:buFont typeface="Arial" charset="0"/>
                        <a:buChar char="•"/>
                      </a:pPr>
                      <a:r>
                        <a:rPr lang="en-US" altLang="zh-CN" dirty="0"/>
                        <a:t>Direct</a:t>
                      </a:r>
                      <a:r>
                        <a:rPr lang="zh-CN" altLang="en-US" dirty="0"/>
                        <a:t> </a:t>
                      </a:r>
                      <a:r>
                        <a:rPr lang="en-US" altLang="zh-CN" dirty="0"/>
                        <a:t>I/O</a:t>
                      </a:r>
                      <a:endParaRPr lang="zh-CN" altLang="en-US" dirty="0"/>
                    </a:p>
                    <a:p>
                      <a:pPr marL="285750" indent="-285750">
                        <a:lnSpc>
                          <a:spcPct val="120000"/>
                        </a:lnSpc>
                        <a:buFont typeface="Arial" charset="0"/>
                        <a:buChar char="•"/>
                      </a:pPr>
                      <a:r>
                        <a:rPr lang="en-US" altLang="zh-CN" dirty="0"/>
                        <a:t>Device</a:t>
                      </a:r>
                      <a:r>
                        <a:rPr lang="zh-CN" altLang="en-US" baseline="0" dirty="0"/>
                        <a:t> </a:t>
                      </a:r>
                      <a:r>
                        <a:rPr lang="en-US" altLang="zh-CN" baseline="0" dirty="0"/>
                        <a:t>e</a:t>
                      </a:r>
                      <a:r>
                        <a:rPr lang="en-US" altLang="zh-CN" dirty="0"/>
                        <a:t>mulation</a:t>
                      </a:r>
                      <a:endParaRPr lang="zh-CN" altLang="en-US" dirty="0"/>
                    </a:p>
                    <a:p>
                      <a:pPr marL="285750" indent="-285750">
                        <a:lnSpc>
                          <a:spcPct val="120000"/>
                        </a:lnSpc>
                        <a:buFont typeface="Arial" charset="0"/>
                        <a:buChar char="•"/>
                      </a:pPr>
                      <a:r>
                        <a:rPr lang="en-US" altLang="zh-CN" dirty="0"/>
                        <a:t>Para-virtualization:</a:t>
                      </a:r>
                      <a:r>
                        <a:rPr lang="zh-CN" altLang="en-US" dirty="0"/>
                        <a:t> </a:t>
                      </a:r>
                      <a:r>
                        <a:rPr lang="en-US" altLang="zh-CN" dirty="0"/>
                        <a:t>Front-end</a:t>
                      </a:r>
                      <a:r>
                        <a:rPr lang="zh-CN" altLang="en-US" baseline="0" dirty="0"/>
                        <a:t> </a:t>
                      </a:r>
                      <a:r>
                        <a:rPr lang="en-US" altLang="zh-CN" baseline="0" dirty="0"/>
                        <a:t>&amp;</a:t>
                      </a:r>
                      <a:r>
                        <a:rPr lang="zh-CN" altLang="en-US" baseline="0" dirty="0"/>
                        <a:t> </a:t>
                      </a:r>
                      <a:r>
                        <a:rPr lang="en-US" altLang="zh-CN" baseline="0" dirty="0"/>
                        <a:t>back-end</a:t>
                      </a:r>
                      <a:r>
                        <a:rPr lang="zh-CN" altLang="en-US" baseline="0" dirty="0"/>
                        <a:t> </a:t>
                      </a:r>
                      <a:r>
                        <a:rPr lang="en-US" altLang="zh-CN" baseline="0" dirty="0"/>
                        <a:t>driver</a:t>
                      </a:r>
                      <a:r>
                        <a:rPr lang="zh-CN" altLang="en-US" baseline="0" dirty="0"/>
                        <a:t> </a:t>
                      </a:r>
                      <a:r>
                        <a:rPr lang="en-US" altLang="zh-CN" baseline="0" dirty="0"/>
                        <a:t>(e.g.,</a:t>
                      </a:r>
                      <a:r>
                        <a:rPr lang="zh-CN" altLang="en-US" baseline="0" dirty="0"/>
                        <a:t> </a:t>
                      </a:r>
                      <a:r>
                        <a:rPr lang="en-US" altLang="zh-CN" baseline="0" dirty="0" err="1"/>
                        <a:t>virtio</a:t>
                      </a:r>
                      <a:r>
                        <a:rPr lang="en-US" altLang="zh-CN" baseline="0" dirty="0"/>
                        <a:t>)</a:t>
                      </a:r>
                      <a:endParaRPr lang="zh-CN" altLang="en-US" baseline="0" dirty="0"/>
                    </a:p>
                  </a:txBody>
                  <a:tcPr/>
                </a:tc>
                <a:tc>
                  <a:txBody>
                    <a:bodyPr/>
                    <a:lstStyle/>
                    <a:p>
                      <a:pPr marL="285750" indent="-285750">
                        <a:lnSpc>
                          <a:spcPct val="120000"/>
                        </a:lnSpc>
                        <a:buFont typeface="Arial" charset="0"/>
                        <a:buChar char="•"/>
                      </a:pPr>
                      <a:r>
                        <a:rPr lang="en-US" altLang="zh-CN" dirty="0"/>
                        <a:t>IOMMU</a:t>
                      </a:r>
                      <a:endParaRPr lang="zh-CN" altLang="en-US" dirty="0"/>
                    </a:p>
                    <a:p>
                      <a:pPr marL="285750" indent="-285750">
                        <a:lnSpc>
                          <a:spcPct val="120000"/>
                        </a:lnSpc>
                        <a:buFont typeface="Arial" charset="0"/>
                        <a:buChar char="•"/>
                      </a:pPr>
                      <a:r>
                        <a:rPr lang="en-US" altLang="zh-CN" dirty="0"/>
                        <a:t>SR-IOV</a:t>
                      </a:r>
                      <a:endParaRPr lang="zh-CN" altLang="en-US" dirty="0"/>
                    </a:p>
                  </a:txBody>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129827607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Key Points</a:t>
            </a:r>
          </a:p>
        </p:txBody>
      </p:sp>
      <p:sp>
        <p:nvSpPr>
          <p:cNvPr id="3" name="Content Placeholder 2"/>
          <p:cNvSpPr>
            <a:spLocks noGrp="1"/>
          </p:cNvSpPr>
          <p:nvPr>
            <p:ph idx="1"/>
          </p:nvPr>
        </p:nvSpPr>
        <p:spPr/>
        <p:txBody>
          <a:bodyPr>
            <a:normAutofit lnSpcReduction="10000"/>
          </a:bodyPr>
          <a:lstStyle/>
          <a:p>
            <a:r>
              <a:rPr lang="en-US" dirty="0"/>
              <a:t>File systems: flash, naming, consistency, logging</a:t>
            </a:r>
          </a:p>
          <a:p>
            <a:r>
              <a:rPr lang="en-US" dirty="0"/>
              <a:t>Process: states switching, fork</a:t>
            </a:r>
          </a:p>
          <a:p>
            <a:r>
              <a:rPr lang="en-US" dirty="0"/>
              <a:t>Interrupts, System calls</a:t>
            </a:r>
          </a:p>
          <a:p>
            <a:r>
              <a:rPr lang="en-US" dirty="0"/>
              <a:t>Virtual memory: performance factors, paging structures, address translation</a:t>
            </a:r>
          </a:p>
          <a:p>
            <a:r>
              <a:rPr lang="en-US" dirty="0"/>
              <a:t>Synchronization: scalability, </a:t>
            </a:r>
            <a:r>
              <a:rPr kumimoji="1" lang="en-US" dirty="0"/>
              <a:t>a</a:t>
            </a:r>
            <a:r>
              <a:rPr kumimoji="1" lang="en-US" altLang="zh-CN" dirty="0"/>
              <a:t>tomicity </a:t>
            </a:r>
            <a:endParaRPr lang="en-US" dirty="0"/>
          </a:p>
          <a:p>
            <a:r>
              <a:rPr lang="en-US" dirty="0"/>
              <a:t>Data race</a:t>
            </a:r>
            <a:r>
              <a:rPr lang="zh-CN" altLang="en-US" dirty="0"/>
              <a:t> </a:t>
            </a:r>
            <a:r>
              <a:rPr lang="en-US" altLang="zh-CN" dirty="0"/>
              <a:t>/</a:t>
            </a:r>
            <a:r>
              <a:rPr lang="zh-CN" altLang="en-US" dirty="0"/>
              <a:t> </a:t>
            </a:r>
            <a:r>
              <a:rPr lang="en-US" dirty="0"/>
              <a:t>bugs: happen-before, lockset, bugs </a:t>
            </a:r>
          </a:p>
          <a:p>
            <a:r>
              <a:rPr lang="en-US" dirty="0"/>
              <a:t>Virtualization: CPU, memory, I/O</a:t>
            </a:r>
          </a:p>
          <a:p>
            <a:r>
              <a:rPr lang="en-US" dirty="0"/>
              <a:t>Labs</a:t>
            </a:r>
          </a:p>
          <a:p>
            <a:endParaRPr lang="en-US" dirty="0"/>
          </a:p>
        </p:txBody>
      </p:sp>
    </p:spTree>
    <p:extLst>
      <p:ext uri="{BB962C8B-B14F-4D97-AF65-F5344CB8AC3E}">
        <p14:creationId xmlns:p14="http://schemas.microsoft.com/office/powerpoint/2010/main" val="149434269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TW" dirty="0"/>
              <a:t>W</a:t>
            </a:r>
            <a:r>
              <a:rPr lang="en-US" altLang="zh-CN" dirty="0"/>
              <a:t>hy Study OS?</a:t>
            </a:r>
            <a:endParaRPr lang="zh-TW" altLang="en-US" dirty="0"/>
          </a:p>
        </p:txBody>
      </p:sp>
      <p:sp>
        <p:nvSpPr>
          <p:cNvPr id="3" name="内容占位符 2"/>
          <p:cNvSpPr>
            <a:spLocks noGrp="1"/>
          </p:cNvSpPr>
          <p:nvPr>
            <p:ph idx="1"/>
          </p:nvPr>
        </p:nvSpPr>
        <p:spPr/>
        <p:txBody>
          <a:bodyPr>
            <a:normAutofit lnSpcReduction="10000"/>
          </a:bodyPr>
          <a:lstStyle/>
          <a:p>
            <a:pPr marL="0" indent="0">
              <a:buNone/>
            </a:pPr>
            <a:r>
              <a:rPr lang="en-US" altLang="zh-TW" dirty="0"/>
              <a:t>Operating system </a:t>
            </a:r>
            <a:r>
              <a:rPr lang="en-US" altLang="zh-CN" dirty="0"/>
              <a:t>is</a:t>
            </a:r>
            <a:r>
              <a:rPr lang="en-US" altLang="zh-TW" dirty="0"/>
              <a:t> a maturing field</a:t>
            </a:r>
          </a:p>
          <a:p>
            <a:pPr marL="457200" lvl="1" indent="0">
              <a:buNone/>
            </a:pPr>
            <a:r>
              <a:rPr lang="en-US" altLang="zh-TW" dirty="0"/>
              <a:t>Hard to get people to switch operating systems</a:t>
            </a:r>
          </a:p>
          <a:p>
            <a:pPr marL="457200" lvl="1" indent="0">
              <a:buNone/>
            </a:pPr>
            <a:r>
              <a:rPr lang="en-US" altLang="zh-TW" dirty="0"/>
              <a:t>Then why?</a:t>
            </a:r>
          </a:p>
          <a:p>
            <a:pPr marL="400050" lvl="1" indent="0">
              <a:buNone/>
            </a:pPr>
            <a:endParaRPr lang="en-US" altLang="zh-TW" dirty="0"/>
          </a:p>
          <a:p>
            <a:pPr marL="0" indent="0">
              <a:buNone/>
            </a:pPr>
            <a:r>
              <a:rPr lang="en-US" altLang="zh-TW" dirty="0"/>
              <a:t>Many things are OS issues</a:t>
            </a:r>
          </a:p>
          <a:p>
            <a:pPr marL="457200" lvl="1" indent="0">
              <a:buNone/>
            </a:pPr>
            <a:r>
              <a:rPr lang="en-US" altLang="zh-TW" dirty="0"/>
              <a:t>High-performance</a:t>
            </a:r>
          </a:p>
          <a:p>
            <a:pPr marL="457200" lvl="1" indent="0">
              <a:buNone/>
            </a:pPr>
            <a:r>
              <a:rPr lang="en-US" altLang="zh-TW" dirty="0"/>
              <a:t>Resource consumption</a:t>
            </a:r>
          </a:p>
          <a:p>
            <a:pPr marL="457200" lvl="1" indent="0">
              <a:buNone/>
            </a:pPr>
            <a:r>
              <a:rPr lang="en-US" altLang="zh-TW" dirty="0"/>
              <a:t>Battery life, radio spectrum</a:t>
            </a:r>
          </a:p>
          <a:p>
            <a:pPr marL="457200" lvl="1" indent="0">
              <a:buNone/>
            </a:pPr>
            <a:r>
              <a:rPr lang="en-US" altLang="zh-TW" dirty="0"/>
              <a:t>Security needs a solid foundation</a:t>
            </a:r>
          </a:p>
          <a:p>
            <a:pPr marL="457200" lvl="1" indent="0">
              <a:buNone/>
            </a:pPr>
            <a:r>
              <a:rPr lang="en-US" altLang="zh-TW" dirty="0"/>
              <a:t>New “smart” devices need new </a:t>
            </a:r>
            <a:r>
              <a:rPr lang="en-US" altLang="zh-TW" dirty="0" err="1"/>
              <a:t>OSes</a:t>
            </a:r>
            <a:endParaRPr lang="zh-TW" altLang="en-US" dirty="0"/>
          </a:p>
        </p:txBody>
      </p:sp>
      <p:sp>
        <p:nvSpPr>
          <p:cNvPr id="4" name="文本框 3"/>
          <p:cNvSpPr txBox="1"/>
          <p:nvPr/>
        </p:nvSpPr>
        <p:spPr>
          <a:xfrm>
            <a:off x="467958" y="6126163"/>
            <a:ext cx="8153400" cy="461665"/>
          </a:xfrm>
          <a:prstGeom prst="rect">
            <a:avLst/>
          </a:prstGeom>
          <a:noFill/>
        </p:spPr>
        <p:txBody>
          <a:bodyPr wrap="square" rtlCol="0">
            <a:spAutoFit/>
          </a:bodyPr>
          <a:lstStyle/>
          <a:p>
            <a:r>
              <a:rPr lang="en-US" altLang="zh-CN" sz="2400" b="0" dirty="0">
                <a:solidFill>
                  <a:schemeClr val="accent1"/>
                </a:solidFill>
                <a:latin typeface="Arial" panose="020B0604020202020204" pitchFamily="34" charset="0"/>
                <a:cs typeface="Arial" panose="020B0604020202020204" pitchFamily="34" charset="0"/>
              </a:rPr>
              <a:t>Q: What applications are highly OS-related, which are not?</a:t>
            </a:r>
            <a:endParaRPr lang="zh-CN" altLang="en-US" sz="2400" b="0" dirty="0">
              <a:solidFill>
                <a:schemeClr val="accent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7336374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1" nodeType="clickEffect">
                                  <p:stCondLst>
                                    <p:cond delay="0"/>
                                  </p:stCondLst>
                                  <p:childTnLst>
                                    <p:set>
                                      <p:cBhvr>
                                        <p:cTn id="28" dur="1" fill="hold">
                                          <p:stCondLst>
                                            <p:cond delay="0"/>
                                          </p:stCondLst>
                                        </p:cTn>
                                        <p:tgtEl>
                                          <p:spTgt spid="3">
                                            <p:txEl>
                                              <p:pRg st="0" end="0"/>
                                            </p:txEl>
                                          </p:spTgt>
                                        </p:tgtEl>
                                        <p:attrNameLst>
                                          <p:attrName>style.visibility</p:attrName>
                                        </p:attrNameLst>
                                      </p:cBhvr>
                                      <p:to>
                                        <p:strVal val="visible"/>
                                      </p:to>
                                    </p:set>
                                  </p:childTnLst>
                                </p:cTn>
                              </p:par>
                              <p:par>
                                <p:cTn id="29" presetID="1" presetClass="entr" presetSubtype="0" fill="hold" grpId="1" nodeType="withEffect">
                                  <p:stCondLst>
                                    <p:cond delay="0"/>
                                  </p:stCondLst>
                                  <p:childTnLst>
                                    <p:set>
                                      <p:cBhvr>
                                        <p:cTn id="30" dur="1" fill="hold">
                                          <p:stCondLst>
                                            <p:cond delay="0"/>
                                          </p:stCondLst>
                                        </p:cTn>
                                        <p:tgtEl>
                                          <p:spTgt spid="3">
                                            <p:txEl>
                                              <p:pRg st="1" end="1"/>
                                            </p:txEl>
                                          </p:spTgt>
                                        </p:tgtEl>
                                        <p:attrNameLst>
                                          <p:attrName>style.visibility</p:attrName>
                                        </p:attrNameLst>
                                      </p:cBhvr>
                                      <p:to>
                                        <p:strVal val="visible"/>
                                      </p:to>
                                    </p:set>
                                  </p:childTnLst>
                                </p:cTn>
                              </p:par>
                              <p:par>
                                <p:cTn id="31" presetID="1" presetClass="entr" presetSubtype="0" fill="hold" grpId="1" nodeType="withEffect">
                                  <p:stCondLst>
                                    <p:cond delay="0"/>
                                  </p:stCondLst>
                                  <p:childTnLst>
                                    <p:set>
                                      <p:cBhvr>
                                        <p:cTn id="3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1" nodeType="clickEffect">
                                  <p:stCondLst>
                                    <p:cond delay="0"/>
                                  </p:stCondLst>
                                  <p:childTnLst>
                                    <p:set>
                                      <p:cBhvr>
                                        <p:cTn id="36" dur="1" fill="hold">
                                          <p:stCondLst>
                                            <p:cond delay="0"/>
                                          </p:stCondLst>
                                        </p:cTn>
                                        <p:tgtEl>
                                          <p:spTgt spid="3">
                                            <p:txEl>
                                              <p:pRg st="4" end="4"/>
                                            </p:txEl>
                                          </p:spTgt>
                                        </p:tgtEl>
                                        <p:attrNameLst>
                                          <p:attrName>style.visibility</p:attrName>
                                        </p:attrNameLst>
                                      </p:cBhvr>
                                      <p:to>
                                        <p:strVal val="visible"/>
                                      </p:to>
                                    </p:set>
                                  </p:childTnLst>
                                </p:cTn>
                              </p:par>
                              <p:par>
                                <p:cTn id="37" presetID="1" presetClass="entr" presetSubtype="0" fill="hold" grpId="1" nodeType="withEffect">
                                  <p:stCondLst>
                                    <p:cond delay="0"/>
                                  </p:stCondLst>
                                  <p:childTnLst>
                                    <p:set>
                                      <p:cBhvr>
                                        <p:cTn id="38" dur="1" fill="hold">
                                          <p:stCondLst>
                                            <p:cond delay="0"/>
                                          </p:stCondLst>
                                        </p:cTn>
                                        <p:tgtEl>
                                          <p:spTgt spid="3">
                                            <p:txEl>
                                              <p:pRg st="5" end="5"/>
                                            </p:txEl>
                                          </p:spTgt>
                                        </p:tgtEl>
                                        <p:attrNameLst>
                                          <p:attrName>style.visibility</p:attrName>
                                        </p:attrNameLst>
                                      </p:cBhvr>
                                      <p:to>
                                        <p:strVal val="visible"/>
                                      </p:to>
                                    </p:set>
                                  </p:childTnLst>
                                </p:cTn>
                              </p:par>
                              <p:par>
                                <p:cTn id="39" presetID="1" presetClass="entr" presetSubtype="0" fill="hold" grpId="1" nodeType="withEffect">
                                  <p:stCondLst>
                                    <p:cond delay="0"/>
                                  </p:stCondLst>
                                  <p:childTnLst>
                                    <p:set>
                                      <p:cBhvr>
                                        <p:cTn id="40" dur="1" fill="hold">
                                          <p:stCondLst>
                                            <p:cond delay="0"/>
                                          </p:stCondLst>
                                        </p:cTn>
                                        <p:tgtEl>
                                          <p:spTgt spid="3">
                                            <p:txEl>
                                              <p:pRg st="6" end="6"/>
                                            </p:txEl>
                                          </p:spTgt>
                                        </p:tgtEl>
                                        <p:attrNameLst>
                                          <p:attrName>style.visibility</p:attrName>
                                        </p:attrNameLst>
                                      </p:cBhvr>
                                      <p:to>
                                        <p:strVal val="visible"/>
                                      </p:to>
                                    </p:set>
                                  </p:childTnLst>
                                </p:cTn>
                              </p:par>
                              <p:par>
                                <p:cTn id="41" presetID="1" presetClass="entr" presetSubtype="0" fill="hold" grpId="1" nodeType="withEffect">
                                  <p:stCondLst>
                                    <p:cond delay="0"/>
                                  </p:stCondLst>
                                  <p:childTnLst>
                                    <p:set>
                                      <p:cBhvr>
                                        <p:cTn id="42" dur="1" fill="hold">
                                          <p:stCondLst>
                                            <p:cond delay="0"/>
                                          </p:stCondLst>
                                        </p:cTn>
                                        <p:tgtEl>
                                          <p:spTgt spid="3">
                                            <p:txEl>
                                              <p:pRg st="7" end="7"/>
                                            </p:txEl>
                                          </p:spTgt>
                                        </p:tgtEl>
                                        <p:attrNameLst>
                                          <p:attrName>style.visibility</p:attrName>
                                        </p:attrNameLst>
                                      </p:cBhvr>
                                      <p:to>
                                        <p:strVal val="visible"/>
                                      </p:to>
                                    </p:set>
                                  </p:childTnLst>
                                </p:cTn>
                              </p:par>
                              <p:par>
                                <p:cTn id="43" presetID="1" presetClass="entr" presetSubtype="0" fill="hold" grpId="1" nodeType="withEffect">
                                  <p:stCondLst>
                                    <p:cond delay="0"/>
                                  </p:stCondLst>
                                  <p:childTnLst>
                                    <p:set>
                                      <p:cBhvr>
                                        <p:cTn id="44" dur="1" fill="hold">
                                          <p:stCondLst>
                                            <p:cond delay="0"/>
                                          </p:stCondLst>
                                        </p:cTn>
                                        <p:tgtEl>
                                          <p:spTgt spid="3">
                                            <p:txEl>
                                              <p:pRg st="8" end="8"/>
                                            </p:txEl>
                                          </p:spTgt>
                                        </p:tgtEl>
                                        <p:attrNameLst>
                                          <p:attrName>style.visibility</p:attrName>
                                        </p:attrNameLst>
                                      </p:cBhvr>
                                      <p:to>
                                        <p:strVal val="visible"/>
                                      </p:to>
                                    </p:set>
                                  </p:childTnLst>
                                </p:cTn>
                              </p:par>
                              <p:par>
                                <p:cTn id="45" presetID="1" presetClass="entr" presetSubtype="0" fill="hold" grpId="1" nodeType="withEffect">
                                  <p:stCondLst>
                                    <p:cond delay="0"/>
                                  </p:stCondLst>
                                  <p:childTnLst>
                                    <p:set>
                                      <p:cBhvr>
                                        <p:cTn id="4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0" presetClass="entr" presetSubtype="0" fill="hold" grpId="0" nodeType="clickEffect">
                                  <p:stCondLst>
                                    <p:cond delay="0"/>
                                  </p:stCondLst>
                                  <p:childTnLst>
                                    <p:set>
                                      <p:cBhvr>
                                        <p:cTn id="50" dur="1" fill="hold">
                                          <p:stCondLst>
                                            <p:cond delay="0"/>
                                          </p:stCondLst>
                                        </p:cTn>
                                        <p:tgtEl>
                                          <p:spTgt spid="4"/>
                                        </p:tgtEl>
                                        <p:attrNameLst>
                                          <p:attrName>style.visibility</p:attrName>
                                        </p:attrNameLst>
                                      </p:cBhvr>
                                      <p:to>
                                        <p:strVal val="visible"/>
                                      </p:to>
                                    </p:set>
                                    <p:animEffect transition="in" filter="fade">
                                      <p:cBhvr>
                                        <p:cTn id="5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3" grpId="1" build="p"/>
      <p:bldP spid="4" grpId="0"/>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TW" dirty="0"/>
              <a:t>W</a:t>
            </a:r>
            <a:r>
              <a:rPr lang="en-US" altLang="zh-CN" dirty="0"/>
              <a:t>hy Study OS?</a:t>
            </a:r>
            <a:endParaRPr lang="zh-TW" altLang="en-US" dirty="0"/>
          </a:p>
        </p:txBody>
      </p:sp>
      <p:sp>
        <p:nvSpPr>
          <p:cNvPr id="3" name="内容占位符 2"/>
          <p:cNvSpPr>
            <a:spLocks noGrp="1"/>
          </p:cNvSpPr>
          <p:nvPr>
            <p:ph idx="1"/>
          </p:nvPr>
        </p:nvSpPr>
        <p:spPr/>
        <p:txBody>
          <a:bodyPr>
            <a:normAutofit/>
          </a:bodyPr>
          <a:lstStyle/>
          <a:p>
            <a:pPr marL="0" indent="0">
              <a:buNone/>
            </a:pPr>
            <a:r>
              <a:rPr lang="en-US" altLang="zh-TW" dirty="0"/>
              <a:t>OS is the core of the broad “systems area”</a:t>
            </a:r>
          </a:p>
          <a:p>
            <a:pPr marL="0" indent="0">
              <a:buNone/>
            </a:pPr>
            <a:endParaRPr lang="en-US" altLang="zh-TW" dirty="0"/>
          </a:p>
          <a:p>
            <a:pPr marL="0" indent="0">
              <a:buNone/>
            </a:pPr>
            <a:r>
              <a:rPr lang="en-US" altLang="zh-TW" dirty="0"/>
              <a:t>Lots of systems companies</a:t>
            </a:r>
          </a:p>
          <a:p>
            <a:pPr marL="457200" lvl="1" indent="0">
              <a:buNone/>
            </a:pPr>
            <a:r>
              <a:rPr lang="en-US" altLang="zh-TW" dirty="0"/>
              <a:t>Microsoft, Google, IBM, EMC, CISCO, VMware</a:t>
            </a:r>
          </a:p>
          <a:p>
            <a:pPr marL="457200" lvl="1" indent="0">
              <a:buNone/>
            </a:pPr>
            <a:r>
              <a:rPr lang="en-US" altLang="zh-TW" dirty="0"/>
              <a:t>What’s Google’s core?</a:t>
            </a:r>
          </a:p>
          <a:p>
            <a:pPr marL="914400" lvl="2" indent="0">
              <a:buNone/>
            </a:pPr>
            <a:r>
              <a:rPr lang="en-US" altLang="zh-TW" dirty="0"/>
              <a:t>Google Cluster, GFS, </a:t>
            </a:r>
            <a:r>
              <a:rPr lang="en-US" altLang="zh-TW" dirty="0" err="1"/>
              <a:t>MapReduce</a:t>
            </a:r>
            <a:r>
              <a:rPr lang="en-US" altLang="zh-TW" dirty="0"/>
              <a:t>, </a:t>
            </a:r>
            <a:r>
              <a:rPr lang="en-US" altLang="zh-TW" dirty="0" err="1"/>
              <a:t>BigTable</a:t>
            </a:r>
            <a:endParaRPr lang="en-US" altLang="zh-TW" dirty="0"/>
          </a:p>
          <a:p>
            <a:pPr marL="457200" lvl="1" indent="0">
              <a:buNone/>
            </a:pPr>
            <a:r>
              <a:rPr lang="en-US" altLang="zh-TW" dirty="0"/>
              <a:t>Good OS knowledge is a necessity to get you good offers/promotions </a:t>
            </a:r>
          </a:p>
          <a:p>
            <a:pPr marL="914400" lvl="2" indent="0">
              <a:buNone/>
            </a:pPr>
            <a:r>
              <a:rPr lang="en-US" altLang="zh-TW" dirty="0"/>
              <a:t>at such companies and top universities</a:t>
            </a:r>
            <a:endParaRPr lang="zh-TW" altLang="en-US" dirty="0"/>
          </a:p>
        </p:txBody>
      </p:sp>
    </p:spTree>
    <p:extLst>
      <p:ext uri="{BB962C8B-B14F-4D97-AF65-F5344CB8AC3E}">
        <p14:creationId xmlns:p14="http://schemas.microsoft.com/office/powerpoint/2010/main" val="18587779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p:txBody>
          <a:bodyPr/>
          <a:lstStyle/>
          <a:p>
            <a:pPr eaLnBrk="1" hangingPunct="1"/>
            <a:r>
              <a:rPr lang="en-US" altLang="zh-CN" dirty="0">
                <a:latin typeface="Arial" panose="020B0604020202020204" pitchFamily="34" charset="0"/>
                <a:ea typeface="宋体" charset="0"/>
                <a:cs typeface="Arial" panose="020B0604020202020204" pitchFamily="34" charset="0"/>
              </a:rPr>
              <a:t>Thanks</a:t>
            </a:r>
          </a:p>
        </p:txBody>
      </p:sp>
      <p:sp>
        <p:nvSpPr>
          <p:cNvPr id="37891" name="Rectangle 3"/>
          <p:cNvSpPr>
            <a:spLocks noGrp="1" noChangeArrowheads="1"/>
          </p:cNvSpPr>
          <p:nvPr>
            <p:ph idx="1"/>
          </p:nvPr>
        </p:nvSpPr>
        <p:spPr>
          <a:xfrm>
            <a:off x="457200" y="1946787"/>
            <a:ext cx="8229600" cy="4179376"/>
          </a:xfrm>
        </p:spPr>
        <p:txBody>
          <a:bodyPr>
            <a:normAutofit/>
          </a:bodyPr>
          <a:lstStyle/>
          <a:p>
            <a:pPr marL="0" indent="0" algn="ctr" eaLnBrk="1" hangingPunct="1">
              <a:buNone/>
            </a:pPr>
            <a:r>
              <a:rPr lang="en-US" altLang="zh-CN" sz="3200" dirty="0">
                <a:latin typeface="Neo Sans Intel" charset="0"/>
                <a:ea typeface="宋体" charset="0"/>
                <a:cs typeface="宋体" charset="0"/>
              </a:rPr>
              <a:t>Thank you all for spending this semester with us</a:t>
            </a:r>
          </a:p>
          <a:p>
            <a:pPr marL="0" indent="0" algn="ctr" eaLnBrk="1" hangingPunct="1">
              <a:buNone/>
            </a:pPr>
            <a:endParaRPr lang="en-US" altLang="zh-CN" sz="3200" dirty="0">
              <a:latin typeface="Neo Sans Intel" charset="0"/>
              <a:ea typeface="宋体" charset="0"/>
              <a:cs typeface="宋体" charset="0"/>
            </a:endParaRPr>
          </a:p>
          <a:p>
            <a:pPr marL="0" indent="0" algn="ctr" eaLnBrk="1" hangingPunct="1">
              <a:buNone/>
            </a:pPr>
            <a:r>
              <a:rPr lang="en-US" altLang="zh-CN" sz="3200" dirty="0">
                <a:latin typeface="Neo Sans Intel" charset="0"/>
                <a:ea typeface="宋体" charset="0"/>
                <a:cs typeface="宋体" charset="0"/>
              </a:rPr>
              <a:t>Good</a:t>
            </a:r>
            <a:r>
              <a:rPr lang="zh-CN" altLang="en-US" sz="3200" dirty="0">
                <a:latin typeface="Neo Sans Intel" charset="0"/>
                <a:ea typeface="宋体" charset="0"/>
                <a:cs typeface="宋体" charset="0"/>
              </a:rPr>
              <a:t> </a:t>
            </a:r>
            <a:r>
              <a:rPr lang="en-US" altLang="zh-CN" sz="3200" dirty="0">
                <a:latin typeface="Neo Sans Intel" charset="0"/>
                <a:ea typeface="宋体" charset="0"/>
                <a:cs typeface="宋体" charset="0"/>
              </a:rPr>
              <a:t>luck</a:t>
            </a:r>
            <a:r>
              <a:rPr lang="zh-CN" altLang="en-US" sz="3200" dirty="0">
                <a:latin typeface="Neo Sans Intel" charset="0"/>
                <a:ea typeface="宋体" charset="0"/>
                <a:cs typeface="宋体" charset="0"/>
              </a:rPr>
              <a:t> </a:t>
            </a:r>
            <a:r>
              <a:rPr lang="en-US" altLang="zh-CN" sz="3200" dirty="0">
                <a:latin typeface="Neo Sans Intel" charset="0"/>
                <a:ea typeface="宋体" charset="0"/>
                <a:cs typeface="宋体" charset="0"/>
              </a:rPr>
              <a:t>on</a:t>
            </a:r>
            <a:r>
              <a:rPr lang="zh-CN" altLang="en-US" sz="3200" dirty="0">
                <a:latin typeface="Neo Sans Intel" charset="0"/>
                <a:ea typeface="宋体" charset="0"/>
                <a:cs typeface="宋体" charset="0"/>
              </a:rPr>
              <a:t> </a:t>
            </a:r>
            <a:r>
              <a:rPr lang="en-US" altLang="zh-CN" sz="3200" dirty="0">
                <a:latin typeface="Neo Sans Intel" charset="0"/>
                <a:ea typeface="宋体" charset="0"/>
                <a:cs typeface="宋体" charset="0"/>
              </a:rPr>
              <a:t>the</a:t>
            </a:r>
            <a:r>
              <a:rPr lang="zh-CN" altLang="en-US" sz="3200" dirty="0">
                <a:latin typeface="Neo Sans Intel" charset="0"/>
                <a:ea typeface="宋体" charset="0"/>
                <a:cs typeface="宋体" charset="0"/>
              </a:rPr>
              <a:t> </a:t>
            </a:r>
            <a:r>
              <a:rPr lang="en-US" altLang="zh-CN" sz="3200" dirty="0">
                <a:latin typeface="Neo Sans Intel" charset="0"/>
                <a:ea typeface="宋体" charset="0"/>
                <a:cs typeface="宋体" charset="0"/>
              </a:rPr>
              <a:t>final</a:t>
            </a:r>
            <a:r>
              <a:rPr lang="zh-CN" altLang="en-US" sz="3200" dirty="0">
                <a:latin typeface="Neo Sans Intel" charset="0"/>
                <a:ea typeface="宋体" charset="0"/>
                <a:cs typeface="宋体" charset="0"/>
              </a:rPr>
              <a:t> </a:t>
            </a:r>
            <a:r>
              <a:rPr lang="en-US" altLang="zh-CN" sz="3200" dirty="0">
                <a:latin typeface="Neo Sans Intel" charset="0"/>
                <a:ea typeface="宋体" charset="0"/>
                <a:cs typeface="宋体" charset="0"/>
              </a:rPr>
              <a:t>exam!</a:t>
            </a:r>
          </a:p>
        </p:txBody>
      </p:sp>
    </p:spTree>
    <p:extLst>
      <p:ext uri="{BB962C8B-B14F-4D97-AF65-F5344CB8AC3E}">
        <p14:creationId xmlns:p14="http://schemas.microsoft.com/office/powerpoint/2010/main" val="1400111876"/>
      </p:ext>
    </p:extLst>
  </p:cSld>
  <p:clrMapOvr>
    <a:masterClrMapping/>
  </p:clrMapOvr>
</p:sld>
</file>

<file path=ppt/theme/theme1.xml><?xml version="1.0" encoding="utf-8"?>
<a:theme xmlns:a="http://schemas.openxmlformats.org/drawingml/2006/main" name="CloudVisor-Austi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B0F0"/>
        </a:solidFill>
        <a:ln w="28575">
          <a:solidFill>
            <a:schemeClr val="bg2">
              <a:lumMod val="25000"/>
            </a:schemeClr>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CloudVisor-Austin.thmx</Template>
  <TotalTime>2766</TotalTime>
  <Words>3043</Words>
  <Application>Microsoft Macintosh PowerPoint</Application>
  <PresentationFormat>全屏显示(4:3)</PresentationFormat>
  <Paragraphs>564</Paragraphs>
  <Slides>62</Slides>
  <Notes>14</Notes>
  <HiddenSlides>0</HiddenSlides>
  <MMClips>0</MMClips>
  <ScaleCrop>false</ScaleCrop>
  <HeadingPairs>
    <vt:vector size="6" baseType="variant">
      <vt:variant>
        <vt:lpstr>已用的字体</vt:lpstr>
      </vt:variant>
      <vt:variant>
        <vt:i4>16</vt:i4>
      </vt:variant>
      <vt:variant>
        <vt:lpstr>主题</vt:lpstr>
      </vt:variant>
      <vt:variant>
        <vt:i4>1</vt:i4>
      </vt:variant>
      <vt:variant>
        <vt:lpstr>幻灯片标题</vt:lpstr>
      </vt:variant>
      <vt:variant>
        <vt:i4>62</vt:i4>
      </vt:variant>
    </vt:vector>
  </HeadingPairs>
  <TitlesOfParts>
    <vt:vector size="79" baseType="lpstr">
      <vt:lpstr>宋体</vt:lpstr>
      <vt:lpstr>宋体</vt:lpstr>
      <vt:lpstr>Arial Regular</vt:lpstr>
      <vt:lpstr>맑은 고딕</vt:lpstr>
      <vt:lpstr>ＭＳ Ｐゴシック</vt:lpstr>
      <vt:lpstr>ＭＳ Ｐゴシック</vt:lpstr>
      <vt:lpstr>Neo Sans Intel</vt:lpstr>
      <vt:lpstr>新細明體</vt:lpstr>
      <vt:lpstr>Arial</vt:lpstr>
      <vt:lpstr>Calibri</vt:lpstr>
      <vt:lpstr>Comic Sans MS</vt:lpstr>
      <vt:lpstr>Courier New</vt:lpstr>
      <vt:lpstr>Tahoma</vt:lpstr>
      <vt:lpstr>Times</vt:lpstr>
      <vt:lpstr>Times New Roman</vt:lpstr>
      <vt:lpstr>Wingdings</vt:lpstr>
      <vt:lpstr>CloudVisor-Austin</vt:lpstr>
      <vt:lpstr>8 Important Problems  (Not a Rank)</vt:lpstr>
      <vt:lpstr>System Architecture Overview</vt:lpstr>
      <vt:lpstr>Memory Layout</vt:lpstr>
      <vt:lpstr>Kernel Structure</vt:lpstr>
      <vt:lpstr>Kernels</vt:lpstr>
      <vt:lpstr>UNIX System Structure</vt:lpstr>
      <vt:lpstr>Microkernel Structure &amp; Instances</vt:lpstr>
      <vt:lpstr>Exokernel Structure</vt:lpstr>
      <vt:lpstr>IPC – Message Passing</vt:lpstr>
      <vt:lpstr>Synchronous IPC &amp; Asynchronous IPC</vt:lpstr>
      <vt:lpstr>Lightweight RPC (LRPC)</vt:lpstr>
      <vt:lpstr>Virtual Memory</vt:lpstr>
      <vt:lpstr>Protected Mode Address Translation</vt:lpstr>
      <vt:lpstr>Address translation: PAE-4k</vt:lpstr>
      <vt:lpstr>Address translation: PAE-2M</vt:lpstr>
      <vt:lpstr>what's going to happen when the kernel enables segment? </vt:lpstr>
      <vt:lpstr>Enable Segment</vt:lpstr>
      <vt:lpstr>what's going to happen when the kernel enables paging? </vt:lpstr>
      <vt:lpstr>entrypgdir</vt:lpstr>
      <vt:lpstr>PowerPoint 演示文稿</vt:lpstr>
      <vt:lpstr>Virtualize CPU: Process</vt:lpstr>
      <vt:lpstr>Process: Big Picture</vt:lpstr>
      <vt:lpstr>Concepts</vt:lpstr>
      <vt:lpstr>When a trap occurs</vt:lpstr>
      <vt:lpstr>Context Switch in xv6 (swtch.S)</vt:lpstr>
      <vt:lpstr>PowerPoint 演示文稿</vt:lpstr>
      <vt:lpstr>TrapFrame</vt:lpstr>
      <vt:lpstr>Top and Bottom Halves</vt:lpstr>
      <vt:lpstr>File System</vt:lpstr>
      <vt:lpstr>File Processing on FAT Clusters</vt:lpstr>
      <vt:lpstr>Crash Consistency</vt:lpstr>
      <vt:lpstr>Xv6's simple logging</vt:lpstr>
      <vt:lpstr>How does ext3 get good perf.?</vt:lpstr>
      <vt:lpstr>Issues with ext3</vt:lpstr>
      <vt:lpstr>Ordered vs Journaled</vt:lpstr>
      <vt:lpstr>Log-structured File System</vt:lpstr>
      <vt:lpstr>Treating the Disk as a Log</vt:lpstr>
      <vt:lpstr>Synchronization</vt:lpstr>
      <vt:lpstr>What is scalability? </vt:lpstr>
      <vt:lpstr>Amdahl's Law</vt:lpstr>
      <vt:lpstr>Locking</vt:lpstr>
      <vt:lpstr>Critical-section efficiency</vt:lpstr>
      <vt:lpstr>Making ticket spinlock scalable</vt:lpstr>
      <vt:lpstr>General idea of MCS lock</vt:lpstr>
      <vt:lpstr>Virtualization</vt:lpstr>
      <vt:lpstr>Taxonomy</vt:lpstr>
      <vt:lpstr>x86 virtualization challenge</vt:lpstr>
      <vt:lpstr>Types of Virtualization</vt:lpstr>
      <vt:lpstr>Virtualized Address Spaces</vt:lpstr>
      <vt:lpstr>PowerPoint 演示文稿</vt:lpstr>
      <vt:lpstr>Issues with Shadow Page Tables</vt:lpstr>
      <vt:lpstr>What Is EPT?</vt:lpstr>
      <vt:lpstr>PowerPoint 演示文稿</vt:lpstr>
      <vt:lpstr>VT-d: Intel® Virtualization Technology for Directed I/O</vt:lpstr>
      <vt:lpstr>Single Root I/O Virtualization</vt:lpstr>
      <vt:lpstr>Intel Virtualization Technology Evolution</vt:lpstr>
      <vt:lpstr>Intel’s VT-x</vt:lpstr>
      <vt:lpstr>Virtualization Techs</vt:lpstr>
      <vt:lpstr>Key Points</vt:lpstr>
      <vt:lpstr>Why Study OS?</vt:lpstr>
      <vt:lpstr>Why Study OS?</vt:lpstr>
      <vt:lpstr>Thanks</vt:lpstr>
    </vt:vector>
  </TitlesOfParts>
  <Company>ppi</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Haibo CHen</dc:creator>
  <cp:lastModifiedBy>Yubin Xia</cp:lastModifiedBy>
  <cp:revision>215</cp:revision>
  <dcterms:created xsi:type="dcterms:W3CDTF">2012-02-17T06:35:37Z</dcterms:created>
  <dcterms:modified xsi:type="dcterms:W3CDTF">2019-06-11T01:30:49Z</dcterms:modified>
</cp:coreProperties>
</file>