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1224" r:id="rId2"/>
    <p:sldId id="1225" r:id="rId3"/>
    <p:sldId id="1226" r:id="rId4"/>
    <p:sldId id="1232" r:id="rId5"/>
    <p:sldId id="1231" r:id="rId6"/>
    <p:sldId id="1227" r:id="rId7"/>
    <p:sldId id="1237" r:id="rId8"/>
    <p:sldId id="1241" r:id="rId9"/>
    <p:sldId id="1236" r:id="rId10"/>
    <p:sldId id="1245" r:id="rId11"/>
    <p:sldId id="1246" r:id="rId12"/>
    <p:sldId id="1242" r:id="rId13"/>
    <p:sldId id="1247" r:id="rId14"/>
    <p:sldId id="1248" r:id="rId15"/>
    <p:sldId id="1249" r:id="rId16"/>
    <p:sldId id="1250" r:id="rId17"/>
    <p:sldId id="1243" r:id="rId18"/>
    <p:sldId id="1251" r:id="rId19"/>
    <p:sldId id="1233" r:id="rId20"/>
    <p:sldId id="1234" r:id="rId21"/>
    <p:sldId id="1235" r:id="rId22"/>
    <p:sldId id="1252" r:id="rId23"/>
    <p:sldId id="1254" r:id="rId24"/>
    <p:sldId id="1255" r:id="rId25"/>
    <p:sldId id="1256" r:id="rId26"/>
    <p:sldId id="1257" r:id="rId27"/>
    <p:sldId id="1258" r:id="rId28"/>
    <p:sldId id="1259" r:id="rId29"/>
  </p:sldIdLst>
  <p:sldSz cx="7620000" cy="5715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4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00"/>
    <a:srgbClr val="FF2F92"/>
    <a:srgbClr val="FFFFFF"/>
    <a:srgbClr val="0432FF"/>
    <a:srgbClr val="73FEFF"/>
    <a:srgbClr val="0096FF"/>
    <a:srgbClr val="005493"/>
    <a:srgbClr val="011893"/>
    <a:srgbClr val="76D6FF"/>
    <a:srgbClr val="BE3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1" autoAdjust="0"/>
    <p:restoredTop sz="77685" autoAdjust="0"/>
  </p:normalViewPr>
  <p:slideViewPr>
    <p:cSldViewPr>
      <p:cViewPr varScale="1">
        <p:scale>
          <a:sx n="94" d="100"/>
          <a:sy n="94" d="100"/>
        </p:scale>
        <p:origin x="2344" y="176"/>
      </p:cViewPr>
      <p:guideLst>
        <p:guide orient="horz" pos="1800"/>
        <p:guide pos="24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2019/6/11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2019/6/11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057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程序员：上传代码，定义触发事件（</a:t>
            </a:r>
            <a:r>
              <a:rPr lang="en-US" altLang="zh-CN" dirty="0"/>
              <a:t>HTTP</a:t>
            </a:r>
            <a:r>
              <a:rPr lang="zh-CN" altLang="en-US" dirty="0"/>
              <a:t>请求等）</a:t>
            </a:r>
            <a:endParaRPr lang="en-US" altLang="zh-CN" dirty="0"/>
          </a:p>
          <a:p>
            <a:r>
              <a:rPr lang="en-US" altLang="zh-CN" dirty="0"/>
              <a:t>trigger event-&gt; platform gateway</a:t>
            </a:r>
            <a:r>
              <a:rPr lang="zh-CN" altLang="en-US" baseline="0" dirty="0"/>
              <a:t> </a:t>
            </a:r>
            <a:r>
              <a:rPr lang="en-US" altLang="zh-CN" baseline="0" dirty="0"/>
              <a:t>-&gt; instantiate according to function codes -&gt; compute -&gt; result return to user/other functions (chained functions)</a:t>
            </a:r>
          </a:p>
          <a:p>
            <a:r>
              <a:rPr lang="en-US" altLang="zh-CN" baseline="0" dirty="0"/>
              <a:t>if multiple requests arrive concurrently, platform automatically scales up function instances to handle them, and deallocate these instances when computing is done.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C1123-0C46-4F0A-8902-BA7E249EB7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204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Microservice</a:t>
            </a:r>
            <a:r>
              <a:rPr lang="en-US" altLang="zh-CN" dirty="0"/>
              <a:t> is an architecture style that split a complex application into a suite of micro-services.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C1123-0C46-4F0A-8902-BA7E249EB7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447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AWS</a:t>
            </a:r>
            <a:r>
              <a:rPr lang="en-US" altLang="zh-CN" baseline="0" dirty="0"/>
              <a:t> – Amazon; Azure – Microsoft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790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dragon quest</a:t>
            </a:r>
            <a:r>
              <a:rPr lang="zh-CN" altLang="en-US" dirty="0"/>
              <a:t>：勇者斗恶龙（大型多人在线角色扮演游戏）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motivation</a:t>
            </a:r>
            <a:r>
              <a:rPr lang="en-US" altLang="zh-CN" baseline="0" dirty="0"/>
              <a:t> of AWS: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"The screenshots are processed sequentially server side. During the spikes that occur a few times each year, it would sometimes take three or four hours before image processing finished and customers could view their screenshots,"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Agata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says. "Accelerating this process and boosting customer satisfaction was one of the challenges Square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faced in growing its customer base."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C1123-0C46-4F0A-8902-BA7E249EB7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475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C1123-0C46-4F0A-8902-BA7E249EB7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114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C1123-0C46-4F0A-8902-BA7E249EB7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676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203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altLang="zh-CN" dirty="0"/>
              <a:t>fast start-up and shut-down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altLang="zh-CN" dirty="0" err="1"/>
              <a:t>serverless</a:t>
            </a:r>
            <a:r>
              <a:rPr lang="en-US" altLang="zh-CN" baseline="0" dirty="0"/>
              <a:t> functions are shot-lived. </a:t>
            </a:r>
            <a:r>
              <a:rPr lang="en-US" altLang="zh-CN" dirty="0"/>
              <a:t>AWS Lambda</a:t>
            </a:r>
            <a:r>
              <a:rPr lang="zh-CN" altLang="en-US" dirty="0"/>
              <a:t>默认最长执行时间</a:t>
            </a:r>
            <a:r>
              <a:rPr lang="en-US" altLang="zh-CN" dirty="0"/>
              <a:t>15min </a:t>
            </a:r>
            <a:r>
              <a:rPr lang="zh-CN" altLang="en-US" dirty="0"/>
              <a:t>（半年前还是</a:t>
            </a:r>
            <a:r>
              <a:rPr lang="en-US" altLang="zh-CN" dirty="0"/>
              <a:t>5Min</a:t>
            </a:r>
            <a:r>
              <a:rPr lang="zh-CN" altLang="en-US" dirty="0"/>
              <a:t>），总的来说</a:t>
            </a:r>
            <a:r>
              <a:rPr lang="en-US" altLang="zh-CN" dirty="0"/>
              <a:t>function</a:t>
            </a:r>
            <a:r>
              <a:rPr lang="zh-CN" altLang="en-US" dirty="0"/>
              <a:t>的执行时间一般在秒级、毫秒级，甚至更少。</a:t>
            </a:r>
            <a:endParaRPr lang="en-US" altLang="zh-CN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dirty="0"/>
              <a:t>对于传统</a:t>
            </a:r>
            <a:r>
              <a:rPr lang="en-US" altLang="zh-CN" dirty="0"/>
              <a:t>Long-lived web</a:t>
            </a:r>
            <a:r>
              <a:rPr lang="en-US" altLang="zh-CN" baseline="0" dirty="0"/>
              <a:t> server</a:t>
            </a:r>
            <a:r>
              <a:rPr lang="zh-CN" altLang="en-US" baseline="0" dirty="0"/>
              <a:t>（动辄几个月的执行时间）可以忽略的启动和结束时间，在</a:t>
            </a:r>
            <a:r>
              <a:rPr lang="en-US" altLang="zh-CN" baseline="0" dirty="0" err="1"/>
              <a:t>serverless</a:t>
            </a:r>
            <a:r>
              <a:rPr lang="zh-CN" altLang="en-US" baseline="0" dirty="0"/>
              <a:t>场景中可能是不可接受的。</a:t>
            </a:r>
            <a:endParaRPr lang="en-US" altLang="zh-CN" baseline="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baseline="0" dirty="0"/>
              <a:t>启动时间直接影响到用户体验，结束时间影响平台灵活性。</a:t>
            </a:r>
            <a:endParaRPr lang="en-US" altLang="zh-CN" baseline="0" dirty="0"/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fast communication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request -&gt; platform gateway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platform gateway -&gt; function instance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gate way </a:t>
            </a:r>
            <a:r>
              <a:rPr lang="zh-CN" altLang="en-US" baseline="0" dirty="0"/>
              <a:t>和</a:t>
            </a:r>
            <a:r>
              <a:rPr lang="en-US" altLang="zh-CN" baseline="0" dirty="0"/>
              <a:t>instance</a:t>
            </a:r>
            <a:r>
              <a:rPr lang="zh-CN" altLang="en-US" baseline="0" dirty="0"/>
              <a:t>并不一定在一台机器</a:t>
            </a:r>
            <a:r>
              <a:rPr lang="en-US" altLang="zh-CN" baseline="0" dirty="0"/>
              <a:t>/</a:t>
            </a:r>
            <a:r>
              <a:rPr lang="zh-CN" altLang="en-US" baseline="0" dirty="0"/>
              <a:t>一个</a:t>
            </a:r>
            <a:r>
              <a:rPr lang="en-US" altLang="zh-CN" baseline="0" dirty="0"/>
              <a:t>datacenter</a:t>
            </a:r>
            <a:r>
              <a:rPr lang="zh-CN" altLang="en-US" baseline="0" dirty="0"/>
              <a:t>，尤其在</a:t>
            </a:r>
            <a:r>
              <a:rPr lang="en-US" altLang="zh-CN" baseline="0" dirty="0"/>
              <a:t>burst</a:t>
            </a:r>
            <a:r>
              <a:rPr lang="zh-CN" altLang="en-US" baseline="0" dirty="0"/>
              <a:t>的情况下，通信压力还是很大的</a:t>
            </a:r>
            <a:endParaRPr lang="en-US" altLang="zh-CN" baseline="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function results -&gt; result receiver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function -&gt; function (chained function)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zh-CN" altLang="en-US" baseline="0" dirty="0"/>
              <a:t>因为</a:t>
            </a:r>
            <a:r>
              <a:rPr lang="en-US" altLang="zh-CN" baseline="0" dirty="0"/>
              <a:t>function</a:t>
            </a:r>
            <a:r>
              <a:rPr lang="zh-CN" altLang="en-US" baseline="0" dirty="0"/>
              <a:t>一般只做一些简单的工作，很多</a:t>
            </a:r>
            <a:r>
              <a:rPr lang="en-US" altLang="zh-CN" baseline="0" dirty="0"/>
              <a:t>application</a:t>
            </a:r>
            <a:r>
              <a:rPr lang="zh-CN" altLang="en-US" baseline="0" dirty="0"/>
              <a:t>是由一些</a:t>
            </a:r>
            <a:r>
              <a:rPr lang="en-US" altLang="zh-CN" baseline="0" dirty="0"/>
              <a:t>function</a:t>
            </a:r>
            <a:r>
              <a:rPr lang="zh-CN" altLang="en-US" baseline="0" dirty="0"/>
              <a:t>相互串联而成的，类似</a:t>
            </a:r>
            <a:r>
              <a:rPr lang="en-US" altLang="zh-CN" baseline="0" dirty="0" err="1"/>
              <a:t>microservice</a:t>
            </a:r>
            <a:r>
              <a:rPr lang="zh-CN" altLang="en-US" baseline="0" dirty="0"/>
              <a:t>架构。</a:t>
            </a:r>
            <a:endParaRPr lang="en-US" altLang="zh-CN" baseline="0" dirty="0"/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tail latency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altLang="zh-CN" baseline="0" dirty="0" err="1"/>
              <a:t>serverless</a:t>
            </a:r>
            <a:r>
              <a:rPr lang="zh-CN" altLang="en-US" baseline="0" dirty="0"/>
              <a:t>应用中由于细粒度架构，使得各个环节的</a:t>
            </a:r>
            <a:r>
              <a:rPr lang="en-US" altLang="zh-CN" baseline="0" dirty="0"/>
              <a:t>tail latency</a:t>
            </a:r>
            <a:r>
              <a:rPr lang="zh-CN" altLang="en-US" baseline="0" dirty="0"/>
              <a:t>可能极大影响用户体验。</a:t>
            </a:r>
            <a:endParaRPr lang="en-US" altLang="zh-CN" baseline="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tail latency</a:t>
            </a:r>
            <a:r>
              <a:rPr lang="zh-CN" altLang="en-US" baseline="0" dirty="0"/>
              <a:t>可能使</a:t>
            </a:r>
            <a:r>
              <a:rPr lang="en-US" altLang="zh-CN" baseline="0" dirty="0"/>
              <a:t>burst</a:t>
            </a:r>
            <a:r>
              <a:rPr lang="zh-CN" altLang="en-US" baseline="0" dirty="0"/>
              <a:t>场景下满足</a:t>
            </a:r>
            <a:r>
              <a:rPr lang="en-US" altLang="zh-CN" baseline="0" dirty="0"/>
              <a:t>SLA</a:t>
            </a:r>
            <a:r>
              <a:rPr lang="zh-CN" altLang="en-US" baseline="0" dirty="0"/>
              <a:t>更困难。</a:t>
            </a:r>
            <a:endParaRPr lang="en-US" altLang="zh-CN" baseline="0" dirty="0"/>
          </a:p>
          <a:p>
            <a:pPr marL="228600" lvl="0" indent="-228600">
              <a:buFont typeface="Arial" panose="020B0604020202020204" pitchFamily="34" charset="0"/>
              <a:buChar char="•"/>
            </a:pPr>
            <a:endParaRPr lang="en-US" altLang="zh-CN" baseline="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lang="en-US" altLang="zh-CN" baseline="0" dirty="0"/>
          </a:p>
          <a:p>
            <a:r>
              <a:rPr lang="en-US" altLang="zh-CN" baseline="0" dirty="0"/>
              <a:t>	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975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footprint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baseline="0" dirty="0"/>
              <a:t>影响同样</a:t>
            </a:r>
            <a:r>
              <a:rPr lang="en-US" altLang="zh-CN" baseline="0" dirty="0"/>
              <a:t>host</a:t>
            </a:r>
            <a:r>
              <a:rPr lang="zh-CN" altLang="en-US" baseline="0" dirty="0"/>
              <a:t>上能</a:t>
            </a:r>
            <a:r>
              <a:rPr lang="en-US" altLang="zh-CN" baseline="0" dirty="0"/>
              <a:t>hold</a:t>
            </a:r>
            <a:r>
              <a:rPr lang="zh-CN" altLang="en-US" baseline="0" dirty="0"/>
              <a:t>的</a:t>
            </a:r>
            <a:r>
              <a:rPr lang="en-US" altLang="zh-CN" baseline="0" dirty="0"/>
              <a:t>instance</a:t>
            </a:r>
            <a:r>
              <a:rPr lang="zh-CN" altLang="en-US" baseline="0" dirty="0"/>
              <a:t>数量</a:t>
            </a:r>
            <a:endParaRPr lang="en-US" altLang="zh-CN" baseline="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baseline="0" dirty="0"/>
              <a:t>影响启动时间等</a:t>
            </a:r>
            <a:endParaRPr lang="en-US" altLang="zh-CN" baseline="0" dirty="0"/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allocation/assignment speed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baseline="0" dirty="0"/>
              <a:t>影响启动时间，同理</a:t>
            </a:r>
            <a:r>
              <a:rPr lang="en-US" altLang="zh-CN" baseline="0" dirty="0"/>
              <a:t>deallocation</a:t>
            </a:r>
            <a:r>
              <a:rPr lang="zh-CN" altLang="en-US" baseline="0" dirty="0"/>
              <a:t>速度影响结束时间</a:t>
            </a:r>
            <a:endParaRPr lang="en-US" altLang="zh-CN" baseline="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baseline="0" dirty="0"/>
              <a:t>为了做到快速，资源可能事先分配好，在</a:t>
            </a:r>
            <a:r>
              <a:rPr lang="en-US" altLang="zh-CN" baseline="0" dirty="0"/>
              <a:t>idle</a:t>
            </a:r>
            <a:r>
              <a:rPr lang="zh-CN" altLang="en-US" baseline="0" dirty="0"/>
              <a:t>的时候是其他应用在使用，那么当</a:t>
            </a:r>
            <a:r>
              <a:rPr lang="en-US" altLang="zh-CN" baseline="0" dirty="0"/>
              <a:t>event trigger</a:t>
            </a:r>
            <a:r>
              <a:rPr lang="zh-CN" altLang="en-US" baseline="0" dirty="0"/>
              <a:t>时需要很快速地把这部分资源使用权从别的应用程序那里拿过来。</a:t>
            </a:r>
            <a:endParaRPr lang="en-US" altLang="zh-CN" baseline="0" dirty="0"/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utilization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zh-CN" altLang="en-US" baseline="0" dirty="0"/>
              <a:t>如果为了速度，过于激进地给</a:t>
            </a:r>
            <a:r>
              <a:rPr lang="en-US" altLang="zh-CN" baseline="0" dirty="0"/>
              <a:t>Instance</a:t>
            </a:r>
            <a:r>
              <a:rPr lang="zh-CN" altLang="en-US" baseline="0" dirty="0"/>
              <a:t>分配资源，不给别人用，在</a:t>
            </a:r>
            <a:r>
              <a:rPr lang="en-US" altLang="zh-CN" baseline="0" dirty="0"/>
              <a:t>idle</a:t>
            </a:r>
            <a:r>
              <a:rPr lang="zh-CN" altLang="en-US" baseline="0" dirty="0"/>
              <a:t>的时候</a:t>
            </a:r>
            <a:r>
              <a:rPr lang="en-US" altLang="zh-CN" baseline="0" dirty="0"/>
              <a:t>utilization</a:t>
            </a:r>
            <a:r>
              <a:rPr lang="zh-CN" altLang="en-US" baseline="0" dirty="0"/>
              <a:t>会非常低，不能接受</a:t>
            </a:r>
            <a:endParaRPr lang="en-US" altLang="zh-CN" baseline="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lang="en-US" altLang="zh-CN" baseline="0" dirty="0"/>
          </a:p>
          <a:p>
            <a:r>
              <a:rPr lang="en-US" altLang="zh-CN" baseline="0" dirty="0"/>
              <a:t>	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449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although </a:t>
            </a:r>
            <a:r>
              <a:rPr lang="en-US" altLang="zh-CN" baseline="0" dirty="0" err="1"/>
              <a:t>serverless</a:t>
            </a:r>
            <a:r>
              <a:rPr lang="en-US" altLang="zh-CN" baseline="0" dirty="0"/>
              <a:t> as stateless nature…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 baseline="0" dirty="0"/>
              <a:t>Amazon S3: Simple Storage Service</a:t>
            </a:r>
          </a:p>
          <a:p>
            <a:r>
              <a:rPr lang="en-US" altLang="zh-CN" baseline="0" dirty="0"/>
              <a:t>	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996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Overview</a:t>
            </a:r>
            <a:r>
              <a:rPr kumimoji="1" lang="zh-CN" altLang="en-US" dirty="0"/>
              <a:t>，主要是包含两个部分，</a:t>
            </a:r>
            <a:r>
              <a:rPr kumimoji="1" lang="en-US" altLang="zh-CN" dirty="0" err="1"/>
              <a:t>func</a:t>
            </a:r>
            <a:r>
              <a:rPr kumimoji="1" lang="en-US" altLang="zh-CN" dirty="0"/>
              <a:t>-image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compilation</a:t>
            </a:r>
            <a:r>
              <a:rPr kumimoji="1" lang="zh-CN" altLang="en-US" dirty="0"/>
              <a:t>和</a:t>
            </a:r>
            <a:r>
              <a:rPr kumimoji="1" lang="en-US" altLang="zh-CN" dirty="0" err="1"/>
              <a:t>func</a:t>
            </a:r>
            <a:r>
              <a:rPr kumimoji="1" lang="en-US" altLang="zh-CN" dirty="0"/>
              <a:t>-load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876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指定</a:t>
            </a:r>
            <a:r>
              <a:rPr kumimoji="1" lang="en-US" altLang="zh-CN" dirty="0"/>
              <a:t>entry-point</a:t>
            </a:r>
            <a:r>
              <a:rPr kumimoji="1" lang="zh-CN" altLang="en-US" dirty="0"/>
              <a:t>在</a:t>
            </a:r>
            <a:r>
              <a:rPr kumimoji="1" lang="en-US" altLang="zh-CN" dirty="0" err="1"/>
              <a:t>serverless</a:t>
            </a:r>
            <a:r>
              <a:rPr kumimoji="1" lang="zh-CN" altLang="en-US" dirty="0"/>
              <a:t> 平台是很常见的，我们的调研显示主流的大部分平台都会有要求在配置文件指定</a:t>
            </a:r>
            <a:r>
              <a:rPr kumimoji="1" lang="en-US" altLang="zh-CN" dirty="0"/>
              <a:t>handler</a:t>
            </a:r>
            <a:r>
              <a:rPr kumimoji="1" lang="zh-CN" altLang="en-US" dirty="0"/>
              <a:t>函数或者是实现一个特定的接口函数。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9477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已经有了很大的提升，</a:t>
            </a:r>
            <a:r>
              <a:rPr kumimoji="1" lang="en-US" altLang="zh-CN" dirty="0"/>
              <a:t>application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initialization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已经没有了。</a:t>
            </a:r>
            <a:endParaRPr kumimoji="1" lang="en-US" altLang="zh-CN" dirty="0"/>
          </a:p>
          <a:p>
            <a:r>
              <a:rPr kumimoji="1" lang="zh-CN" altLang="en-US" dirty="0"/>
              <a:t>但是时间依然很长，并且</a:t>
            </a:r>
            <a:r>
              <a:rPr kumimoji="1" lang="en-US" altLang="zh-CN" dirty="0"/>
              <a:t>sandbox</a:t>
            </a:r>
            <a:r>
              <a:rPr kumimoji="1" lang="zh-CN" altLang="en-US" dirty="0"/>
              <a:t> </a:t>
            </a:r>
            <a:r>
              <a:rPr kumimoji="1" lang="en-US" altLang="zh-CN" dirty="0"/>
              <a:t>initialization</a:t>
            </a:r>
            <a:r>
              <a:rPr kumimoji="1" lang="zh-CN" altLang="en-US" dirty="0"/>
              <a:t>的时间变长了。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138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原因：除了</a:t>
            </a:r>
            <a:r>
              <a:rPr kumimoji="1" lang="en-US" altLang="zh-CN" dirty="0"/>
              <a:t>sandbox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init</a:t>
            </a:r>
            <a:r>
              <a:rPr kumimoji="1" lang="zh-CN" altLang="en-US" dirty="0"/>
              <a:t>之外，还增加了</a:t>
            </a:r>
            <a:r>
              <a:rPr kumimoji="1" lang="en-US" altLang="zh-CN" dirty="0" err="1"/>
              <a:t>func</a:t>
            </a:r>
            <a:r>
              <a:rPr kumimoji="1" lang="en-US" altLang="zh-CN" dirty="0"/>
              <a:t>-load</a:t>
            </a:r>
            <a:r>
              <a:rPr kumimoji="1" lang="zh-CN" altLang="en-US" dirty="0"/>
              <a:t>引入三部分</a:t>
            </a:r>
            <a:r>
              <a:rPr kumimoji="1" lang="en-US" altLang="zh-CN" dirty="0"/>
              <a:t>restore</a:t>
            </a:r>
            <a:r>
              <a:rPr kumimoji="1" lang="zh-CN" altLang="en-US" dirty="0"/>
              <a:t>的开销。</a:t>
            </a:r>
            <a:endParaRPr kumimoji="1" lang="en-US" altLang="zh-CN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zh-CN" dirty="0"/>
              <a:t>I/O</a:t>
            </a:r>
            <a:r>
              <a:rPr kumimoji="1" lang="zh-CN" altLang="en-US" dirty="0"/>
              <a:t>，回复和</a:t>
            </a:r>
            <a:r>
              <a:rPr kumimoji="1" lang="en-US" altLang="zh-CN" dirty="0"/>
              <a:t>I/O</a:t>
            </a:r>
            <a:r>
              <a:rPr kumimoji="1" lang="zh-CN" altLang="en-US" dirty="0"/>
              <a:t>子系统的连接，如</a:t>
            </a:r>
            <a:r>
              <a:rPr kumimoji="1" lang="en-US" altLang="zh-CN" dirty="0"/>
              <a:t>open</a:t>
            </a:r>
            <a:r>
              <a:rPr kumimoji="1" lang="zh-CN" altLang="en-US" dirty="0"/>
              <a:t>一个</a:t>
            </a:r>
            <a:r>
              <a:rPr kumimoji="1" lang="en-US" altLang="zh-CN" dirty="0"/>
              <a:t>checkpoint</a:t>
            </a:r>
            <a:r>
              <a:rPr kumimoji="1" lang="zh-CN" altLang="en-US" dirty="0"/>
              <a:t>状态时</a:t>
            </a:r>
            <a:r>
              <a:rPr kumimoji="1" lang="en-US" altLang="zh-CN" dirty="0"/>
              <a:t>open</a:t>
            </a:r>
            <a:r>
              <a:rPr kumimoji="1" lang="zh-CN" altLang="en-US" dirty="0"/>
              <a:t>的文件。</a:t>
            </a:r>
            <a:endParaRPr kumimoji="1" lang="en-US" altLang="zh-CN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zh-CN" dirty="0"/>
              <a:t>Metadata</a:t>
            </a:r>
            <a:r>
              <a:rPr kumimoji="1" lang="zh-CN" altLang="en-US" dirty="0"/>
              <a:t>，主要是</a:t>
            </a:r>
            <a:r>
              <a:rPr kumimoji="1" lang="en-US" altLang="zh-CN" dirty="0"/>
              <a:t>guest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的部分，包含</a:t>
            </a:r>
            <a:r>
              <a:rPr kumimoji="1" lang="en-US" altLang="zh-CN" dirty="0" err="1"/>
              <a:t>tasklist</a:t>
            </a:r>
            <a:r>
              <a:rPr kumimoji="1" lang="zh-CN" altLang="en-US" dirty="0"/>
              <a:t>，</a:t>
            </a:r>
            <a:r>
              <a:rPr kumimoji="1" lang="en-US" altLang="zh-CN" dirty="0" err="1"/>
              <a:t>fdtable</a:t>
            </a:r>
            <a:r>
              <a:rPr kumimoji="1" lang="zh-CN" altLang="en-US" dirty="0"/>
              <a:t>等信息。</a:t>
            </a:r>
            <a:endParaRPr kumimoji="1" lang="en-US" altLang="zh-CN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en-US" altLang="zh-CN" dirty="0"/>
              <a:t>Memory</a:t>
            </a:r>
            <a:r>
              <a:rPr kumimoji="1" lang="zh-CN" altLang="en-US" dirty="0"/>
              <a:t>，主要是应用和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runtime</a:t>
            </a:r>
            <a:r>
              <a:rPr kumimoji="1" lang="zh-CN" altLang="en-US" dirty="0"/>
              <a:t>执行初始化后的内存状态。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700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71500" y="1775357"/>
            <a:ext cx="64770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238500"/>
            <a:ext cx="53340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228866"/>
            <a:ext cx="68580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ea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167" b="1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0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1667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5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5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50440" y="439061"/>
            <a:ext cx="13715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73942" y="612775"/>
            <a:ext cx="480280" cy="13239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1928" y="3672418"/>
            <a:ext cx="6477000" cy="1135062"/>
          </a:xfrm>
        </p:spPr>
        <p:txBody>
          <a:bodyPr anchor="t"/>
          <a:lstStyle>
            <a:lvl1pPr algn="l">
              <a:defRPr sz="3333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1928" y="2422261"/>
            <a:ext cx="64770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73943" y="3933612"/>
            <a:ext cx="480280" cy="13239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81000" y="1333501"/>
            <a:ext cx="33655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873500" y="1333501"/>
            <a:ext cx="33655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1000" y="1279261"/>
            <a:ext cx="3366823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81000" y="1812396"/>
            <a:ext cx="3366823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870858" y="1279261"/>
            <a:ext cx="3368146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870858" y="1812396"/>
            <a:ext cx="3368146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4" y="227541"/>
            <a:ext cx="2506928" cy="968376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79208" y="227544"/>
            <a:ext cx="4259792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81004" y="1195920"/>
            <a:ext cx="2506928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93573" y="4000500"/>
            <a:ext cx="45720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493573" y="510646"/>
            <a:ext cx="45720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493573" y="4472784"/>
            <a:ext cx="4572000" cy="6707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524500" y="228868"/>
            <a:ext cx="17145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81000" y="228868"/>
            <a:ext cx="50165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7122"/>
            <a:ext cx="7620000" cy="23304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61" y="3509661"/>
            <a:ext cx="2153213" cy="666622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23875" y="1293514"/>
            <a:ext cx="6572250" cy="1104636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81000" y="228866"/>
            <a:ext cx="68580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1000" y="1333501"/>
            <a:ext cx="68580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81000" y="5296961"/>
            <a:ext cx="1778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603500" y="5296961"/>
            <a:ext cx="2413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61000" y="5296961"/>
            <a:ext cx="1778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5" r:id="rId12"/>
  </p:sldLayoutIdLst>
  <p:hf hdr="0" ftr="0" dt="0"/>
  <p:txStyles>
    <p:titleStyle>
      <a:lvl1pPr algn="l" defTabSz="761970" rtl="0" eaLnBrk="1" latinLnBrk="0" hangingPunct="1">
        <a:spcBef>
          <a:spcPct val="0"/>
        </a:spcBef>
        <a:buNone/>
        <a:defRPr sz="3000" b="1" kern="1200">
          <a:solidFill>
            <a:schemeClr val="accent1"/>
          </a:solidFill>
          <a:latin typeface="+mj-ea"/>
          <a:ea typeface="+mj-ea"/>
          <a:cs typeface="微软雅黑 Light" panose="020B0502040204020203" pitchFamily="34" charset="-122"/>
        </a:defRPr>
      </a:lvl1pPr>
    </p:titleStyle>
    <p:bodyStyle>
      <a:lvl1pPr marL="285739" indent="-285739" algn="l" defTabSz="761970" rtl="0" eaLnBrk="1" latinLnBrk="0" hangingPunct="1">
        <a:lnSpc>
          <a:spcPct val="120000"/>
        </a:lnSpc>
        <a:spcBef>
          <a:spcPts val="1000"/>
        </a:spcBef>
        <a:buFont typeface="Arial" pitchFamily="34" charset="0"/>
        <a:buChar char="•"/>
        <a:defRPr sz="2167" b="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1pPr>
      <a:lvl2pPr marL="619100" indent="-238115" algn="l" defTabSz="76197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2pPr>
      <a:lvl3pPr marL="952462" indent="-190492" algn="l" defTabSz="76197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1667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3pPr>
      <a:lvl4pPr marL="1333447" indent="-190492" algn="l" defTabSz="76197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5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4pPr>
      <a:lvl5pPr marL="1714431" indent="-190492" algn="l" defTabSz="76197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5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ws.amazon.com/cn/solutions/case-studies/square-enix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83" dirty="0"/>
              <a:t>Serverless Computing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2019-6-11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93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/>
              <a:t>Serverless</a:t>
            </a:r>
            <a:r>
              <a:rPr lang="en-US" altLang="zh-CN" dirty="0"/>
              <a:t> Computing </a:t>
            </a:r>
            <a:br>
              <a:rPr lang="en-US" altLang="zh-CN" dirty="0"/>
            </a:br>
            <a:r>
              <a:rPr lang="en-US" altLang="zh-CN" dirty="0"/>
              <a:t>	– Function as a Service (</a:t>
            </a:r>
            <a:r>
              <a:rPr lang="en-US" altLang="zh-CN" dirty="0" err="1"/>
              <a:t>FaaS</a:t>
            </a:r>
            <a:r>
              <a:rPr lang="en-US" altLang="zh-CN" dirty="0"/>
              <a:t>)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234" y="1327168"/>
            <a:ext cx="941784" cy="941784"/>
          </a:xfrm>
        </p:spPr>
      </p:pic>
      <p:sp>
        <p:nvSpPr>
          <p:cNvPr id="5" name="矩形 4"/>
          <p:cNvSpPr/>
          <p:nvPr/>
        </p:nvSpPr>
        <p:spPr>
          <a:xfrm>
            <a:off x="2042583" y="2497460"/>
            <a:ext cx="5196417" cy="268068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6" name="文本框 5"/>
          <p:cNvSpPr txBox="1"/>
          <p:nvPr/>
        </p:nvSpPr>
        <p:spPr>
          <a:xfrm>
            <a:off x="6010498" y="2504768"/>
            <a:ext cx="1225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Platform</a:t>
            </a:r>
            <a:endParaRPr lang="zh-CN" altLang="en-US" sz="2000" dirty="0"/>
          </a:p>
        </p:txBody>
      </p:sp>
      <p:grpSp>
        <p:nvGrpSpPr>
          <p:cNvPr id="3" name="组合 2"/>
          <p:cNvGrpSpPr/>
          <p:nvPr/>
        </p:nvGrpSpPr>
        <p:grpSpPr>
          <a:xfrm>
            <a:off x="387404" y="2469393"/>
            <a:ext cx="1460500" cy="2708749"/>
            <a:chOff x="502985" y="3376079"/>
            <a:chExt cx="1752600" cy="3050121"/>
          </a:xfrm>
        </p:grpSpPr>
        <p:sp>
          <p:nvSpPr>
            <p:cNvPr id="87" name="圆角矩形 86"/>
            <p:cNvSpPr/>
            <p:nvPr/>
          </p:nvSpPr>
          <p:spPr>
            <a:xfrm>
              <a:off x="502985" y="3383164"/>
              <a:ext cx="1752600" cy="3043036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732879" y="4223241"/>
              <a:ext cx="1255168" cy="1812708"/>
              <a:chOff x="598427" y="4155296"/>
              <a:chExt cx="1430361" cy="1998743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598427" y="4155296"/>
                <a:ext cx="653574" cy="635140"/>
                <a:chOff x="598427" y="4120108"/>
                <a:chExt cx="653574" cy="635140"/>
              </a:xfrm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598427" y="4120108"/>
                  <a:ext cx="653574" cy="635140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/>
                </a:p>
              </p:txBody>
            </p:sp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3101" y="4205869"/>
                  <a:ext cx="505831" cy="505831"/>
                </a:xfrm>
                <a:prstGeom prst="rect">
                  <a:avLst/>
                </a:prstGeom>
              </p:spPr>
            </p:pic>
          </p:grpSp>
          <p:grpSp>
            <p:nvGrpSpPr>
              <p:cNvPr id="22" name="组合 21"/>
              <p:cNvGrpSpPr/>
              <p:nvPr/>
            </p:nvGrpSpPr>
            <p:grpSpPr>
              <a:xfrm>
                <a:off x="1375214" y="4155296"/>
                <a:ext cx="653574" cy="635140"/>
                <a:chOff x="2119620" y="3637368"/>
                <a:chExt cx="653574" cy="635140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2119620" y="3637368"/>
                  <a:ext cx="653574" cy="635140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/>
                </a:p>
              </p:txBody>
            </p:sp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93491" y="3703996"/>
                  <a:ext cx="505831" cy="505831"/>
                </a:xfrm>
                <a:prstGeom prst="rect">
                  <a:avLst/>
                </a:prstGeom>
              </p:spPr>
            </p:pic>
          </p:grpSp>
          <p:grpSp>
            <p:nvGrpSpPr>
              <p:cNvPr id="24" name="组合 23"/>
              <p:cNvGrpSpPr/>
              <p:nvPr/>
            </p:nvGrpSpPr>
            <p:grpSpPr>
              <a:xfrm>
                <a:off x="1375214" y="5518891"/>
                <a:ext cx="653574" cy="635140"/>
                <a:chOff x="2573917" y="4146925"/>
                <a:chExt cx="653574" cy="635140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2573917" y="4146925"/>
                  <a:ext cx="653574" cy="635140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/>
                </a:p>
              </p:txBody>
            </p:sp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9322" y="4267959"/>
                  <a:ext cx="466305" cy="466305"/>
                </a:xfrm>
                <a:prstGeom prst="rect">
                  <a:avLst/>
                </a:prstGeom>
              </p:spPr>
            </p:pic>
          </p:grpSp>
          <p:grpSp>
            <p:nvGrpSpPr>
              <p:cNvPr id="25" name="组合 24"/>
              <p:cNvGrpSpPr/>
              <p:nvPr/>
            </p:nvGrpSpPr>
            <p:grpSpPr>
              <a:xfrm>
                <a:off x="598427" y="4836655"/>
                <a:ext cx="653574" cy="635140"/>
                <a:chOff x="2134821" y="4838033"/>
                <a:chExt cx="653574" cy="635140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2134821" y="4838033"/>
                  <a:ext cx="653574" cy="635140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/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29494" y="4901699"/>
                  <a:ext cx="469827" cy="469827"/>
                </a:xfrm>
                <a:prstGeom prst="rect">
                  <a:avLst/>
                </a:prstGeom>
              </p:spPr>
            </p:pic>
          </p:grpSp>
          <p:grpSp>
            <p:nvGrpSpPr>
              <p:cNvPr id="26" name="组合 25"/>
              <p:cNvGrpSpPr/>
              <p:nvPr/>
            </p:nvGrpSpPr>
            <p:grpSpPr>
              <a:xfrm>
                <a:off x="598427" y="5518899"/>
                <a:ext cx="653574" cy="635140"/>
                <a:chOff x="1265740" y="5279087"/>
                <a:chExt cx="653574" cy="635140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1265740" y="5279087"/>
                  <a:ext cx="653574" cy="635140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/>
                </a:p>
              </p:txBody>
            </p:sp>
            <p:pic>
              <p:nvPicPr>
                <p:cNvPr id="13" name="图片 12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55964" y="5371526"/>
                  <a:ext cx="464227" cy="464227"/>
                </a:xfrm>
                <a:prstGeom prst="rect">
                  <a:avLst/>
                </a:prstGeom>
              </p:spPr>
            </p:pic>
          </p:grpSp>
          <p:grpSp>
            <p:nvGrpSpPr>
              <p:cNvPr id="27" name="组合 26"/>
              <p:cNvGrpSpPr/>
              <p:nvPr/>
            </p:nvGrpSpPr>
            <p:grpSpPr>
              <a:xfrm>
                <a:off x="1375214" y="4840183"/>
                <a:ext cx="653574" cy="635140"/>
                <a:chOff x="1428066" y="5146518"/>
                <a:chExt cx="653574" cy="635140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1428066" y="5146518"/>
                  <a:ext cx="653574" cy="635140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/>
                </a:p>
              </p:txBody>
            </p:sp>
            <p:pic>
              <p:nvPicPr>
                <p:cNvPr id="12" name="图片 11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24168" y="5234592"/>
                  <a:ext cx="470515" cy="458992"/>
                </a:xfrm>
                <a:prstGeom prst="rect">
                  <a:avLst/>
                </a:prstGeom>
              </p:spPr>
            </p:pic>
          </p:grpSp>
        </p:grpSp>
        <p:sp>
          <p:nvSpPr>
            <p:cNvPr id="29" name="文本框 28"/>
            <p:cNvSpPr txBox="1"/>
            <p:nvPr/>
          </p:nvSpPr>
          <p:spPr>
            <a:xfrm>
              <a:off x="834274" y="3376079"/>
              <a:ext cx="1239554" cy="450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/>
                <a:t>Events</a:t>
              </a:r>
              <a:endParaRPr lang="zh-CN" altLang="en-US" sz="2000" dirty="0"/>
            </a:p>
          </p:txBody>
        </p:sp>
      </p:grpSp>
      <p:sp>
        <p:nvSpPr>
          <p:cNvPr id="30" name="剪去对角的矩形 29"/>
          <p:cNvSpPr/>
          <p:nvPr/>
        </p:nvSpPr>
        <p:spPr>
          <a:xfrm>
            <a:off x="3567018" y="2497460"/>
            <a:ext cx="1460066" cy="546613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b="1" dirty="0"/>
              <a:t>Function code</a:t>
            </a:r>
            <a:endParaRPr lang="zh-CN" altLang="en-US" sz="1500" b="1" dirty="0"/>
          </a:p>
        </p:txBody>
      </p:sp>
      <p:cxnSp>
        <p:nvCxnSpPr>
          <p:cNvPr id="32" name="肘形连接符 31"/>
          <p:cNvCxnSpPr>
            <a:stCxn id="4" idx="3"/>
            <a:endCxn id="30" idx="3"/>
          </p:cNvCxnSpPr>
          <p:nvPr/>
        </p:nvCxnSpPr>
        <p:spPr>
          <a:xfrm>
            <a:off x="3567018" y="1798060"/>
            <a:ext cx="730033" cy="699400"/>
          </a:xfrm>
          <a:prstGeom prst="bentConnector2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524794" y="1456776"/>
            <a:ext cx="901528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7" dirty="0"/>
              <a:t>Upload</a:t>
            </a:r>
            <a:endParaRPr lang="zh-CN" altLang="en-US" sz="1667" dirty="0"/>
          </a:p>
        </p:txBody>
      </p:sp>
      <p:cxnSp>
        <p:nvCxnSpPr>
          <p:cNvPr id="35" name="肘形连接符 34"/>
          <p:cNvCxnSpPr>
            <a:stCxn id="4" idx="1"/>
            <a:endCxn id="29" idx="0"/>
          </p:cNvCxnSpPr>
          <p:nvPr/>
        </p:nvCxnSpPr>
        <p:spPr>
          <a:xfrm rot="10800000" flipV="1">
            <a:off x="1179961" y="1798059"/>
            <a:ext cx="1445274" cy="671333"/>
          </a:xfrm>
          <a:prstGeom prst="bentConnector2">
            <a:avLst/>
          </a:prstGeom>
          <a:ln>
            <a:prstDash val="dash"/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601582" y="1456776"/>
            <a:ext cx="814483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7" dirty="0"/>
              <a:t>Define</a:t>
            </a:r>
            <a:endParaRPr lang="zh-CN" altLang="en-US" sz="1667" dirty="0"/>
          </a:p>
        </p:txBody>
      </p:sp>
      <p:grpSp>
        <p:nvGrpSpPr>
          <p:cNvPr id="39" name="组合 38"/>
          <p:cNvGrpSpPr/>
          <p:nvPr/>
        </p:nvGrpSpPr>
        <p:grpSpPr>
          <a:xfrm>
            <a:off x="3990569" y="3225139"/>
            <a:ext cx="603054" cy="552068"/>
            <a:chOff x="4293382" y="4542896"/>
            <a:chExt cx="723665" cy="662481"/>
          </a:xfrm>
        </p:grpSpPr>
        <p:sp>
          <p:nvSpPr>
            <p:cNvPr id="38" name="椭圆 37"/>
            <p:cNvSpPr/>
            <p:nvPr/>
          </p:nvSpPr>
          <p:spPr>
            <a:xfrm>
              <a:off x="4293382" y="4542896"/>
              <a:ext cx="723665" cy="662481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9569" y="4600895"/>
              <a:ext cx="571290" cy="571290"/>
            </a:xfrm>
            <a:prstGeom prst="rect">
              <a:avLst/>
            </a:prstGeom>
          </p:spPr>
        </p:pic>
      </p:grpSp>
      <p:grpSp>
        <p:nvGrpSpPr>
          <p:cNvPr id="40" name="组合 39"/>
          <p:cNvGrpSpPr/>
          <p:nvPr/>
        </p:nvGrpSpPr>
        <p:grpSpPr>
          <a:xfrm>
            <a:off x="3980430" y="3533483"/>
            <a:ext cx="603054" cy="552068"/>
            <a:chOff x="4293382" y="4542896"/>
            <a:chExt cx="723665" cy="662481"/>
          </a:xfrm>
        </p:grpSpPr>
        <p:sp>
          <p:nvSpPr>
            <p:cNvPr id="41" name="椭圆 40"/>
            <p:cNvSpPr/>
            <p:nvPr/>
          </p:nvSpPr>
          <p:spPr>
            <a:xfrm>
              <a:off x="4293382" y="4542896"/>
              <a:ext cx="723665" cy="662481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9569" y="4600895"/>
              <a:ext cx="571290" cy="571290"/>
            </a:xfrm>
            <a:prstGeom prst="rect">
              <a:avLst/>
            </a:prstGeom>
          </p:spPr>
        </p:pic>
      </p:grpSp>
      <p:grpSp>
        <p:nvGrpSpPr>
          <p:cNvPr id="43" name="组合 42"/>
          <p:cNvGrpSpPr/>
          <p:nvPr/>
        </p:nvGrpSpPr>
        <p:grpSpPr>
          <a:xfrm>
            <a:off x="3990569" y="3830189"/>
            <a:ext cx="603054" cy="552068"/>
            <a:chOff x="4293382" y="4542896"/>
            <a:chExt cx="723665" cy="662481"/>
          </a:xfrm>
        </p:grpSpPr>
        <p:sp>
          <p:nvSpPr>
            <p:cNvPr id="44" name="椭圆 43"/>
            <p:cNvSpPr/>
            <p:nvPr/>
          </p:nvSpPr>
          <p:spPr>
            <a:xfrm>
              <a:off x="4293382" y="4542896"/>
              <a:ext cx="723665" cy="662481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9569" y="4600895"/>
              <a:ext cx="571290" cy="571290"/>
            </a:xfrm>
            <a:prstGeom prst="rect">
              <a:avLst/>
            </a:prstGeom>
          </p:spPr>
        </p:pic>
      </p:grpSp>
      <p:grpSp>
        <p:nvGrpSpPr>
          <p:cNvPr id="46" name="组合 45"/>
          <p:cNvGrpSpPr/>
          <p:nvPr/>
        </p:nvGrpSpPr>
        <p:grpSpPr>
          <a:xfrm>
            <a:off x="3990678" y="4133883"/>
            <a:ext cx="603054" cy="552068"/>
            <a:chOff x="4293382" y="4542896"/>
            <a:chExt cx="723665" cy="662481"/>
          </a:xfrm>
        </p:grpSpPr>
        <p:sp>
          <p:nvSpPr>
            <p:cNvPr id="47" name="椭圆 46"/>
            <p:cNvSpPr/>
            <p:nvPr/>
          </p:nvSpPr>
          <p:spPr>
            <a:xfrm>
              <a:off x="4293382" y="4542896"/>
              <a:ext cx="723665" cy="662481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9569" y="4600895"/>
              <a:ext cx="571290" cy="571290"/>
            </a:xfrm>
            <a:prstGeom prst="rect">
              <a:avLst/>
            </a:prstGeom>
          </p:spPr>
        </p:pic>
      </p:grpSp>
      <p:grpSp>
        <p:nvGrpSpPr>
          <p:cNvPr id="51" name="组合 50"/>
          <p:cNvGrpSpPr/>
          <p:nvPr/>
        </p:nvGrpSpPr>
        <p:grpSpPr>
          <a:xfrm>
            <a:off x="6133042" y="3219889"/>
            <a:ext cx="576711" cy="583166"/>
            <a:chOff x="6713902" y="4482445"/>
            <a:chExt cx="666515" cy="662481"/>
          </a:xfrm>
        </p:grpSpPr>
        <p:sp>
          <p:nvSpPr>
            <p:cNvPr id="50" name="椭圆 49"/>
            <p:cNvSpPr/>
            <p:nvPr/>
          </p:nvSpPr>
          <p:spPr>
            <a:xfrm>
              <a:off x="6713902" y="4482445"/>
              <a:ext cx="666515" cy="662481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9292" y="4544208"/>
              <a:ext cx="518983" cy="518983"/>
            </a:xfrm>
            <a:prstGeom prst="rect">
              <a:avLst/>
            </a:prstGeom>
          </p:spPr>
        </p:pic>
      </p:grpSp>
      <p:grpSp>
        <p:nvGrpSpPr>
          <p:cNvPr id="52" name="组合 51"/>
          <p:cNvGrpSpPr/>
          <p:nvPr/>
        </p:nvGrpSpPr>
        <p:grpSpPr>
          <a:xfrm>
            <a:off x="6133042" y="3514703"/>
            <a:ext cx="576711" cy="583166"/>
            <a:chOff x="6713902" y="4482445"/>
            <a:chExt cx="666515" cy="662481"/>
          </a:xfrm>
        </p:grpSpPr>
        <p:sp>
          <p:nvSpPr>
            <p:cNvPr id="53" name="椭圆 52"/>
            <p:cNvSpPr/>
            <p:nvPr/>
          </p:nvSpPr>
          <p:spPr>
            <a:xfrm>
              <a:off x="6713902" y="4482445"/>
              <a:ext cx="666515" cy="662481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9292" y="4544208"/>
              <a:ext cx="518983" cy="518983"/>
            </a:xfrm>
            <a:prstGeom prst="rect">
              <a:avLst/>
            </a:prstGeom>
          </p:spPr>
        </p:pic>
      </p:grpSp>
      <p:grpSp>
        <p:nvGrpSpPr>
          <p:cNvPr id="55" name="组合 54"/>
          <p:cNvGrpSpPr/>
          <p:nvPr/>
        </p:nvGrpSpPr>
        <p:grpSpPr>
          <a:xfrm>
            <a:off x="6133042" y="3801073"/>
            <a:ext cx="576711" cy="583166"/>
            <a:chOff x="6713902" y="4482445"/>
            <a:chExt cx="666515" cy="662481"/>
          </a:xfrm>
        </p:grpSpPr>
        <p:sp>
          <p:nvSpPr>
            <p:cNvPr id="56" name="椭圆 55"/>
            <p:cNvSpPr/>
            <p:nvPr/>
          </p:nvSpPr>
          <p:spPr>
            <a:xfrm>
              <a:off x="6713902" y="4482445"/>
              <a:ext cx="666515" cy="662481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9292" y="4544208"/>
              <a:ext cx="518983" cy="518983"/>
            </a:xfrm>
            <a:prstGeom prst="rect">
              <a:avLst/>
            </a:prstGeom>
          </p:spPr>
        </p:pic>
      </p:grpSp>
      <p:grpSp>
        <p:nvGrpSpPr>
          <p:cNvPr id="58" name="组合 57"/>
          <p:cNvGrpSpPr/>
          <p:nvPr/>
        </p:nvGrpSpPr>
        <p:grpSpPr>
          <a:xfrm>
            <a:off x="6133042" y="4118792"/>
            <a:ext cx="629708" cy="610301"/>
            <a:chOff x="6713902" y="4482445"/>
            <a:chExt cx="666515" cy="662481"/>
          </a:xfrm>
        </p:grpSpPr>
        <p:sp>
          <p:nvSpPr>
            <p:cNvPr id="59" name="椭圆 58"/>
            <p:cNvSpPr/>
            <p:nvPr/>
          </p:nvSpPr>
          <p:spPr>
            <a:xfrm>
              <a:off x="6713902" y="4482445"/>
              <a:ext cx="666515" cy="662481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9292" y="4544208"/>
              <a:ext cx="518983" cy="518983"/>
            </a:xfrm>
            <a:prstGeom prst="rect">
              <a:avLst/>
            </a:prstGeom>
          </p:spPr>
        </p:pic>
      </p:grpSp>
      <p:cxnSp>
        <p:nvCxnSpPr>
          <p:cNvPr id="62" name="直接箭头连接符 61"/>
          <p:cNvCxnSpPr>
            <a:stCxn id="38" idx="6"/>
            <a:endCxn id="50" idx="2"/>
          </p:cNvCxnSpPr>
          <p:nvPr/>
        </p:nvCxnSpPr>
        <p:spPr>
          <a:xfrm>
            <a:off x="4593623" y="3501174"/>
            <a:ext cx="1539419" cy="1029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>
            <a:stCxn id="41" idx="6"/>
            <a:endCxn id="53" idx="2"/>
          </p:cNvCxnSpPr>
          <p:nvPr/>
        </p:nvCxnSpPr>
        <p:spPr>
          <a:xfrm flipV="1">
            <a:off x="4583484" y="3806287"/>
            <a:ext cx="1549558" cy="323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stCxn id="44" idx="6"/>
            <a:endCxn id="56" idx="2"/>
          </p:cNvCxnSpPr>
          <p:nvPr/>
        </p:nvCxnSpPr>
        <p:spPr>
          <a:xfrm flipV="1">
            <a:off x="4593623" y="4092656"/>
            <a:ext cx="1539419" cy="1356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>
            <a:stCxn id="47" idx="6"/>
            <a:endCxn id="59" idx="2"/>
          </p:cNvCxnSpPr>
          <p:nvPr/>
        </p:nvCxnSpPr>
        <p:spPr>
          <a:xfrm>
            <a:off x="4593732" y="4409917"/>
            <a:ext cx="1539310" cy="1402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3" name="直接箭头连接符 72"/>
          <p:cNvCxnSpPr>
            <a:stCxn id="87" idx="3"/>
            <a:endCxn id="38" idx="2"/>
          </p:cNvCxnSpPr>
          <p:nvPr/>
        </p:nvCxnSpPr>
        <p:spPr>
          <a:xfrm flipV="1">
            <a:off x="1847905" y="3501173"/>
            <a:ext cx="2142664" cy="32574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>
            <a:stCxn id="87" idx="3"/>
            <a:endCxn id="41" idx="2"/>
          </p:cNvCxnSpPr>
          <p:nvPr/>
        </p:nvCxnSpPr>
        <p:spPr>
          <a:xfrm flipV="1">
            <a:off x="1847904" y="3809518"/>
            <a:ext cx="2132525" cy="1739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87" idx="3"/>
            <a:endCxn id="44" idx="2"/>
          </p:cNvCxnSpPr>
          <p:nvPr/>
        </p:nvCxnSpPr>
        <p:spPr>
          <a:xfrm>
            <a:off x="1847905" y="3826913"/>
            <a:ext cx="2142664" cy="27931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直接箭头连接符 76"/>
          <p:cNvCxnSpPr>
            <a:stCxn id="87" idx="3"/>
            <a:endCxn id="47" idx="2"/>
          </p:cNvCxnSpPr>
          <p:nvPr/>
        </p:nvCxnSpPr>
        <p:spPr>
          <a:xfrm>
            <a:off x="1847904" y="3826914"/>
            <a:ext cx="2142773" cy="58300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>
            <a:stCxn id="30" idx="1"/>
            <a:endCxn id="38" idx="0"/>
          </p:cNvCxnSpPr>
          <p:nvPr/>
        </p:nvCxnSpPr>
        <p:spPr>
          <a:xfrm flipH="1">
            <a:off x="4292096" y="3044072"/>
            <a:ext cx="4955" cy="18106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0" name="肘形连接符 99"/>
          <p:cNvCxnSpPr>
            <a:stCxn id="50" idx="6"/>
          </p:cNvCxnSpPr>
          <p:nvPr/>
        </p:nvCxnSpPr>
        <p:spPr>
          <a:xfrm flipH="1">
            <a:off x="1847904" y="3511472"/>
            <a:ext cx="4861848" cy="1600818"/>
          </a:xfrm>
          <a:prstGeom prst="bentConnector3">
            <a:avLst>
              <a:gd name="adj1" fmla="val -9142"/>
            </a:avLst>
          </a:prstGeom>
          <a:ln w="28575" cap="flat" cmpd="sng" algn="ctr">
            <a:solidFill>
              <a:srgbClr val="0070C0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4" name="肘形连接符 73"/>
          <p:cNvCxnSpPr>
            <a:stCxn id="53" idx="6"/>
          </p:cNvCxnSpPr>
          <p:nvPr/>
        </p:nvCxnSpPr>
        <p:spPr>
          <a:xfrm flipH="1">
            <a:off x="1847904" y="3806287"/>
            <a:ext cx="4861848" cy="1230743"/>
          </a:xfrm>
          <a:prstGeom prst="bentConnector3">
            <a:avLst>
              <a:gd name="adj1" fmla="val -7401"/>
            </a:avLst>
          </a:prstGeom>
          <a:ln w="28575" cap="flat" cmpd="sng" algn="ctr">
            <a:solidFill>
              <a:srgbClr val="0070C0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8" name="肘形连接符 77"/>
          <p:cNvCxnSpPr>
            <a:stCxn id="56" idx="6"/>
          </p:cNvCxnSpPr>
          <p:nvPr/>
        </p:nvCxnSpPr>
        <p:spPr>
          <a:xfrm flipH="1">
            <a:off x="1847904" y="4092655"/>
            <a:ext cx="4861848" cy="841617"/>
          </a:xfrm>
          <a:prstGeom prst="bentConnector3">
            <a:avLst>
              <a:gd name="adj1" fmla="val -5079"/>
            </a:avLst>
          </a:prstGeom>
          <a:ln w="28575" cap="flat" cmpd="sng" algn="ctr">
            <a:solidFill>
              <a:srgbClr val="0070C0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2" name="肘形连接符 81"/>
          <p:cNvCxnSpPr>
            <a:stCxn id="59" idx="6"/>
          </p:cNvCxnSpPr>
          <p:nvPr/>
        </p:nvCxnSpPr>
        <p:spPr>
          <a:xfrm flipH="1">
            <a:off x="1847905" y="4423942"/>
            <a:ext cx="4914846" cy="404602"/>
          </a:xfrm>
          <a:prstGeom prst="bentConnector3">
            <a:avLst>
              <a:gd name="adj1" fmla="val -1962"/>
            </a:avLst>
          </a:prstGeom>
          <a:ln w="28575" cap="flat" cmpd="sng" algn="ctr">
            <a:solidFill>
              <a:srgbClr val="0070C0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>
            <a:off x="0" y="5414622"/>
            <a:ext cx="76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ref: </a:t>
            </a:r>
            <a:r>
              <a:rPr lang="en-US" altLang="zh-CN" sz="1400" dirty="0" err="1"/>
              <a:t>Istemi</a:t>
            </a:r>
            <a:r>
              <a:rPr lang="en-US" altLang="zh-CN" sz="1400" dirty="0"/>
              <a:t> </a:t>
            </a:r>
            <a:r>
              <a:rPr lang="en-US" altLang="zh-CN" sz="1400" dirty="0" err="1"/>
              <a:t>Ekin</a:t>
            </a:r>
            <a:r>
              <a:rPr lang="en-US" altLang="zh-CN" sz="1400" dirty="0"/>
              <a:t> </a:t>
            </a:r>
            <a:r>
              <a:rPr lang="en-US" altLang="zh-CN" sz="1400" dirty="0" err="1"/>
              <a:t>Akkus</a:t>
            </a:r>
            <a:r>
              <a:rPr lang="en-US" altLang="zh-CN" sz="1400" dirty="0"/>
              <a:t> -  “SAND: Towards High-Performance Serverless Computing” on ATC'18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7232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3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Advantages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117438" cy="2350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altLang="zh-CN" sz="2000" b="0" dirty="0"/>
              <a:t>event-driven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1800" dirty="0"/>
              <a:t>stateless</a:t>
            </a:r>
          </a:p>
        </p:txBody>
      </p:sp>
    </p:spTree>
    <p:extLst>
      <p:ext uri="{BB962C8B-B14F-4D97-AF65-F5344CB8AC3E}">
        <p14:creationId xmlns:p14="http://schemas.microsoft.com/office/powerpoint/2010/main" val="402292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Advantages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117438" cy="2350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altLang="zh-CN" sz="2000" b="0" dirty="0"/>
              <a:t>event-driven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CN" sz="2000" b="0" dirty="0"/>
              <a:t>auto-scale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1800" dirty="0"/>
              <a:t>instantiate new runtimes for new requests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1800" dirty="0"/>
              <a:t>destroy runtime when request finished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1800" dirty="0"/>
              <a:t>isolation between instances</a:t>
            </a:r>
          </a:p>
        </p:txBody>
      </p:sp>
    </p:spTree>
    <p:extLst>
      <p:ext uri="{BB962C8B-B14F-4D97-AF65-F5344CB8AC3E}">
        <p14:creationId xmlns:p14="http://schemas.microsoft.com/office/powerpoint/2010/main" val="2994747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Advantages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858000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altLang="zh-CN" sz="2000" b="0" dirty="0"/>
              <a:t>event-driven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CN" sz="2000" b="0" dirty="0"/>
              <a:t>auto-scale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CN" sz="2000" b="0" dirty="0"/>
              <a:t>easier dev-ops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1800" dirty="0"/>
              <a:t>applications developers focus on application logic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1800" dirty="0"/>
              <a:t>no server management</a:t>
            </a:r>
          </a:p>
        </p:txBody>
      </p:sp>
    </p:spTree>
    <p:extLst>
      <p:ext uri="{BB962C8B-B14F-4D97-AF65-F5344CB8AC3E}">
        <p14:creationId xmlns:p14="http://schemas.microsoft.com/office/powerpoint/2010/main" val="2425574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Advantages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38132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altLang="zh-CN" sz="2000" b="0" dirty="0"/>
              <a:t>event-driven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CN" sz="2000" b="0" dirty="0"/>
              <a:t>auto-scale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CN" sz="2000" b="0" dirty="0"/>
              <a:t>easier dev-ops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CN" sz="2000" b="0" dirty="0"/>
              <a:t>fine-grained billing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1800" dirty="0"/>
              <a:t>cost-efficient for short-lasting applications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1800" dirty="0"/>
              <a:t>limited fine-grained (e.g. AWS Lambda: 100ms)</a:t>
            </a:r>
          </a:p>
        </p:txBody>
      </p:sp>
    </p:spTree>
    <p:extLst>
      <p:ext uri="{BB962C8B-B14F-4D97-AF65-F5344CB8AC3E}">
        <p14:creationId xmlns:p14="http://schemas.microsoft.com/office/powerpoint/2010/main" val="2423505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/>
              <a:t>Serverless</a:t>
            </a:r>
            <a:r>
              <a:rPr lang="en-US" altLang="zh-CN" dirty="0"/>
              <a:t> Computing </a:t>
            </a:r>
            <a:br>
              <a:rPr lang="en-US" altLang="zh-CN" dirty="0"/>
            </a:br>
            <a:r>
              <a:rPr lang="en-US" altLang="zh-CN" dirty="0"/>
              <a:t>			- c.f. </a:t>
            </a:r>
            <a:r>
              <a:rPr lang="en-US" altLang="zh-CN" dirty="0" err="1"/>
              <a:t>Microservices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Serverless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/>
              <a:t>simple function</a:t>
            </a:r>
          </a:p>
          <a:p>
            <a:r>
              <a:rPr lang="en-US" altLang="zh-CN" dirty="0"/>
              <a:t>auto-scale</a:t>
            </a:r>
          </a:p>
          <a:p>
            <a:r>
              <a:rPr lang="en-US" altLang="zh-CN" dirty="0"/>
              <a:t>short running</a:t>
            </a:r>
          </a:p>
          <a:p>
            <a:r>
              <a:rPr lang="en-US" altLang="zh-CN" dirty="0"/>
              <a:t>no server management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CN" dirty="0" err="1"/>
              <a:t>Microservice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870857" y="1812396"/>
            <a:ext cx="3491182" cy="3292740"/>
          </a:xfrm>
        </p:spPr>
        <p:txBody>
          <a:bodyPr/>
          <a:lstStyle/>
          <a:p>
            <a:r>
              <a:rPr lang="en-US" altLang="zh-CN" dirty="0"/>
              <a:t>simple function</a:t>
            </a:r>
          </a:p>
          <a:p>
            <a:r>
              <a:rPr lang="en-US" altLang="zh-CN" dirty="0"/>
              <a:t>scale, not automatic</a:t>
            </a:r>
          </a:p>
          <a:p>
            <a:r>
              <a:rPr lang="en-US" altLang="zh-CN" dirty="0"/>
              <a:t>long running</a:t>
            </a:r>
          </a:p>
          <a:p>
            <a:r>
              <a:rPr lang="en-US" altLang="zh-CN" dirty="0"/>
              <a:t>service manage required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320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Service Providers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38132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en-US" altLang="zh-CN" sz="1800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223962"/>
              </p:ext>
            </p:extLst>
          </p:nvPr>
        </p:nvGraphicFramePr>
        <p:xfrm>
          <a:off x="-1" y="1003351"/>
          <a:ext cx="7620001" cy="4532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728">
                  <a:extLst>
                    <a:ext uri="{9D8B030D-6E8A-4147-A177-3AD203B41FA5}">
                      <a16:colId xmlns:a16="http://schemas.microsoft.com/office/drawing/2014/main" val="248023453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367868398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696840837"/>
                    </a:ext>
                  </a:extLst>
                </a:gridCol>
                <a:gridCol w="2081809">
                  <a:extLst>
                    <a:ext uri="{9D8B030D-6E8A-4147-A177-3AD203B41FA5}">
                      <a16:colId xmlns:a16="http://schemas.microsoft.com/office/drawing/2014/main" val="3401682788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AWS Lambda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Azure Functions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Google Cloud Functions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07824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Supported Languages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Node.js, Python, Java, C#</a:t>
                      </a:r>
                      <a:r>
                        <a:rPr lang="en-US" altLang="zh-CN" sz="1400" baseline="0" dirty="0"/>
                        <a:t> and Go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C#, F#, Python,</a:t>
                      </a:r>
                      <a:r>
                        <a:rPr lang="en-US" altLang="zh-CN" sz="1400" baseline="0" dirty="0"/>
                        <a:t> Java, Node.js, PHP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Node.js,</a:t>
                      </a:r>
                      <a:r>
                        <a:rPr lang="en-US" altLang="zh-CN" sz="1400" baseline="0" dirty="0"/>
                        <a:t> Python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52937"/>
                  </a:ext>
                </a:extLst>
              </a:tr>
              <a:tr h="3154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Persistent Storage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Completely stateless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Environment</a:t>
                      </a:r>
                      <a:r>
                        <a:rPr lang="en-US" altLang="zh-CN" sz="1400" baseline="0" dirty="0"/>
                        <a:t> variables can be set, and can be stored into blob storage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Persistent</a:t>
                      </a:r>
                      <a:r>
                        <a:rPr lang="en-US" altLang="zh-CN" sz="1400" baseline="0" dirty="0"/>
                        <a:t> storage available. 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922464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Max</a:t>
                      </a:r>
                      <a:r>
                        <a:rPr lang="en-US" altLang="zh-CN" sz="1400" baseline="0" dirty="0"/>
                        <a:t> Code Size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50 MB compressed</a:t>
                      </a:r>
                    </a:p>
                    <a:p>
                      <a:pPr algn="ctr"/>
                      <a:r>
                        <a:rPr lang="en-US" altLang="zh-CN" sz="1400" dirty="0"/>
                        <a:t>250 MB uncompressed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None,</a:t>
                      </a:r>
                      <a:r>
                        <a:rPr lang="en-US" altLang="zh-CN" sz="1400" baseline="0" dirty="0"/>
                        <a:t> y</a:t>
                      </a:r>
                      <a:r>
                        <a:rPr lang="en-US" altLang="zh-CN" sz="1400" dirty="0"/>
                        <a:t>ou</a:t>
                      </a:r>
                      <a:r>
                        <a:rPr lang="en-US" altLang="zh-CN" sz="1400" baseline="0" dirty="0"/>
                        <a:t> pay storage cost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100 MB compressed</a:t>
                      </a:r>
                    </a:p>
                    <a:p>
                      <a:pPr algn="ctr"/>
                      <a:r>
                        <a:rPr lang="en-US" altLang="zh-CN" sz="1400" dirty="0"/>
                        <a:t>500</a:t>
                      </a:r>
                      <a:r>
                        <a:rPr lang="en-US" altLang="zh-CN" sz="1400" baseline="0" dirty="0"/>
                        <a:t> MB uncompressed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671790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Max</a:t>
                      </a:r>
                      <a:r>
                        <a:rPr lang="en-US" altLang="zh-CN" sz="1400" baseline="0" dirty="0"/>
                        <a:t> Execution Time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900 secs.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600 secs.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540 secs.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210669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Concurrent Functions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1K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depend</a:t>
                      </a:r>
                      <a:r>
                        <a:rPr lang="en-US" altLang="zh-CN" sz="1400" baseline="0" dirty="0"/>
                        <a:t> on Triggers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1K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689231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Event</a:t>
                      </a:r>
                      <a:r>
                        <a:rPr lang="en-US" altLang="zh-CN" sz="1400" baseline="0" dirty="0"/>
                        <a:t> </a:t>
                      </a:r>
                      <a:r>
                        <a:rPr lang="en-US" altLang="zh-CN" sz="1400" dirty="0"/>
                        <a:t>Triggers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AWS</a:t>
                      </a:r>
                      <a:r>
                        <a:rPr lang="en-US" altLang="zh-CN" sz="1400" baseline="0" dirty="0"/>
                        <a:t> Services + API Gateway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Microsoft service</a:t>
                      </a:r>
                      <a:r>
                        <a:rPr lang="en-US" altLang="zh-CN" sz="1400" baseline="0" dirty="0"/>
                        <a:t> requests + HTTP </a:t>
                      </a:r>
                      <a:r>
                        <a:rPr lang="en-US" altLang="zh-CN" sz="1400" baseline="0" dirty="0" err="1"/>
                        <a:t>webhooks</a:t>
                      </a:r>
                      <a:r>
                        <a:rPr lang="en-US" altLang="zh-CN" sz="1400" baseline="0" dirty="0"/>
                        <a:t>, APIM, Function proxy and bindings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HTTP + Cloud Pub/Sub</a:t>
                      </a:r>
                      <a:r>
                        <a:rPr lang="en-US" altLang="zh-CN" sz="1400" baseline="0" dirty="0"/>
                        <a:t> + Cloud Storage + Direct Triggers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95686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5178152" y="535084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Source: </a:t>
            </a:r>
            <a:r>
              <a:rPr lang="en-US" altLang="zh-CN" dirty="0" err="1"/>
              <a:t>RightScale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2217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A Real-life Example – Dragon Quest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381000" y="1333501"/>
            <a:ext cx="5013176" cy="3771636"/>
          </a:xfrm>
        </p:spPr>
        <p:txBody>
          <a:bodyPr>
            <a:normAutofit/>
          </a:bodyPr>
          <a:lstStyle/>
          <a:p>
            <a:r>
              <a:rPr lang="en-US" altLang="zh-CN" sz="1800" dirty="0"/>
              <a:t>hundreds of thousands </a:t>
            </a:r>
            <a:r>
              <a:rPr lang="en-US" altLang="zh-CN" sz="1800" b="0" dirty="0"/>
              <a:t>of people play in the same world</a:t>
            </a:r>
          </a:p>
          <a:p>
            <a:r>
              <a:rPr lang="en-US" altLang="zh-CN" sz="1800" b="0" dirty="0"/>
              <a:t>in-game screenshot function:</a:t>
            </a:r>
          </a:p>
          <a:p>
            <a:pPr lvl="1"/>
            <a:r>
              <a:rPr lang="en-US" altLang="zh-CN" sz="1633" b="0" dirty="0"/>
              <a:t>image processing (in server) includes: thumbnail creation, addition of a copyright watermark, etc.</a:t>
            </a:r>
          </a:p>
          <a:p>
            <a:pPr lvl="1"/>
            <a:r>
              <a:rPr lang="en-US" altLang="zh-CN" sz="1633" dirty="0"/>
              <a:t>resource intensive</a:t>
            </a:r>
          </a:p>
          <a:p>
            <a:pPr lvl="1"/>
            <a:r>
              <a:rPr lang="en-US" altLang="zh-CN" sz="1633" dirty="0"/>
              <a:t>200 – 300 images per minute at usual, but as high as </a:t>
            </a:r>
            <a:r>
              <a:rPr lang="en-US" altLang="zh-CN" sz="1633" b="1" dirty="0"/>
              <a:t>6000 images per minute </a:t>
            </a:r>
            <a:r>
              <a:rPr lang="en-US" altLang="zh-CN" sz="1633" dirty="0"/>
              <a:t>on events such as New Year's Eve</a:t>
            </a:r>
            <a:endParaRPr lang="zh-CN" altLang="en-US" sz="1633" b="0" dirty="0"/>
          </a:p>
        </p:txBody>
      </p:sp>
      <p:pic>
        <p:nvPicPr>
          <p:cNvPr id="1026" name="Picture 2" descr="square-enix_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176" y="1333501"/>
            <a:ext cx="2049204" cy="352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5525943" y="4861547"/>
            <a:ext cx="1855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in-game screenshots taken by customers</a:t>
            </a:r>
            <a:endParaRPr lang="zh-CN" altLang="en-US" sz="1400" dirty="0"/>
          </a:p>
        </p:txBody>
      </p:sp>
      <p:sp>
        <p:nvSpPr>
          <p:cNvPr id="79" name="文本框 78"/>
          <p:cNvSpPr txBox="1"/>
          <p:nvPr/>
        </p:nvSpPr>
        <p:spPr>
          <a:xfrm>
            <a:off x="0" y="5384767"/>
            <a:ext cx="575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ref: </a:t>
            </a:r>
            <a:r>
              <a:rPr lang="en-US" altLang="zh-CN" sz="1400" dirty="0">
                <a:hlinkClick r:id="rId4"/>
              </a:rPr>
              <a:t>https://aws.amazon.com/cn/solutions/case-studies/square-enix/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322203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A Real-life Example – Dragon Quest</a:t>
            </a:r>
            <a:endParaRPr lang="zh-CN" altLang="en-US" dirty="0"/>
          </a:p>
        </p:txBody>
      </p:sp>
      <p:pic>
        <p:nvPicPr>
          <p:cNvPr id="2050" name="Picture 2" descr="jp_diagram_square-enix_1024x4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440" y="2641507"/>
            <a:ext cx="7828689" cy="310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内容占位符 6"/>
          <p:cNvSpPr>
            <a:spLocks noGrp="1"/>
          </p:cNvSpPr>
          <p:nvPr>
            <p:ph idx="1"/>
          </p:nvPr>
        </p:nvSpPr>
        <p:spPr>
          <a:xfrm>
            <a:off x="381000" y="1189516"/>
            <a:ext cx="6858000" cy="1523968"/>
          </a:xfrm>
        </p:spPr>
        <p:txBody>
          <a:bodyPr>
            <a:normAutofit/>
          </a:bodyPr>
          <a:lstStyle/>
          <a:p>
            <a:r>
              <a:rPr lang="en-US" altLang="zh-CN" sz="1633" b="0" dirty="0"/>
              <a:t>image data uploaded to Amazon Simple Storage Server (S3)</a:t>
            </a:r>
          </a:p>
          <a:p>
            <a:r>
              <a:rPr lang="en-US" altLang="zh-CN" sz="1633" b="0" dirty="0"/>
              <a:t>S3 event triggers AWS Lambda for image processing</a:t>
            </a:r>
          </a:p>
          <a:p>
            <a:r>
              <a:rPr lang="en-US" altLang="zh-CN" sz="1633" b="0" dirty="0"/>
              <a:t>outputs from Amazon Simple Queue Service (SQS) are imported into the on-premises servers to save the processed data</a:t>
            </a:r>
            <a:endParaRPr lang="zh-CN" altLang="en-US" sz="1633" b="0" dirty="0"/>
          </a:p>
        </p:txBody>
      </p:sp>
    </p:spTree>
    <p:extLst>
      <p:ext uri="{BB962C8B-B14F-4D97-AF65-F5344CB8AC3E}">
        <p14:creationId xmlns:p14="http://schemas.microsoft.com/office/powerpoint/2010/main" val="3373803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A Real-life Example – Dragon Quest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Benefits:</a:t>
            </a:r>
          </a:p>
          <a:p>
            <a:pPr lvl="1"/>
            <a:r>
              <a:rPr lang="en-US" altLang="zh-CN" dirty="0"/>
              <a:t>reduced processing time</a:t>
            </a:r>
          </a:p>
          <a:p>
            <a:pPr lvl="2"/>
            <a:r>
              <a:rPr lang="en-US" altLang="zh-CN" dirty="0"/>
              <a:t>several hours -&gt; 10 seconds</a:t>
            </a:r>
          </a:p>
          <a:p>
            <a:pPr lvl="1"/>
            <a:r>
              <a:rPr lang="en-US" altLang="zh-CN" dirty="0"/>
              <a:t>reduced processing cost</a:t>
            </a:r>
          </a:p>
          <a:p>
            <a:pPr lvl="2"/>
            <a:r>
              <a:rPr lang="en-US" altLang="zh-CN" dirty="0"/>
              <a:t>one twentieth of on premises</a:t>
            </a:r>
          </a:p>
          <a:p>
            <a:pPr lvl="1"/>
            <a:r>
              <a:rPr lang="en-US" altLang="zh-CN" dirty="0"/>
              <a:t>reduced infrastructure and labor cost</a:t>
            </a:r>
          </a:p>
          <a:p>
            <a:pPr lvl="2"/>
            <a:r>
              <a:rPr lang="en-US" altLang="zh-CN" dirty="0"/>
              <a:t>eliminating the labor associated with operations, maintenance, and server replacement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7735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+mn-lt"/>
                <a:sym typeface="+mn-lt"/>
              </a:rPr>
              <a:t>Sandbox Technologies – Virtual Machine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38132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en-US" altLang="zh-CN" sz="1800" dirty="0"/>
          </a:p>
        </p:txBody>
      </p:sp>
      <p:pic>
        <p:nvPicPr>
          <p:cNvPr id="3076" name="Picture 4" descr="virtualmachines vs containe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90" b="4786"/>
          <a:stretch/>
        </p:blipFill>
        <p:spPr bwMode="auto">
          <a:xfrm>
            <a:off x="4314329" y="2065412"/>
            <a:ext cx="3258667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4272849" y="4090927"/>
            <a:ext cx="3341626" cy="0"/>
          </a:xfrm>
          <a:prstGeom prst="line">
            <a:avLst/>
          </a:prstGeom>
          <a:ln w="571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945422" y="3723336"/>
            <a:ext cx="157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hardware abstraction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36794" y="2209427"/>
            <a:ext cx="815601" cy="1758561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436794" y="1840095"/>
            <a:ext cx="82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1"/>
                </a:solidFill>
              </a:rPr>
              <a:t>VM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5445224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 dirty="0"/>
              <a:t>each virtual machine with its own OS</a:t>
            </a:r>
          </a:p>
          <a:p>
            <a:r>
              <a:rPr lang="en-US" altLang="zh-CN" sz="2000" b="0" dirty="0"/>
              <a:t>strong isolation</a:t>
            </a:r>
          </a:p>
          <a:p>
            <a:r>
              <a:rPr lang="en-US" altLang="zh-CN" sz="2000" b="0" dirty="0"/>
              <a:t>heavy weight</a:t>
            </a:r>
          </a:p>
          <a:p>
            <a:r>
              <a:rPr lang="en-US" altLang="zh-CN" sz="2000" b="0" dirty="0"/>
              <a:t>extremely slow startup</a:t>
            </a:r>
          </a:p>
        </p:txBody>
      </p:sp>
    </p:spTree>
    <p:extLst>
      <p:ext uri="{BB962C8B-B14F-4D97-AF65-F5344CB8AC3E}">
        <p14:creationId xmlns:p14="http://schemas.microsoft.com/office/powerpoint/2010/main" val="644791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Sandbox Technologies – Container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38132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en-US" altLang="zh-CN" sz="1800" dirty="0"/>
          </a:p>
        </p:txBody>
      </p:sp>
      <p:pic>
        <p:nvPicPr>
          <p:cNvPr id="4" name="Picture 4" descr="virtualmachines vs containe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4" t="32976" r="550" b="4786"/>
          <a:stretch/>
        </p:blipFill>
        <p:spPr bwMode="auto">
          <a:xfrm>
            <a:off x="3916425" y="3073524"/>
            <a:ext cx="3623945" cy="261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441848" y="3614454"/>
            <a:ext cx="157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OS-level abstraction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16425" y="3109528"/>
            <a:ext cx="1152128" cy="792089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3665985" y="3937620"/>
            <a:ext cx="4040069" cy="0"/>
          </a:xfrm>
          <a:prstGeom prst="line">
            <a:avLst/>
          </a:prstGeom>
          <a:ln w="571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839102" y="2756510"/>
            <a:ext cx="1306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1"/>
                </a:solidFill>
              </a:rPr>
              <a:t>Container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5445224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 dirty="0"/>
              <a:t>all containers share OS</a:t>
            </a:r>
          </a:p>
          <a:p>
            <a:r>
              <a:rPr lang="en-US" altLang="zh-CN" sz="2000" b="0" dirty="0"/>
              <a:t>weak isolation </a:t>
            </a:r>
          </a:p>
          <a:p>
            <a:r>
              <a:rPr lang="en-US" altLang="zh-CN" sz="2000" b="0" dirty="0"/>
              <a:t>light weight</a:t>
            </a:r>
          </a:p>
          <a:p>
            <a:r>
              <a:rPr lang="en-US" altLang="zh-CN" sz="2000" b="0" dirty="0"/>
              <a:t>faster startup</a:t>
            </a:r>
          </a:p>
          <a:p>
            <a:pPr lvl="1"/>
            <a:r>
              <a:rPr lang="en-US" altLang="zh-CN" sz="1600" dirty="0"/>
              <a:t>hundreds of milliseconds</a:t>
            </a:r>
            <a:endParaRPr lang="en-US" altLang="zh-CN" sz="1600" b="0" dirty="0"/>
          </a:p>
        </p:txBody>
      </p:sp>
    </p:spTree>
    <p:extLst>
      <p:ext uri="{BB962C8B-B14F-4D97-AF65-F5344CB8AC3E}">
        <p14:creationId xmlns:p14="http://schemas.microsoft.com/office/powerpoint/2010/main" val="3431102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Sandbox Technologies – </a:t>
            </a:r>
            <a:r>
              <a:rPr lang="en-US" altLang="zh-CN" dirty="0" err="1">
                <a:latin typeface="+mn-lt"/>
                <a:sym typeface="+mn-lt"/>
              </a:rPr>
              <a:t>gVisor</a:t>
            </a:r>
            <a:endParaRPr lang="en-US" altLang="zh-CN" dirty="0">
              <a:latin typeface="+mn-lt"/>
              <a:sym typeface="+mn-lt"/>
            </a:endParaRP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38132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en-US" altLang="zh-CN" sz="1800" dirty="0"/>
          </a:p>
        </p:txBody>
      </p:sp>
      <p:pic>
        <p:nvPicPr>
          <p:cNvPr id="1026" name="Picture 2" descr="http://5b0988e595225.cdn.sohucs.com/images/20180608/17937386b57947069d38c17c443e1da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316" y="3316417"/>
            <a:ext cx="340042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594417" y="4137594"/>
            <a:ext cx="3680433" cy="504056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642042" y="4202633"/>
            <a:ext cx="936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>
                <a:solidFill>
                  <a:srgbClr val="C00000"/>
                </a:solidFill>
              </a:rPr>
              <a:t>gVisor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7239000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 dirty="0"/>
              <a:t>user-space kernel for containers, with stronger isolation</a:t>
            </a:r>
          </a:p>
          <a:p>
            <a:r>
              <a:rPr lang="en-US" altLang="zh-CN" sz="2000" b="0" dirty="0"/>
              <a:t>Sentry handles most system calls from application</a:t>
            </a:r>
          </a:p>
          <a:p>
            <a:r>
              <a:rPr lang="en-US" altLang="zh-CN" sz="2000" b="0" dirty="0"/>
              <a:t>Gofer handles I/O operations</a:t>
            </a:r>
          </a:p>
          <a:p>
            <a:r>
              <a:rPr lang="en-US" altLang="zh-CN" sz="2000" b="0" dirty="0"/>
              <a:t>Sentry and Gofer communicate via 9P protocol</a:t>
            </a:r>
          </a:p>
        </p:txBody>
      </p:sp>
    </p:spTree>
    <p:extLst>
      <p:ext uri="{BB962C8B-B14F-4D97-AF65-F5344CB8AC3E}">
        <p14:creationId xmlns:p14="http://schemas.microsoft.com/office/powerpoint/2010/main" val="1395692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+mn-lt"/>
                <a:sym typeface="+mn-lt"/>
              </a:rPr>
              <a:t>Sandbox Technologies – Kata Container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38132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en-US" altLang="zh-CN" sz="1800" dirty="0"/>
          </a:p>
        </p:txBody>
      </p:sp>
      <p:pic>
        <p:nvPicPr>
          <p:cNvPr id="1026" name="Picture 2" descr="https://katacontainers.io/images/kata-explained1@2x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3"/>
          <a:stretch/>
        </p:blipFill>
        <p:spPr bwMode="auto">
          <a:xfrm>
            <a:off x="-150440" y="2063081"/>
            <a:ext cx="7700155" cy="365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669360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 dirty="0"/>
              <a:t>secure container runtime with light-weight VM</a:t>
            </a:r>
          </a:p>
        </p:txBody>
      </p:sp>
    </p:spTree>
    <p:extLst>
      <p:ext uri="{BB962C8B-B14F-4D97-AF65-F5344CB8AC3E}">
        <p14:creationId xmlns:p14="http://schemas.microsoft.com/office/powerpoint/2010/main" val="1740953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Sandbox Technologies – Firecracker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38132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en-US" altLang="zh-CN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938" y="2497460"/>
            <a:ext cx="4890124" cy="3097932"/>
          </a:xfrm>
          <a:prstGeom prst="rect">
            <a:avLst/>
          </a:prstGeom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093304"/>
            <a:ext cx="6669360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 dirty="0" err="1"/>
              <a:t>microVM</a:t>
            </a:r>
            <a:r>
              <a:rPr lang="en-US" altLang="zh-CN" sz="2000" b="0" dirty="0"/>
              <a:t> using KVM</a:t>
            </a:r>
          </a:p>
          <a:p>
            <a:r>
              <a:rPr lang="en-US" altLang="zh-CN" sz="2000" b="0" dirty="0"/>
              <a:t>steady and fast startup (125ms)</a:t>
            </a:r>
          </a:p>
          <a:p>
            <a:r>
              <a:rPr lang="en-US" altLang="zh-CN" sz="2000" b="0" dirty="0"/>
              <a:t>employed by AWS Lambda</a:t>
            </a:r>
          </a:p>
        </p:txBody>
      </p:sp>
    </p:spTree>
    <p:extLst>
      <p:ext uri="{BB962C8B-B14F-4D97-AF65-F5344CB8AC3E}">
        <p14:creationId xmlns:p14="http://schemas.microsoft.com/office/powerpoint/2010/main" val="953963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Orchestration - Kubernetes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38132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en-US" altLang="zh-CN" sz="1800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7101408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 dirty="0"/>
              <a:t>a system for running and coordinating containers across a cluster of machines</a:t>
            </a:r>
          </a:p>
          <a:p>
            <a:r>
              <a:rPr lang="en-US" altLang="zh-CN" sz="2000" b="0" dirty="0"/>
              <a:t>provides predictability, scalability, and high availability</a:t>
            </a:r>
          </a:p>
          <a:p>
            <a:r>
              <a:rPr lang="en-US" altLang="zh-CN" sz="2000" b="0" dirty="0"/>
              <a:t>a natural fit for </a:t>
            </a:r>
            <a:r>
              <a:rPr lang="en-US" altLang="zh-CN" sz="2000" b="0" dirty="0" err="1"/>
              <a:t>serverless</a:t>
            </a:r>
            <a:r>
              <a:rPr lang="en-US" altLang="zh-CN" sz="2000" b="0" dirty="0"/>
              <a:t> platform implementation</a:t>
            </a:r>
          </a:p>
        </p:txBody>
      </p:sp>
      <p:pic>
        <p:nvPicPr>
          <p:cNvPr id="2050" name="Picture 2" descr="âkubernetes logoâçå¾çæç´¢ç»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248" y="202800"/>
            <a:ext cx="980728" cy="95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061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Orchestration - Kubernetes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381328" cy="2880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en-US" altLang="zh-CN" sz="1800" dirty="0"/>
          </a:p>
        </p:txBody>
      </p:sp>
      <p:pic>
        <p:nvPicPr>
          <p:cNvPr id="2050" name="Picture 2" descr="âkubernetes logoâçå¾çæç´¢ç»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248" y="202800"/>
            <a:ext cx="980728" cy="95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1.bp.blogspot.com/-VMBcuIeUCx0/W26-OBALRvI/AAAAAAAABho/ayhh3n6DgHYl_SY9CLece-B-JQs1fTq3QCLcBGAs/s1600/kubernetes%2Barchitecture%2Bexplain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55" y="1191950"/>
            <a:ext cx="780886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837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Challenges – Latency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237312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 dirty="0"/>
              <a:t>fast start-up and shut-down</a:t>
            </a:r>
          </a:p>
          <a:p>
            <a:r>
              <a:rPr lang="en-US" altLang="zh-CN" sz="2000" b="0" dirty="0"/>
              <a:t>fast communication</a:t>
            </a:r>
          </a:p>
          <a:p>
            <a:r>
              <a:rPr lang="en-US" altLang="zh-CN" sz="2000" b="0" dirty="0"/>
              <a:t>tail latency</a:t>
            </a:r>
          </a:p>
          <a:p>
            <a:r>
              <a:rPr lang="en-US" altLang="zh-CN" sz="2000" b="0" dirty="0"/>
              <a:t>tradeoff with isolation level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317" y="1417340"/>
            <a:ext cx="3298377" cy="239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Challenges – Resource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6237312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 dirty="0"/>
              <a:t>resource footprint</a:t>
            </a:r>
          </a:p>
          <a:p>
            <a:r>
              <a:rPr lang="en-US" altLang="zh-CN" sz="2000" b="0" dirty="0"/>
              <a:t>resource allocation/assignment speed</a:t>
            </a:r>
          </a:p>
          <a:p>
            <a:r>
              <a:rPr lang="en-US" altLang="zh-CN" sz="2000" b="0" dirty="0"/>
              <a:t>resource utilization</a:t>
            </a:r>
          </a:p>
          <a:p>
            <a:endParaRPr lang="en-US" altLang="zh-CN" sz="2000" b="0" dirty="0"/>
          </a:p>
        </p:txBody>
      </p:sp>
    </p:spTree>
    <p:extLst>
      <p:ext uri="{BB962C8B-B14F-4D97-AF65-F5344CB8AC3E}">
        <p14:creationId xmlns:p14="http://schemas.microsoft.com/office/powerpoint/2010/main" val="2198398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sym typeface="+mn-lt"/>
              </a:rPr>
              <a:t>Challenges – State handling</a:t>
            </a: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 txBox="1">
            <a:spLocks/>
          </p:cNvSpPr>
          <p:nvPr/>
        </p:nvSpPr>
        <p:spPr>
          <a:xfrm>
            <a:off x="381000" y="1417340"/>
            <a:ext cx="7239000" cy="2808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39" indent="-285739" algn="l" defTabSz="761970" rtl="0" eaLnBrk="1" latinLnBrk="0" hangingPunct="1">
              <a:lnSpc>
                <a:spcPct val="120000"/>
              </a:lnSpc>
              <a:spcBef>
                <a:spcPts val="1000"/>
              </a:spcBef>
              <a:buFont typeface="Arial" pitchFamily="34" charset="0"/>
              <a:buChar char="•"/>
              <a:defRPr sz="2167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19100" indent="-238115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952462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6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333447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1714431" indent="-190492" algn="l" defTabSz="76197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5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09541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01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386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370" indent="-190492" algn="l" defTabSz="7619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 dirty="0"/>
              <a:t>real-life applications are often stateful</a:t>
            </a:r>
          </a:p>
          <a:p>
            <a:r>
              <a:rPr lang="en-US" altLang="zh-CN" sz="2000" b="0" dirty="0"/>
              <a:t>intermediate states passed between chained functions</a:t>
            </a:r>
          </a:p>
          <a:p>
            <a:r>
              <a:rPr lang="en-US" altLang="zh-CN" sz="2000" b="0" dirty="0"/>
              <a:t>via external storage (e.g. Amazon S3)</a:t>
            </a:r>
          </a:p>
          <a:p>
            <a:pPr lvl="1"/>
            <a:r>
              <a:rPr lang="en-US" altLang="zh-CN" sz="1833" dirty="0"/>
              <a:t>storage also needs to be fast, auto-scale, fine-grained</a:t>
            </a:r>
            <a:endParaRPr lang="en-US" altLang="zh-CN" sz="1833" b="0" dirty="0"/>
          </a:p>
          <a:p>
            <a:endParaRPr lang="en-US" altLang="zh-CN" sz="2000" b="0" dirty="0"/>
          </a:p>
        </p:txBody>
      </p:sp>
    </p:spTree>
    <p:extLst>
      <p:ext uri="{BB962C8B-B14F-4D97-AF65-F5344CB8AC3E}">
        <p14:creationId xmlns:p14="http://schemas.microsoft.com/office/powerpoint/2010/main" val="484562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48E08F0-3910-484A-A12F-1514973B4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Init</a:t>
            </a:r>
            <a:r>
              <a:rPr kumimoji="1" lang="en-US" altLang="zh-CN" dirty="0"/>
              <a:t>-less Loading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7EB769B4-EB52-744D-BFAB-A52E4FF76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initialization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8912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6542AF-79B9-9244-BBFC-69A6F5C8C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kern="100" dirty="0">
                <a:latin typeface="+mn-ea"/>
                <a:cs typeface="Times New Roman" panose="02020603050405020304" pitchFamily="18" charset="0"/>
              </a:rPr>
              <a:t>Startup Latency Breakdown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02" y="1424623"/>
            <a:ext cx="6117438" cy="941811"/>
          </a:xfrm>
        </p:spPr>
        <p:txBody>
          <a:bodyPr>
            <a:noAutofit/>
          </a:bodyPr>
          <a:lstStyle/>
          <a:p>
            <a:pPr marL="285724" indent="-285724">
              <a:buFont typeface="Arial" charset="0"/>
              <a:buChar char="•"/>
            </a:pPr>
            <a:r>
              <a:rPr lang="en-US" altLang="zh-CN" sz="1800" dirty="0" err="1"/>
              <a:t>gVisor+SPECJbb</a:t>
            </a:r>
            <a:r>
              <a:rPr lang="en-US" altLang="zh-CN" sz="1800" dirty="0"/>
              <a:t> as a case study</a:t>
            </a:r>
          </a:p>
          <a:p>
            <a:pPr lvl="1">
              <a:lnSpc>
                <a:spcPct val="150000"/>
              </a:lnSpc>
            </a:pPr>
            <a:r>
              <a:rPr lang="en-US" altLang="zh-CN" sz="1400" dirty="0"/>
              <a:t>Runtime</a:t>
            </a:r>
            <a:r>
              <a:rPr lang="zh-CN" altLang="en-US" sz="1400" dirty="0"/>
              <a:t> </a:t>
            </a:r>
            <a:r>
              <a:rPr lang="en-US" altLang="zh-CN" sz="1400" dirty="0"/>
              <a:t>sandbox</a:t>
            </a:r>
            <a:r>
              <a:rPr lang="zh-CN" altLang="en-US" sz="1400" dirty="0"/>
              <a:t> </a:t>
            </a:r>
            <a:r>
              <a:rPr lang="en-US" altLang="zh-CN" sz="1400" dirty="0"/>
              <a:t>initialization</a:t>
            </a:r>
            <a:r>
              <a:rPr lang="zh-CN" altLang="en-US" sz="1400" dirty="0"/>
              <a:t>：</a:t>
            </a:r>
            <a:r>
              <a:rPr lang="en-US" altLang="zh-CN" sz="1400" dirty="0"/>
              <a:t>22.33</a:t>
            </a:r>
            <a:r>
              <a:rPr lang="zh-CN" altLang="en-US" sz="1400" dirty="0"/>
              <a:t> </a:t>
            </a:r>
            <a:r>
              <a:rPr lang="en-US" altLang="zh-CN" sz="1400" dirty="0" err="1"/>
              <a:t>ms</a:t>
            </a:r>
            <a:endParaRPr lang="en-US" altLang="zh-CN" sz="1400" dirty="0">
              <a:solidFill>
                <a:srgbClr val="C00000"/>
              </a:solidFill>
              <a:latin typeface="Microsoft YaHei" charset="0"/>
              <a:ea typeface="Microsoft YaHei" charset="0"/>
              <a:cs typeface="Microsoft YaHei" charset="0"/>
            </a:endParaRPr>
          </a:p>
          <a:p>
            <a:pPr lvl="1">
              <a:lnSpc>
                <a:spcPct val="150000"/>
              </a:lnSpc>
            </a:pPr>
            <a:r>
              <a:rPr lang="en-US" altLang="zh-CN" sz="1400" dirty="0"/>
              <a:t>Application</a:t>
            </a:r>
            <a:r>
              <a:rPr lang="zh-CN" altLang="en-US" sz="1400" dirty="0"/>
              <a:t> </a:t>
            </a:r>
            <a:r>
              <a:rPr lang="en-US" altLang="zh-CN" sz="1400" dirty="0"/>
              <a:t>initialization</a:t>
            </a:r>
            <a:r>
              <a:rPr lang="zh-CN" altLang="en-US" sz="1400" dirty="0"/>
              <a:t>：</a:t>
            </a:r>
            <a:r>
              <a:rPr lang="en-US" altLang="zh-CN" sz="1400" dirty="0">
                <a:solidFill>
                  <a:srgbClr val="FF0000"/>
                </a:solidFill>
              </a:rPr>
              <a:t>1850</a:t>
            </a:r>
            <a:r>
              <a:rPr lang="zh-CN" altLang="en-US" sz="1400" dirty="0">
                <a:solidFill>
                  <a:srgbClr val="FF0000"/>
                </a:solidFill>
              </a:rPr>
              <a:t> </a:t>
            </a:r>
            <a:r>
              <a:rPr lang="en-US" altLang="zh-CN" sz="1400" dirty="0" err="1">
                <a:solidFill>
                  <a:srgbClr val="FF0000"/>
                </a:solidFill>
              </a:rPr>
              <a:t>ms</a:t>
            </a:r>
            <a:endParaRPr lang="en-US" altLang="zh-CN" sz="1400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zh-CN" sz="1400" dirty="0">
              <a:solidFill>
                <a:srgbClr val="C00000"/>
              </a:solidFill>
              <a:latin typeface="Microsoft YaHei" charset="0"/>
              <a:ea typeface="Microsoft YaHei" charset="0"/>
              <a:cs typeface="Microsoft YaHei" charset="0"/>
            </a:endParaRPr>
          </a:p>
          <a:p>
            <a:pPr lvl="1">
              <a:lnSpc>
                <a:spcPct val="150000"/>
              </a:lnSpc>
            </a:pPr>
            <a:endParaRPr lang="en-US" altLang="zh-CN" sz="1400" b="1" dirty="0">
              <a:solidFill>
                <a:srgbClr val="C0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6536" y="4957445"/>
            <a:ext cx="71878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24" indent="-285724">
              <a:defRPr/>
            </a:pPr>
            <a:r>
              <a:rPr lang="en-US" altLang="zh-CN" dirty="0"/>
              <a:t>The major of startup latency comes from </a:t>
            </a:r>
            <a:r>
              <a:rPr lang="en-US" altLang="zh-CN" b="1" dirty="0">
                <a:solidFill>
                  <a:srgbClr val="FF0000"/>
                </a:solidFill>
              </a:rPr>
              <a:t>application initialization</a:t>
            </a:r>
            <a:r>
              <a:rPr lang="en-US" altLang="zh-CN" b="1" dirty="0"/>
              <a:t>!</a:t>
            </a:r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838974" y="3209797"/>
            <a:ext cx="1290818" cy="660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500" dirty="0"/>
              <a:t>Configuration</a:t>
            </a:r>
            <a:r>
              <a:rPr kumimoji="1" lang="zh-CN" altLang="en-US" sz="1500" dirty="0"/>
              <a:t> </a:t>
            </a:r>
            <a:r>
              <a:rPr kumimoji="1" lang="en-US" altLang="zh-CN" sz="1500" dirty="0"/>
              <a:t>Parse</a:t>
            </a:r>
            <a:endParaRPr kumimoji="1" lang="zh-CN" altLang="en-US" sz="1500" dirty="0"/>
          </a:p>
        </p:txBody>
      </p:sp>
      <p:sp>
        <p:nvSpPr>
          <p:cNvPr id="7" name="矩形 6"/>
          <p:cNvSpPr/>
          <p:nvPr/>
        </p:nvSpPr>
        <p:spPr>
          <a:xfrm>
            <a:off x="2948368" y="3210143"/>
            <a:ext cx="1260140" cy="660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500" dirty="0"/>
              <a:t>Sandbox</a:t>
            </a:r>
          </a:p>
          <a:p>
            <a:pPr algn="ctr"/>
            <a:r>
              <a:rPr kumimoji="1" lang="en-US" altLang="zh-CN" sz="1500" dirty="0"/>
              <a:t>initialization</a:t>
            </a:r>
            <a:endParaRPr kumimoji="1" lang="zh-CN" altLang="en-US" sz="1500" dirty="0"/>
          </a:p>
        </p:txBody>
      </p:sp>
      <p:sp>
        <p:nvSpPr>
          <p:cNvPr id="8" name="矩形 7"/>
          <p:cNvSpPr/>
          <p:nvPr/>
        </p:nvSpPr>
        <p:spPr>
          <a:xfrm>
            <a:off x="4538851" y="3209797"/>
            <a:ext cx="1260140" cy="660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500" dirty="0"/>
              <a:t>JVM</a:t>
            </a:r>
            <a:r>
              <a:rPr kumimoji="1" lang="zh-CN" altLang="en-US" sz="1500" dirty="0"/>
              <a:t> </a:t>
            </a:r>
            <a:r>
              <a:rPr kumimoji="1" lang="en-US" altLang="zh-CN" sz="1500" dirty="0"/>
              <a:t>initialization</a:t>
            </a:r>
            <a:endParaRPr kumimoji="1" lang="zh-CN" altLang="en-US" sz="1500" dirty="0"/>
          </a:p>
        </p:txBody>
      </p:sp>
      <p:cxnSp>
        <p:nvCxnSpPr>
          <p:cNvPr id="9" name="直线箭头连接符 8"/>
          <p:cNvCxnSpPr>
            <a:stCxn id="5" idx="3"/>
            <a:endCxn id="7" idx="1"/>
          </p:cNvCxnSpPr>
          <p:nvPr/>
        </p:nvCxnSpPr>
        <p:spPr>
          <a:xfrm>
            <a:off x="2129791" y="3539834"/>
            <a:ext cx="818577" cy="3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/>
          <p:cNvCxnSpPr>
            <a:stCxn id="7" idx="3"/>
            <a:endCxn id="8" idx="1"/>
          </p:cNvCxnSpPr>
          <p:nvPr/>
        </p:nvCxnSpPr>
        <p:spPr>
          <a:xfrm flipV="1">
            <a:off x="4208508" y="3539834"/>
            <a:ext cx="330343" cy="3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100598" y="2937334"/>
            <a:ext cx="8691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>
                <a:solidFill>
                  <a:srgbClr val="FF0000"/>
                </a:solidFill>
              </a:rPr>
              <a:t>2.44</a:t>
            </a:r>
            <a:r>
              <a:rPr kumimoji="1" lang="zh-CN" altLang="en-US" sz="1500" dirty="0">
                <a:solidFill>
                  <a:srgbClr val="FF0000"/>
                </a:solidFill>
              </a:rPr>
              <a:t> </a:t>
            </a:r>
            <a:r>
              <a:rPr kumimoji="1" lang="en-US" altLang="zh-CN" sz="1500" dirty="0" err="1">
                <a:solidFill>
                  <a:srgbClr val="FF0000"/>
                </a:solidFill>
              </a:rPr>
              <a:t>ms</a:t>
            </a:r>
            <a:endParaRPr kumimoji="1" lang="zh-CN" altLang="en-US" sz="1500" dirty="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143791" y="2937334"/>
            <a:ext cx="9765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>
                <a:solidFill>
                  <a:srgbClr val="FF0000"/>
                </a:solidFill>
              </a:rPr>
              <a:t>19.88</a:t>
            </a:r>
            <a:r>
              <a:rPr kumimoji="1" lang="zh-CN" altLang="en-US" sz="1500" dirty="0">
                <a:solidFill>
                  <a:srgbClr val="FF0000"/>
                </a:solidFill>
              </a:rPr>
              <a:t> </a:t>
            </a:r>
            <a:r>
              <a:rPr kumimoji="1" lang="en-US" altLang="zh-CN" sz="1500" dirty="0" err="1">
                <a:solidFill>
                  <a:srgbClr val="FF0000"/>
                </a:solidFill>
              </a:rPr>
              <a:t>ms</a:t>
            </a:r>
            <a:endParaRPr kumimoji="1" lang="zh-CN" altLang="en-US" sz="1500" dirty="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76873" y="2933398"/>
            <a:ext cx="9236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>
                <a:solidFill>
                  <a:srgbClr val="FF0000"/>
                </a:solidFill>
              </a:rPr>
              <a:t>1850</a:t>
            </a:r>
            <a:r>
              <a:rPr kumimoji="1" lang="zh-CN" altLang="en-US" sz="1500" dirty="0">
                <a:solidFill>
                  <a:srgbClr val="FF0000"/>
                </a:solidFill>
              </a:rPr>
              <a:t> </a:t>
            </a:r>
            <a:r>
              <a:rPr kumimoji="1" lang="en-US" altLang="zh-CN" sz="1500" dirty="0" err="1">
                <a:solidFill>
                  <a:srgbClr val="FF0000"/>
                </a:solidFill>
              </a:rPr>
              <a:t>ms</a:t>
            </a:r>
            <a:endParaRPr kumimoji="1" lang="zh-CN" altLang="en-US" sz="1500" dirty="0">
              <a:solidFill>
                <a:srgbClr val="FF0000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974325" y="4162160"/>
            <a:ext cx="1020113" cy="62656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500" dirty="0"/>
              <a:t>Gateway</a:t>
            </a:r>
          </a:p>
          <a:p>
            <a:pPr algn="ctr"/>
            <a:r>
              <a:rPr kumimoji="1" lang="en-US" altLang="zh-CN" sz="1500" dirty="0"/>
              <a:t>Process</a:t>
            </a:r>
            <a:endParaRPr kumimoji="1" lang="zh-CN" altLang="en-US" sz="1500" dirty="0"/>
          </a:p>
        </p:txBody>
      </p:sp>
      <p:sp>
        <p:nvSpPr>
          <p:cNvPr id="27" name="矩形 26"/>
          <p:cNvSpPr/>
          <p:nvPr/>
        </p:nvSpPr>
        <p:spPr>
          <a:xfrm>
            <a:off x="6185583" y="3290429"/>
            <a:ext cx="893862" cy="4988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500" dirty="0"/>
              <a:t>Execute</a:t>
            </a:r>
            <a:r>
              <a:rPr kumimoji="1" lang="zh-CN" altLang="en-US" sz="1500" dirty="0"/>
              <a:t> </a:t>
            </a:r>
            <a:r>
              <a:rPr kumimoji="1" lang="en-US" altLang="zh-CN" sz="1500" dirty="0"/>
              <a:t>handler</a:t>
            </a:r>
            <a:endParaRPr kumimoji="1" lang="zh-CN" altLang="en-US" sz="1500" dirty="0"/>
          </a:p>
        </p:txBody>
      </p:sp>
      <p:cxnSp>
        <p:nvCxnSpPr>
          <p:cNvPr id="29" name="直线箭头连接符 28"/>
          <p:cNvCxnSpPr>
            <a:stCxn id="8" idx="3"/>
            <a:endCxn id="27" idx="1"/>
          </p:cNvCxnSpPr>
          <p:nvPr/>
        </p:nvCxnSpPr>
        <p:spPr>
          <a:xfrm>
            <a:off x="5798991" y="3539834"/>
            <a:ext cx="38659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58954" y="2857500"/>
            <a:ext cx="6549347" cy="115114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500">
              <a:noFill/>
            </a:endParaRPr>
          </a:p>
        </p:txBody>
      </p:sp>
      <p:cxnSp>
        <p:nvCxnSpPr>
          <p:cNvPr id="35" name="直线箭头连接符 34"/>
          <p:cNvCxnSpPr>
            <a:stCxn id="24" idx="0"/>
            <a:endCxn id="5" idx="2"/>
          </p:cNvCxnSpPr>
          <p:nvPr/>
        </p:nvCxnSpPr>
        <p:spPr>
          <a:xfrm flipV="1">
            <a:off x="1484382" y="3869870"/>
            <a:ext cx="1" cy="29229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5901174" y="3839589"/>
            <a:ext cx="1178271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500" i="1" dirty="0" err="1">
                <a:solidFill>
                  <a:srgbClr val="FF0000"/>
                </a:solidFill>
              </a:rPr>
              <a:t>gVisor</a:t>
            </a:r>
            <a:r>
              <a:rPr kumimoji="1" lang="zh-CN" altLang="en-US" sz="1500" i="1" dirty="0">
                <a:solidFill>
                  <a:srgbClr val="FF0000"/>
                </a:solidFill>
              </a:rPr>
              <a:t> </a:t>
            </a:r>
            <a:r>
              <a:rPr kumimoji="1" lang="en-US" altLang="zh-CN" sz="1500" i="1" dirty="0">
                <a:solidFill>
                  <a:srgbClr val="FF0000"/>
                </a:solidFill>
              </a:rPr>
              <a:t>logic</a:t>
            </a:r>
            <a:endParaRPr kumimoji="1" lang="zh-CN" altLang="en-US" sz="15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71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 animBg="1"/>
      <p:bldP spid="8" grpId="0" animBg="1"/>
      <p:bldP spid="17" grpId="0"/>
      <p:bldP spid="19" grpId="0"/>
      <p:bldP spid="20" grpId="0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6542AF-79B9-9244-BBFC-69A6F5C8C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kern="100" dirty="0">
                <a:latin typeface="+mn-ea"/>
                <a:cs typeface="Times New Roman" panose="02020603050405020304" pitchFamily="18" charset="0"/>
              </a:rPr>
              <a:t>Startup Latency Breakdown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DFD36487-166D-1F4F-85A2-5BF8777CF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902" y="1424623"/>
            <a:ext cx="7452098" cy="2350373"/>
          </a:xfrm>
        </p:spPr>
        <p:txBody>
          <a:bodyPr>
            <a:normAutofit/>
          </a:bodyPr>
          <a:lstStyle/>
          <a:p>
            <a:pPr marL="285724" indent="-285724">
              <a:buFont typeface="Arial" charset="0"/>
              <a:buChar char="•"/>
            </a:pPr>
            <a:r>
              <a:rPr lang="en-US" altLang="zh-CN" sz="1600" dirty="0"/>
              <a:t>Initializations cause high </a:t>
            </a:r>
            <a:r>
              <a:rPr lang="en-US" altLang="zh-CN" sz="1800" dirty="0"/>
              <a:t>startup</a:t>
            </a:r>
            <a:r>
              <a:rPr lang="en-US" altLang="zh-CN" sz="1600" dirty="0"/>
              <a:t> latency for </a:t>
            </a:r>
            <a:r>
              <a:rPr lang="en-US" altLang="zh-CN" sz="1600" dirty="0" err="1"/>
              <a:t>serverless</a:t>
            </a:r>
            <a:r>
              <a:rPr lang="en-US" altLang="zh-CN" sz="1600" dirty="0"/>
              <a:t> applications </a:t>
            </a:r>
          </a:p>
          <a:p>
            <a:pPr lvl="1">
              <a:lnSpc>
                <a:spcPct val="150000"/>
              </a:lnSpc>
            </a:pPr>
            <a:endParaRPr lang="en-US" altLang="zh-CN" sz="1100" dirty="0">
              <a:solidFill>
                <a:srgbClr val="C00000"/>
              </a:solidFill>
              <a:latin typeface="Microsoft YaHei" charset="0"/>
              <a:ea typeface="Microsoft YaHei" charset="0"/>
              <a:cs typeface="Microsoft YaHei" charset="0"/>
            </a:endParaRPr>
          </a:p>
          <a:p>
            <a:pPr lvl="1">
              <a:lnSpc>
                <a:spcPct val="150000"/>
              </a:lnSpc>
            </a:pPr>
            <a:endParaRPr lang="en-US" altLang="zh-CN" sz="1100" b="1" dirty="0">
              <a:solidFill>
                <a:srgbClr val="C0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12811"/>
            <a:ext cx="5450765" cy="332436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879082" y="2310226"/>
            <a:ext cx="2088232" cy="3126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500"/>
          </a:p>
        </p:txBody>
      </p:sp>
      <p:sp>
        <p:nvSpPr>
          <p:cNvPr id="7" name="文本框 6"/>
          <p:cNvSpPr txBox="1"/>
          <p:nvPr/>
        </p:nvSpPr>
        <p:spPr>
          <a:xfrm>
            <a:off x="4633814" y="2569468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FF0000"/>
                </a:solidFill>
              </a:rPr>
              <a:t>Can we eliminate the initialization phase?</a:t>
            </a:r>
            <a:endParaRPr kumimoji="1" lang="zh-CN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1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D130FB-8751-6E4C-BBE1-47944A1BE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Overview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567839-7C28-8544-B0BF-00EA1D0DD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60279"/>
            <a:ext cx="6858000" cy="337044"/>
          </a:xfrm>
        </p:spPr>
        <p:txBody>
          <a:bodyPr>
            <a:noAutofit/>
          </a:bodyPr>
          <a:lstStyle/>
          <a:p>
            <a:pPr marL="285724" indent="-285724">
              <a:buFont typeface="Arial" charset="0"/>
              <a:buChar char="•"/>
            </a:pPr>
            <a:r>
              <a:rPr lang="en-US" altLang="zh-CN" sz="1800" i="1" dirty="0" err="1"/>
              <a:t>func</a:t>
            </a:r>
            <a:r>
              <a:rPr lang="en-US" altLang="zh-CN" sz="1800" i="1" dirty="0"/>
              <a:t>-image</a:t>
            </a:r>
            <a:r>
              <a:rPr lang="en-US" altLang="zh-CN" sz="1800" dirty="0"/>
              <a:t> compilation and </a:t>
            </a:r>
            <a:r>
              <a:rPr lang="en-US" altLang="zh-CN" sz="1800" i="1" dirty="0" err="1"/>
              <a:t>func</a:t>
            </a:r>
            <a:r>
              <a:rPr lang="en-US" altLang="zh-CN" sz="1800" i="1" dirty="0"/>
              <a:t>-load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241648" y="2497460"/>
            <a:ext cx="6880720" cy="2880320"/>
            <a:chOff x="241648" y="2497460"/>
            <a:chExt cx="5775468" cy="2231259"/>
          </a:xfrm>
        </p:grpSpPr>
        <p:sp>
          <p:nvSpPr>
            <p:cNvPr id="5" name="文本框 4"/>
            <p:cNvSpPr txBox="1"/>
            <p:nvPr/>
          </p:nvSpPr>
          <p:spPr>
            <a:xfrm>
              <a:off x="4241321" y="2510649"/>
              <a:ext cx="441146" cy="2974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i="1" dirty="0"/>
                <a:t>call</a:t>
              </a:r>
              <a:endParaRPr kumimoji="1" lang="zh-CN" altLang="en-US" sz="1333" i="1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621408" y="2509352"/>
              <a:ext cx="431528" cy="2974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i="1" dirty="0"/>
                <a:t>run</a:t>
              </a:r>
              <a:endParaRPr kumimoji="1" lang="zh-CN" altLang="en-US" sz="1333" i="1" dirty="0"/>
            </a:p>
          </p:txBody>
        </p:sp>
        <p:sp>
          <p:nvSpPr>
            <p:cNvPr id="7" name="文档 6"/>
            <p:cNvSpPr/>
            <p:nvPr/>
          </p:nvSpPr>
          <p:spPr>
            <a:xfrm>
              <a:off x="1379288" y="3533398"/>
              <a:ext cx="1527923" cy="1195321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333" dirty="0"/>
                <a:t>Wrapper program</a:t>
              </a:r>
              <a:endParaRPr kumimoji="1" lang="zh-CN" altLang="en-US" sz="1333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1590819" y="3875166"/>
              <a:ext cx="1059873" cy="2563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33" dirty="0">
                  <a:solidFill>
                    <a:schemeClr val="tx1"/>
                  </a:solidFill>
                </a:rPr>
                <a:t>Function</a:t>
              </a:r>
              <a:endParaRPr kumimoji="1" lang="zh-CN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590818" y="4184191"/>
              <a:ext cx="1059873" cy="2563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33" dirty="0">
                  <a:solidFill>
                    <a:schemeClr val="tx1"/>
                  </a:solidFill>
                </a:rPr>
                <a:t>Runtime</a:t>
              </a:r>
              <a:endParaRPr kumimoji="1" lang="zh-CN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10" name="文档 9"/>
            <p:cNvSpPr/>
            <p:nvPr/>
          </p:nvSpPr>
          <p:spPr>
            <a:xfrm>
              <a:off x="4164168" y="3533398"/>
              <a:ext cx="1527923" cy="1195321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333" i="1" dirty="0" err="1"/>
                <a:t>Func</a:t>
              </a:r>
              <a:r>
                <a:rPr kumimoji="1" lang="en-US" altLang="zh-CN" sz="1333" i="1" dirty="0"/>
                <a:t>-image</a:t>
              </a:r>
              <a:endParaRPr kumimoji="1" lang="zh-CN" altLang="en-US" sz="1333" i="1" dirty="0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75699" y="3875166"/>
              <a:ext cx="1059873" cy="2563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33" dirty="0">
                  <a:solidFill>
                    <a:schemeClr val="tx1"/>
                  </a:solidFill>
                </a:rPr>
                <a:t>Function</a:t>
              </a:r>
              <a:endParaRPr kumimoji="1" lang="zh-CN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375698" y="4184191"/>
              <a:ext cx="1059873" cy="2563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33" dirty="0">
                  <a:solidFill>
                    <a:schemeClr val="tx1"/>
                  </a:solidFill>
                </a:rPr>
                <a:t>Runtime</a:t>
              </a:r>
              <a:endParaRPr kumimoji="1" lang="zh-CN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直线连接符 12"/>
            <p:cNvCxnSpPr/>
            <p:nvPr/>
          </p:nvCxnSpPr>
          <p:spPr>
            <a:xfrm>
              <a:off x="738336" y="3383601"/>
              <a:ext cx="527878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469740" y="2497460"/>
              <a:ext cx="1157771" cy="4860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33" dirty="0">
                  <a:solidFill>
                    <a:srgbClr val="222B34"/>
                  </a:solidFill>
                </a:rPr>
                <a:t>Wrapper program</a:t>
              </a:r>
              <a:endParaRPr kumimoji="1" lang="zh-CN" altLang="en-US" sz="1333" dirty="0">
                <a:solidFill>
                  <a:srgbClr val="222B34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006397" y="2497460"/>
              <a:ext cx="1157771" cy="4860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33" dirty="0">
                  <a:solidFill>
                    <a:srgbClr val="222B34"/>
                  </a:solidFill>
                </a:rPr>
                <a:t>Runtime</a:t>
              </a:r>
              <a:r>
                <a:rPr kumimoji="1" lang="zh-CN" altLang="en-US" sz="1333" dirty="0">
                  <a:solidFill>
                    <a:srgbClr val="222B34"/>
                  </a:solidFill>
                </a:rPr>
                <a:t> </a:t>
              </a:r>
              <a:r>
                <a:rPr kumimoji="1" lang="en-US" altLang="zh-CN" sz="1333" dirty="0">
                  <a:solidFill>
                    <a:srgbClr val="222B34"/>
                  </a:solidFill>
                </a:rPr>
                <a:t>Initialization</a:t>
              </a:r>
              <a:endParaRPr kumimoji="1" lang="zh-CN" altLang="en-US" sz="1333" dirty="0">
                <a:solidFill>
                  <a:srgbClr val="222B34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705888" y="2497460"/>
              <a:ext cx="1157771" cy="4860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33" dirty="0">
                  <a:solidFill>
                    <a:srgbClr val="222B34"/>
                  </a:solidFill>
                </a:rPr>
                <a:t>Function</a:t>
              </a:r>
              <a:r>
                <a:rPr kumimoji="1" lang="zh-CN" altLang="en-US" sz="1333" dirty="0">
                  <a:solidFill>
                    <a:srgbClr val="222B34"/>
                  </a:solidFill>
                </a:rPr>
                <a:t> </a:t>
              </a:r>
              <a:r>
                <a:rPr kumimoji="1" lang="en-US" altLang="zh-CN" sz="1333" dirty="0">
                  <a:solidFill>
                    <a:srgbClr val="222B34"/>
                  </a:solidFill>
                </a:rPr>
                <a:t>invocation</a:t>
              </a:r>
              <a:endParaRPr kumimoji="1" lang="zh-CN" altLang="en-US" sz="1333" dirty="0">
                <a:solidFill>
                  <a:srgbClr val="222B34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41648" y="3367686"/>
              <a:ext cx="1132360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333" b="1" dirty="0"/>
                <a:t>Persistent</a:t>
              </a:r>
              <a:r>
                <a:rPr kumimoji="1" lang="zh-CN" altLang="en-US" sz="1333" b="1" dirty="0"/>
                <a:t> </a:t>
              </a:r>
              <a:r>
                <a:rPr kumimoji="1" lang="en-US" altLang="zh-CN" sz="1333" b="1" dirty="0"/>
                <a:t>storage</a:t>
              </a:r>
              <a:endParaRPr kumimoji="1" lang="zh-CN" altLang="en-US" sz="1333" b="1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98166" y="3101473"/>
              <a:ext cx="912033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33" b="1"/>
                <a:t>Memory</a:t>
              </a:r>
              <a:endParaRPr kumimoji="1" lang="zh-CN" altLang="en-US" sz="1333" b="1" dirty="0"/>
            </a:p>
          </p:txBody>
        </p:sp>
        <p:cxnSp>
          <p:nvCxnSpPr>
            <p:cNvPr id="19" name="直线箭头连接符 18"/>
            <p:cNvCxnSpPr/>
            <p:nvPr/>
          </p:nvCxnSpPr>
          <p:spPr>
            <a:xfrm>
              <a:off x="2627511" y="2740463"/>
              <a:ext cx="378886" cy="0"/>
            </a:xfrm>
            <a:prstGeom prst="straightConnector1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箭头连接符 19"/>
            <p:cNvCxnSpPr/>
            <p:nvPr/>
          </p:nvCxnSpPr>
          <p:spPr>
            <a:xfrm>
              <a:off x="4164168" y="2740463"/>
              <a:ext cx="541720" cy="0"/>
            </a:xfrm>
            <a:prstGeom prst="straightConnector1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20"/>
            <p:cNvCxnSpPr/>
            <p:nvPr/>
          </p:nvCxnSpPr>
          <p:spPr>
            <a:xfrm flipV="1">
              <a:off x="1992370" y="2983467"/>
              <a:ext cx="0" cy="549931"/>
            </a:xfrm>
            <a:prstGeom prst="straightConnector1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箭头连接符 21"/>
            <p:cNvCxnSpPr/>
            <p:nvPr/>
          </p:nvCxnSpPr>
          <p:spPr>
            <a:xfrm>
              <a:off x="4373703" y="2787024"/>
              <a:ext cx="0" cy="746374"/>
            </a:xfrm>
            <a:prstGeom prst="straightConnector1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肘形连接符 22"/>
            <p:cNvCxnSpPr/>
            <p:nvPr/>
          </p:nvCxnSpPr>
          <p:spPr>
            <a:xfrm rot="5400000" flipH="1" flipV="1">
              <a:off x="4192496" y="3073568"/>
              <a:ext cx="700102" cy="219557"/>
            </a:xfrm>
            <a:prstGeom prst="bentConnector3">
              <a:avLst>
                <a:gd name="adj1" fmla="val 98886"/>
              </a:avLst>
            </a:prstGeom>
            <a:ln w="28575">
              <a:solidFill>
                <a:srgbClr val="FF2F9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/>
            <p:cNvSpPr txBox="1"/>
            <p:nvPr/>
          </p:nvSpPr>
          <p:spPr>
            <a:xfrm>
              <a:off x="1576775" y="3063154"/>
              <a:ext cx="506870" cy="2974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i="1" dirty="0"/>
                <a:t>load</a:t>
              </a:r>
              <a:endParaRPr kumimoji="1" lang="zh-CN" altLang="en-US" sz="1333" i="1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942105" y="3042283"/>
              <a:ext cx="543739" cy="2974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i="1" dirty="0"/>
                <a:t>save</a:t>
              </a:r>
              <a:endParaRPr kumimoji="1" lang="zh-CN" altLang="en-US" sz="1333" i="1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432768" y="3046230"/>
              <a:ext cx="110158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b="1" i="1" dirty="0" err="1">
                  <a:solidFill>
                    <a:srgbClr val="FF2F92"/>
                  </a:solidFill>
                </a:rPr>
                <a:t>Func</a:t>
              </a:r>
              <a:r>
                <a:rPr kumimoji="1" lang="en-US" altLang="zh-CN" sz="1500" b="1" i="1" dirty="0">
                  <a:solidFill>
                    <a:srgbClr val="FF2F92"/>
                  </a:solidFill>
                </a:rPr>
                <a:t>-load</a:t>
              </a:r>
              <a:endParaRPr kumimoji="1" lang="zh-CN" altLang="en-US" sz="1500" b="1" i="1" dirty="0">
                <a:solidFill>
                  <a:srgbClr val="FF2F92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028784" y="3442792"/>
              <a:ext cx="842560" cy="389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bg2">
                      <a:lumMod val="50000"/>
                    </a:schemeClr>
                  </a:solidFill>
                </a:rPr>
                <a:t>Function's</a:t>
              </a:r>
              <a:r>
                <a:rPr kumimoji="1" lang="zh-CN" altLang="en-US" sz="1333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endParaRPr kumimoji="1" lang="en-US" altLang="zh-CN" sz="1333" dirty="0">
                <a:solidFill>
                  <a:schemeClr val="bg2">
                    <a:lumMod val="50000"/>
                  </a:schemeClr>
                </a:solidFill>
              </a:endParaRPr>
            </a:p>
            <a:p>
              <a:r>
                <a:rPr kumimoji="1" lang="en-US" altLang="zh-CN" sz="1333" dirty="0">
                  <a:solidFill>
                    <a:schemeClr val="bg2">
                      <a:lumMod val="50000"/>
                    </a:schemeClr>
                  </a:solidFill>
                </a:rPr>
                <a:t>entry</a:t>
              </a:r>
              <a:r>
                <a:rPr kumimoji="1" lang="zh-CN" altLang="en-US" sz="1333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kumimoji="1" lang="en-US" altLang="zh-CN" sz="1333" dirty="0">
                  <a:solidFill>
                    <a:schemeClr val="bg2">
                      <a:lumMod val="50000"/>
                    </a:schemeClr>
                  </a:solidFill>
                </a:rPr>
                <a:t>point</a:t>
              </a:r>
              <a:endParaRPr kumimoji="1" lang="zh-CN" altLang="en-US" sz="1333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cxnSp>
          <p:nvCxnSpPr>
            <p:cNvPr id="28" name="直线箭头连接符 27"/>
            <p:cNvCxnSpPr/>
            <p:nvPr/>
          </p:nvCxnSpPr>
          <p:spPr>
            <a:xfrm flipH="1">
              <a:off x="3486575" y="2787024"/>
              <a:ext cx="887128" cy="655768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8884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209933" y="2365593"/>
            <a:ext cx="324036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500" i="1" dirty="0">
                <a:solidFill>
                  <a:srgbClr val="FF0000"/>
                </a:solidFill>
              </a:rPr>
              <a:t>Which point to checkpoint?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FD130FB-8751-6E4C-BBE1-47944A1BE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Strawman Implementation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567839-7C28-8544-B0BF-00EA1D0DD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2598"/>
            <a:ext cx="6858000" cy="1022987"/>
          </a:xfrm>
        </p:spPr>
        <p:txBody>
          <a:bodyPr>
            <a:noAutofit/>
          </a:bodyPr>
          <a:lstStyle/>
          <a:p>
            <a:pPr marL="285724" indent="-285724">
              <a:buFont typeface="Arial" charset="0"/>
              <a:buChar char="•"/>
            </a:pPr>
            <a:r>
              <a:rPr lang="en-US" altLang="zh-CN" sz="1667" i="1" dirty="0"/>
              <a:t>strawman:</a:t>
            </a:r>
          </a:p>
          <a:p>
            <a:pPr marL="585749" lvl="1" indent="-285724">
              <a:buFont typeface="Arial" charset="0"/>
              <a:buChar char="•"/>
            </a:pPr>
            <a:r>
              <a:rPr lang="en-US" altLang="zh-CN" sz="1367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Save (compilation): </a:t>
            </a:r>
            <a:r>
              <a:rPr lang="en-US" altLang="zh-CN" sz="13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checkpoint</a:t>
            </a:r>
          </a:p>
          <a:p>
            <a:pPr marL="585749" lvl="1" indent="-285724">
              <a:buFont typeface="Arial" charset="0"/>
              <a:buChar char="•"/>
            </a:pPr>
            <a:r>
              <a:rPr lang="en-US" altLang="zh-CN" sz="1367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Func</a:t>
            </a:r>
            <a:r>
              <a:rPr lang="en-US" altLang="zh-CN" sz="1367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-load: </a:t>
            </a:r>
            <a:r>
              <a:rPr lang="en-US" altLang="zh-CN" sz="13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restore</a:t>
            </a:r>
          </a:p>
          <a:p>
            <a:pPr marL="285724" indent="-285724">
              <a:buFont typeface="Arial" charset="0"/>
              <a:buChar char="•"/>
            </a:pPr>
            <a:r>
              <a:rPr lang="en-US" altLang="zh-CN" sz="1667" i="1" dirty="0" err="1"/>
              <a:t>func</a:t>
            </a:r>
            <a:r>
              <a:rPr lang="en-US" altLang="zh-CN" sz="1667" i="1" dirty="0"/>
              <a:t>-entry point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880" y="2324015"/>
            <a:ext cx="4680123" cy="2027640"/>
          </a:xfrm>
          <a:prstGeom prst="rect">
            <a:avLst/>
          </a:prstGeom>
        </p:spPr>
      </p:pic>
      <p:graphicFrame>
        <p:nvGraphicFramePr>
          <p:cNvPr id="32" name="表格 31"/>
          <p:cNvGraphicFramePr>
            <a:graphicFrameLocks noGrp="1"/>
          </p:cNvGraphicFramePr>
          <p:nvPr>
            <p:extLst/>
          </p:nvPr>
        </p:nvGraphicFramePr>
        <p:xfrm>
          <a:off x="189880" y="3098044"/>
          <a:ext cx="5080000" cy="2629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Serverless</a:t>
                      </a:r>
                      <a:r>
                        <a:rPr lang="en-US" altLang="zh-CN" sz="14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computing platforms 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Default </a:t>
                      </a:r>
                      <a:r>
                        <a:rPr lang="en-US" altLang="zh-CN" sz="1400" b="0" i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func</a:t>
                      </a:r>
                      <a:r>
                        <a:rPr lang="en-US" altLang="zh-CN" sz="1400" b="0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-entry point 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AWS Lambda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before the invocation of </a:t>
                      </a:r>
                      <a:r>
                        <a:rPr lang="en-US" altLang="zh-CN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handler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Oracle FN Project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before the invocation of </a:t>
                      </a:r>
                      <a:r>
                        <a:rPr lang="en-US" altLang="zh-CN" sz="14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cmd</a:t>
                      </a:r>
                      <a:r>
                        <a:rPr lang="en-US" altLang="zh-CN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Google Cloud Functions 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index.js</a:t>
                      </a: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altLang="zh-CN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function.js</a:t>
                      </a: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/main in </a:t>
                      </a:r>
                      <a:r>
                        <a:rPr lang="en-US" altLang="zh-CN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package.json</a:t>
                      </a: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IBM Cloud Function 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before main() function 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Microsoft Azure Functions 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indent="0" algn="l" defTabSz="8229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before invocation of </a:t>
                      </a:r>
                      <a:r>
                        <a:rPr lang="en-US" altLang="zh-CN" sz="14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entryPoint</a:t>
                      </a:r>
                      <a:r>
                        <a:rPr lang="en-US" altLang="zh-CN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zh-CN" sz="1300" dirty="0"/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51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D130FB-8751-6E4C-BBE1-47944A1BE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866"/>
            <a:ext cx="7239000" cy="900442"/>
          </a:xfrm>
        </p:spPr>
        <p:txBody>
          <a:bodyPr>
            <a:normAutofit fontScale="90000"/>
          </a:bodyPr>
          <a:lstStyle/>
          <a:p>
            <a:r>
              <a:rPr lang="en-US" altLang="zh-CN" b="1" dirty="0"/>
              <a:t>Evaluation of </a:t>
            </a:r>
            <a:r>
              <a:rPr lang="en-US" altLang="zh-CN" dirty="0"/>
              <a:t>S</a:t>
            </a:r>
            <a:r>
              <a:rPr lang="en-US" altLang="zh-CN" b="1" dirty="0"/>
              <a:t>trawman Implementation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567839-7C28-8544-B0BF-00EA1D0DD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768" y="1100208"/>
            <a:ext cx="7605464" cy="337044"/>
          </a:xfrm>
        </p:spPr>
        <p:txBody>
          <a:bodyPr>
            <a:noAutofit/>
          </a:bodyPr>
          <a:lstStyle/>
          <a:p>
            <a:pPr marL="285724" indent="-285724">
              <a:buFont typeface="Arial" charset="0"/>
              <a:buChar char="•"/>
            </a:pPr>
            <a:r>
              <a:rPr lang="en-US" altLang="zh-CN" sz="1800" dirty="0"/>
              <a:t>Strawman: </a:t>
            </a:r>
            <a:r>
              <a:rPr lang="en-US" altLang="zh-CN" sz="1800" dirty="0" err="1"/>
              <a:t>gVisor</a:t>
            </a:r>
            <a:r>
              <a:rPr lang="en-US" altLang="zh-CN" sz="1800" dirty="0"/>
              <a:t> checkpoint/restore + </a:t>
            </a:r>
            <a:r>
              <a:rPr lang="en-US" altLang="zh-CN" sz="1800" i="1" dirty="0" err="1"/>
              <a:t>func</a:t>
            </a:r>
            <a:r>
              <a:rPr lang="en-US" altLang="zh-CN" sz="1800" i="1" dirty="0"/>
              <a:t>-entry point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80" y="1273324"/>
            <a:ext cx="5688632" cy="398204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335076" y="5253335"/>
            <a:ext cx="3330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2x-5x</a:t>
            </a:r>
            <a:r>
              <a:rPr lang="en-US" altLang="zh-CN" sz="1600" dirty="0"/>
              <a:t> improvement than </a:t>
            </a:r>
            <a:r>
              <a:rPr lang="en-US" altLang="zh-CN" sz="1600" dirty="0" err="1"/>
              <a:t>gVisor</a:t>
            </a:r>
            <a:r>
              <a:rPr lang="en-US" altLang="zh-CN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703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567839-7C28-8544-B0BF-00EA1D0DD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864" y="1538592"/>
            <a:ext cx="7074543" cy="337044"/>
          </a:xfrm>
        </p:spPr>
        <p:txBody>
          <a:bodyPr>
            <a:noAutofit/>
          </a:bodyPr>
          <a:lstStyle/>
          <a:p>
            <a:pPr marL="285724" indent="-285724">
              <a:buFont typeface="Arial" charset="0"/>
              <a:buChar char="•"/>
            </a:pPr>
            <a:r>
              <a:rPr lang="en-US" altLang="zh-CN" sz="1800" dirty="0"/>
              <a:t>Strawman: </a:t>
            </a:r>
            <a:r>
              <a:rPr lang="en-US" altLang="zh-CN" sz="1800" dirty="0" err="1"/>
              <a:t>gVisor</a:t>
            </a:r>
            <a:r>
              <a:rPr lang="en-US" altLang="zh-CN" sz="1800" dirty="0"/>
              <a:t> checkpoint/restore + </a:t>
            </a:r>
            <a:r>
              <a:rPr lang="en-US" altLang="zh-CN" sz="1800" i="1" dirty="0" err="1"/>
              <a:t>func</a:t>
            </a:r>
            <a:r>
              <a:rPr lang="en-US" altLang="zh-CN" sz="1800" i="1" dirty="0"/>
              <a:t>-entry point</a:t>
            </a:r>
          </a:p>
        </p:txBody>
      </p:sp>
      <p:grpSp>
        <p:nvGrpSpPr>
          <p:cNvPr id="19" name="组 18"/>
          <p:cNvGrpSpPr/>
          <p:nvPr/>
        </p:nvGrpSpPr>
        <p:grpSpPr>
          <a:xfrm>
            <a:off x="569640" y="2220300"/>
            <a:ext cx="6552728" cy="3347827"/>
            <a:chOff x="0" y="1849334"/>
            <a:chExt cx="5539366" cy="375189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1849334"/>
              <a:ext cx="5359854" cy="3751897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0" y="2065411"/>
              <a:ext cx="4283968" cy="35358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00"/>
            </a:p>
          </p:txBody>
        </p:sp>
        <p:sp>
          <p:nvSpPr>
            <p:cNvPr id="18" name="矩形 17"/>
            <p:cNvSpPr/>
            <p:nvPr/>
          </p:nvSpPr>
          <p:spPr>
            <a:xfrm>
              <a:off x="4604238" y="2065411"/>
              <a:ext cx="759850" cy="35358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500"/>
            </a:p>
          </p:txBody>
        </p:sp>
      </p:grpSp>
      <p:sp>
        <p:nvSpPr>
          <p:cNvPr id="20" name="矩形 19"/>
          <p:cNvSpPr/>
          <p:nvPr/>
        </p:nvSpPr>
        <p:spPr>
          <a:xfrm>
            <a:off x="950639" y="3384185"/>
            <a:ext cx="1545495" cy="449771"/>
          </a:xfrm>
          <a:prstGeom prst="rect">
            <a:avLst/>
          </a:prstGeom>
          <a:solidFill>
            <a:srgbClr val="009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500" dirty="0">
                <a:solidFill>
                  <a:schemeClr val="bg1"/>
                </a:solidFill>
              </a:rPr>
              <a:t>Metadata</a:t>
            </a:r>
            <a:r>
              <a:rPr kumimoji="1" lang="zh-CN" altLang="en-US" sz="1500" dirty="0">
                <a:solidFill>
                  <a:schemeClr val="bg1"/>
                </a:solidFill>
              </a:rPr>
              <a:t> </a:t>
            </a:r>
            <a:r>
              <a:rPr kumimoji="1" lang="en-US" altLang="zh-CN" sz="1500" dirty="0">
                <a:solidFill>
                  <a:schemeClr val="bg1"/>
                </a:solidFill>
              </a:rPr>
              <a:t>load</a:t>
            </a:r>
            <a:endParaRPr kumimoji="1" lang="zh-CN" altLang="en-US" sz="15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50639" y="4352984"/>
            <a:ext cx="1545495" cy="303511"/>
          </a:xfrm>
          <a:prstGeom prst="rect">
            <a:avLst/>
          </a:prstGeom>
          <a:solidFill>
            <a:srgbClr val="0118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333" dirty="0" err="1">
                <a:solidFill>
                  <a:schemeClr val="bg1"/>
                </a:solidFill>
              </a:rPr>
              <a:t>Sandox</a:t>
            </a:r>
            <a:r>
              <a:rPr kumimoji="1" lang="zh-CN" altLang="en-US" sz="1333" dirty="0">
                <a:solidFill>
                  <a:schemeClr val="bg1"/>
                </a:solidFill>
              </a:rPr>
              <a:t> </a:t>
            </a:r>
            <a:r>
              <a:rPr kumimoji="1" lang="en-US" altLang="zh-CN" sz="1333" dirty="0" err="1">
                <a:solidFill>
                  <a:schemeClr val="bg1"/>
                </a:solidFill>
              </a:rPr>
              <a:t>init</a:t>
            </a:r>
            <a:endParaRPr kumimoji="1" lang="zh-CN" altLang="en-US" sz="1333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50639" y="3863281"/>
            <a:ext cx="1545495" cy="432018"/>
          </a:xfrm>
          <a:prstGeom prst="rect">
            <a:avLst/>
          </a:prstGeom>
          <a:solidFill>
            <a:srgbClr val="005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500">
                <a:solidFill>
                  <a:schemeClr val="bg1"/>
                </a:solidFill>
              </a:rPr>
              <a:t>Memory load</a:t>
            </a:r>
            <a:endParaRPr kumimoji="1" lang="zh-CN" altLang="en-US" sz="15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50639" y="2696389"/>
            <a:ext cx="1545495" cy="578276"/>
          </a:xfrm>
          <a:prstGeom prst="rect">
            <a:avLst/>
          </a:prstGeom>
          <a:solidFill>
            <a:srgbClr val="043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500" dirty="0">
                <a:solidFill>
                  <a:schemeClr val="bg1"/>
                </a:solidFill>
              </a:rPr>
              <a:t>I/O connection</a:t>
            </a:r>
            <a:endParaRPr kumimoji="1" lang="zh-CN" altLang="en-US" sz="1500" dirty="0">
              <a:solidFill>
                <a:schemeClr val="bg1"/>
              </a:solidFill>
            </a:endParaRPr>
          </a:p>
        </p:txBody>
      </p:sp>
      <p:cxnSp>
        <p:nvCxnSpPr>
          <p:cNvPr id="25" name="直线箭头连接符 24"/>
          <p:cNvCxnSpPr/>
          <p:nvPr/>
        </p:nvCxnSpPr>
        <p:spPr>
          <a:xfrm>
            <a:off x="4139614" y="4800089"/>
            <a:ext cx="881101" cy="23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/>
          <p:nvPr/>
        </p:nvCxnSpPr>
        <p:spPr>
          <a:xfrm>
            <a:off x="4139614" y="4320035"/>
            <a:ext cx="881101" cy="212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标题 1">
            <a:extLst>
              <a:ext uri="{FF2B5EF4-FFF2-40B4-BE49-F238E27FC236}">
                <a16:creationId xmlns:a16="http://schemas.microsoft.com/office/drawing/2014/main" id="{FFD130FB-8751-6E4C-BBE1-47944A1BE6F3}"/>
              </a:ext>
            </a:extLst>
          </p:cNvPr>
          <p:cNvSpPr txBox="1">
            <a:spLocks/>
          </p:cNvSpPr>
          <p:nvPr/>
        </p:nvSpPr>
        <p:spPr>
          <a:xfrm>
            <a:off x="381000" y="267809"/>
            <a:ext cx="72390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76197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ea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en-US" altLang="zh-CN" sz="2800" dirty="0"/>
              <a:t>Evaluation of Strawman Implementation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7B13326-BE3C-2C47-8C06-4E8C23D0C2E7}"/>
              </a:ext>
            </a:extLst>
          </p:cNvPr>
          <p:cNvSpPr txBox="1"/>
          <p:nvPr/>
        </p:nvSpPr>
        <p:spPr>
          <a:xfrm>
            <a:off x="420928" y="5164146"/>
            <a:ext cx="3129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Still</a:t>
            </a:r>
            <a:r>
              <a:rPr lang="zh-CN" altLang="en-US" sz="2400" dirty="0"/>
              <a:t> </a:t>
            </a:r>
            <a:r>
              <a:rPr lang="en-US" altLang="zh-CN" sz="2400" dirty="0"/>
              <a:t>can</a:t>
            </a:r>
            <a:r>
              <a:rPr lang="zh-CN" altLang="en-US" sz="2400" dirty="0"/>
              <a:t> </a:t>
            </a:r>
            <a:r>
              <a:rPr lang="en-US" altLang="zh-CN" sz="2400" dirty="0"/>
              <a:t>be</a:t>
            </a:r>
            <a:r>
              <a:rPr lang="zh-CN" altLang="en-US" sz="2400" dirty="0"/>
              <a:t> </a:t>
            </a:r>
            <a:r>
              <a:rPr lang="en-US" altLang="zh-CN" sz="2400" dirty="0"/>
              <a:t>improved!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63798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2894</TotalTime>
  <Words>1490</Words>
  <Application>Microsoft Macintosh PowerPoint</Application>
  <PresentationFormat>自定义</PresentationFormat>
  <Paragraphs>270</Paragraphs>
  <Slides>28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DengXian</vt:lpstr>
      <vt:lpstr>宋体</vt:lpstr>
      <vt:lpstr>Microsoft YaHei</vt:lpstr>
      <vt:lpstr>Microsoft YaHei</vt:lpstr>
      <vt:lpstr>微软雅黑 Light</vt:lpstr>
      <vt:lpstr>Arial</vt:lpstr>
      <vt:lpstr>Calibri</vt:lpstr>
      <vt:lpstr>Times New Roman</vt:lpstr>
      <vt:lpstr>Wingdings</vt:lpstr>
      <vt:lpstr>Office 主题​​</vt:lpstr>
      <vt:lpstr>Serverless Computing</vt:lpstr>
      <vt:lpstr>Serverless Computing   – Function as a Service (FaaS)</vt:lpstr>
      <vt:lpstr>Advantages</vt:lpstr>
      <vt:lpstr>Advantages</vt:lpstr>
      <vt:lpstr>Advantages</vt:lpstr>
      <vt:lpstr>Advantages</vt:lpstr>
      <vt:lpstr>Serverless Computing     - c.f. Microservices</vt:lpstr>
      <vt:lpstr>Service Providers</vt:lpstr>
      <vt:lpstr>A Real-life Example – Dragon Quest</vt:lpstr>
      <vt:lpstr>A Real-life Example – Dragon Quest</vt:lpstr>
      <vt:lpstr>A Real-life Example – Dragon Quest</vt:lpstr>
      <vt:lpstr>Sandbox Technologies – Virtual Machine</vt:lpstr>
      <vt:lpstr>Sandbox Technologies – Container</vt:lpstr>
      <vt:lpstr>Sandbox Technologies – gVisor</vt:lpstr>
      <vt:lpstr>Sandbox Technologies – Kata Container</vt:lpstr>
      <vt:lpstr>Sandbox Technologies – Firecracker</vt:lpstr>
      <vt:lpstr>Orchestration - Kubernetes</vt:lpstr>
      <vt:lpstr>Orchestration - Kubernetes</vt:lpstr>
      <vt:lpstr>Challenges – Latency</vt:lpstr>
      <vt:lpstr>Challenges – Resource</vt:lpstr>
      <vt:lpstr>Challenges – State handling</vt:lpstr>
      <vt:lpstr>Init-less Loading</vt:lpstr>
      <vt:lpstr>Startup Latency Breakdown</vt:lpstr>
      <vt:lpstr>Startup Latency Breakdown</vt:lpstr>
      <vt:lpstr>Overview</vt:lpstr>
      <vt:lpstr>Strawman Implementation</vt:lpstr>
      <vt:lpstr>Evaluation of Strawman Implementation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349</cp:revision>
  <cp:lastPrinted>2016-06-13T07:55:34Z</cp:lastPrinted>
  <dcterms:created xsi:type="dcterms:W3CDTF">2017-11-24T09:35:45Z</dcterms:created>
  <dcterms:modified xsi:type="dcterms:W3CDTF">2019-06-11T00:58:21Z</dcterms:modified>
</cp:coreProperties>
</file>