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2"/>
  </p:notesMasterIdLst>
  <p:handoutMasterIdLst>
    <p:handoutMasterId r:id="rId43"/>
  </p:handoutMasterIdLst>
  <p:sldIdLst>
    <p:sldId id="360" r:id="rId2"/>
    <p:sldId id="524" r:id="rId3"/>
    <p:sldId id="358" r:id="rId4"/>
    <p:sldId id="533" r:id="rId5"/>
    <p:sldId id="534" r:id="rId6"/>
    <p:sldId id="535" r:id="rId7"/>
    <p:sldId id="582" r:id="rId8"/>
    <p:sldId id="583" r:id="rId9"/>
    <p:sldId id="581" r:id="rId10"/>
    <p:sldId id="585" r:id="rId11"/>
    <p:sldId id="586" r:id="rId12"/>
    <p:sldId id="536" r:id="rId13"/>
    <p:sldId id="577" r:id="rId14"/>
    <p:sldId id="540" r:id="rId15"/>
    <p:sldId id="541" r:id="rId16"/>
    <p:sldId id="578" r:id="rId17"/>
    <p:sldId id="542" r:id="rId18"/>
    <p:sldId id="543" r:id="rId19"/>
    <p:sldId id="560" r:id="rId20"/>
    <p:sldId id="564" r:id="rId21"/>
    <p:sldId id="561" r:id="rId22"/>
    <p:sldId id="565" r:id="rId23"/>
    <p:sldId id="566" r:id="rId24"/>
    <p:sldId id="562" r:id="rId25"/>
    <p:sldId id="549" r:id="rId26"/>
    <p:sldId id="567" r:id="rId27"/>
    <p:sldId id="550" r:id="rId28"/>
    <p:sldId id="569" r:id="rId29"/>
    <p:sldId id="568" r:id="rId30"/>
    <p:sldId id="552" r:id="rId31"/>
    <p:sldId id="570" r:id="rId32"/>
    <p:sldId id="571" r:id="rId33"/>
    <p:sldId id="553" r:id="rId34"/>
    <p:sldId id="554" r:id="rId35"/>
    <p:sldId id="555" r:id="rId36"/>
    <p:sldId id="556" r:id="rId37"/>
    <p:sldId id="557" r:id="rId38"/>
    <p:sldId id="558" r:id="rId39"/>
    <p:sldId id="559" r:id="rId40"/>
    <p:sldId id="587"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0"/>
    <p:restoredTop sz="84060" autoAdjust="0"/>
  </p:normalViewPr>
  <p:slideViewPr>
    <p:cSldViewPr snapToGrid="0" snapToObjects="1">
      <p:cViewPr varScale="1">
        <p:scale>
          <a:sx n="85" d="100"/>
          <a:sy n="85" d="100"/>
        </p:scale>
        <p:origin x="1808"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D7FCD99-416C-1E4C-91AE-7C710A194FD7}" type="datetimeFigureOut">
              <a:rPr lang="en-US" smtClean="0"/>
              <a:t>3/12/19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8A862E9-1CCD-8547-8627-25483D0C94F3}" type="slidenum">
              <a:rPr lang="en-US" smtClean="0"/>
              <a:t>‹#›</a:t>
            </a:fld>
            <a:endParaRPr lang="en-US"/>
          </a:p>
        </p:txBody>
      </p:sp>
    </p:spTree>
    <p:extLst>
      <p:ext uri="{BB962C8B-B14F-4D97-AF65-F5344CB8AC3E}">
        <p14:creationId xmlns:p14="http://schemas.microsoft.com/office/powerpoint/2010/main" val="154114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3489AC-15D1-D947-8A56-FBEC975101C8}" type="datetimeFigureOut">
              <a:rPr lang="en-US" smtClean="0"/>
              <a:t>3/12/19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487F6E-C39A-AB4E-8930-83723449EF7A}" type="slidenum">
              <a:rPr lang="en-US" smtClean="0"/>
              <a:t>‹#›</a:t>
            </a:fld>
            <a:endParaRPr lang="en-US"/>
          </a:p>
        </p:txBody>
      </p:sp>
    </p:spTree>
    <p:extLst>
      <p:ext uri="{BB962C8B-B14F-4D97-AF65-F5344CB8AC3E}">
        <p14:creationId xmlns:p14="http://schemas.microsoft.com/office/powerpoint/2010/main" val="22380330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fld id="{8F4BA55F-5B31-4A86-8828-BA5E05BF2AE9}" type="slidenum">
              <a:rPr lang="zh-CN" altLang="en-US" sz="1200" b="0" smtClean="0">
                <a:latin typeface="Times New Roman" pitchFamily="18" charset="0"/>
              </a:rPr>
              <a:pPr/>
              <a:t>4</a:t>
            </a:fld>
            <a:endParaRPr lang="en-US" altLang="zh-CN" sz="1200" b="0">
              <a:latin typeface="Times New Roman" pitchFamily="18"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ltLang="en-US"/>
          </a:p>
        </p:txBody>
      </p:sp>
    </p:spTree>
    <p:extLst>
      <p:ext uri="{BB962C8B-B14F-4D97-AF65-F5344CB8AC3E}">
        <p14:creationId xmlns:p14="http://schemas.microsoft.com/office/powerpoint/2010/main" val="945117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fld id="{D25A3437-F595-40D7-8C1D-579F0F7F7A02}" type="slidenum">
              <a:rPr lang="zh-CN" altLang="en-US" sz="1200" b="0" smtClean="0">
                <a:latin typeface="Times New Roman" pitchFamily="18" charset="0"/>
              </a:rPr>
              <a:pPr/>
              <a:t>5</a:t>
            </a:fld>
            <a:endParaRPr lang="en-US" altLang="zh-CN" sz="1200" b="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ltLang="en-US"/>
          </a:p>
        </p:txBody>
      </p:sp>
    </p:spTree>
    <p:extLst>
      <p:ext uri="{BB962C8B-B14F-4D97-AF65-F5344CB8AC3E}">
        <p14:creationId xmlns:p14="http://schemas.microsoft.com/office/powerpoint/2010/main" val="1889947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69" name="Text Box 1"/>
          <p:cNvSpPr txBox="1">
            <a:spLocks noChangeArrowheads="1"/>
          </p:cNvSpPr>
          <p:nvPr/>
        </p:nvSpPr>
        <p:spPr bwMode="auto">
          <a:xfrm>
            <a:off x="1187648" y="692452"/>
            <a:ext cx="4484192" cy="341690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6493" tIns="43247" rIns="86493" bIns="43247" anchor="ctr"/>
          <a:lstStyle/>
          <a:p>
            <a:endParaRPr lang="en-US"/>
          </a:p>
        </p:txBody>
      </p:sp>
      <p:sp>
        <p:nvSpPr>
          <p:cNvPr id="83970" name="Text Box 2"/>
          <p:cNvSpPr txBox="1">
            <a:spLocks noGrp="1" noChangeArrowheads="1"/>
          </p:cNvSpPr>
          <p:nvPr>
            <p:ph type="body"/>
          </p:nvPr>
        </p:nvSpPr>
        <p:spPr bwMode="auto">
          <a:xfrm>
            <a:off x="913805" y="4343703"/>
            <a:ext cx="5030391" cy="4116916"/>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780695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The Global, or 'G' above, flag, if set, prevents the TLB from updating the address in its cache if CR3 is reset. Note, that the page global enable bit in CR4 must be set to enable this feature.</a:t>
            </a:r>
          </a:p>
          <a:p>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A: Note that, this bit will not be cleared by the CPU, so that burden falls on the OS (if it needs this bit at all).</a:t>
            </a:r>
            <a:endParaRPr lang="zh-CN" altLang="en-US" dirty="0"/>
          </a:p>
        </p:txBody>
      </p:sp>
      <p:sp>
        <p:nvSpPr>
          <p:cNvPr id="4" name="灯片编号占位符 3"/>
          <p:cNvSpPr>
            <a:spLocks noGrp="1"/>
          </p:cNvSpPr>
          <p:nvPr>
            <p:ph type="sldNum" sz="quarter" idx="10"/>
          </p:nvPr>
        </p:nvSpPr>
        <p:spPr/>
        <p:txBody>
          <a:bodyPr/>
          <a:lstStyle/>
          <a:p>
            <a:fld id="{3D487F6E-C39A-AB4E-8930-83723449EF7A}" type="slidenum">
              <a:rPr lang="en-US" smtClean="0"/>
              <a:t>7</a:t>
            </a:fld>
            <a:endParaRPr lang="en-US"/>
          </a:p>
        </p:txBody>
      </p:sp>
    </p:spTree>
    <p:extLst>
      <p:ext uri="{BB962C8B-B14F-4D97-AF65-F5344CB8AC3E}">
        <p14:creationId xmlns:p14="http://schemas.microsoft.com/office/powerpoint/2010/main" val="1816781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For a), 4MB sized page performs better. Since the workload is data-intensive, using 4MB sized page will make the TLB more efficient, which avoids the costly TLB misses and reduces the average address translation time. </a:t>
            </a:r>
          </a:p>
          <a:p>
            <a:pPr marL="0" indent="0">
              <a:buNone/>
            </a:pPr>
            <a:endParaRPr lang="en-US" dirty="0"/>
          </a:p>
          <a:p>
            <a:pPr marL="0" indent="0">
              <a:buNone/>
            </a:pPr>
            <a:r>
              <a:rPr lang="en-US" dirty="0"/>
              <a:t>For b), 4KB sized page performs better. Since the workload is small and CPU-intensive, using 4KB sized page will </a:t>
            </a:r>
            <a:r>
              <a:rPr lang="en-US" altLang="zh-CN" dirty="0"/>
              <a:t>have</a:t>
            </a:r>
            <a:r>
              <a:rPr lang="zh-CN" altLang="en-US" dirty="0"/>
              <a:t> </a:t>
            </a:r>
            <a:r>
              <a:rPr lang="en-US" altLang="zh-CN" dirty="0"/>
              <a:t>more</a:t>
            </a:r>
            <a:r>
              <a:rPr lang="zh-CN" altLang="en-US" dirty="0"/>
              <a:t> </a:t>
            </a:r>
            <a:r>
              <a:rPr lang="en-US" altLang="zh-CN" dirty="0"/>
              <a:t>effective</a:t>
            </a:r>
            <a:r>
              <a:rPr lang="zh-CN" altLang="en-US" dirty="0"/>
              <a:t> </a:t>
            </a:r>
            <a:r>
              <a:rPr lang="en-US" altLang="zh-CN" dirty="0"/>
              <a:t>memory</a:t>
            </a:r>
            <a:r>
              <a:rPr lang="zh-CN" altLang="en-US" dirty="0"/>
              <a:t> </a:t>
            </a:r>
            <a:r>
              <a:rPr lang="en-US" altLang="zh-CN" dirty="0"/>
              <a:t>use</a:t>
            </a:r>
            <a:r>
              <a:rPr lang="en-US" dirty="0"/>
              <a:t>. </a:t>
            </a:r>
          </a:p>
          <a:p>
            <a:endParaRPr lang="en-US" dirty="0"/>
          </a:p>
        </p:txBody>
      </p:sp>
      <p:sp>
        <p:nvSpPr>
          <p:cNvPr id="4" name="Slide Number Placeholder 3"/>
          <p:cNvSpPr>
            <a:spLocks noGrp="1"/>
          </p:cNvSpPr>
          <p:nvPr>
            <p:ph type="sldNum" sz="quarter" idx="10"/>
          </p:nvPr>
        </p:nvSpPr>
        <p:spPr/>
        <p:txBody>
          <a:bodyPr/>
          <a:lstStyle/>
          <a:p>
            <a:fld id="{1BEE7376-8900-C74F-A3DA-A493F43D55D9}" type="slidenum">
              <a:rPr lang="en-US" smtClean="0"/>
              <a:pPr/>
              <a:t>10</a:t>
            </a:fld>
            <a:endParaRPr lang="en-US"/>
          </a:p>
        </p:txBody>
      </p:sp>
    </p:spTree>
    <p:extLst>
      <p:ext uri="{BB962C8B-B14F-4D97-AF65-F5344CB8AC3E}">
        <p14:creationId xmlns:p14="http://schemas.microsoft.com/office/powerpoint/2010/main" val="668137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7E7FC8-D600-B146-BD60-E8C3D9C16429}" type="datetimeFigureOut">
              <a:rPr lang="en-US" smtClean="0"/>
              <a:t>3/12/19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7E7FC8-D600-B146-BD60-E8C3D9C16429}" type="datetimeFigureOut">
              <a:rPr lang="en-US" smtClean="0"/>
              <a:t>3/12/19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E7FC8-D600-B146-BD60-E8C3D9C16429}" type="datetimeFigureOut">
              <a:rPr lang="en-US" smtClean="0"/>
              <a:t>3/12/19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7E7FC8-D600-B146-BD60-E8C3D9C16429}" type="datetimeFigureOut">
              <a:rPr lang="en-US" smtClean="0"/>
              <a:t>3/12/19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7E7FC8-D600-B146-BD60-E8C3D9C16429}" type="datetimeFigureOut">
              <a:rPr lang="en-US" smtClean="0"/>
              <a:t>3/12/19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7E7FC8-D600-B146-BD60-E8C3D9C16429}" type="datetimeFigureOut">
              <a:rPr lang="en-US" smtClean="0"/>
              <a:t>3/12/19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E7FC8-D600-B146-BD60-E8C3D9C16429}" type="datetimeFigureOut">
              <a:rPr lang="en-US" smtClean="0"/>
              <a:t>3/12/19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E7FC8-D600-B146-BD60-E8C3D9C16429}" type="datetimeFigureOut">
              <a:rPr lang="en-US" smtClean="0"/>
              <a:t>3/12/19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E7FC8-D600-B146-BD60-E8C3D9C16429}" type="datetimeFigureOut">
              <a:rPr lang="en-US" smtClean="0"/>
              <a:t>3/12/19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7E7FC8-D600-B146-BD60-E8C3D9C16429}" type="datetimeFigureOut">
              <a:rPr lang="en-US" smtClean="0"/>
              <a:t>3/12/19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7E7FC8-D600-B146-BD60-E8C3D9C16429}" type="datetimeFigureOut">
              <a:rPr lang="en-US" smtClean="0"/>
              <a:t>3/12/19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E7FC8-D600-B146-BD60-E8C3D9C16429}" type="datetimeFigureOut">
              <a:rPr lang="en-US" smtClean="0"/>
              <a:t>3/12/19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24911A-08D5-C549-A319-21F36147472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000" b="1" i="0" kern="1200">
          <a:solidFill>
            <a:srgbClr val="3366FF"/>
          </a:solidFill>
          <a:latin typeface="Tahoma"/>
          <a:ea typeface="+mj-ea"/>
          <a:cs typeface="Tahoma"/>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kaashoek@mit.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zh-CN" dirty="0"/>
              <a:t>XV6 &amp; VM</a:t>
            </a:r>
            <a:endParaRPr lang="en-US" dirty="0"/>
          </a:p>
        </p:txBody>
      </p:sp>
      <p:sp>
        <p:nvSpPr>
          <p:cNvPr id="3" name="Subtitle 2"/>
          <p:cNvSpPr>
            <a:spLocks noGrp="1"/>
          </p:cNvSpPr>
          <p:nvPr>
            <p:ph type="subTitle" idx="1"/>
          </p:nvPr>
        </p:nvSpPr>
        <p:spPr/>
        <p:txBody>
          <a:bodyPr/>
          <a:lstStyle/>
          <a:p>
            <a:r>
              <a:rPr lang="en-US" altLang="zh-CN" dirty="0" err="1"/>
              <a:t>Yubin</a:t>
            </a:r>
            <a:r>
              <a:rPr lang="zh-CN" altLang="en-US" dirty="0"/>
              <a:t> </a:t>
            </a:r>
            <a:r>
              <a:rPr lang="en-US" altLang="zh-CN" dirty="0"/>
              <a:t>Xia</a:t>
            </a:r>
            <a:endParaRPr lang="en-US" dirty="0"/>
          </a:p>
        </p:txBody>
      </p:sp>
      <p:sp>
        <p:nvSpPr>
          <p:cNvPr id="4" name="Rectangle 3"/>
          <p:cNvSpPr txBox="1">
            <a:spLocks noChangeArrowheads="1"/>
          </p:cNvSpPr>
          <p:nvPr/>
        </p:nvSpPr>
        <p:spPr>
          <a:xfrm>
            <a:off x="1645920" y="5429250"/>
            <a:ext cx="7086601" cy="11811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Arial"/>
                <a:ea typeface="+mn-ea"/>
                <a:cs typeface="Arial"/>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Arial"/>
                <a:ea typeface="+mn-ea"/>
                <a:cs typeface="Arial"/>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Arial"/>
                <a:ea typeface="+mn-ea"/>
                <a:cs typeface="Arial"/>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Arial"/>
                <a:ea typeface="+mn-ea"/>
                <a:cs typeface="Arial"/>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Arial"/>
                <a:ea typeface="+mn-ea"/>
                <a:cs typeface="Arial"/>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lnSpc>
                <a:spcPct val="90000"/>
              </a:lnSpc>
            </a:pPr>
            <a:r>
              <a:rPr lang="en-US" altLang="zh-CN" sz="2000" dirty="0">
                <a:solidFill>
                  <a:srgbClr val="898989"/>
                </a:solidFill>
                <a:latin typeface="Verdana" pitchFamily="34" charset="0"/>
                <a:ea typeface="Verdana" pitchFamily="34" charset="0"/>
                <a:cs typeface="Verdana" pitchFamily="34" charset="0"/>
              </a:rPr>
              <a:t>Some slides are based on </a:t>
            </a:r>
            <a:r>
              <a:rPr lang="en-US" altLang="zh-CN" sz="2000" dirty="0" err="1">
                <a:solidFill>
                  <a:srgbClr val="161645"/>
                </a:solidFill>
                <a:latin typeface="Verdana" pitchFamily="34" charset="0"/>
                <a:ea typeface="Verdana" pitchFamily="34" charset="0"/>
                <a:cs typeface="Verdana" pitchFamily="34" charset="0"/>
              </a:rPr>
              <a:t>Frans</a:t>
            </a:r>
            <a:r>
              <a:rPr lang="en-US" altLang="zh-CN" sz="2000" dirty="0">
                <a:solidFill>
                  <a:srgbClr val="161645"/>
                </a:solidFill>
                <a:latin typeface="Verdana" pitchFamily="34" charset="0"/>
                <a:ea typeface="Verdana" pitchFamily="34" charset="0"/>
                <a:cs typeface="Verdana" pitchFamily="34" charset="0"/>
              </a:rPr>
              <a:t> </a:t>
            </a:r>
            <a:r>
              <a:rPr lang="en-US" altLang="zh-CN" sz="2000" dirty="0" err="1">
                <a:solidFill>
                  <a:srgbClr val="161645"/>
                </a:solidFill>
                <a:latin typeface="Verdana" pitchFamily="34" charset="0"/>
                <a:ea typeface="Verdana" pitchFamily="34" charset="0"/>
                <a:cs typeface="Verdana" pitchFamily="34" charset="0"/>
              </a:rPr>
              <a:t>Kaashoek</a:t>
            </a:r>
            <a:r>
              <a:rPr lang="en-US" altLang="zh-CN" sz="2000" dirty="0" err="1">
                <a:solidFill>
                  <a:srgbClr val="898989"/>
                </a:solidFill>
                <a:latin typeface="Verdana" pitchFamily="34" charset="0"/>
                <a:ea typeface="Verdana" pitchFamily="34" charset="0"/>
                <a:cs typeface="Verdana" pitchFamily="34" charset="0"/>
              </a:rPr>
              <a:t>’s</a:t>
            </a:r>
            <a:r>
              <a:rPr lang="en-US" altLang="zh-CN" sz="2000" dirty="0">
                <a:solidFill>
                  <a:srgbClr val="898989"/>
                </a:solidFill>
                <a:latin typeface="Verdana" pitchFamily="34" charset="0"/>
                <a:ea typeface="Verdana" pitchFamily="34" charset="0"/>
                <a:cs typeface="Verdana" pitchFamily="34" charset="0"/>
              </a:rPr>
              <a:t> slides</a:t>
            </a:r>
          </a:p>
          <a:p>
            <a:pPr algn="r">
              <a:lnSpc>
                <a:spcPct val="90000"/>
              </a:lnSpc>
            </a:pPr>
            <a:r>
              <a:rPr lang="en-US" altLang="zh-CN" sz="2000" dirty="0">
                <a:solidFill>
                  <a:srgbClr val="898989"/>
                </a:solidFill>
                <a:latin typeface="Verdana" pitchFamily="34" charset="0"/>
                <a:ea typeface="Verdana" pitchFamily="34" charset="0"/>
                <a:cs typeface="Verdana" pitchFamily="34" charset="0"/>
                <a:hlinkClick r:id="rId2"/>
              </a:rPr>
              <a:t>kaashoek@mit.edu</a:t>
            </a:r>
            <a:r>
              <a:rPr lang="en-US" altLang="zh-CN" sz="2000" dirty="0">
                <a:solidFill>
                  <a:srgbClr val="898989"/>
                </a:solidFill>
                <a:latin typeface="Verdana" pitchFamily="34" charset="0"/>
                <a:ea typeface="Verdana" pitchFamily="34" charset="0"/>
                <a:cs typeface="Verdana" pitchFamily="34" charset="0"/>
              </a:rPr>
              <a:t> </a:t>
            </a:r>
          </a:p>
        </p:txBody>
      </p:sp>
    </p:spTree>
    <p:extLst>
      <p:ext uri="{BB962C8B-B14F-4D97-AF65-F5344CB8AC3E}">
        <p14:creationId xmlns:p14="http://schemas.microsoft.com/office/powerpoint/2010/main" val="1133277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t>Segment, Paging</a:t>
            </a:r>
          </a:p>
          <a:p>
            <a:r>
              <a:rPr lang="en-US" dirty="0"/>
              <a:t>LA, VA, PA</a:t>
            </a:r>
          </a:p>
          <a:p>
            <a:r>
              <a:rPr lang="en-US" dirty="0"/>
              <a:t>VM in xv6</a:t>
            </a:r>
          </a:p>
          <a:p>
            <a:pPr lvl="1"/>
            <a:r>
              <a:rPr lang="en-US" dirty="0"/>
              <a:t>Initial page table</a:t>
            </a:r>
          </a:p>
          <a:p>
            <a:pPr lvl="1"/>
            <a:r>
              <a:rPr lang="en-US" dirty="0"/>
              <a:t>Kernel page table</a:t>
            </a:r>
          </a:p>
          <a:p>
            <a:pPr lvl="1"/>
            <a:r>
              <a:rPr lang="en-US" dirty="0"/>
              <a:t>User page table</a:t>
            </a:r>
          </a:p>
          <a:p>
            <a:r>
              <a:rPr lang="en-US" dirty="0"/>
              <a:t>Page Fault</a:t>
            </a:r>
          </a:p>
          <a:p>
            <a:endParaRPr lang="en-US" dirty="0"/>
          </a:p>
        </p:txBody>
      </p:sp>
    </p:spTree>
    <p:extLst>
      <p:ext uri="{BB962C8B-B14F-4D97-AF65-F5344CB8AC3E}">
        <p14:creationId xmlns:p14="http://schemas.microsoft.com/office/powerpoint/2010/main" val="23615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a:t>Virtual Memory</a:t>
            </a:r>
          </a:p>
        </p:txBody>
      </p:sp>
      <p:sp>
        <p:nvSpPr>
          <p:cNvPr id="5" name="Text Placeholder 4"/>
          <p:cNvSpPr>
            <a:spLocks noGrp="1"/>
          </p:cNvSpPr>
          <p:nvPr>
            <p:ph type="body" idx="1"/>
          </p:nvPr>
        </p:nvSpPr>
        <p:spPr/>
        <p:txBody>
          <a:bodyPr/>
          <a:lstStyle/>
          <a:p>
            <a:pPr eaLnBrk="1" hangingPunct="1"/>
            <a:endParaRPr lang="zh-CN" altLang="zh-CN">
              <a:solidFill>
                <a:srgbClr val="898989"/>
              </a:solidFill>
              <a:latin typeface="Arial" pitchFamily="34" charset="0"/>
              <a:ea typeface="ＭＳ Ｐゴシック" pitchFamily="34" charset="-128"/>
            </a:endParaRPr>
          </a:p>
        </p:txBody>
      </p:sp>
    </p:spTree>
    <p:extLst>
      <p:ext uri="{BB962C8B-B14F-4D97-AF65-F5344CB8AC3E}">
        <p14:creationId xmlns:p14="http://schemas.microsoft.com/office/powerpoint/2010/main" val="3591425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灯片编号占位符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fld id="{698C51AF-800F-4C6C-953B-0477C2D21077}" type="slidenum">
              <a:rPr lang="zh-CN" altLang="en-US" sz="1400" b="0" smtClean="0">
                <a:latin typeface="Times New Roman" pitchFamily="18" charset="0"/>
              </a:rPr>
              <a:pPr/>
              <a:t>4</a:t>
            </a:fld>
            <a:endParaRPr lang="en-US" altLang="zh-CN" sz="1400" b="0">
              <a:latin typeface="Times New Roman" pitchFamily="18" charset="0"/>
            </a:endParaRPr>
          </a:p>
        </p:txBody>
      </p:sp>
      <p:sp>
        <p:nvSpPr>
          <p:cNvPr id="20483" name="Rectangle 2"/>
          <p:cNvSpPr>
            <a:spLocks noGrp="1" noChangeArrowheads="1"/>
          </p:cNvSpPr>
          <p:nvPr>
            <p:ph type="title"/>
          </p:nvPr>
        </p:nvSpPr>
        <p:spPr/>
        <p:txBody>
          <a:bodyPr>
            <a:normAutofit fontScale="90000"/>
          </a:bodyPr>
          <a:lstStyle/>
          <a:p>
            <a:r>
              <a:rPr lang="en-US" altLang="zh-CN" dirty="0">
                <a:ea typeface="宋体" pitchFamily="2" charset="-122"/>
              </a:rPr>
              <a:t>Recap: Integrating Caches and VM</a:t>
            </a:r>
          </a:p>
        </p:txBody>
      </p:sp>
      <p:grpSp>
        <p:nvGrpSpPr>
          <p:cNvPr id="20484" name="Group 31"/>
          <p:cNvGrpSpPr>
            <a:grpSpLocks/>
          </p:cNvGrpSpPr>
          <p:nvPr/>
        </p:nvGrpSpPr>
        <p:grpSpPr bwMode="auto">
          <a:xfrm>
            <a:off x="638175" y="2759075"/>
            <a:ext cx="7772400" cy="1785938"/>
            <a:chOff x="656" y="1200"/>
            <a:chExt cx="4132" cy="956"/>
          </a:xfrm>
        </p:grpSpPr>
        <p:sp>
          <p:nvSpPr>
            <p:cNvPr id="20485" name="Line 5"/>
            <p:cNvSpPr>
              <a:spLocks noChangeShapeType="1"/>
            </p:cNvSpPr>
            <p:nvPr/>
          </p:nvSpPr>
          <p:spPr bwMode="auto">
            <a:xfrm>
              <a:off x="676" y="1272"/>
              <a:ext cx="624"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486" name="Line 6"/>
            <p:cNvSpPr>
              <a:spLocks noChangeShapeType="1"/>
            </p:cNvSpPr>
            <p:nvPr/>
          </p:nvSpPr>
          <p:spPr bwMode="auto">
            <a:xfrm>
              <a:off x="1304" y="1276"/>
              <a:ext cx="0" cy="59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487" name="Line 7"/>
            <p:cNvSpPr>
              <a:spLocks noChangeShapeType="1"/>
            </p:cNvSpPr>
            <p:nvPr/>
          </p:nvSpPr>
          <p:spPr bwMode="auto">
            <a:xfrm flipH="1">
              <a:off x="656" y="1888"/>
              <a:ext cx="64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488" name="Rectangle 8"/>
            <p:cNvSpPr>
              <a:spLocks noChangeArrowheads="1"/>
            </p:cNvSpPr>
            <p:nvPr/>
          </p:nvSpPr>
          <p:spPr bwMode="auto">
            <a:xfrm>
              <a:off x="808" y="1504"/>
              <a:ext cx="324" cy="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500" tIns="25400" rIns="63500" bIns="25400">
              <a:spAutoFit/>
            </a:bodyPr>
            <a:lstStyle/>
            <a:p>
              <a:pPr>
                <a:lnSpc>
                  <a:spcPct val="85000"/>
                </a:lnSpc>
              </a:pPr>
              <a:r>
                <a:rPr lang="en-US" altLang="zh-CN" sz="1800" b="0">
                  <a:latin typeface="Helvetica" pitchFamily="34" charset="0"/>
                </a:rPr>
                <a:t>CPU</a:t>
              </a:r>
            </a:p>
          </p:txBody>
        </p:sp>
        <p:sp>
          <p:nvSpPr>
            <p:cNvPr id="20489" name="Rectangle 9"/>
            <p:cNvSpPr>
              <a:spLocks noChangeArrowheads="1"/>
            </p:cNvSpPr>
            <p:nvPr/>
          </p:nvSpPr>
          <p:spPr bwMode="auto">
            <a:xfrm>
              <a:off x="1716" y="1292"/>
              <a:ext cx="680" cy="576"/>
            </a:xfrm>
            <a:prstGeom prst="rect">
              <a:avLst/>
            </a:prstGeom>
            <a:solidFill>
              <a:srgbClr val="CCFFCC"/>
            </a:solidFill>
            <a:ln w="12700">
              <a:solidFill>
                <a:schemeClr val="tx1"/>
              </a:solidFill>
              <a:miter lim="800000"/>
              <a:headEnd/>
              <a:tailEnd/>
            </a:ln>
          </p:spPr>
          <p:txBody>
            <a:bodyPr wrap="none" lIns="90487" tIns="44450" rIns="90487" bIns="44450" anchor="ctr"/>
            <a:lstStyle/>
            <a:p>
              <a:pPr algn="ctr"/>
              <a:r>
                <a:rPr lang="en-US" altLang="zh-CN" sz="1800" b="0">
                  <a:latin typeface="Helvetica" pitchFamily="34" charset="0"/>
                </a:rPr>
                <a:t>Trans-</a:t>
              </a:r>
            </a:p>
            <a:p>
              <a:pPr algn="ctr"/>
              <a:r>
                <a:rPr lang="en-US" altLang="zh-CN" sz="1800" b="0">
                  <a:latin typeface="Helvetica" pitchFamily="34" charset="0"/>
                </a:rPr>
                <a:t>lation</a:t>
              </a:r>
            </a:p>
          </p:txBody>
        </p:sp>
        <p:sp>
          <p:nvSpPr>
            <p:cNvPr id="20490" name="Rectangle 10"/>
            <p:cNvSpPr>
              <a:spLocks noChangeArrowheads="1"/>
            </p:cNvSpPr>
            <p:nvPr/>
          </p:nvSpPr>
          <p:spPr bwMode="auto">
            <a:xfrm>
              <a:off x="2868" y="1292"/>
              <a:ext cx="680" cy="57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lIns="90487" tIns="44450" rIns="90487" bIns="44450" anchor="ctr"/>
            <a:lstStyle/>
            <a:p>
              <a:pPr algn="ctr"/>
              <a:r>
                <a:rPr lang="en-US" altLang="zh-CN" sz="1800" b="0">
                  <a:latin typeface="Helvetica" pitchFamily="34" charset="0"/>
                </a:rPr>
                <a:t>Cache</a:t>
              </a:r>
            </a:p>
          </p:txBody>
        </p:sp>
        <p:sp>
          <p:nvSpPr>
            <p:cNvPr id="20491" name="Rectangle 11"/>
            <p:cNvSpPr>
              <a:spLocks noChangeArrowheads="1"/>
            </p:cNvSpPr>
            <p:nvPr/>
          </p:nvSpPr>
          <p:spPr bwMode="auto">
            <a:xfrm>
              <a:off x="4108" y="1300"/>
              <a:ext cx="680" cy="576"/>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lIns="90487" tIns="44450" rIns="90487" bIns="44450" anchor="ctr"/>
            <a:lstStyle/>
            <a:p>
              <a:pPr algn="ctr"/>
              <a:r>
                <a:rPr lang="en-US" altLang="zh-CN" sz="1800" b="0">
                  <a:latin typeface="Helvetica" pitchFamily="34" charset="0"/>
                </a:rPr>
                <a:t>Main</a:t>
              </a:r>
            </a:p>
            <a:p>
              <a:pPr algn="ctr"/>
              <a:r>
                <a:rPr lang="en-US" altLang="zh-CN" sz="1800" b="0">
                  <a:latin typeface="Helvetica" pitchFamily="34" charset="0"/>
                </a:rPr>
                <a:t>Memory</a:t>
              </a:r>
            </a:p>
          </p:txBody>
        </p:sp>
        <p:sp>
          <p:nvSpPr>
            <p:cNvPr id="20492" name="Line 12"/>
            <p:cNvSpPr>
              <a:spLocks noChangeShapeType="1"/>
            </p:cNvSpPr>
            <p:nvPr/>
          </p:nvSpPr>
          <p:spPr bwMode="auto">
            <a:xfrm>
              <a:off x="1308" y="1384"/>
              <a:ext cx="400" cy="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493" name="Line 13"/>
            <p:cNvSpPr>
              <a:spLocks noChangeShapeType="1"/>
            </p:cNvSpPr>
            <p:nvPr/>
          </p:nvSpPr>
          <p:spPr bwMode="auto">
            <a:xfrm>
              <a:off x="2388" y="1384"/>
              <a:ext cx="472" cy="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494" name="Line 14"/>
            <p:cNvSpPr>
              <a:spLocks noChangeShapeType="1"/>
            </p:cNvSpPr>
            <p:nvPr/>
          </p:nvSpPr>
          <p:spPr bwMode="auto">
            <a:xfrm>
              <a:off x="3548" y="1368"/>
              <a:ext cx="552" cy="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495" name="Line 15"/>
            <p:cNvSpPr>
              <a:spLocks noChangeShapeType="1"/>
            </p:cNvSpPr>
            <p:nvPr/>
          </p:nvSpPr>
          <p:spPr bwMode="auto">
            <a:xfrm flipH="1">
              <a:off x="3976" y="1776"/>
              <a:ext cx="12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496" name="Line 16"/>
            <p:cNvSpPr>
              <a:spLocks noChangeShapeType="1"/>
            </p:cNvSpPr>
            <p:nvPr/>
          </p:nvSpPr>
          <p:spPr bwMode="auto">
            <a:xfrm>
              <a:off x="3976" y="1780"/>
              <a:ext cx="0" cy="36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497" name="Line 17"/>
            <p:cNvSpPr>
              <a:spLocks noChangeShapeType="1"/>
            </p:cNvSpPr>
            <p:nvPr/>
          </p:nvSpPr>
          <p:spPr bwMode="auto">
            <a:xfrm flipH="1">
              <a:off x="1464" y="2152"/>
              <a:ext cx="251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498" name="Line 18"/>
            <p:cNvSpPr>
              <a:spLocks noChangeShapeType="1"/>
            </p:cNvSpPr>
            <p:nvPr/>
          </p:nvSpPr>
          <p:spPr bwMode="auto">
            <a:xfrm flipV="1">
              <a:off x="1464" y="1816"/>
              <a:ext cx="0" cy="33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499" name="Line 19"/>
            <p:cNvSpPr>
              <a:spLocks noChangeShapeType="1"/>
            </p:cNvSpPr>
            <p:nvPr/>
          </p:nvSpPr>
          <p:spPr bwMode="auto">
            <a:xfrm flipH="1">
              <a:off x="1304" y="1816"/>
              <a:ext cx="160" cy="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500" name="Line 20"/>
            <p:cNvSpPr>
              <a:spLocks noChangeShapeType="1"/>
            </p:cNvSpPr>
            <p:nvPr/>
          </p:nvSpPr>
          <p:spPr bwMode="auto">
            <a:xfrm flipV="1">
              <a:off x="3712" y="1792"/>
              <a:ext cx="0" cy="36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501" name="Line 21"/>
            <p:cNvSpPr>
              <a:spLocks noChangeShapeType="1"/>
            </p:cNvSpPr>
            <p:nvPr/>
          </p:nvSpPr>
          <p:spPr bwMode="auto">
            <a:xfrm flipH="1">
              <a:off x="3552" y="1792"/>
              <a:ext cx="160" cy="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502" name="Line 22"/>
            <p:cNvSpPr>
              <a:spLocks noChangeShapeType="1"/>
            </p:cNvSpPr>
            <p:nvPr/>
          </p:nvSpPr>
          <p:spPr bwMode="auto">
            <a:xfrm flipH="1">
              <a:off x="2712" y="1776"/>
              <a:ext cx="15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503" name="Line 23"/>
            <p:cNvSpPr>
              <a:spLocks noChangeShapeType="1"/>
            </p:cNvSpPr>
            <p:nvPr/>
          </p:nvSpPr>
          <p:spPr bwMode="auto">
            <a:xfrm>
              <a:off x="2712" y="1780"/>
              <a:ext cx="0" cy="368"/>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CN" altLang="en-US"/>
            </a:p>
          </p:txBody>
        </p:sp>
        <p:sp>
          <p:nvSpPr>
            <p:cNvPr id="20504" name="Oval 24"/>
            <p:cNvSpPr>
              <a:spLocks noChangeArrowheads="1"/>
            </p:cNvSpPr>
            <p:nvPr/>
          </p:nvSpPr>
          <p:spPr bwMode="auto">
            <a:xfrm>
              <a:off x="3708" y="2124"/>
              <a:ext cx="24" cy="32"/>
            </a:xfrm>
            <a:prstGeom prst="ellipse">
              <a:avLst/>
            </a:prstGeom>
            <a:solidFill>
              <a:schemeClr val="accent1"/>
            </a:solidFill>
            <a:ln w="12700">
              <a:solidFill>
                <a:schemeClr val="tx1"/>
              </a:solidFill>
              <a:round/>
              <a:headEnd/>
              <a:tailEnd/>
            </a:ln>
          </p:spPr>
          <p:txBody>
            <a:bodyPr wrap="none" anchor="ctr"/>
            <a:lstStyle/>
            <a:p>
              <a:endParaRPr lang="zh-CN" altLang="en-US"/>
            </a:p>
          </p:txBody>
        </p:sp>
        <p:sp>
          <p:nvSpPr>
            <p:cNvPr id="20505" name="Rectangle 25"/>
            <p:cNvSpPr>
              <a:spLocks noChangeArrowheads="1"/>
            </p:cNvSpPr>
            <p:nvPr/>
          </p:nvSpPr>
          <p:spPr bwMode="auto">
            <a:xfrm>
              <a:off x="1384" y="1216"/>
              <a:ext cx="229" cy="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500" tIns="25400" rIns="63500" bIns="25400">
              <a:spAutoFit/>
            </a:bodyPr>
            <a:lstStyle/>
            <a:p>
              <a:pPr>
                <a:lnSpc>
                  <a:spcPct val="85000"/>
                </a:lnSpc>
              </a:pPr>
              <a:r>
                <a:rPr lang="en-US" altLang="zh-CN" sz="1800" b="0">
                  <a:latin typeface="Helvetica" pitchFamily="34" charset="0"/>
                </a:rPr>
                <a:t>VA</a:t>
              </a:r>
            </a:p>
          </p:txBody>
        </p:sp>
        <p:sp>
          <p:nvSpPr>
            <p:cNvPr id="20506" name="Rectangle 26"/>
            <p:cNvSpPr>
              <a:spLocks noChangeArrowheads="1"/>
            </p:cNvSpPr>
            <p:nvPr/>
          </p:nvSpPr>
          <p:spPr bwMode="auto">
            <a:xfrm>
              <a:off x="2408" y="1216"/>
              <a:ext cx="230" cy="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500" tIns="25400" rIns="63500" bIns="25400">
              <a:spAutoFit/>
            </a:bodyPr>
            <a:lstStyle/>
            <a:p>
              <a:pPr>
                <a:lnSpc>
                  <a:spcPct val="85000"/>
                </a:lnSpc>
              </a:pPr>
              <a:r>
                <a:rPr lang="en-US" altLang="zh-CN" sz="1800" b="0">
                  <a:latin typeface="Helvetica" pitchFamily="34" charset="0"/>
                </a:rPr>
                <a:t>PA</a:t>
              </a:r>
            </a:p>
          </p:txBody>
        </p:sp>
        <p:sp>
          <p:nvSpPr>
            <p:cNvPr id="20507" name="Rectangle 27"/>
            <p:cNvSpPr>
              <a:spLocks noChangeArrowheads="1"/>
            </p:cNvSpPr>
            <p:nvPr/>
          </p:nvSpPr>
          <p:spPr bwMode="auto">
            <a:xfrm>
              <a:off x="3584" y="1200"/>
              <a:ext cx="317" cy="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500" tIns="25400" rIns="63500" bIns="25400">
              <a:spAutoFit/>
            </a:bodyPr>
            <a:lstStyle/>
            <a:p>
              <a:pPr>
                <a:lnSpc>
                  <a:spcPct val="85000"/>
                </a:lnSpc>
              </a:pPr>
              <a:r>
                <a:rPr lang="en-US" altLang="zh-CN" sz="1800" b="0">
                  <a:latin typeface="Helvetica" pitchFamily="34" charset="0"/>
                </a:rPr>
                <a:t>miss</a:t>
              </a:r>
            </a:p>
          </p:txBody>
        </p:sp>
        <p:sp>
          <p:nvSpPr>
            <p:cNvPr id="20508" name="Rectangle 28"/>
            <p:cNvSpPr>
              <a:spLocks noChangeArrowheads="1"/>
            </p:cNvSpPr>
            <p:nvPr/>
          </p:nvSpPr>
          <p:spPr bwMode="auto">
            <a:xfrm>
              <a:off x="2456" y="1824"/>
              <a:ext cx="196" cy="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500" tIns="25400" rIns="63500" bIns="25400">
              <a:spAutoFit/>
            </a:bodyPr>
            <a:lstStyle/>
            <a:p>
              <a:pPr>
                <a:lnSpc>
                  <a:spcPct val="85000"/>
                </a:lnSpc>
              </a:pPr>
              <a:r>
                <a:rPr lang="en-US" altLang="zh-CN" sz="1800" b="0">
                  <a:latin typeface="Helvetica" pitchFamily="34" charset="0"/>
                </a:rPr>
                <a:t>hit</a:t>
              </a:r>
            </a:p>
          </p:txBody>
        </p:sp>
        <p:sp>
          <p:nvSpPr>
            <p:cNvPr id="20509" name="Rectangle 29"/>
            <p:cNvSpPr>
              <a:spLocks noChangeArrowheads="1"/>
            </p:cNvSpPr>
            <p:nvPr/>
          </p:nvSpPr>
          <p:spPr bwMode="auto">
            <a:xfrm>
              <a:off x="1864" y="2000"/>
              <a:ext cx="304" cy="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500" tIns="25400" rIns="63500" bIns="25400">
              <a:spAutoFit/>
            </a:bodyPr>
            <a:lstStyle/>
            <a:p>
              <a:pPr>
                <a:lnSpc>
                  <a:spcPct val="85000"/>
                </a:lnSpc>
              </a:pPr>
              <a:r>
                <a:rPr lang="en-US" altLang="zh-CN" sz="1800" b="0">
                  <a:latin typeface="Helvetica" pitchFamily="34" charset="0"/>
                </a:rPr>
                <a:t>data</a:t>
              </a:r>
            </a:p>
          </p:txBody>
        </p:sp>
        <p:sp>
          <p:nvSpPr>
            <p:cNvPr id="20510" name="Line 30"/>
            <p:cNvSpPr>
              <a:spLocks noChangeShapeType="1"/>
            </p:cNvSpPr>
            <p:nvPr/>
          </p:nvSpPr>
          <p:spPr bwMode="auto">
            <a:xfrm flipV="1">
              <a:off x="672" y="1264"/>
              <a:ext cx="0" cy="62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a:p>
          </p:txBody>
        </p:sp>
      </p:grpSp>
    </p:spTree>
    <p:extLst>
      <p:ext uri="{BB962C8B-B14F-4D97-AF65-F5344CB8AC3E}">
        <p14:creationId xmlns:p14="http://schemas.microsoft.com/office/powerpoint/2010/main" val="1996922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fld id="{234070CB-673D-4B73-9EFB-D93BC07E4C79}" type="slidenum">
              <a:rPr lang="zh-CN" altLang="en-US" sz="1400" b="0" smtClean="0">
                <a:latin typeface="Times New Roman" pitchFamily="18" charset="0"/>
              </a:rPr>
              <a:pPr/>
              <a:t>5</a:t>
            </a:fld>
            <a:endParaRPr lang="en-US" altLang="zh-CN" sz="1400" b="0">
              <a:latin typeface="Times New Roman" pitchFamily="18" charset="0"/>
            </a:endParaRPr>
          </a:p>
        </p:txBody>
      </p:sp>
      <p:sp>
        <p:nvSpPr>
          <p:cNvPr id="4" name="Rectangle 79"/>
          <p:cNvSpPr>
            <a:spLocks noChangeArrowheads="1"/>
          </p:cNvSpPr>
          <p:nvPr/>
        </p:nvSpPr>
        <p:spPr bwMode="auto">
          <a:xfrm>
            <a:off x="690563" y="2346325"/>
            <a:ext cx="3646487" cy="2438400"/>
          </a:xfrm>
          <a:prstGeom prst="rect">
            <a:avLst/>
          </a:prstGeom>
          <a:solidFill>
            <a:srgbClr val="FFFFCC"/>
          </a:solidFill>
          <a:ln w="12700" cap="flat" cmpd="sng" algn="ctr">
            <a:noFill/>
            <a:prstDash val="dash"/>
            <a:miter lim="800000"/>
            <a:headEnd type="none" w="med" len="med"/>
            <a:tailEnd type="none" w="med" len="med"/>
          </a:ln>
          <a:effectLst/>
        </p:spPr>
        <p:txBody>
          <a:bodyPr wrap="none" anchor="ctr"/>
          <a:lstStyle/>
          <a:p>
            <a:pPr>
              <a:defRPr/>
            </a:pPr>
            <a:endParaRPr lang="en-US" dirty="0">
              <a:latin typeface="+mn-lt"/>
            </a:endParaRPr>
          </a:p>
        </p:txBody>
      </p:sp>
      <p:sp>
        <p:nvSpPr>
          <p:cNvPr id="23556" name="Rectangle 66"/>
          <p:cNvSpPr>
            <a:spLocks noChangeArrowheads="1"/>
          </p:cNvSpPr>
          <p:nvPr/>
        </p:nvSpPr>
        <p:spPr bwMode="auto">
          <a:xfrm>
            <a:off x="2378075" y="3535363"/>
            <a:ext cx="404813"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500" tIns="25400" rIns="63500" bIns="25400">
            <a:spAutoFit/>
          </a:bodyPr>
          <a:lstStyle/>
          <a:p>
            <a:pPr>
              <a:lnSpc>
                <a:spcPct val="85000"/>
              </a:lnSpc>
            </a:pPr>
            <a:r>
              <a:rPr lang="en-US" altLang="zh-CN" sz="1800">
                <a:latin typeface="Courier New" pitchFamily="49" charset="0"/>
                <a:cs typeface="Courier New" pitchFamily="49" charset="0"/>
              </a:rPr>
              <a:t>VA</a:t>
            </a:r>
          </a:p>
        </p:txBody>
      </p:sp>
      <p:sp>
        <p:nvSpPr>
          <p:cNvPr id="6" name="Rectangle 67"/>
          <p:cNvSpPr>
            <a:spLocks noChangeArrowheads="1"/>
          </p:cNvSpPr>
          <p:nvPr/>
        </p:nvSpPr>
        <p:spPr bwMode="auto">
          <a:xfrm>
            <a:off x="892175" y="3306763"/>
            <a:ext cx="1230313" cy="457200"/>
          </a:xfrm>
          <a:prstGeom prst="rect">
            <a:avLst/>
          </a:prstGeom>
          <a:solidFill>
            <a:srgbClr val="F6D2D2"/>
          </a:solidFill>
          <a:ln w="12700">
            <a:solidFill>
              <a:schemeClr val="tx1"/>
            </a:solidFill>
            <a:miter lim="800000"/>
            <a:headEnd/>
            <a:tailEnd/>
          </a:ln>
          <a:effectLst/>
        </p:spPr>
        <p:txBody>
          <a:bodyPr wrap="none" anchor="ctr"/>
          <a:lstStyle/>
          <a:p>
            <a:pPr algn="ctr">
              <a:defRPr/>
            </a:pPr>
            <a:r>
              <a:rPr lang="en-US" sz="1800" b="0" dirty="0">
                <a:latin typeface="+mn-lt"/>
              </a:rPr>
              <a:t>CPU</a:t>
            </a:r>
          </a:p>
        </p:txBody>
      </p:sp>
      <p:sp>
        <p:nvSpPr>
          <p:cNvPr id="7" name="Rectangle 68"/>
          <p:cNvSpPr>
            <a:spLocks noChangeArrowheads="1"/>
          </p:cNvSpPr>
          <p:nvPr/>
        </p:nvSpPr>
        <p:spPr bwMode="auto">
          <a:xfrm>
            <a:off x="3130550" y="2544763"/>
            <a:ext cx="1022350" cy="2119312"/>
          </a:xfrm>
          <a:prstGeom prst="rect">
            <a:avLst/>
          </a:prstGeom>
          <a:solidFill>
            <a:srgbClr val="DBF2DA"/>
          </a:solidFill>
          <a:ln w="12700">
            <a:solidFill>
              <a:schemeClr val="tx1"/>
            </a:solidFill>
            <a:miter lim="800000"/>
            <a:headEnd/>
            <a:tailEnd/>
          </a:ln>
          <a:effectLst/>
        </p:spPr>
        <p:txBody>
          <a:bodyPr wrap="none" anchor="ctr"/>
          <a:lstStyle/>
          <a:p>
            <a:pPr algn="ctr">
              <a:defRPr/>
            </a:pPr>
            <a:r>
              <a:rPr lang="en-US" sz="1800" b="0" dirty="0">
                <a:latin typeface="+mn-lt"/>
              </a:rPr>
              <a:t>MMU</a:t>
            </a:r>
          </a:p>
        </p:txBody>
      </p:sp>
      <p:sp>
        <p:nvSpPr>
          <p:cNvPr id="8" name="Rectangle 69"/>
          <p:cNvSpPr>
            <a:spLocks noChangeArrowheads="1"/>
          </p:cNvSpPr>
          <p:nvPr/>
        </p:nvSpPr>
        <p:spPr bwMode="auto">
          <a:xfrm>
            <a:off x="5311775" y="2544763"/>
            <a:ext cx="925513" cy="2119312"/>
          </a:xfrm>
          <a:prstGeom prst="rect">
            <a:avLst/>
          </a:prstGeom>
          <a:solidFill>
            <a:srgbClr val="F5F5F5"/>
          </a:solidFill>
          <a:ln w="12700">
            <a:solidFill>
              <a:schemeClr val="tx1"/>
            </a:solidFill>
            <a:miter lim="800000"/>
            <a:headEnd/>
            <a:tailEnd/>
          </a:ln>
          <a:effectLst/>
        </p:spPr>
        <p:txBody>
          <a:bodyPr wrap="none" anchor="ctr"/>
          <a:lstStyle/>
          <a:p>
            <a:pPr>
              <a:defRPr/>
            </a:pPr>
            <a:endParaRPr lang="en-US" sz="1600" b="0">
              <a:latin typeface="+mn-lt"/>
            </a:endParaRPr>
          </a:p>
        </p:txBody>
      </p:sp>
      <p:sp>
        <p:nvSpPr>
          <p:cNvPr id="9" name="Line 70"/>
          <p:cNvSpPr>
            <a:spLocks noChangeShapeType="1"/>
          </p:cNvSpPr>
          <p:nvPr/>
        </p:nvSpPr>
        <p:spPr bwMode="auto">
          <a:xfrm flipV="1">
            <a:off x="2122488" y="3535363"/>
            <a:ext cx="1001712" cy="0"/>
          </a:xfrm>
          <a:prstGeom prst="line">
            <a:avLst/>
          </a:prstGeom>
          <a:noFill/>
          <a:ln w="12700">
            <a:solidFill>
              <a:srgbClr val="FF0000"/>
            </a:solidFill>
            <a:round/>
            <a:headEnd/>
            <a:tailEnd type="triangle" w="med" len="med"/>
          </a:ln>
          <a:effectLst/>
        </p:spPr>
        <p:txBody>
          <a:bodyPr wrap="none" anchor="ctr"/>
          <a:lstStyle/>
          <a:p>
            <a:pPr>
              <a:defRPr/>
            </a:pPr>
            <a:endParaRPr lang="en-US">
              <a:latin typeface="+mn-lt"/>
            </a:endParaRPr>
          </a:p>
        </p:txBody>
      </p:sp>
      <p:sp>
        <p:nvSpPr>
          <p:cNvPr id="10" name="Line 71"/>
          <p:cNvSpPr>
            <a:spLocks noChangeShapeType="1"/>
          </p:cNvSpPr>
          <p:nvPr/>
        </p:nvSpPr>
        <p:spPr bwMode="auto">
          <a:xfrm flipV="1">
            <a:off x="1501775" y="3763963"/>
            <a:ext cx="0" cy="1249362"/>
          </a:xfrm>
          <a:prstGeom prst="line">
            <a:avLst/>
          </a:prstGeom>
          <a:noFill/>
          <a:ln w="12700">
            <a:solidFill>
              <a:srgbClr val="7030A0"/>
            </a:solidFill>
            <a:round/>
            <a:headEnd/>
            <a:tailEnd type="triangle" w="med" len="med"/>
          </a:ln>
          <a:effectLst/>
        </p:spPr>
        <p:txBody>
          <a:bodyPr wrap="none" anchor="ctr"/>
          <a:lstStyle/>
          <a:p>
            <a:pPr>
              <a:defRPr/>
            </a:pPr>
            <a:endParaRPr lang="en-US">
              <a:latin typeface="+mn-lt"/>
            </a:endParaRPr>
          </a:p>
        </p:txBody>
      </p:sp>
      <p:sp>
        <p:nvSpPr>
          <p:cNvPr id="23562" name="Rectangle 72"/>
          <p:cNvSpPr>
            <a:spLocks noChangeArrowheads="1"/>
          </p:cNvSpPr>
          <p:nvPr/>
        </p:nvSpPr>
        <p:spPr bwMode="auto">
          <a:xfrm>
            <a:off x="4389438" y="3046413"/>
            <a:ext cx="681037"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500" tIns="25400" rIns="63500" bIns="25400">
            <a:spAutoFit/>
          </a:bodyPr>
          <a:lstStyle/>
          <a:p>
            <a:pPr>
              <a:lnSpc>
                <a:spcPct val="85000"/>
              </a:lnSpc>
            </a:pPr>
            <a:r>
              <a:rPr lang="en-US" altLang="zh-CN" sz="1800">
                <a:latin typeface="Courier New" pitchFamily="49" charset="0"/>
                <a:cs typeface="Courier New" pitchFamily="49" charset="0"/>
              </a:rPr>
              <a:t>PTEA</a:t>
            </a:r>
          </a:p>
        </p:txBody>
      </p:sp>
      <p:sp>
        <p:nvSpPr>
          <p:cNvPr id="23563" name="Text Box 73"/>
          <p:cNvSpPr txBox="1">
            <a:spLocks noChangeArrowheads="1"/>
          </p:cNvSpPr>
          <p:nvPr/>
        </p:nvSpPr>
        <p:spPr bwMode="auto">
          <a:xfrm>
            <a:off x="4111625" y="1873250"/>
            <a:ext cx="59848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r>
              <a:rPr lang="en-US" altLang="zh-CN" sz="1800">
                <a:latin typeface="Courier New" pitchFamily="49" charset="0"/>
                <a:cs typeface="Courier New" pitchFamily="49" charset="0"/>
              </a:rPr>
              <a:t>PTE</a:t>
            </a:r>
          </a:p>
        </p:txBody>
      </p:sp>
      <p:sp>
        <p:nvSpPr>
          <p:cNvPr id="13" name="Line 74"/>
          <p:cNvSpPr>
            <a:spLocks noChangeShapeType="1"/>
          </p:cNvSpPr>
          <p:nvPr/>
        </p:nvSpPr>
        <p:spPr bwMode="auto">
          <a:xfrm flipV="1">
            <a:off x="4111625" y="3333750"/>
            <a:ext cx="1189038" cy="0"/>
          </a:xfrm>
          <a:prstGeom prst="line">
            <a:avLst/>
          </a:prstGeom>
          <a:noFill/>
          <a:ln w="12700">
            <a:solidFill>
              <a:srgbClr val="FF0000"/>
            </a:solidFill>
            <a:round/>
            <a:headEnd/>
            <a:tailEnd type="triangle" w="med" len="med"/>
          </a:ln>
          <a:effectLst/>
        </p:spPr>
        <p:txBody>
          <a:bodyPr wrap="none" anchor="ctr"/>
          <a:lstStyle/>
          <a:p>
            <a:pPr>
              <a:defRPr/>
            </a:pPr>
            <a:endParaRPr lang="en-US">
              <a:latin typeface="+mn-lt"/>
            </a:endParaRPr>
          </a:p>
        </p:txBody>
      </p:sp>
      <p:sp>
        <p:nvSpPr>
          <p:cNvPr id="23565" name="Rectangle 75"/>
          <p:cNvSpPr>
            <a:spLocks noChangeArrowheads="1"/>
          </p:cNvSpPr>
          <p:nvPr/>
        </p:nvSpPr>
        <p:spPr bwMode="auto">
          <a:xfrm>
            <a:off x="4518025" y="3687763"/>
            <a:ext cx="404813"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500" tIns="25400" rIns="63500" bIns="25400">
            <a:spAutoFit/>
          </a:bodyPr>
          <a:lstStyle/>
          <a:p>
            <a:pPr>
              <a:lnSpc>
                <a:spcPct val="85000"/>
              </a:lnSpc>
            </a:pPr>
            <a:r>
              <a:rPr lang="en-US" altLang="zh-CN" sz="1800">
                <a:latin typeface="Courier New" pitchFamily="49" charset="0"/>
                <a:cs typeface="Courier New" pitchFamily="49" charset="0"/>
              </a:rPr>
              <a:t>PA</a:t>
            </a:r>
          </a:p>
        </p:txBody>
      </p:sp>
      <p:sp>
        <p:nvSpPr>
          <p:cNvPr id="15" name="Line 76"/>
          <p:cNvSpPr>
            <a:spLocks noChangeShapeType="1"/>
          </p:cNvSpPr>
          <p:nvPr/>
        </p:nvSpPr>
        <p:spPr bwMode="auto">
          <a:xfrm flipH="1">
            <a:off x="1501775" y="5013325"/>
            <a:ext cx="3568700" cy="0"/>
          </a:xfrm>
          <a:prstGeom prst="line">
            <a:avLst/>
          </a:prstGeom>
          <a:noFill/>
          <a:ln w="12700">
            <a:solidFill>
              <a:srgbClr val="7030A0"/>
            </a:solidFill>
            <a:round/>
            <a:headEnd/>
            <a:tailEnd/>
          </a:ln>
          <a:effectLst/>
        </p:spPr>
        <p:txBody>
          <a:bodyPr wrap="none" anchor="ctr"/>
          <a:lstStyle/>
          <a:p>
            <a:pPr>
              <a:defRPr/>
            </a:pPr>
            <a:endParaRPr lang="en-US">
              <a:latin typeface="+mn-lt"/>
            </a:endParaRPr>
          </a:p>
        </p:txBody>
      </p:sp>
      <p:sp>
        <p:nvSpPr>
          <p:cNvPr id="23567" name="Text Box 77"/>
          <p:cNvSpPr txBox="1">
            <a:spLocks noChangeArrowheads="1"/>
          </p:cNvSpPr>
          <p:nvPr/>
        </p:nvSpPr>
        <p:spPr bwMode="auto">
          <a:xfrm>
            <a:off x="3063875" y="4937125"/>
            <a:ext cx="736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r>
              <a:rPr lang="en-US" altLang="zh-CN" sz="1800">
                <a:latin typeface="Courier New" pitchFamily="49" charset="0"/>
                <a:cs typeface="Courier New" pitchFamily="49" charset="0"/>
              </a:rPr>
              <a:t>Data</a:t>
            </a:r>
          </a:p>
        </p:txBody>
      </p:sp>
      <p:sp>
        <p:nvSpPr>
          <p:cNvPr id="17" name="Line 78"/>
          <p:cNvSpPr>
            <a:spLocks noChangeShapeType="1"/>
          </p:cNvSpPr>
          <p:nvPr/>
        </p:nvSpPr>
        <p:spPr bwMode="auto">
          <a:xfrm flipV="1">
            <a:off x="4168775" y="3946525"/>
            <a:ext cx="1162050" cy="0"/>
          </a:xfrm>
          <a:prstGeom prst="line">
            <a:avLst/>
          </a:prstGeom>
          <a:noFill/>
          <a:ln w="12700">
            <a:solidFill>
              <a:srgbClr val="7030A0"/>
            </a:solidFill>
            <a:round/>
            <a:headEnd/>
            <a:tailEnd type="triangle" w="med" len="med"/>
          </a:ln>
          <a:effectLst/>
        </p:spPr>
        <p:txBody>
          <a:bodyPr wrap="none" anchor="ctr"/>
          <a:lstStyle/>
          <a:p>
            <a:pPr>
              <a:defRPr/>
            </a:pPr>
            <a:endParaRPr lang="en-US">
              <a:latin typeface="+mn-lt"/>
            </a:endParaRPr>
          </a:p>
        </p:txBody>
      </p:sp>
      <p:sp>
        <p:nvSpPr>
          <p:cNvPr id="18" name="Rectangle 81"/>
          <p:cNvSpPr>
            <a:spLocks noChangeArrowheads="1"/>
          </p:cNvSpPr>
          <p:nvPr/>
        </p:nvSpPr>
        <p:spPr bwMode="auto">
          <a:xfrm>
            <a:off x="7396163" y="2544763"/>
            <a:ext cx="1077912" cy="2119312"/>
          </a:xfrm>
          <a:prstGeom prst="rect">
            <a:avLst/>
          </a:prstGeom>
          <a:solidFill>
            <a:srgbClr val="F5F5F5"/>
          </a:solidFill>
          <a:ln w="12700">
            <a:solidFill>
              <a:schemeClr val="tx1"/>
            </a:solidFill>
            <a:miter lim="800000"/>
            <a:headEnd/>
            <a:tailEnd/>
          </a:ln>
          <a:effectLst/>
        </p:spPr>
        <p:txBody>
          <a:bodyPr wrap="none" anchor="ctr"/>
          <a:lstStyle/>
          <a:p>
            <a:pPr>
              <a:defRPr/>
            </a:pPr>
            <a:r>
              <a:rPr lang="en-US" sz="1800" b="0">
                <a:latin typeface="+mn-lt"/>
              </a:rPr>
              <a:t>Memory</a:t>
            </a:r>
          </a:p>
        </p:txBody>
      </p:sp>
      <p:sp>
        <p:nvSpPr>
          <p:cNvPr id="19" name="Line 82"/>
          <p:cNvSpPr>
            <a:spLocks noChangeShapeType="1"/>
          </p:cNvSpPr>
          <p:nvPr/>
        </p:nvSpPr>
        <p:spPr bwMode="auto">
          <a:xfrm>
            <a:off x="6237288" y="3946525"/>
            <a:ext cx="1177925" cy="0"/>
          </a:xfrm>
          <a:prstGeom prst="line">
            <a:avLst/>
          </a:prstGeom>
          <a:noFill/>
          <a:ln w="12700">
            <a:solidFill>
              <a:srgbClr val="7030A0"/>
            </a:solidFill>
            <a:round/>
            <a:headEnd/>
            <a:tailEnd type="triangle" w="med" len="med"/>
          </a:ln>
          <a:effectLst/>
        </p:spPr>
        <p:txBody>
          <a:bodyPr wrap="none" anchor="ctr"/>
          <a:lstStyle/>
          <a:p>
            <a:pPr>
              <a:defRPr/>
            </a:pPr>
            <a:endParaRPr lang="en-US">
              <a:latin typeface="+mn-lt"/>
            </a:endParaRPr>
          </a:p>
        </p:txBody>
      </p:sp>
      <p:sp>
        <p:nvSpPr>
          <p:cNvPr id="23571" name="Text Box 83"/>
          <p:cNvSpPr txBox="1">
            <a:spLocks noChangeArrowheads="1"/>
          </p:cNvSpPr>
          <p:nvPr/>
        </p:nvSpPr>
        <p:spPr bwMode="auto">
          <a:xfrm>
            <a:off x="6575425" y="3625850"/>
            <a:ext cx="461963"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r>
              <a:rPr lang="en-US" altLang="zh-CN" sz="1800">
                <a:latin typeface="Courier New" pitchFamily="49" charset="0"/>
                <a:cs typeface="Courier New" pitchFamily="49" charset="0"/>
              </a:rPr>
              <a:t>PA</a:t>
            </a:r>
          </a:p>
        </p:txBody>
      </p:sp>
      <p:sp>
        <p:nvSpPr>
          <p:cNvPr id="23572" name="Text Box 84"/>
          <p:cNvSpPr txBox="1">
            <a:spLocks noChangeArrowheads="1"/>
          </p:cNvSpPr>
          <p:nvPr/>
        </p:nvSpPr>
        <p:spPr bwMode="auto">
          <a:xfrm>
            <a:off x="5711825" y="3668713"/>
            <a:ext cx="6127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pPr algn="r"/>
            <a:r>
              <a:rPr lang="en-US" altLang="zh-CN" sz="1400">
                <a:latin typeface="Courier New" pitchFamily="49" charset="0"/>
                <a:cs typeface="Courier New" pitchFamily="49" charset="0"/>
              </a:rPr>
              <a:t>PA</a:t>
            </a:r>
          </a:p>
          <a:p>
            <a:pPr algn="r"/>
            <a:r>
              <a:rPr lang="en-US" altLang="zh-CN" sz="1400">
                <a:latin typeface="Courier New" pitchFamily="49" charset="0"/>
                <a:cs typeface="Courier New" pitchFamily="49" charset="0"/>
              </a:rPr>
              <a:t>miss</a:t>
            </a:r>
          </a:p>
        </p:txBody>
      </p:sp>
      <p:sp>
        <p:nvSpPr>
          <p:cNvPr id="23573" name="Rectangle 85"/>
          <p:cNvSpPr>
            <a:spLocks noChangeArrowheads="1"/>
          </p:cNvSpPr>
          <p:nvPr/>
        </p:nvSpPr>
        <p:spPr bwMode="auto">
          <a:xfrm>
            <a:off x="6473825" y="2986088"/>
            <a:ext cx="681038" cy="287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500" tIns="25400" rIns="63500" bIns="25400">
            <a:spAutoFit/>
          </a:bodyPr>
          <a:lstStyle/>
          <a:p>
            <a:pPr>
              <a:lnSpc>
                <a:spcPct val="85000"/>
              </a:lnSpc>
            </a:pPr>
            <a:r>
              <a:rPr lang="en-US" altLang="zh-CN" sz="1800">
                <a:latin typeface="Courier New" pitchFamily="49" charset="0"/>
                <a:cs typeface="Courier New" pitchFamily="49" charset="0"/>
              </a:rPr>
              <a:t>PTEA</a:t>
            </a:r>
          </a:p>
        </p:txBody>
      </p:sp>
      <p:sp>
        <p:nvSpPr>
          <p:cNvPr id="23574" name="Text Box 86"/>
          <p:cNvSpPr txBox="1">
            <a:spLocks noChangeArrowheads="1"/>
          </p:cNvSpPr>
          <p:nvPr/>
        </p:nvSpPr>
        <p:spPr bwMode="auto">
          <a:xfrm>
            <a:off x="5689600" y="2998788"/>
            <a:ext cx="6127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pPr algn="r"/>
            <a:r>
              <a:rPr lang="en-US" altLang="zh-CN" sz="1400">
                <a:latin typeface="Courier New" pitchFamily="49" charset="0"/>
                <a:cs typeface="Courier New" pitchFamily="49" charset="0"/>
              </a:rPr>
              <a:t>PTEA</a:t>
            </a:r>
          </a:p>
          <a:p>
            <a:pPr algn="r"/>
            <a:r>
              <a:rPr lang="en-US" altLang="zh-CN" sz="1400">
                <a:latin typeface="Courier New" pitchFamily="49" charset="0"/>
                <a:cs typeface="Courier New" pitchFamily="49" charset="0"/>
              </a:rPr>
              <a:t>miss</a:t>
            </a:r>
          </a:p>
        </p:txBody>
      </p:sp>
      <p:sp>
        <p:nvSpPr>
          <p:cNvPr id="24" name="Line 87"/>
          <p:cNvSpPr>
            <a:spLocks noChangeShapeType="1"/>
          </p:cNvSpPr>
          <p:nvPr/>
        </p:nvSpPr>
        <p:spPr bwMode="auto">
          <a:xfrm flipH="1">
            <a:off x="3627438" y="2195513"/>
            <a:ext cx="1443037" cy="0"/>
          </a:xfrm>
          <a:prstGeom prst="line">
            <a:avLst/>
          </a:prstGeom>
          <a:noFill/>
          <a:ln w="12700">
            <a:solidFill>
              <a:srgbClr val="FF0000"/>
            </a:solidFill>
            <a:round/>
            <a:headEnd/>
            <a:tailEnd/>
          </a:ln>
          <a:effectLst/>
        </p:spPr>
        <p:txBody>
          <a:bodyPr wrap="none" anchor="ctr"/>
          <a:lstStyle/>
          <a:p>
            <a:pPr>
              <a:defRPr/>
            </a:pPr>
            <a:endParaRPr lang="en-US">
              <a:latin typeface="+mn-lt"/>
            </a:endParaRPr>
          </a:p>
        </p:txBody>
      </p:sp>
      <p:sp>
        <p:nvSpPr>
          <p:cNvPr id="25" name="Line 88"/>
          <p:cNvSpPr>
            <a:spLocks noChangeShapeType="1"/>
          </p:cNvSpPr>
          <p:nvPr/>
        </p:nvSpPr>
        <p:spPr bwMode="auto">
          <a:xfrm flipV="1">
            <a:off x="3627438" y="2195513"/>
            <a:ext cx="0" cy="349250"/>
          </a:xfrm>
          <a:prstGeom prst="line">
            <a:avLst/>
          </a:prstGeom>
          <a:noFill/>
          <a:ln w="12700">
            <a:solidFill>
              <a:srgbClr val="FF0000"/>
            </a:solidFill>
            <a:round/>
            <a:headEnd type="triangle" w="med" len="med"/>
            <a:tailEnd/>
          </a:ln>
          <a:effectLst/>
        </p:spPr>
        <p:txBody>
          <a:bodyPr wrap="none" anchor="ctr"/>
          <a:lstStyle/>
          <a:p>
            <a:pPr>
              <a:defRPr/>
            </a:pPr>
            <a:endParaRPr lang="en-US">
              <a:latin typeface="+mn-lt"/>
            </a:endParaRPr>
          </a:p>
        </p:txBody>
      </p:sp>
      <p:sp>
        <p:nvSpPr>
          <p:cNvPr id="26" name="Line 89"/>
          <p:cNvSpPr>
            <a:spLocks noChangeShapeType="1"/>
          </p:cNvSpPr>
          <p:nvPr/>
        </p:nvSpPr>
        <p:spPr bwMode="auto">
          <a:xfrm flipH="1">
            <a:off x="5070475" y="2727325"/>
            <a:ext cx="241300" cy="0"/>
          </a:xfrm>
          <a:prstGeom prst="line">
            <a:avLst/>
          </a:prstGeom>
          <a:noFill/>
          <a:ln w="12700">
            <a:solidFill>
              <a:srgbClr val="FF0000"/>
            </a:solidFill>
            <a:round/>
            <a:headEnd/>
            <a:tailEnd/>
          </a:ln>
          <a:effectLst/>
        </p:spPr>
        <p:txBody>
          <a:bodyPr wrap="none" anchor="ctr"/>
          <a:lstStyle/>
          <a:p>
            <a:pPr>
              <a:defRPr/>
            </a:pPr>
            <a:endParaRPr lang="en-US">
              <a:latin typeface="+mn-lt"/>
            </a:endParaRPr>
          </a:p>
        </p:txBody>
      </p:sp>
      <p:sp>
        <p:nvSpPr>
          <p:cNvPr id="27" name="Line 90"/>
          <p:cNvSpPr>
            <a:spLocks noChangeShapeType="1"/>
          </p:cNvSpPr>
          <p:nvPr/>
        </p:nvSpPr>
        <p:spPr bwMode="auto">
          <a:xfrm flipV="1">
            <a:off x="5070475" y="2195513"/>
            <a:ext cx="0" cy="531812"/>
          </a:xfrm>
          <a:prstGeom prst="line">
            <a:avLst/>
          </a:prstGeom>
          <a:noFill/>
          <a:ln w="12700">
            <a:solidFill>
              <a:srgbClr val="FF0000"/>
            </a:solidFill>
            <a:round/>
            <a:headEnd/>
            <a:tailEnd/>
          </a:ln>
          <a:effectLst/>
        </p:spPr>
        <p:txBody>
          <a:bodyPr wrap="none" anchor="ctr"/>
          <a:lstStyle/>
          <a:p>
            <a:pPr>
              <a:defRPr/>
            </a:pPr>
            <a:endParaRPr lang="en-US">
              <a:latin typeface="+mn-lt"/>
            </a:endParaRPr>
          </a:p>
        </p:txBody>
      </p:sp>
      <p:sp>
        <p:nvSpPr>
          <p:cNvPr id="23579" name="Text Box 91"/>
          <p:cNvSpPr txBox="1">
            <a:spLocks noChangeArrowheads="1"/>
          </p:cNvSpPr>
          <p:nvPr/>
        </p:nvSpPr>
        <p:spPr bwMode="auto">
          <a:xfrm>
            <a:off x="5314950" y="2495550"/>
            <a:ext cx="72072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r>
              <a:rPr lang="en-US" altLang="zh-CN" sz="1400">
                <a:latin typeface="Courier New" pitchFamily="49" charset="0"/>
                <a:cs typeface="Courier New" pitchFamily="49" charset="0"/>
              </a:rPr>
              <a:t>PTEA </a:t>
            </a:r>
          </a:p>
          <a:p>
            <a:r>
              <a:rPr lang="en-US" altLang="zh-CN" sz="1400">
                <a:latin typeface="Courier New" pitchFamily="49" charset="0"/>
                <a:cs typeface="Courier New" pitchFamily="49" charset="0"/>
              </a:rPr>
              <a:t>hit</a:t>
            </a:r>
          </a:p>
        </p:txBody>
      </p:sp>
      <p:sp>
        <p:nvSpPr>
          <p:cNvPr id="29" name="Line 92"/>
          <p:cNvSpPr>
            <a:spLocks noChangeShapeType="1"/>
          </p:cNvSpPr>
          <p:nvPr/>
        </p:nvSpPr>
        <p:spPr bwMode="auto">
          <a:xfrm flipH="1">
            <a:off x="5070475" y="4479925"/>
            <a:ext cx="241300" cy="0"/>
          </a:xfrm>
          <a:prstGeom prst="line">
            <a:avLst/>
          </a:prstGeom>
          <a:noFill/>
          <a:ln w="12700">
            <a:solidFill>
              <a:srgbClr val="7030A0"/>
            </a:solidFill>
            <a:round/>
            <a:headEnd/>
            <a:tailEnd/>
          </a:ln>
          <a:effectLst/>
        </p:spPr>
        <p:txBody>
          <a:bodyPr wrap="none" anchor="ctr"/>
          <a:lstStyle/>
          <a:p>
            <a:pPr>
              <a:defRPr/>
            </a:pPr>
            <a:endParaRPr lang="en-US">
              <a:latin typeface="+mn-lt"/>
            </a:endParaRPr>
          </a:p>
        </p:txBody>
      </p:sp>
      <p:sp>
        <p:nvSpPr>
          <p:cNvPr id="30" name="Line 93"/>
          <p:cNvSpPr>
            <a:spLocks noChangeShapeType="1"/>
          </p:cNvSpPr>
          <p:nvPr/>
        </p:nvSpPr>
        <p:spPr bwMode="auto">
          <a:xfrm flipH="1" flipV="1">
            <a:off x="5070475" y="4479925"/>
            <a:ext cx="0" cy="533400"/>
          </a:xfrm>
          <a:prstGeom prst="line">
            <a:avLst/>
          </a:prstGeom>
          <a:noFill/>
          <a:ln w="12700">
            <a:solidFill>
              <a:srgbClr val="7030A0"/>
            </a:solidFill>
            <a:round/>
            <a:headEnd/>
            <a:tailEnd/>
          </a:ln>
          <a:effectLst/>
        </p:spPr>
        <p:txBody>
          <a:bodyPr wrap="none" anchor="ctr"/>
          <a:lstStyle/>
          <a:p>
            <a:pPr>
              <a:defRPr/>
            </a:pPr>
            <a:endParaRPr lang="en-US">
              <a:latin typeface="+mn-lt"/>
            </a:endParaRPr>
          </a:p>
        </p:txBody>
      </p:sp>
      <p:sp>
        <p:nvSpPr>
          <p:cNvPr id="23582" name="Text Box 94"/>
          <p:cNvSpPr txBox="1">
            <a:spLocks noChangeArrowheads="1"/>
          </p:cNvSpPr>
          <p:nvPr/>
        </p:nvSpPr>
        <p:spPr bwMode="auto">
          <a:xfrm>
            <a:off x="5300663" y="4162425"/>
            <a:ext cx="50641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r>
              <a:rPr lang="en-US" altLang="zh-CN" sz="1400">
                <a:latin typeface="Courier New" pitchFamily="49" charset="0"/>
                <a:cs typeface="Courier New" pitchFamily="49" charset="0"/>
              </a:rPr>
              <a:t>PA </a:t>
            </a:r>
          </a:p>
          <a:p>
            <a:r>
              <a:rPr lang="en-US" altLang="zh-CN" sz="1400">
                <a:latin typeface="Courier New" pitchFamily="49" charset="0"/>
                <a:cs typeface="Courier New" pitchFamily="49" charset="0"/>
              </a:rPr>
              <a:t>hit</a:t>
            </a:r>
          </a:p>
        </p:txBody>
      </p:sp>
      <p:sp>
        <p:nvSpPr>
          <p:cNvPr id="32" name="Line 95"/>
          <p:cNvSpPr>
            <a:spLocks noChangeShapeType="1"/>
          </p:cNvSpPr>
          <p:nvPr/>
        </p:nvSpPr>
        <p:spPr bwMode="auto">
          <a:xfrm flipV="1">
            <a:off x="6253163" y="3333750"/>
            <a:ext cx="1143000" cy="0"/>
          </a:xfrm>
          <a:prstGeom prst="line">
            <a:avLst/>
          </a:prstGeom>
          <a:noFill/>
          <a:ln w="12700">
            <a:solidFill>
              <a:srgbClr val="FF0000"/>
            </a:solidFill>
            <a:round/>
            <a:headEnd/>
            <a:tailEnd type="triangle" w="med" len="med"/>
          </a:ln>
          <a:effectLst/>
        </p:spPr>
        <p:txBody>
          <a:bodyPr wrap="none" anchor="ctr"/>
          <a:lstStyle/>
          <a:p>
            <a:pPr>
              <a:defRPr/>
            </a:pPr>
            <a:endParaRPr lang="en-US">
              <a:latin typeface="+mn-lt"/>
            </a:endParaRPr>
          </a:p>
        </p:txBody>
      </p:sp>
      <p:sp>
        <p:nvSpPr>
          <p:cNvPr id="33" name="Line 96"/>
          <p:cNvSpPr>
            <a:spLocks noChangeShapeType="1"/>
          </p:cNvSpPr>
          <p:nvPr/>
        </p:nvSpPr>
        <p:spPr bwMode="auto">
          <a:xfrm flipH="1">
            <a:off x="6237288" y="4479925"/>
            <a:ext cx="1171575" cy="0"/>
          </a:xfrm>
          <a:prstGeom prst="line">
            <a:avLst/>
          </a:prstGeom>
          <a:noFill/>
          <a:ln w="12700">
            <a:solidFill>
              <a:srgbClr val="7030A0"/>
            </a:solidFill>
            <a:round/>
            <a:headEnd/>
            <a:tailEnd type="triangle" w="med" len="med"/>
          </a:ln>
          <a:effectLst/>
        </p:spPr>
        <p:txBody>
          <a:bodyPr wrap="none" anchor="ctr"/>
          <a:lstStyle/>
          <a:p>
            <a:pPr>
              <a:defRPr/>
            </a:pPr>
            <a:endParaRPr lang="en-US">
              <a:latin typeface="+mn-lt"/>
            </a:endParaRPr>
          </a:p>
        </p:txBody>
      </p:sp>
      <p:sp>
        <p:nvSpPr>
          <p:cNvPr id="23585" name="Text Box 97"/>
          <p:cNvSpPr txBox="1">
            <a:spLocks noChangeArrowheads="1"/>
          </p:cNvSpPr>
          <p:nvPr/>
        </p:nvSpPr>
        <p:spPr bwMode="auto">
          <a:xfrm>
            <a:off x="6497638" y="4159250"/>
            <a:ext cx="736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r>
              <a:rPr lang="en-US" altLang="zh-CN" sz="1800">
                <a:latin typeface="Courier New" pitchFamily="49" charset="0"/>
                <a:cs typeface="Courier New" pitchFamily="49" charset="0"/>
              </a:rPr>
              <a:t>Data</a:t>
            </a:r>
          </a:p>
        </p:txBody>
      </p:sp>
      <p:sp>
        <p:nvSpPr>
          <p:cNvPr id="35" name="Line 98"/>
          <p:cNvSpPr>
            <a:spLocks noChangeShapeType="1"/>
          </p:cNvSpPr>
          <p:nvPr/>
        </p:nvSpPr>
        <p:spPr bwMode="auto">
          <a:xfrm flipH="1">
            <a:off x="6224588" y="2727325"/>
            <a:ext cx="1171575" cy="0"/>
          </a:xfrm>
          <a:prstGeom prst="line">
            <a:avLst/>
          </a:prstGeom>
          <a:noFill/>
          <a:ln w="12700">
            <a:solidFill>
              <a:srgbClr val="FF0000"/>
            </a:solidFill>
            <a:round/>
            <a:headEnd/>
            <a:tailEnd type="triangle" w="med" len="med"/>
          </a:ln>
          <a:effectLst/>
        </p:spPr>
        <p:txBody>
          <a:bodyPr wrap="none" anchor="ctr"/>
          <a:lstStyle/>
          <a:p>
            <a:pPr>
              <a:defRPr/>
            </a:pPr>
            <a:endParaRPr lang="en-US">
              <a:latin typeface="+mn-lt"/>
            </a:endParaRPr>
          </a:p>
        </p:txBody>
      </p:sp>
      <p:sp>
        <p:nvSpPr>
          <p:cNvPr id="23587" name="Text Box 99"/>
          <p:cNvSpPr txBox="1">
            <a:spLocks noChangeArrowheads="1"/>
          </p:cNvSpPr>
          <p:nvPr/>
        </p:nvSpPr>
        <p:spPr bwMode="auto">
          <a:xfrm>
            <a:off x="6515100" y="2374900"/>
            <a:ext cx="59848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r>
              <a:rPr lang="en-US" altLang="zh-CN" sz="1800">
                <a:latin typeface="Courier New" pitchFamily="49" charset="0"/>
                <a:cs typeface="Courier New" pitchFamily="49" charset="0"/>
              </a:rPr>
              <a:t>PTE</a:t>
            </a:r>
          </a:p>
        </p:txBody>
      </p:sp>
      <p:sp>
        <p:nvSpPr>
          <p:cNvPr id="37" name="Text Box 100"/>
          <p:cNvSpPr txBox="1">
            <a:spLocks noChangeArrowheads="1"/>
          </p:cNvSpPr>
          <p:nvPr/>
        </p:nvSpPr>
        <p:spPr bwMode="auto">
          <a:xfrm>
            <a:off x="5367338" y="4691063"/>
            <a:ext cx="812800" cy="646112"/>
          </a:xfrm>
          <a:prstGeom prst="rect">
            <a:avLst/>
          </a:prstGeom>
          <a:noFill/>
          <a:ln w="12700">
            <a:noFill/>
            <a:miter lim="800000"/>
            <a:headEnd/>
            <a:tailEnd/>
          </a:ln>
          <a:effectLst/>
        </p:spPr>
        <p:txBody>
          <a:bodyPr wrap="none" anchor="ctr">
            <a:spAutoFit/>
          </a:bodyPr>
          <a:lstStyle/>
          <a:p>
            <a:pPr algn="ctr">
              <a:defRPr/>
            </a:pPr>
            <a:r>
              <a:rPr lang="en-US" sz="1800" b="0" dirty="0">
                <a:latin typeface="+mn-lt"/>
              </a:rPr>
              <a:t>L1</a:t>
            </a:r>
          </a:p>
          <a:p>
            <a:pPr algn="ctr">
              <a:defRPr/>
            </a:pPr>
            <a:r>
              <a:rPr lang="en-US" sz="1800" b="0" dirty="0">
                <a:latin typeface="+mn-lt"/>
              </a:rPr>
              <a:t>cache</a:t>
            </a:r>
          </a:p>
        </p:txBody>
      </p:sp>
      <p:sp>
        <p:nvSpPr>
          <p:cNvPr id="38" name="TextBox 37"/>
          <p:cNvSpPr txBox="1"/>
          <p:nvPr/>
        </p:nvSpPr>
        <p:spPr>
          <a:xfrm>
            <a:off x="701675" y="2346325"/>
            <a:ext cx="1249363" cy="400050"/>
          </a:xfrm>
          <a:prstGeom prst="rect">
            <a:avLst/>
          </a:prstGeom>
          <a:noFill/>
        </p:spPr>
        <p:txBody>
          <a:bodyPr wrap="none">
            <a:spAutoFit/>
          </a:bodyPr>
          <a:lstStyle/>
          <a:p>
            <a:pPr>
              <a:defRPr/>
            </a:pPr>
            <a:r>
              <a:rPr lang="en-US" b="0" dirty="0">
                <a:solidFill>
                  <a:schemeClr val="tx1">
                    <a:lumMod val="50000"/>
                    <a:lumOff val="50000"/>
                  </a:schemeClr>
                </a:solidFill>
                <a:latin typeface="+mn-lt"/>
              </a:rPr>
              <a:t>CPU Chip</a:t>
            </a:r>
          </a:p>
        </p:txBody>
      </p:sp>
      <p:sp>
        <p:nvSpPr>
          <p:cNvPr id="23590" name="Rectangle 2"/>
          <p:cNvSpPr txBox="1">
            <a:spLocks noChangeArrowheads="1"/>
          </p:cNvSpPr>
          <p:nvPr/>
        </p:nvSpPr>
        <p:spPr bwMode="auto">
          <a:xfrm>
            <a:off x="457200" y="457200"/>
            <a:ext cx="80772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2000" b="1">
                <a:solidFill>
                  <a:schemeClr val="tx1"/>
                </a:solidFill>
                <a:latin typeface="Comic Sans MS" pitchFamily="66" charset="0"/>
                <a:ea typeface="宋体" pitchFamily="2" charset="-122"/>
              </a:defRPr>
            </a:lvl1pPr>
            <a:lvl2pPr marL="742950" indent="-285750">
              <a:defRPr sz="2000" b="1">
                <a:solidFill>
                  <a:schemeClr val="tx1"/>
                </a:solidFill>
                <a:latin typeface="Comic Sans MS" pitchFamily="66" charset="0"/>
                <a:ea typeface="宋体" pitchFamily="2" charset="-122"/>
              </a:defRPr>
            </a:lvl2pPr>
            <a:lvl3pPr marL="1143000" indent="-228600">
              <a:defRPr sz="2000" b="1">
                <a:solidFill>
                  <a:schemeClr val="tx1"/>
                </a:solidFill>
                <a:latin typeface="Comic Sans MS" pitchFamily="66" charset="0"/>
                <a:ea typeface="宋体" pitchFamily="2" charset="-122"/>
              </a:defRPr>
            </a:lvl3pPr>
            <a:lvl4pPr marL="1600200" indent="-228600">
              <a:defRPr sz="2000" b="1">
                <a:solidFill>
                  <a:schemeClr val="tx1"/>
                </a:solidFill>
                <a:latin typeface="Comic Sans MS" pitchFamily="66" charset="0"/>
                <a:ea typeface="宋体" pitchFamily="2" charset="-122"/>
              </a:defRPr>
            </a:lvl4pPr>
            <a:lvl5pPr marL="2057400" indent="-228600">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defRPr sz="2000" b="1">
                <a:solidFill>
                  <a:schemeClr val="tx1"/>
                </a:solidFill>
                <a:latin typeface="Comic Sans MS" pitchFamily="66" charset="0"/>
                <a:ea typeface="宋体" pitchFamily="2" charset="-122"/>
              </a:defRPr>
            </a:lvl9pPr>
          </a:lstStyle>
          <a:p>
            <a:r>
              <a:rPr lang="en-US" altLang="zh-CN" sz="2800" dirty="0">
                <a:solidFill>
                  <a:schemeClr val="tx2"/>
                </a:solidFill>
              </a:rPr>
              <a:t>Recap: Integrating Caches and VM</a:t>
            </a:r>
          </a:p>
        </p:txBody>
      </p:sp>
    </p:spTree>
    <p:extLst>
      <p:ext uri="{BB962C8B-B14F-4D97-AF65-F5344CB8AC3E}">
        <p14:creationId xmlns:p14="http://schemas.microsoft.com/office/powerpoint/2010/main" val="2136154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xfrm>
            <a:off x="0" y="613410"/>
            <a:ext cx="9143999" cy="782638"/>
          </a:xfrm>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normAutofit fontScale="90000"/>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Translating with a k-level Page Table</a:t>
            </a:r>
          </a:p>
        </p:txBody>
      </p:sp>
      <p:sp>
        <p:nvSpPr>
          <p:cNvPr id="43010" name="Rectangle 2"/>
          <p:cNvSpPr>
            <a:spLocks noChangeArrowheads="1"/>
          </p:cNvSpPr>
          <p:nvPr/>
        </p:nvSpPr>
        <p:spPr bwMode="auto">
          <a:xfrm>
            <a:off x="1455738" y="2478405"/>
            <a:ext cx="1239837" cy="304800"/>
          </a:xfrm>
          <a:prstGeom prst="rect">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000066"/>
                </a:solidFill>
                <a:latin typeface="Helvetica" charset="0"/>
              </a:rPr>
              <a:t>VPN 1</a:t>
            </a:r>
          </a:p>
        </p:txBody>
      </p:sp>
      <p:sp>
        <p:nvSpPr>
          <p:cNvPr id="43011" name="Text Box 3"/>
          <p:cNvSpPr txBox="1">
            <a:spLocks noChangeArrowheads="1"/>
          </p:cNvSpPr>
          <p:nvPr/>
        </p:nvSpPr>
        <p:spPr bwMode="auto">
          <a:xfrm>
            <a:off x="7212051" y="2232897"/>
            <a:ext cx="257099" cy="25289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050">
                <a:latin typeface="Helvetica" charset="0"/>
              </a:rPr>
              <a:t>0</a:t>
            </a:r>
          </a:p>
        </p:txBody>
      </p:sp>
      <p:sp>
        <p:nvSpPr>
          <p:cNvPr id="43012" name="Text Box 4"/>
          <p:cNvSpPr txBox="1">
            <a:spLocks noChangeArrowheads="1"/>
          </p:cNvSpPr>
          <p:nvPr/>
        </p:nvSpPr>
        <p:spPr bwMode="auto">
          <a:xfrm>
            <a:off x="6380413" y="2232897"/>
            <a:ext cx="377325" cy="25289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050">
                <a:latin typeface="Helvetica" charset="0"/>
              </a:rPr>
              <a:t>p-1</a:t>
            </a:r>
          </a:p>
        </p:txBody>
      </p:sp>
      <p:sp>
        <p:nvSpPr>
          <p:cNvPr id="43013" name="Text Box 5"/>
          <p:cNvSpPr txBox="1">
            <a:spLocks noChangeArrowheads="1"/>
          </p:cNvSpPr>
          <p:nvPr/>
        </p:nvSpPr>
        <p:spPr bwMode="auto">
          <a:xfrm>
            <a:off x="1343275" y="2194797"/>
            <a:ext cx="377325" cy="25289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050">
                <a:latin typeface="Helvetica" charset="0"/>
              </a:rPr>
              <a:t>n-1</a:t>
            </a:r>
          </a:p>
        </p:txBody>
      </p:sp>
      <p:sp>
        <p:nvSpPr>
          <p:cNvPr id="43014" name="Rectangle 6"/>
          <p:cNvSpPr>
            <a:spLocks noChangeArrowheads="1"/>
          </p:cNvSpPr>
          <p:nvPr/>
        </p:nvSpPr>
        <p:spPr bwMode="auto">
          <a:xfrm>
            <a:off x="6435725" y="2478405"/>
            <a:ext cx="919163" cy="304800"/>
          </a:xfrm>
          <a:prstGeom prst="rect">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000066"/>
                </a:solidFill>
                <a:latin typeface="Helvetica" charset="0"/>
              </a:rPr>
              <a:t>VPO</a:t>
            </a:r>
          </a:p>
        </p:txBody>
      </p:sp>
      <p:sp>
        <p:nvSpPr>
          <p:cNvPr id="43015" name="Rectangle 7"/>
          <p:cNvSpPr>
            <a:spLocks noChangeArrowheads="1"/>
          </p:cNvSpPr>
          <p:nvPr/>
        </p:nvSpPr>
        <p:spPr bwMode="auto">
          <a:xfrm>
            <a:off x="2705100" y="2478405"/>
            <a:ext cx="1239838" cy="304800"/>
          </a:xfrm>
          <a:prstGeom prst="rect">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000066"/>
                </a:solidFill>
                <a:latin typeface="Helvetica" charset="0"/>
              </a:rPr>
              <a:t>VPN 2</a:t>
            </a:r>
          </a:p>
        </p:txBody>
      </p:sp>
      <p:sp>
        <p:nvSpPr>
          <p:cNvPr id="43016" name="Rectangle 8"/>
          <p:cNvSpPr>
            <a:spLocks noChangeArrowheads="1"/>
          </p:cNvSpPr>
          <p:nvPr/>
        </p:nvSpPr>
        <p:spPr bwMode="auto">
          <a:xfrm>
            <a:off x="3949700" y="2478405"/>
            <a:ext cx="1239838" cy="304800"/>
          </a:xfrm>
          <a:prstGeom prst="rect">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000066"/>
                </a:solidFill>
                <a:latin typeface="Helvetica" charset="0"/>
              </a:rPr>
              <a:t>...</a:t>
            </a:r>
          </a:p>
        </p:txBody>
      </p:sp>
      <p:sp>
        <p:nvSpPr>
          <p:cNvPr id="43017" name="Rectangle 9"/>
          <p:cNvSpPr>
            <a:spLocks noChangeArrowheads="1"/>
          </p:cNvSpPr>
          <p:nvPr/>
        </p:nvSpPr>
        <p:spPr bwMode="auto">
          <a:xfrm>
            <a:off x="5189538" y="2478405"/>
            <a:ext cx="1239837" cy="304800"/>
          </a:xfrm>
          <a:prstGeom prst="rect">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000066"/>
                </a:solidFill>
                <a:latin typeface="Helvetica" charset="0"/>
              </a:rPr>
              <a:t>VPN k</a:t>
            </a:r>
          </a:p>
        </p:txBody>
      </p:sp>
      <p:sp>
        <p:nvSpPr>
          <p:cNvPr id="43018" name="Line 10"/>
          <p:cNvSpPr>
            <a:spLocks noChangeShapeType="1"/>
          </p:cNvSpPr>
          <p:nvPr/>
        </p:nvSpPr>
        <p:spPr bwMode="auto">
          <a:xfrm>
            <a:off x="1646238" y="2640330"/>
            <a:ext cx="1587" cy="1193800"/>
          </a:xfrm>
          <a:prstGeom prst="line">
            <a:avLst/>
          </a:prstGeom>
          <a:noFill/>
          <a:ln w="12600">
            <a:solidFill>
              <a:srgbClr val="000066"/>
            </a:solidFill>
            <a:miter lim="800000"/>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19" name="Rectangle 11"/>
          <p:cNvSpPr>
            <a:spLocks noChangeArrowheads="1"/>
          </p:cNvSpPr>
          <p:nvPr/>
        </p:nvSpPr>
        <p:spPr bwMode="auto">
          <a:xfrm>
            <a:off x="1989138" y="3376930"/>
            <a:ext cx="520700" cy="774700"/>
          </a:xfrm>
          <a:prstGeom prst="rect">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2000"/>
          </a:p>
        </p:txBody>
      </p:sp>
      <p:sp>
        <p:nvSpPr>
          <p:cNvPr id="43020" name="Line 12"/>
          <p:cNvSpPr>
            <a:spLocks noChangeShapeType="1"/>
          </p:cNvSpPr>
          <p:nvPr/>
        </p:nvSpPr>
        <p:spPr bwMode="auto">
          <a:xfrm>
            <a:off x="1646238" y="3834130"/>
            <a:ext cx="342900" cy="1588"/>
          </a:xfrm>
          <a:prstGeom prst="line">
            <a:avLst/>
          </a:prstGeom>
          <a:noFill/>
          <a:ln w="12600">
            <a:solidFill>
              <a:srgbClr val="00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21" name="Rectangle 13"/>
          <p:cNvSpPr>
            <a:spLocks noChangeArrowheads="1"/>
          </p:cNvSpPr>
          <p:nvPr/>
        </p:nvSpPr>
        <p:spPr bwMode="auto">
          <a:xfrm>
            <a:off x="1989138" y="3770630"/>
            <a:ext cx="520700" cy="114300"/>
          </a:xfrm>
          <a:prstGeom prst="rect">
            <a:avLst/>
          </a:prstGeom>
          <a:solidFill>
            <a:srgbClr val="C0C0C0"/>
          </a:solidFill>
          <a:ln w="12600">
            <a:solidFill>
              <a:srgbClr val="000066"/>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2000"/>
          </a:p>
        </p:txBody>
      </p:sp>
      <p:sp>
        <p:nvSpPr>
          <p:cNvPr id="43022" name="Line 14"/>
          <p:cNvSpPr>
            <a:spLocks noChangeShapeType="1"/>
          </p:cNvSpPr>
          <p:nvPr/>
        </p:nvSpPr>
        <p:spPr bwMode="auto">
          <a:xfrm>
            <a:off x="2852738" y="2640330"/>
            <a:ext cx="1587" cy="952500"/>
          </a:xfrm>
          <a:prstGeom prst="line">
            <a:avLst/>
          </a:prstGeom>
          <a:noFill/>
          <a:ln w="12600">
            <a:solidFill>
              <a:srgbClr val="000066"/>
            </a:solidFill>
            <a:miter lim="800000"/>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23" name="Rectangle 15"/>
          <p:cNvSpPr>
            <a:spLocks noChangeArrowheads="1"/>
          </p:cNvSpPr>
          <p:nvPr/>
        </p:nvSpPr>
        <p:spPr bwMode="auto">
          <a:xfrm>
            <a:off x="3195638" y="3376930"/>
            <a:ext cx="520700" cy="774700"/>
          </a:xfrm>
          <a:prstGeom prst="rect">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2000"/>
          </a:p>
        </p:txBody>
      </p:sp>
      <p:sp>
        <p:nvSpPr>
          <p:cNvPr id="43024" name="Line 16"/>
          <p:cNvSpPr>
            <a:spLocks noChangeShapeType="1"/>
          </p:cNvSpPr>
          <p:nvPr/>
        </p:nvSpPr>
        <p:spPr bwMode="auto">
          <a:xfrm>
            <a:off x="2852738" y="3592830"/>
            <a:ext cx="342900" cy="1588"/>
          </a:xfrm>
          <a:prstGeom prst="line">
            <a:avLst/>
          </a:prstGeom>
          <a:noFill/>
          <a:ln w="12600">
            <a:solidFill>
              <a:srgbClr val="00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25" name="Rectangle 17"/>
          <p:cNvSpPr>
            <a:spLocks noChangeArrowheads="1"/>
          </p:cNvSpPr>
          <p:nvPr/>
        </p:nvSpPr>
        <p:spPr bwMode="auto">
          <a:xfrm>
            <a:off x="3195638" y="3542030"/>
            <a:ext cx="520700" cy="114300"/>
          </a:xfrm>
          <a:prstGeom prst="rect">
            <a:avLst/>
          </a:prstGeom>
          <a:solidFill>
            <a:srgbClr val="C0C0C0"/>
          </a:solidFill>
          <a:ln w="12600">
            <a:solidFill>
              <a:srgbClr val="000066"/>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2000"/>
          </a:p>
        </p:txBody>
      </p:sp>
      <p:sp>
        <p:nvSpPr>
          <p:cNvPr id="43026" name="Line 18"/>
          <p:cNvSpPr>
            <a:spLocks noChangeShapeType="1"/>
          </p:cNvSpPr>
          <p:nvPr/>
        </p:nvSpPr>
        <p:spPr bwMode="auto">
          <a:xfrm>
            <a:off x="5367338" y="2640330"/>
            <a:ext cx="1587" cy="1333500"/>
          </a:xfrm>
          <a:prstGeom prst="line">
            <a:avLst/>
          </a:prstGeom>
          <a:noFill/>
          <a:ln w="12600">
            <a:solidFill>
              <a:srgbClr val="000066"/>
            </a:solidFill>
            <a:miter lim="800000"/>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27" name="Rectangle 19"/>
          <p:cNvSpPr>
            <a:spLocks noChangeArrowheads="1"/>
          </p:cNvSpPr>
          <p:nvPr/>
        </p:nvSpPr>
        <p:spPr bwMode="auto">
          <a:xfrm>
            <a:off x="5710238" y="3376930"/>
            <a:ext cx="520700" cy="774700"/>
          </a:xfrm>
          <a:prstGeom prst="rect">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2000"/>
          </a:p>
        </p:txBody>
      </p:sp>
      <p:sp>
        <p:nvSpPr>
          <p:cNvPr id="43028" name="Line 20"/>
          <p:cNvSpPr>
            <a:spLocks noChangeShapeType="1"/>
          </p:cNvSpPr>
          <p:nvPr/>
        </p:nvSpPr>
        <p:spPr bwMode="auto">
          <a:xfrm>
            <a:off x="5367338" y="3973830"/>
            <a:ext cx="342900" cy="1588"/>
          </a:xfrm>
          <a:prstGeom prst="line">
            <a:avLst/>
          </a:prstGeom>
          <a:noFill/>
          <a:ln w="12600">
            <a:solidFill>
              <a:srgbClr val="00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29" name="Rectangle 21"/>
          <p:cNvSpPr>
            <a:spLocks noChangeArrowheads="1"/>
          </p:cNvSpPr>
          <p:nvPr/>
        </p:nvSpPr>
        <p:spPr bwMode="auto">
          <a:xfrm>
            <a:off x="5710238" y="3884930"/>
            <a:ext cx="520700" cy="152400"/>
          </a:xfrm>
          <a:prstGeom prst="rect">
            <a:avLst/>
          </a:prstGeom>
          <a:solidFill>
            <a:srgbClr val="C0C0C0"/>
          </a:solidFill>
          <a:ln w="12600">
            <a:solidFill>
              <a:srgbClr val="000066"/>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400">
                <a:solidFill>
                  <a:srgbClr val="000066"/>
                </a:solidFill>
                <a:latin typeface="Helvetica" charset="0"/>
              </a:rPr>
              <a:t>PPN</a:t>
            </a:r>
          </a:p>
        </p:txBody>
      </p:sp>
      <p:sp>
        <p:nvSpPr>
          <p:cNvPr id="43030" name="Text Box 22"/>
          <p:cNvSpPr txBox="1">
            <a:spLocks noChangeArrowheads="1"/>
          </p:cNvSpPr>
          <p:nvPr/>
        </p:nvSpPr>
        <p:spPr bwMode="auto">
          <a:xfrm>
            <a:off x="7212051" y="4490322"/>
            <a:ext cx="257099" cy="25289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050">
                <a:latin typeface="Helvetica" charset="0"/>
              </a:rPr>
              <a:t>0</a:t>
            </a:r>
          </a:p>
        </p:txBody>
      </p:sp>
      <p:sp>
        <p:nvSpPr>
          <p:cNvPr id="43031" name="Text Box 23"/>
          <p:cNvSpPr txBox="1">
            <a:spLocks noChangeArrowheads="1"/>
          </p:cNvSpPr>
          <p:nvPr/>
        </p:nvSpPr>
        <p:spPr bwMode="auto">
          <a:xfrm>
            <a:off x="6380413" y="4490322"/>
            <a:ext cx="377325" cy="25289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050">
                <a:latin typeface="Helvetica" charset="0"/>
              </a:rPr>
              <a:t>p-1</a:t>
            </a:r>
          </a:p>
        </p:txBody>
      </p:sp>
      <p:sp>
        <p:nvSpPr>
          <p:cNvPr id="43032" name="Text Box 24"/>
          <p:cNvSpPr txBox="1">
            <a:spLocks noChangeArrowheads="1"/>
          </p:cNvSpPr>
          <p:nvPr/>
        </p:nvSpPr>
        <p:spPr bwMode="auto">
          <a:xfrm>
            <a:off x="2571822" y="4487147"/>
            <a:ext cx="414194" cy="25289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050">
                <a:latin typeface="Helvetica" charset="0"/>
              </a:rPr>
              <a:t>m-1</a:t>
            </a:r>
          </a:p>
        </p:txBody>
      </p:sp>
      <p:sp>
        <p:nvSpPr>
          <p:cNvPr id="43033" name="Rectangle 25"/>
          <p:cNvSpPr>
            <a:spLocks noChangeArrowheads="1"/>
          </p:cNvSpPr>
          <p:nvPr/>
        </p:nvSpPr>
        <p:spPr bwMode="auto">
          <a:xfrm>
            <a:off x="6435725" y="4735830"/>
            <a:ext cx="919163" cy="304800"/>
          </a:xfrm>
          <a:prstGeom prst="rect">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000066"/>
                </a:solidFill>
                <a:latin typeface="Helvetica" charset="0"/>
              </a:rPr>
              <a:t>PPO</a:t>
            </a:r>
          </a:p>
        </p:txBody>
      </p:sp>
      <p:sp>
        <p:nvSpPr>
          <p:cNvPr id="43034" name="Rectangle 26"/>
          <p:cNvSpPr>
            <a:spLocks noChangeArrowheads="1"/>
          </p:cNvSpPr>
          <p:nvPr/>
        </p:nvSpPr>
        <p:spPr bwMode="auto">
          <a:xfrm>
            <a:off x="2705100" y="4735830"/>
            <a:ext cx="3724275" cy="304800"/>
          </a:xfrm>
          <a:prstGeom prst="rect">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solidFill>
                  <a:srgbClr val="000066"/>
                </a:solidFill>
                <a:latin typeface="Helvetica" charset="0"/>
              </a:rPr>
              <a:t>PPN</a:t>
            </a:r>
          </a:p>
        </p:txBody>
      </p:sp>
      <p:sp>
        <p:nvSpPr>
          <p:cNvPr id="43035" name="Line 27"/>
          <p:cNvSpPr>
            <a:spLocks noChangeShapeType="1"/>
          </p:cNvSpPr>
          <p:nvPr/>
        </p:nvSpPr>
        <p:spPr bwMode="auto">
          <a:xfrm>
            <a:off x="2395538" y="3834130"/>
            <a:ext cx="309562" cy="1588"/>
          </a:xfrm>
          <a:prstGeom prst="line">
            <a:avLst/>
          </a:prstGeom>
          <a:noFill/>
          <a:ln w="12600">
            <a:solidFill>
              <a:srgbClr val="000066"/>
            </a:solidFill>
            <a:miter lim="800000"/>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36" name="Line 28"/>
          <p:cNvSpPr>
            <a:spLocks noChangeShapeType="1"/>
          </p:cNvSpPr>
          <p:nvPr/>
        </p:nvSpPr>
        <p:spPr bwMode="auto">
          <a:xfrm flipV="1">
            <a:off x="2700338" y="3378518"/>
            <a:ext cx="1587" cy="460375"/>
          </a:xfrm>
          <a:prstGeom prst="line">
            <a:avLst/>
          </a:prstGeom>
          <a:noFill/>
          <a:ln w="12600">
            <a:solidFill>
              <a:srgbClr val="000066"/>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37" name="Line 29"/>
          <p:cNvSpPr>
            <a:spLocks noChangeShapeType="1"/>
          </p:cNvSpPr>
          <p:nvPr/>
        </p:nvSpPr>
        <p:spPr bwMode="auto">
          <a:xfrm>
            <a:off x="2705100" y="3376930"/>
            <a:ext cx="490538" cy="1588"/>
          </a:xfrm>
          <a:prstGeom prst="line">
            <a:avLst/>
          </a:prstGeom>
          <a:noFill/>
          <a:ln w="12600">
            <a:solidFill>
              <a:srgbClr val="00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38" name="Line 30"/>
          <p:cNvSpPr>
            <a:spLocks noChangeShapeType="1"/>
          </p:cNvSpPr>
          <p:nvPr/>
        </p:nvSpPr>
        <p:spPr bwMode="auto">
          <a:xfrm>
            <a:off x="3614738" y="3592830"/>
            <a:ext cx="309562" cy="1588"/>
          </a:xfrm>
          <a:prstGeom prst="line">
            <a:avLst/>
          </a:prstGeom>
          <a:noFill/>
          <a:ln w="12600">
            <a:solidFill>
              <a:srgbClr val="000066"/>
            </a:solidFill>
            <a:miter lim="800000"/>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39" name="Line 31"/>
          <p:cNvSpPr>
            <a:spLocks noChangeShapeType="1"/>
          </p:cNvSpPr>
          <p:nvPr/>
        </p:nvSpPr>
        <p:spPr bwMode="auto">
          <a:xfrm flipV="1">
            <a:off x="3916363" y="3375343"/>
            <a:ext cx="4762" cy="219075"/>
          </a:xfrm>
          <a:prstGeom prst="line">
            <a:avLst/>
          </a:prstGeom>
          <a:noFill/>
          <a:ln w="12600">
            <a:solidFill>
              <a:srgbClr val="000066"/>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40" name="Line 32"/>
          <p:cNvSpPr>
            <a:spLocks noChangeShapeType="1"/>
          </p:cNvSpPr>
          <p:nvPr/>
        </p:nvSpPr>
        <p:spPr bwMode="auto">
          <a:xfrm>
            <a:off x="3924300" y="3376930"/>
            <a:ext cx="490538" cy="1588"/>
          </a:xfrm>
          <a:prstGeom prst="line">
            <a:avLst/>
          </a:prstGeom>
          <a:noFill/>
          <a:ln w="12600">
            <a:solidFill>
              <a:srgbClr val="00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41" name="Text Box 33"/>
          <p:cNvSpPr txBox="1">
            <a:spLocks noChangeArrowheads="1"/>
          </p:cNvSpPr>
          <p:nvPr/>
        </p:nvSpPr>
        <p:spPr bwMode="auto">
          <a:xfrm>
            <a:off x="3403169" y="2031881"/>
            <a:ext cx="2310675" cy="365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800">
                <a:latin typeface="Helvetica" charset="0"/>
              </a:rPr>
              <a:t>VIRTUAL ADDRESS</a:t>
            </a:r>
          </a:p>
        </p:txBody>
      </p:sp>
      <p:sp>
        <p:nvSpPr>
          <p:cNvPr id="43042" name="Text Box 34"/>
          <p:cNvSpPr txBox="1">
            <a:spLocks noChangeArrowheads="1"/>
          </p:cNvSpPr>
          <p:nvPr/>
        </p:nvSpPr>
        <p:spPr bwMode="auto">
          <a:xfrm>
            <a:off x="3896373" y="5089406"/>
            <a:ext cx="2481555" cy="365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800">
                <a:latin typeface="Helvetica" charset="0"/>
              </a:rPr>
              <a:t>PHYSICAL ADDRESS</a:t>
            </a:r>
          </a:p>
        </p:txBody>
      </p:sp>
      <p:sp>
        <p:nvSpPr>
          <p:cNvPr id="43043" name="Line 35"/>
          <p:cNvSpPr>
            <a:spLocks noChangeShapeType="1"/>
          </p:cNvSpPr>
          <p:nvPr/>
        </p:nvSpPr>
        <p:spPr bwMode="auto">
          <a:xfrm>
            <a:off x="6888163" y="2983230"/>
            <a:ext cx="1587" cy="1752600"/>
          </a:xfrm>
          <a:prstGeom prst="line">
            <a:avLst/>
          </a:prstGeom>
          <a:noFill/>
          <a:ln w="12600">
            <a:solidFill>
              <a:srgbClr val="00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44" name="Line 36"/>
          <p:cNvSpPr>
            <a:spLocks noChangeShapeType="1"/>
          </p:cNvSpPr>
          <p:nvPr/>
        </p:nvSpPr>
        <p:spPr bwMode="auto">
          <a:xfrm>
            <a:off x="6383338" y="3954780"/>
            <a:ext cx="220662" cy="1588"/>
          </a:xfrm>
          <a:prstGeom prst="line">
            <a:avLst/>
          </a:prstGeom>
          <a:noFill/>
          <a:ln w="12600">
            <a:solidFill>
              <a:srgbClr val="000066"/>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45" name="Line 37"/>
          <p:cNvSpPr>
            <a:spLocks noChangeShapeType="1"/>
          </p:cNvSpPr>
          <p:nvPr/>
        </p:nvSpPr>
        <p:spPr bwMode="auto">
          <a:xfrm>
            <a:off x="6599238" y="3959543"/>
            <a:ext cx="1587" cy="534987"/>
          </a:xfrm>
          <a:prstGeom prst="line">
            <a:avLst/>
          </a:prstGeom>
          <a:noFill/>
          <a:ln w="12600">
            <a:solidFill>
              <a:srgbClr val="000066"/>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46" name="Line 38"/>
          <p:cNvSpPr>
            <a:spLocks noChangeShapeType="1"/>
          </p:cNvSpPr>
          <p:nvPr/>
        </p:nvSpPr>
        <p:spPr bwMode="auto">
          <a:xfrm flipH="1">
            <a:off x="4603750" y="4491355"/>
            <a:ext cx="1997075" cy="3175"/>
          </a:xfrm>
          <a:prstGeom prst="line">
            <a:avLst/>
          </a:prstGeom>
          <a:noFill/>
          <a:ln w="12600">
            <a:solidFill>
              <a:srgbClr val="000066"/>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47" name="Line 39"/>
          <p:cNvSpPr>
            <a:spLocks noChangeShapeType="1"/>
          </p:cNvSpPr>
          <p:nvPr/>
        </p:nvSpPr>
        <p:spPr bwMode="auto">
          <a:xfrm>
            <a:off x="4605338" y="4494530"/>
            <a:ext cx="1587" cy="241300"/>
          </a:xfrm>
          <a:prstGeom prst="line">
            <a:avLst/>
          </a:prstGeom>
          <a:noFill/>
          <a:ln w="12600">
            <a:solidFill>
              <a:srgbClr val="00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48" name="Line 40"/>
          <p:cNvSpPr>
            <a:spLocks noChangeShapeType="1"/>
          </p:cNvSpPr>
          <p:nvPr/>
        </p:nvSpPr>
        <p:spPr bwMode="auto">
          <a:xfrm>
            <a:off x="5011738" y="3376930"/>
            <a:ext cx="711200" cy="1588"/>
          </a:xfrm>
          <a:prstGeom prst="line">
            <a:avLst/>
          </a:prstGeom>
          <a:noFill/>
          <a:ln w="12600">
            <a:solidFill>
              <a:srgbClr val="00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2000"/>
          </a:p>
        </p:txBody>
      </p:sp>
      <p:sp>
        <p:nvSpPr>
          <p:cNvPr id="43049" name="Text Box 41"/>
          <p:cNvSpPr txBox="1">
            <a:spLocks noChangeArrowheads="1"/>
          </p:cNvSpPr>
          <p:nvPr/>
        </p:nvSpPr>
        <p:spPr bwMode="auto">
          <a:xfrm>
            <a:off x="4342079" y="3133606"/>
            <a:ext cx="374119" cy="365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800">
                <a:latin typeface="Helvetica" charset="0"/>
              </a:rPr>
              <a:t>...</a:t>
            </a:r>
          </a:p>
        </p:txBody>
      </p:sp>
      <p:sp>
        <p:nvSpPr>
          <p:cNvPr id="43050" name="Text Box 42"/>
          <p:cNvSpPr txBox="1">
            <a:spLocks noChangeArrowheads="1"/>
          </p:cNvSpPr>
          <p:nvPr/>
        </p:nvSpPr>
        <p:spPr bwMode="auto">
          <a:xfrm>
            <a:off x="4710379" y="3133606"/>
            <a:ext cx="374119" cy="365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800">
                <a:latin typeface="Helvetica" charset="0"/>
              </a:rPr>
              <a:t>...</a:t>
            </a:r>
          </a:p>
        </p:txBody>
      </p:sp>
      <p:sp>
        <p:nvSpPr>
          <p:cNvPr id="43051" name="Text Box 43"/>
          <p:cNvSpPr txBox="1">
            <a:spLocks noChangeArrowheads="1"/>
          </p:cNvSpPr>
          <p:nvPr/>
        </p:nvSpPr>
        <p:spPr bwMode="auto">
          <a:xfrm>
            <a:off x="1719595" y="2902626"/>
            <a:ext cx="1016923" cy="51680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400">
                <a:latin typeface="Helvetica" charset="0"/>
              </a:rPr>
              <a:t>Level 1</a:t>
            </a:r>
          </a:p>
          <a:p>
            <a:pPr algn="ctr">
              <a:lnSpc>
                <a:spcPct val="98000"/>
              </a:lnSpc>
            </a:pPr>
            <a:r>
              <a:rPr lang="en-GB" sz="1400">
                <a:latin typeface="Helvetica" charset="0"/>
              </a:rPr>
              <a:t>page table</a:t>
            </a:r>
          </a:p>
        </p:txBody>
      </p:sp>
      <p:sp>
        <p:nvSpPr>
          <p:cNvPr id="43052" name="Text Box 44"/>
          <p:cNvSpPr txBox="1">
            <a:spLocks noChangeArrowheads="1"/>
          </p:cNvSpPr>
          <p:nvPr/>
        </p:nvSpPr>
        <p:spPr bwMode="auto">
          <a:xfrm>
            <a:off x="2938795" y="2893101"/>
            <a:ext cx="1016923" cy="51680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400">
                <a:latin typeface="Helvetica" charset="0"/>
              </a:rPr>
              <a:t>Level 2</a:t>
            </a:r>
          </a:p>
          <a:p>
            <a:pPr algn="ctr">
              <a:lnSpc>
                <a:spcPct val="98000"/>
              </a:lnSpc>
            </a:pPr>
            <a:r>
              <a:rPr lang="en-GB" sz="1400">
                <a:latin typeface="Helvetica" charset="0"/>
              </a:rPr>
              <a:t>page table</a:t>
            </a:r>
          </a:p>
        </p:txBody>
      </p:sp>
      <p:sp>
        <p:nvSpPr>
          <p:cNvPr id="43053" name="Text Box 45"/>
          <p:cNvSpPr txBox="1">
            <a:spLocks noChangeArrowheads="1"/>
          </p:cNvSpPr>
          <p:nvPr/>
        </p:nvSpPr>
        <p:spPr bwMode="auto">
          <a:xfrm>
            <a:off x="5443870" y="2883576"/>
            <a:ext cx="1016923" cy="51680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5pPr>
            <a:lvl6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6pPr>
            <a:lvl7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7pPr>
            <a:lvl8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8pPr>
            <a:lvl9pPr eaLnBrk="0" fontAlgn="base" hangingPunct="0">
              <a:lnSpc>
                <a:spcPct val="93000"/>
              </a:lnSpc>
              <a:spcBef>
                <a:spcPct val="0"/>
              </a:spcBef>
              <a:spcAft>
                <a:spcPct val="0"/>
              </a:spcAft>
              <a:buClr>
                <a:srgbClr val="000066"/>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66"/>
                </a:solidFill>
                <a:latin typeface="Times New Roman" charset="0"/>
                <a:ea typeface="ＭＳ Ｐゴシック" charset="0"/>
              </a:defRPr>
            </a:lvl9pPr>
          </a:lstStyle>
          <a:p>
            <a:pPr algn="ctr">
              <a:lnSpc>
                <a:spcPct val="98000"/>
              </a:lnSpc>
            </a:pPr>
            <a:r>
              <a:rPr lang="en-GB" sz="1400">
                <a:latin typeface="Helvetica" charset="0"/>
              </a:rPr>
              <a:t>Level k</a:t>
            </a:r>
          </a:p>
          <a:p>
            <a:pPr algn="ctr">
              <a:lnSpc>
                <a:spcPct val="98000"/>
              </a:lnSpc>
            </a:pPr>
            <a:r>
              <a:rPr lang="en-GB" sz="1400">
                <a:latin typeface="Helvetica" charset="0"/>
              </a:rPr>
              <a:t>page table</a:t>
            </a:r>
          </a:p>
        </p:txBody>
      </p:sp>
      <p:sp>
        <p:nvSpPr>
          <p:cNvPr id="43054" name="AutoShape 46"/>
          <p:cNvSpPr>
            <a:spLocks/>
          </p:cNvSpPr>
          <p:nvPr/>
        </p:nvSpPr>
        <p:spPr bwMode="auto">
          <a:xfrm rot="5400000">
            <a:off x="6841331" y="2404587"/>
            <a:ext cx="112713" cy="914400"/>
          </a:xfrm>
          <a:prstGeom prst="rightBrace">
            <a:avLst>
              <a:gd name="adj1" fmla="val 67605"/>
              <a:gd name="adj2" fmla="val 50000"/>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2000"/>
          </a:p>
        </p:txBody>
      </p:sp>
      <p:sp>
        <p:nvSpPr>
          <p:cNvPr id="43055" name="AutoShape 47"/>
          <p:cNvSpPr>
            <a:spLocks/>
          </p:cNvSpPr>
          <p:nvPr/>
        </p:nvSpPr>
        <p:spPr bwMode="auto">
          <a:xfrm>
            <a:off x="6272213" y="3884930"/>
            <a:ext cx="74612" cy="142875"/>
          </a:xfrm>
          <a:prstGeom prst="rightBrace">
            <a:avLst>
              <a:gd name="adj1" fmla="val 15958"/>
              <a:gd name="adj2" fmla="val 50000"/>
            </a:avLst>
          </a:prstGeom>
          <a:noFill/>
          <a:ln w="12600">
            <a:solidFill>
              <a:srgbClr val="000066"/>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2000"/>
          </a:p>
        </p:txBody>
      </p:sp>
    </p:spTree>
    <p:extLst>
      <p:ext uri="{BB962C8B-B14F-4D97-AF65-F5344CB8AC3E}">
        <p14:creationId xmlns:p14="http://schemas.microsoft.com/office/powerpoint/2010/main" val="76317676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Page Table Entry (PTE)</a:t>
            </a:r>
            <a:endParaRPr lang="zh-CN" altLang="en-US" dirty="0"/>
          </a:p>
        </p:txBody>
      </p:sp>
      <p:pic>
        <p:nvPicPr>
          <p:cNvPr id="4" name="图片 3"/>
          <p:cNvPicPr>
            <a:picLocks noChangeAspect="1"/>
          </p:cNvPicPr>
          <p:nvPr/>
        </p:nvPicPr>
        <p:blipFill rotWithShape="1">
          <a:blip r:embed="rId3"/>
          <a:srcRect t="67403"/>
          <a:stretch/>
        </p:blipFill>
        <p:spPr>
          <a:xfrm>
            <a:off x="260350" y="1618246"/>
            <a:ext cx="8623300" cy="1709763"/>
          </a:xfrm>
          <a:prstGeom prst="rect">
            <a:avLst/>
          </a:prstGeom>
        </p:spPr>
      </p:pic>
      <p:sp>
        <p:nvSpPr>
          <p:cNvPr id="5" name="内容占位符 2"/>
          <p:cNvSpPr>
            <a:spLocks noGrp="1"/>
          </p:cNvSpPr>
          <p:nvPr>
            <p:ph idx="1"/>
          </p:nvPr>
        </p:nvSpPr>
        <p:spPr>
          <a:xfrm>
            <a:off x="457200" y="3528617"/>
            <a:ext cx="8229600" cy="3245162"/>
          </a:xfrm>
        </p:spPr>
        <p:txBody>
          <a:bodyPr>
            <a:normAutofit fontScale="70000" lnSpcReduction="20000"/>
          </a:bodyPr>
          <a:lstStyle/>
          <a:p>
            <a:r>
              <a:rPr lang="en-US" altLang="zh-CN" dirty="0"/>
              <a:t>P: present</a:t>
            </a:r>
          </a:p>
          <a:p>
            <a:r>
              <a:rPr lang="en-US" altLang="zh-CN" dirty="0"/>
              <a:t>R/W: readable / writable</a:t>
            </a:r>
          </a:p>
          <a:p>
            <a:r>
              <a:rPr lang="en-US" altLang="zh-CN" dirty="0"/>
              <a:t>U/S: user / supervisor</a:t>
            </a:r>
          </a:p>
          <a:p>
            <a:r>
              <a:rPr lang="en-US" altLang="zh-CN" dirty="0"/>
              <a:t>WT: write-through (1) / write-back (0)</a:t>
            </a:r>
          </a:p>
          <a:p>
            <a:r>
              <a:rPr lang="en-US" altLang="zh-CN" dirty="0"/>
              <a:t>CD: cache disabled</a:t>
            </a:r>
          </a:p>
          <a:p>
            <a:r>
              <a:rPr lang="en-US" altLang="zh-CN" dirty="0"/>
              <a:t>A: accessed (set by CPU, clear by OS)</a:t>
            </a:r>
          </a:p>
          <a:p>
            <a:r>
              <a:rPr lang="en-US" altLang="zh-CN" dirty="0"/>
              <a:t>D: dirty</a:t>
            </a:r>
          </a:p>
          <a:p>
            <a:r>
              <a:rPr lang="en-US" altLang="zh-CN" dirty="0"/>
              <a:t>PAT: page table attribute index</a:t>
            </a:r>
          </a:p>
          <a:p>
            <a:r>
              <a:rPr lang="en-US" altLang="zh-CN" dirty="0"/>
              <a:t>G: global page (no TLB updating on the address if CR3 is reset)</a:t>
            </a:r>
          </a:p>
        </p:txBody>
      </p:sp>
      <p:pic>
        <p:nvPicPr>
          <p:cNvPr id="6" name="图片 5"/>
          <p:cNvPicPr>
            <a:picLocks noChangeAspect="1"/>
          </p:cNvPicPr>
          <p:nvPr/>
        </p:nvPicPr>
        <p:blipFill rotWithShape="1">
          <a:blip r:embed="rId3"/>
          <a:srcRect t="1850" b="92644"/>
          <a:stretch/>
        </p:blipFill>
        <p:spPr>
          <a:xfrm>
            <a:off x="260350" y="1377618"/>
            <a:ext cx="8623300" cy="288757"/>
          </a:xfrm>
          <a:prstGeom prst="rect">
            <a:avLst/>
          </a:prstGeom>
        </p:spPr>
      </p:pic>
    </p:spTree>
    <p:extLst>
      <p:ext uri="{BB962C8B-B14F-4D97-AF65-F5344CB8AC3E}">
        <p14:creationId xmlns:p14="http://schemas.microsoft.com/office/powerpoint/2010/main" val="575291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Page Table Entry (PDE)</a:t>
            </a:r>
            <a:endParaRPr lang="zh-CN" altLang="en-US" dirty="0"/>
          </a:p>
        </p:txBody>
      </p:sp>
      <p:pic>
        <p:nvPicPr>
          <p:cNvPr id="4" name="图片 3"/>
          <p:cNvPicPr>
            <a:picLocks noChangeAspect="1"/>
          </p:cNvPicPr>
          <p:nvPr/>
        </p:nvPicPr>
        <p:blipFill rotWithShape="1">
          <a:blip r:embed="rId2"/>
          <a:srcRect t="21845" b="31819"/>
          <a:stretch/>
        </p:blipFill>
        <p:spPr>
          <a:xfrm>
            <a:off x="260350" y="1670299"/>
            <a:ext cx="8623300" cy="2430379"/>
          </a:xfrm>
          <a:prstGeom prst="rect">
            <a:avLst/>
          </a:prstGeom>
        </p:spPr>
      </p:pic>
      <p:sp>
        <p:nvSpPr>
          <p:cNvPr id="5" name="内容占位符 2"/>
          <p:cNvSpPr>
            <a:spLocks noGrp="1"/>
          </p:cNvSpPr>
          <p:nvPr>
            <p:ph idx="1"/>
          </p:nvPr>
        </p:nvSpPr>
        <p:spPr>
          <a:xfrm>
            <a:off x="457200" y="4377402"/>
            <a:ext cx="8229600" cy="1084931"/>
          </a:xfrm>
        </p:spPr>
        <p:txBody>
          <a:bodyPr/>
          <a:lstStyle/>
          <a:p>
            <a:r>
              <a:rPr lang="en-US" altLang="zh-CN" dirty="0"/>
              <a:t>PS: page size (0=4KB, 1=4MB)</a:t>
            </a:r>
          </a:p>
          <a:p>
            <a:pPr lvl="1"/>
            <a:r>
              <a:rPr lang="en-US" altLang="zh-CN" dirty="0"/>
              <a:t>4MB: super page</a:t>
            </a:r>
            <a:endParaRPr lang="zh-CN" altLang="en-US" dirty="0"/>
          </a:p>
        </p:txBody>
      </p:sp>
      <p:pic>
        <p:nvPicPr>
          <p:cNvPr id="6" name="图片 5"/>
          <p:cNvPicPr>
            <a:picLocks noChangeAspect="1"/>
          </p:cNvPicPr>
          <p:nvPr/>
        </p:nvPicPr>
        <p:blipFill rotWithShape="1">
          <a:blip r:embed="rId2"/>
          <a:srcRect t="1850" b="92644"/>
          <a:stretch/>
        </p:blipFill>
        <p:spPr>
          <a:xfrm>
            <a:off x="260350" y="1417638"/>
            <a:ext cx="8623300" cy="288757"/>
          </a:xfrm>
          <a:prstGeom prst="rect">
            <a:avLst/>
          </a:prstGeom>
        </p:spPr>
      </p:pic>
    </p:spTree>
    <p:extLst>
      <p:ext uri="{BB962C8B-B14F-4D97-AF65-F5344CB8AC3E}">
        <p14:creationId xmlns:p14="http://schemas.microsoft.com/office/powerpoint/2010/main" val="3575621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Question</a:t>
            </a:r>
            <a:endParaRPr lang="zh-CN" altLang="en-US" dirty="0"/>
          </a:p>
        </p:txBody>
      </p:sp>
      <p:sp>
        <p:nvSpPr>
          <p:cNvPr id="3" name="内容占位符 2"/>
          <p:cNvSpPr>
            <a:spLocks noGrp="1"/>
          </p:cNvSpPr>
          <p:nvPr>
            <p:ph idx="1"/>
          </p:nvPr>
        </p:nvSpPr>
        <p:spPr/>
        <p:txBody>
          <a:bodyPr/>
          <a:lstStyle/>
          <a:p>
            <a:r>
              <a:rPr lang="en-US" altLang="zh-CN" dirty="0"/>
              <a:t>When the CPU is setting dirty bit of PTE, will it also set the dirty bit of corresponding PDE?</a:t>
            </a:r>
          </a:p>
          <a:p>
            <a:pPr lvl="1"/>
            <a:r>
              <a:rPr lang="en-US" altLang="zh-CN" dirty="0"/>
              <a:t>Let’s check the manual!</a:t>
            </a:r>
            <a:endParaRPr lang="zh-CN" altLang="en-US" dirty="0"/>
          </a:p>
        </p:txBody>
      </p:sp>
    </p:spTree>
    <p:extLst>
      <p:ext uri="{BB962C8B-B14F-4D97-AF65-F5344CB8AC3E}">
        <p14:creationId xmlns:p14="http://schemas.microsoft.com/office/powerpoint/2010/main" val="415256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660400"/>
          </a:xfrm>
        </p:spPr>
        <p:txBody>
          <a:bodyPr>
            <a:normAutofit fontScale="90000"/>
          </a:bodyPr>
          <a:lstStyle/>
          <a:p>
            <a:r>
              <a:rPr lang="en-US" dirty="0"/>
              <a:t>Quiz#1</a:t>
            </a:r>
          </a:p>
        </p:txBody>
      </p:sp>
      <p:sp>
        <p:nvSpPr>
          <p:cNvPr id="4" name="Content Placeholder 3"/>
          <p:cNvSpPr>
            <a:spLocks noGrp="1"/>
          </p:cNvSpPr>
          <p:nvPr>
            <p:ph idx="1"/>
          </p:nvPr>
        </p:nvSpPr>
        <p:spPr>
          <a:xfrm>
            <a:off x="457200" y="660400"/>
            <a:ext cx="8585200" cy="6061075"/>
          </a:xfrm>
        </p:spPr>
        <p:txBody>
          <a:bodyPr>
            <a:normAutofit fontScale="77500" lnSpcReduction="20000"/>
          </a:bodyPr>
          <a:lstStyle/>
          <a:p>
            <a:pPr marL="0" indent="0" algn="just">
              <a:buNone/>
            </a:pPr>
            <a:r>
              <a:rPr lang="en-US" dirty="0"/>
              <a:t>In </a:t>
            </a:r>
            <a:r>
              <a:rPr lang="en-US" b="1" dirty="0"/>
              <a:t>IA32 </a:t>
            </a:r>
            <a:r>
              <a:rPr lang="en-US" dirty="0"/>
              <a:t>architecture, when the </a:t>
            </a:r>
            <a:r>
              <a:rPr lang="en-US" b="1" dirty="0"/>
              <a:t>CR4_PSE </a:t>
            </a:r>
            <a:r>
              <a:rPr lang="en-US" dirty="0"/>
              <a:t>bit in %cr4 register is set, then </a:t>
            </a:r>
            <a:r>
              <a:rPr lang="en-US" dirty="0" err="1"/>
              <a:t>superpage</a:t>
            </a:r>
            <a:r>
              <a:rPr lang="en-US" dirty="0"/>
              <a:t> mode is enabled, and the operating system can use either 4KB sized page or 4MB sized page. There are tradeoffs between small page and large page. </a:t>
            </a:r>
          </a:p>
          <a:p>
            <a:pPr marL="0" indent="0" algn="just">
              <a:buNone/>
            </a:pPr>
            <a:r>
              <a:rPr lang="en-US" dirty="0"/>
              <a:t>Consider the following scenarios: </a:t>
            </a:r>
          </a:p>
          <a:p>
            <a:pPr marL="0" indent="0" algn="just">
              <a:buNone/>
            </a:pPr>
            <a:endParaRPr lang="en-US" dirty="0"/>
          </a:p>
          <a:p>
            <a:pPr marL="0" indent="0">
              <a:buNone/>
            </a:pPr>
            <a:r>
              <a:rPr lang="en-US" dirty="0"/>
              <a:t>a) Dump the content of a large file of several hundred megabytes mapped to the RAM by </a:t>
            </a:r>
            <a:r>
              <a:rPr lang="en-US" dirty="0" err="1"/>
              <a:t>mmap</a:t>
            </a:r>
            <a:r>
              <a:rPr lang="en-US" dirty="0"/>
              <a:t>() function to another location: </a:t>
            </a:r>
          </a:p>
          <a:p>
            <a:pPr marL="400050" lvl="1" indent="0">
              <a:buNone/>
            </a:pPr>
            <a:endParaRPr lang="en-US" dirty="0"/>
          </a:p>
          <a:p>
            <a:pPr marL="0" indent="0">
              <a:buNone/>
            </a:pPr>
            <a:r>
              <a:rPr lang="en-US" dirty="0" err="1"/>
              <a:t>memcpy</a:t>
            </a:r>
            <a:r>
              <a:rPr lang="en-US" dirty="0"/>
              <a:t>(</a:t>
            </a:r>
            <a:r>
              <a:rPr lang="en-US" dirty="0" err="1"/>
              <a:t>addr_of_new_location</a:t>
            </a:r>
            <a:r>
              <a:rPr lang="en-US" dirty="0"/>
              <a:t>, </a:t>
            </a:r>
            <a:r>
              <a:rPr lang="en-US" dirty="0" err="1"/>
              <a:t>addr_of_mapped_file</a:t>
            </a:r>
            <a:r>
              <a:rPr lang="en-US" dirty="0"/>
              <a:t>, </a:t>
            </a:r>
            <a:r>
              <a:rPr lang="en-US" dirty="0" err="1"/>
              <a:t>sizeof_file</a:t>
            </a:r>
            <a:r>
              <a:rPr lang="en-US" dirty="0"/>
              <a:t>); </a:t>
            </a:r>
          </a:p>
          <a:p>
            <a:pPr marL="0" indent="0">
              <a:buNone/>
            </a:pPr>
            <a:endParaRPr lang="en-US" dirty="0"/>
          </a:p>
          <a:p>
            <a:pPr marL="0" indent="0">
              <a:buNone/>
            </a:pPr>
            <a:r>
              <a:rPr lang="en-US" dirty="0"/>
              <a:t>b) Do the following calculation, where A, B are </a:t>
            </a:r>
            <a:r>
              <a:rPr lang="en-US" dirty="0" err="1"/>
              <a:t>int</a:t>
            </a:r>
            <a:r>
              <a:rPr lang="en-US" dirty="0"/>
              <a:t> pointers: </a:t>
            </a:r>
          </a:p>
          <a:p>
            <a:pPr marL="0" indent="0">
              <a:buNone/>
            </a:pPr>
            <a:r>
              <a:rPr lang="en-US" dirty="0"/>
              <a:t>for(</a:t>
            </a:r>
            <a:r>
              <a:rPr lang="en-US" dirty="0" err="1"/>
              <a:t>i</a:t>
            </a:r>
            <a:r>
              <a:rPr lang="en-US" dirty="0"/>
              <a:t>=0; </a:t>
            </a:r>
            <a:r>
              <a:rPr lang="en-US" dirty="0" err="1"/>
              <a:t>i</a:t>
            </a:r>
            <a:r>
              <a:rPr lang="en-US" dirty="0"/>
              <a:t>&lt;0x40000; ++</a:t>
            </a:r>
            <a:r>
              <a:rPr lang="en-US" dirty="0" err="1"/>
              <a:t>i</a:t>
            </a:r>
            <a:r>
              <a:rPr lang="en-US" dirty="0"/>
              <a:t>){ </a:t>
            </a:r>
          </a:p>
          <a:p>
            <a:pPr marL="0" indent="0">
              <a:buNone/>
            </a:pPr>
            <a:r>
              <a:rPr lang="en-US" dirty="0"/>
              <a:t>     A[</a:t>
            </a:r>
            <a:r>
              <a:rPr lang="en-US" dirty="0" err="1"/>
              <a:t>i</a:t>
            </a:r>
            <a:r>
              <a:rPr lang="en-US" dirty="0"/>
              <a:t>] += B[</a:t>
            </a:r>
            <a:r>
              <a:rPr lang="en-US" dirty="0" err="1"/>
              <a:t>i</a:t>
            </a:r>
            <a:r>
              <a:rPr lang="en-US" dirty="0"/>
              <a:t>] &amp; 0x3FFFFF; </a:t>
            </a:r>
          </a:p>
          <a:p>
            <a:pPr marL="0" indent="0">
              <a:buNone/>
            </a:pPr>
            <a:r>
              <a:rPr lang="en-US" dirty="0"/>
              <a:t>} </a:t>
            </a:r>
          </a:p>
          <a:p>
            <a:pPr marL="0" indent="0">
              <a:buNone/>
            </a:pPr>
            <a:endParaRPr lang="en-US" dirty="0"/>
          </a:p>
          <a:p>
            <a:pPr marL="0" indent="0">
              <a:buNone/>
            </a:pPr>
            <a:r>
              <a:rPr lang="en-US" dirty="0"/>
              <a:t>Which sized (4KB or 4MB) page performs better in each scenario? Give your reasons. </a:t>
            </a:r>
          </a:p>
          <a:p>
            <a:pPr marL="0" indent="0" algn="just">
              <a:buNone/>
            </a:pPr>
            <a:endParaRPr lang="en-US" dirty="0"/>
          </a:p>
          <a:p>
            <a:pPr marL="0" indent="0">
              <a:buNone/>
            </a:pPr>
            <a:endParaRPr lang="en-US" dirty="0"/>
          </a:p>
        </p:txBody>
      </p:sp>
      <p:sp>
        <p:nvSpPr>
          <p:cNvPr id="2" name="Slide Number Placeholder 1"/>
          <p:cNvSpPr>
            <a:spLocks noGrp="1"/>
          </p:cNvSpPr>
          <p:nvPr>
            <p:ph type="sldNum" sz="quarter" idx="12"/>
          </p:nvPr>
        </p:nvSpPr>
        <p:spPr/>
        <p:txBody>
          <a:bodyPr/>
          <a:lstStyle/>
          <a:p>
            <a:fld id="{1D72EBF8-7CF5-44B7-B2BF-E22DE4D0703D}" type="slidenum">
              <a:rPr lang="en-US" smtClean="0"/>
              <a:pPr/>
              <a:t>10</a:t>
            </a:fld>
            <a:endParaRPr lang="en-US"/>
          </a:p>
        </p:txBody>
      </p:sp>
    </p:spTree>
    <p:extLst>
      <p:ext uri="{BB962C8B-B14F-4D97-AF65-F5344CB8AC3E}">
        <p14:creationId xmlns:p14="http://schemas.microsoft.com/office/powerpoint/2010/main" val="3088644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PAE: Physical Address Extension</a:t>
            </a:r>
            <a:endParaRPr lang="zh-CN" altLang="en-US" dirty="0"/>
          </a:p>
        </p:txBody>
      </p:sp>
      <p:sp>
        <p:nvSpPr>
          <p:cNvPr id="3" name="内容占位符 2"/>
          <p:cNvSpPr>
            <a:spLocks noGrp="1"/>
          </p:cNvSpPr>
          <p:nvPr>
            <p:ph idx="1"/>
          </p:nvPr>
        </p:nvSpPr>
        <p:spPr/>
        <p:txBody>
          <a:bodyPr/>
          <a:lstStyle/>
          <a:p>
            <a:r>
              <a:rPr lang="en-US" altLang="zh-CN" dirty="0"/>
              <a:t>Enabled when</a:t>
            </a:r>
          </a:p>
          <a:p>
            <a:pPr lvl="1"/>
            <a:r>
              <a:rPr lang="en-US" altLang="zh-CN" dirty="0"/>
              <a:t>CR0.PG=1  &amp;&amp;  CR4.PAE=1</a:t>
            </a:r>
          </a:p>
          <a:p>
            <a:r>
              <a:rPr lang="en-US" altLang="zh-CN" b="1" dirty="0">
                <a:solidFill>
                  <a:srgbClr val="FF0000"/>
                </a:solidFill>
              </a:rPr>
              <a:t>32-bit</a:t>
            </a:r>
            <a:r>
              <a:rPr lang="en-US" altLang="zh-CN" dirty="0"/>
              <a:t> linear address -&gt; </a:t>
            </a:r>
            <a:r>
              <a:rPr lang="en-US" altLang="zh-CN" b="1" dirty="0">
                <a:solidFill>
                  <a:srgbClr val="FF0000"/>
                </a:solidFill>
              </a:rPr>
              <a:t>36-bit</a:t>
            </a:r>
            <a:r>
              <a:rPr lang="en-US" altLang="zh-CN" dirty="0"/>
              <a:t> physical address</a:t>
            </a:r>
          </a:p>
          <a:p>
            <a:pPr lvl="1"/>
            <a:r>
              <a:rPr lang="en-US" altLang="zh-CN" dirty="0"/>
              <a:t>Can be more than 36</a:t>
            </a:r>
          </a:p>
          <a:p>
            <a:r>
              <a:rPr lang="en-US" altLang="zh-CN" dirty="0"/>
              <a:t>Maintains a set of 4 PDPTE registers</a:t>
            </a:r>
          </a:p>
          <a:p>
            <a:pPr lvl="1"/>
            <a:r>
              <a:rPr lang="en-US" altLang="zh-CN" dirty="0"/>
              <a:t>Page directory pointer table </a:t>
            </a:r>
          </a:p>
          <a:p>
            <a:r>
              <a:rPr lang="en-US" altLang="zh-CN" dirty="0"/>
              <a:t>64-bit PTE</a:t>
            </a:r>
          </a:p>
          <a:p>
            <a:pPr lvl="1"/>
            <a:r>
              <a:rPr lang="en-US" altLang="zh-CN" dirty="0"/>
              <a:t>Instead of 32-bit</a:t>
            </a:r>
            <a:endParaRPr lang="zh-CN" altLang="en-US" dirty="0"/>
          </a:p>
        </p:txBody>
      </p:sp>
    </p:spTree>
    <p:extLst>
      <p:ext uri="{BB962C8B-B14F-4D97-AF65-F5344CB8AC3E}">
        <p14:creationId xmlns:p14="http://schemas.microsoft.com/office/powerpoint/2010/main" val="1613980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eaLnBrk="1" hangingPunct="1"/>
            <a:r>
              <a:rPr lang="en-US" altLang="zh-CN"/>
              <a:t>Address translation: PAE-4k</a:t>
            </a:r>
          </a:p>
        </p:txBody>
      </p:sp>
      <p:pic>
        <p:nvPicPr>
          <p:cNvPr id="10245" name="Picture 3"/>
          <p:cNvPicPr>
            <a:picLocks noGrp="1" noChangeAspect="1" noChangeArrowheads="1"/>
          </p:cNvPicPr>
          <p:nvPr>
            <p:ph type="body" idx="1"/>
          </p:nvPr>
        </p:nvPicPr>
        <p:blipFill>
          <a:blip r:embed="rId2"/>
          <a:srcRect/>
          <a:stretch>
            <a:fillRect/>
          </a:stretch>
        </p:blipFill>
        <p:spPr>
          <a:xfrm>
            <a:off x="623898" y="1114216"/>
            <a:ext cx="7642746" cy="5548796"/>
          </a:xfrm>
        </p:spPr>
      </p:pic>
    </p:spTree>
    <p:extLst>
      <p:ext uri="{BB962C8B-B14F-4D97-AF65-F5344CB8AC3E}">
        <p14:creationId xmlns:p14="http://schemas.microsoft.com/office/powerpoint/2010/main" val="5128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lstStyle/>
          <a:p>
            <a:pPr eaLnBrk="1" hangingPunct="1"/>
            <a:r>
              <a:rPr lang="en-US" altLang="zh-CN" dirty="0"/>
              <a:t>Address translation: PAE-2M</a:t>
            </a:r>
          </a:p>
        </p:txBody>
      </p:sp>
      <p:pic>
        <p:nvPicPr>
          <p:cNvPr id="11269" name="Picture 3"/>
          <p:cNvPicPr>
            <a:picLocks noGrp="1" noChangeAspect="1" noChangeArrowheads="1"/>
          </p:cNvPicPr>
          <p:nvPr>
            <p:ph type="body" idx="1"/>
          </p:nvPr>
        </p:nvPicPr>
        <p:blipFill>
          <a:blip r:embed="rId2"/>
          <a:srcRect/>
          <a:stretch>
            <a:fillRect/>
          </a:stretch>
        </p:blipFill>
        <p:spPr>
          <a:xfrm>
            <a:off x="609600" y="1057359"/>
            <a:ext cx="7772400" cy="4500562"/>
          </a:xfrm>
        </p:spPr>
      </p:pic>
      <p:sp>
        <p:nvSpPr>
          <p:cNvPr id="2" name="文本框 1"/>
          <p:cNvSpPr txBox="1"/>
          <p:nvPr/>
        </p:nvSpPr>
        <p:spPr>
          <a:xfrm>
            <a:off x="609600" y="5745079"/>
            <a:ext cx="8077200" cy="584775"/>
          </a:xfrm>
          <a:prstGeom prst="rect">
            <a:avLst/>
          </a:prstGeom>
          <a:noFill/>
        </p:spPr>
        <p:txBody>
          <a:bodyPr wrap="square" rtlCol="0">
            <a:spAutoFit/>
          </a:bodyPr>
          <a:lstStyle/>
          <a:p>
            <a:pPr algn="ctr"/>
            <a:r>
              <a:rPr lang="en-US" altLang="zh-CN" sz="3200" dirty="0">
                <a:solidFill>
                  <a:srgbClr val="3366FF"/>
                </a:solidFill>
                <a:latin typeface="Tahoma" panose="020B0604030504040204" pitchFamily="34" charset="0"/>
                <a:ea typeface="Tahoma" panose="020B0604030504040204" pitchFamily="34" charset="0"/>
                <a:cs typeface="Tahoma" panose="020B0604030504040204" pitchFamily="34" charset="0"/>
              </a:rPr>
              <a:t>Question: Why 2M instead of 4M?</a:t>
            </a:r>
            <a:endParaRPr lang="zh-CN" altLang="en-US" sz="3200" dirty="0">
              <a:solidFill>
                <a:srgbClr val="3366FF"/>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07413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6400" y="165100"/>
            <a:ext cx="8331200" cy="6527800"/>
          </a:xfrm>
          <a:prstGeom prst="rect">
            <a:avLst/>
          </a:prstGeom>
        </p:spPr>
      </p:pic>
    </p:spTree>
    <p:extLst>
      <p:ext uri="{BB962C8B-B14F-4D97-AF65-F5344CB8AC3E}">
        <p14:creationId xmlns:p14="http://schemas.microsoft.com/office/powerpoint/2010/main" val="2574084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91821" y="133704"/>
            <a:ext cx="6989308" cy="6577183"/>
          </a:xfrm>
          <a:prstGeom prst="rect">
            <a:avLst/>
          </a:prstGeom>
        </p:spPr>
      </p:pic>
    </p:spTree>
    <p:extLst>
      <p:ext uri="{BB962C8B-B14F-4D97-AF65-F5344CB8AC3E}">
        <p14:creationId xmlns:p14="http://schemas.microsoft.com/office/powerpoint/2010/main" val="724686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14400" y="0"/>
            <a:ext cx="7308176" cy="6858000"/>
          </a:xfrm>
          <a:prstGeom prst="rect">
            <a:avLst/>
          </a:prstGeom>
        </p:spPr>
      </p:pic>
    </p:spTree>
    <p:extLst>
      <p:ext uri="{BB962C8B-B14F-4D97-AF65-F5344CB8AC3E}">
        <p14:creationId xmlns:p14="http://schemas.microsoft.com/office/powerpoint/2010/main" val="4185044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826" y="274638"/>
            <a:ext cx="8580974" cy="1143000"/>
          </a:xfrm>
        </p:spPr>
        <p:txBody>
          <a:bodyPr>
            <a:normAutofit fontScale="90000"/>
          </a:bodyPr>
          <a:lstStyle/>
          <a:p>
            <a:r>
              <a:rPr lang="en-US" dirty="0"/>
              <a:t>big picture of xv6's virtual addressing scheme </a:t>
            </a:r>
          </a:p>
        </p:txBody>
      </p:sp>
      <p:sp>
        <p:nvSpPr>
          <p:cNvPr id="5" name="Content Placeholder 4"/>
          <p:cNvSpPr>
            <a:spLocks noGrp="1"/>
          </p:cNvSpPr>
          <p:nvPr>
            <p:ph idx="1"/>
          </p:nvPr>
        </p:nvSpPr>
        <p:spPr/>
        <p:txBody>
          <a:bodyPr>
            <a:normAutofit lnSpcReduction="10000"/>
          </a:bodyPr>
          <a:lstStyle/>
          <a:p>
            <a:pPr marL="0" indent="0">
              <a:buNone/>
            </a:pPr>
            <a:r>
              <a:rPr lang="en-US" dirty="0"/>
              <a:t>0x00000000:0x80000000 </a:t>
            </a:r>
          </a:p>
          <a:p>
            <a:pPr marL="457200" lvl="1" indent="0">
              <a:buNone/>
            </a:pPr>
            <a:r>
              <a:rPr lang="en-US" dirty="0"/>
              <a:t>user addresses below KERNBASE</a:t>
            </a:r>
          </a:p>
          <a:p>
            <a:pPr marL="0" indent="0">
              <a:buNone/>
            </a:pPr>
            <a:r>
              <a:rPr lang="en-US" dirty="0"/>
              <a:t>0x80000000:0x80100000 </a:t>
            </a:r>
          </a:p>
          <a:p>
            <a:pPr marL="457200" lvl="1" indent="0">
              <a:buNone/>
            </a:pPr>
            <a:r>
              <a:rPr lang="en-US" dirty="0"/>
              <a:t>map low 1MB devices (for kernel) </a:t>
            </a:r>
          </a:p>
          <a:p>
            <a:pPr marL="0" indent="0">
              <a:buNone/>
            </a:pPr>
            <a:r>
              <a:rPr lang="en-US" dirty="0"/>
              <a:t>0x80100000:? </a:t>
            </a:r>
          </a:p>
          <a:p>
            <a:pPr marL="457200" lvl="1" indent="0">
              <a:buNone/>
            </a:pPr>
            <a:r>
              <a:rPr lang="en-US" dirty="0"/>
              <a:t>kernel instructions/data </a:t>
            </a:r>
          </a:p>
          <a:p>
            <a:pPr marL="0" indent="0">
              <a:buNone/>
            </a:pPr>
            <a:r>
              <a:rPr lang="en-US" dirty="0"/>
              <a:t>? :0x8E000000</a:t>
            </a:r>
          </a:p>
          <a:p>
            <a:pPr marL="457200" lvl="1" indent="0">
              <a:buNone/>
            </a:pPr>
            <a:r>
              <a:rPr lang="en-US" dirty="0"/>
              <a:t>224 MB of DRAM mapped here</a:t>
            </a:r>
          </a:p>
          <a:p>
            <a:pPr marL="0" indent="0">
              <a:buNone/>
            </a:pPr>
            <a:r>
              <a:rPr lang="en-US" dirty="0"/>
              <a:t>0xFE000000:0x00000000</a:t>
            </a:r>
          </a:p>
          <a:p>
            <a:pPr marL="457200" lvl="1" indent="0">
              <a:buNone/>
            </a:pPr>
            <a:r>
              <a:rPr lang="en-US" dirty="0"/>
              <a:t>more memory-mapped devices</a:t>
            </a:r>
          </a:p>
        </p:txBody>
      </p:sp>
    </p:spTree>
    <p:extLst>
      <p:ext uri="{BB962C8B-B14F-4D97-AF65-F5344CB8AC3E}">
        <p14:creationId xmlns:p14="http://schemas.microsoft.com/office/powerpoint/2010/main" val="651380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110"/>
            <a:ext cx="8229600" cy="1143000"/>
          </a:xfrm>
        </p:spPr>
        <p:txBody>
          <a:bodyPr/>
          <a:lstStyle/>
          <a:p>
            <a:r>
              <a:rPr lang="en-US" dirty="0"/>
              <a:t>4 KB pages </a:t>
            </a:r>
          </a:p>
        </p:txBody>
      </p:sp>
      <p:sp>
        <p:nvSpPr>
          <p:cNvPr id="3" name="Content Placeholder 2"/>
          <p:cNvSpPr>
            <a:spLocks noGrp="1"/>
          </p:cNvSpPr>
          <p:nvPr>
            <p:ph idx="1"/>
          </p:nvPr>
        </p:nvSpPr>
        <p:spPr>
          <a:xfrm>
            <a:off x="457200" y="1084230"/>
            <a:ext cx="8229600" cy="4525963"/>
          </a:xfrm>
        </p:spPr>
        <p:txBody>
          <a:bodyPr/>
          <a:lstStyle/>
          <a:p>
            <a:pPr marL="0" indent="0">
              <a:buNone/>
            </a:pPr>
            <a:r>
              <a:rPr lang="en-US" dirty="0" err="1"/>
              <a:t>entrypgdir</a:t>
            </a:r>
            <a:r>
              <a:rPr lang="en-US" dirty="0"/>
              <a:t> was simple</a:t>
            </a:r>
          </a:p>
          <a:p>
            <a:pPr marL="457200" lvl="1" indent="0">
              <a:buNone/>
            </a:pPr>
            <a:r>
              <a:rPr lang="en-US" dirty="0"/>
              <a:t>array of 1024 PDEs, each mapping 4 MB</a:t>
            </a:r>
            <a:r>
              <a:rPr lang="en-US" altLang="zh-CN" dirty="0"/>
              <a:t>,</a:t>
            </a:r>
            <a:r>
              <a:rPr lang="en-US" dirty="0"/>
              <a:t> but 4 MB is too large a page size! </a:t>
            </a:r>
          </a:p>
          <a:p>
            <a:pPr marL="457200" lvl="1" indent="0">
              <a:buNone/>
            </a:pPr>
            <a:r>
              <a:rPr lang="en-US" dirty="0"/>
              <a:t>very wasteful if you have small processes xv6 programs are a few dozen kilobytes </a:t>
            </a:r>
          </a:p>
          <a:p>
            <a:pPr marL="457200" lvl="1" indent="0">
              <a:buNone/>
            </a:pPr>
            <a:r>
              <a:rPr lang="en-US" dirty="0"/>
              <a:t>4 MB pages require allocating full 4 MB of phys</a:t>
            </a:r>
            <a:r>
              <a:rPr lang="en-US" altLang="zh-CN" dirty="0"/>
              <a:t>ical</a:t>
            </a:r>
            <a:r>
              <a:rPr lang="en-US" dirty="0"/>
              <a:t> </a:t>
            </a:r>
            <a:r>
              <a:rPr lang="en-US" dirty="0" err="1"/>
              <a:t>mem</a:t>
            </a:r>
            <a:r>
              <a:rPr lang="en-US" altLang="zh-CN" dirty="0" err="1"/>
              <a:t>emory</a:t>
            </a:r>
            <a:endParaRPr lang="en-US" dirty="0"/>
          </a:p>
          <a:p>
            <a:pPr marL="457200" lvl="1" indent="0">
              <a:buNone/>
            </a:pPr>
            <a:r>
              <a:rPr lang="en-US" dirty="0"/>
              <a:t>solution: x86 MMU supports 4 KB pages </a:t>
            </a:r>
          </a:p>
          <a:p>
            <a:pPr marL="0" indent="0">
              <a:buNone/>
            </a:pPr>
            <a:endParaRPr lang="en-US" dirty="0"/>
          </a:p>
          <a:p>
            <a:pPr marL="0" indent="0">
              <a:buNone/>
            </a:pPr>
            <a:r>
              <a:rPr lang="en-US" dirty="0" err="1"/>
              <a:t>kvmalloc</a:t>
            </a:r>
            <a:endParaRPr lang="en-US" dirty="0"/>
          </a:p>
        </p:txBody>
      </p:sp>
    </p:spTree>
    <p:extLst>
      <p:ext uri="{BB962C8B-B14F-4D97-AF65-F5344CB8AC3E}">
        <p14:creationId xmlns:p14="http://schemas.microsoft.com/office/powerpoint/2010/main" val="329686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1300" y="200556"/>
            <a:ext cx="8648700" cy="1892300"/>
          </a:xfrm>
          <a:prstGeom prst="rect">
            <a:avLst/>
          </a:prstGeom>
        </p:spPr>
      </p:pic>
      <p:pic>
        <p:nvPicPr>
          <p:cNvPr id="3" name="Picture 2"/>
          <p:cNvPicPr>
            <a:picLocks noChangeAspect="1"/>
          </p:cNvPicPr>
          <p:nvPr/>
        </p:nvPicPr>
        <p:blipFill>
          <a:blip r:embed="rId3"/>
          <a:stretch>
            <a:fillRect/>
          </a:stretch>
        </p:blipFill>
        <p:spPr>
          <a:xfrm>
            <a:off x="241300" y="2289353"/>
            <a:ext cx="8648700" cy="2263002"/>
          </a:xfrm>
          <a:prstGeom prst="rect">
            <a:avLst/>
          </a:prstGeom>
        </p:spPr>
      </p:pic>
      <p:pic>
        <p:nvPicPr>
          <p:cNvPr id="5" name="Picture 4"/>
          <p:cNvPicPr>
            <a:picLocks noChangeAspect="1"/>
          </p:cNvPicPr>
          <p:nvPr/>
        </p:nvPicPr>
        <p:blipFill>
          <a:blip r:embed="rId4"/>
          <a:stretch>
            <a:fillRect/>
          </a:stretch>
        </p:blipFill>
        <p:spPr>
          <a:xfrm>
            <a:off x="241300" y="4737038"/>
            <a:ext cx="8648700" cy="1978752"/>
          </a:xfrm>
          <a:prstGeom prst="rect">
            <a:avLst/>
          </a:prstGeom>
        </p:spPr>
      </p:pic>
    </p:spTree>
    <p:extLst>
      <p:ext uri="{BB962C8B-B14F-4D97-AF65-F5344CB8AC3E}">
        <p14:creationId xmlns:p14="http://schemas.microsoft.com/office/powerpoint/2010/main" val="2539868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Setup_kvm</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a:t>Usage</a:t>
            </a:r>
          </a:p>
          <a:p>
            <a:pPr marL="457200" lvl="1" indent="0">
              <a:buNone/>
            </a:pPr>
            <a:r>
              <a:rPr lang="en-US" dirty="0"/>
              <a:t>creates a page table </a:t>
            </a:r>
          </a:p>
          <a:p>
            <a:pPr marL="457200" lvl="1" indent="0">
              <a:buNone/>
            </a:pPr>
            <a:r>
              <a:rPr lang="en-US" dirty="0"/>
              <a:t>install mappings the kernel will need </a:t>
            </a:r>
          </a:p>
          <a:p>
            <a:pPr marL="457200" lvl="1" indent="0">
              <a:buNone/>
            </a:pPr>
            <a:r>
              <a:rPr lang="en-US" dirty="0"/>
              <a:t>will be called once for each </a:t>
            </a:r>
            <a:r>
              <a:rPr lang="en-US" altLang="zh-CN" dirty="0"/>
              <a:t>new</a:t>
            </a:r>
            <a:r>
              <a:rPr lang="zh-CN" altLang="en-US" dirty="0"/>
              <a:t> </a:t>
            </a:r>
            <a:r>
              <a:rPr lang="en-US" dirty="0"/>
              <a:t>process</a:t>
            </a:r>
          </a:p>
          <a:p>
            <a:pPr marL="0" indent="0">
              <a:buNone/>
            </a:pPr>
            <a:r>
              <a:rPr lang="en-US" dirty="0"/>
              <a:t>Process</a:t>
            </a:r>
          </a:p>
          <a:p>
            <a:pPr marL="457200" lvl="1" indent="0">
              <a:buNone/>
            </a:pPr>
            <a:r>
              <a:rPr lang="en-US" dirty="0"/>
              <a:t>must allocate PD, allocate some PTs, put mappings in PTEs</a:t>
            </a:r>
          </a:p>
          <a:p>
            <a:pPr marL="457200" lvl="1" indent="0">
              <a:buNone/>
            </a:pPr>
            <a:r>
              <a:rPr lang="en-US" dirty="0" err="1"/>
              <a:t>alloc</a:t>
            </a:r>
            <a:r>
              <a:rPr lang="en-US" dirty="0"/>
              <a:t> allocates a physical page for the PD </a:t>
            </a:r>
          </a:p>
          <a:p>
            <a:pPr marL="914400" lvl="2" indent="0">
              <a:buNone/>
            </a:pPr>
            <a:r>
              <a:rPr lang="en-US" dirty="0"/>
              <a:t>returns that page's virtual address above 0x8000000 </a:t>
            </a:r>
          </a:p>
          <a:p>
            <a:pPr marL="914400" lvl="2" indent="0">
              <a:buNone/>
            </a:pPr>
            <a:r>
              <a:rPr lang="en-US" dirty="0"/>
              <a:t>so we'll have to call V2P before installing in cr3 </a:t>
            </a:r>
          </a:p>
          <a:p>
            <a:pPr marL="457200" lvl="1" indent="0">
              <a:buNone/>
            </a:pPr>
            <a:r>
              <a:rPr lang="en-US" dirty="0" err="1"/>
              <a:t>memset</a:t>
            </a:r>
            <a:r>
              <a:rPr lang="en-US" dirty="0"/>
              <a:t> so that default is no translation (no P bit) </a:t>
            </a:r>
          </a:p>
          <a:p>
            <a:pPr marL="457200" lvl="1" indent="0">
              <a:buNone/>
            </a:pPr>
            <a:r>
              <a:rPr lang="en-US" dirty="0"/>
              <a:t>a call to </a:t>
            </a:r>
            <a:r>
              <a:rPr lang="en-US" dirty="0" err="1"/>
              <a:t>mappages</a:t>
            </a:r>
            <a:r>
              <a:rPr lang="en-US" dirty="0"/>
              <a:t> for each entry in </a:t>
            </a:r>
            <a:r>
              <a:rPr lang="en-US" dirty="0" err="1"/>
              <a:t>kmap</a:t>
            </a:r>
            <a:r>
              <a:rPr lang="en-US" dirty="0"/>
              <a:t>[]</a:t>
            </a:r>
          </a:p>
        </p:txBody>
      </p:sp>
    </p:spTree>
    <p:extLst>
      <p:ext uri="{BB962C8B-B14F-4D97-AF65-F5344CB8AC3E}">
        <p14:creationId xmlns:p14="http://schemas.microsoft.com/office/powerpoint/2010/main" val="1827010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1300" y="628770"/>
            <a:ext cx="8648700" cy="5371422"/>
          </a:xfrm>
          <a:prstGeom prst="rect">
            <a:avLst/>
          </a:prstGeom>
        </p:spPr>
      </p:pic>
    </p:spTree>
    <p:extLst>
      <p:ext uri="{BB962C8B-B14F-4D97-AF65-F5344CB8AC3E}">
        <p14:creationId xmlns:p14="http://schemas.microsoft.com/office/powerpoint/2010/main" val="4189155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t>
            </a:r>
            <a:r>
              <a:rPr lang="en-US" dirty="0" err="1"/>
              <a:t>kmap</a:t>
            </a:r>
            <a:r>
              <a:rPr lang="en-US" dirty="0"/>
              <a:t>[]?</a:t>
            </a:r>
          </a:p>
        </p:txBody>
      </p:sp>
      <p:sp>
        <p:nvSpPr>
          <p:cNvPr id="3" name="Content Placeholder 2"/>
          <p:cNvSpPr>
            <a:spLocks noGrp="1"/>
          </p:cNvSpPr>
          <p:nvPr>
            <p:ph idx="1"/>
          </p:nvPr>
        </p:nvSpPr>
        <p:spPr/>
        <p:txBody>
          <a:bodyPr>
            <a:normAutofit fontScale="92500"/>
          </a:bodyPr>
          <a:lstStyle/>
          <a:p>
            <a:pPr marL="0" indent="0">
              <a:buNone/>
            </a:pPr>
            <a:r>
              <a:rPr lang="en-US" dirty="0"/>
              <a:t>an entry for each region of kernel virtual address space </a:t>
            </a:r>
          </a:p>
          <a:p>
            <a:pPr marL="0" indent="0">
              <a:buNone/>
            </a:pPr>
            <a:endParaRPr lang="en-US" dirty="0"/>
          </a:p>
          <a:p>
            <a:pPr marL="0" indent="0">
              <a:buNone/>
            </a:pPr>
            <a:r>
              <a:rPr lang="en-US" dirty="0"/>
              <a:t>same as address space setup from earlier in lecture </a:t>
            </a:r>
          </a:p>
          <a:p>
            <a:pPr marL="457200" lvl="1" indent="0">
              <a:buNone/>
            </a:pPr>
            <a:r>
              <a:rPr lang="en-US" dirty="0"/>
              <a:t>0x80000000 -&gt; 0x00000000 (memory-mapped devices) </a:t>
            </a:r>
          </a:p>
          <a:p>
            <a:pPr marL="457200" lvl="1" indent="0">
              <a:buNone/>
            </a:pPr>
            <a:r>
              <a:rPr lang="en-US" dirty="0"/>
              <a:t>0x80100000 -&gt; 0x00100000 (kernel instructions and data) </a:t>
            </a:r>
          </a:p>
          <a:p>
            <a:pPr marL="457200" lvl="1" indent="0">
              <a:buNone/>
            </a:pPr>
            <a:r>
              <a:rPr lang="en-US" dirty="0"/>
              <a:t>data -&gt; data-0x80000000 (</a:t>
            </a:r>
            <a:r>
              <a:rPr lang="en-US" dirty="0" err="1"/>
              <a:t>phys</a:t>
            </a:r>
            <a:r>
              <a:rPr lang="en-US" dirty="0"/>
              <a:t> </a:t>
            </a:r>
            <a:r>
              <a:rPr lang="en-US" dirty="0" err="1"/>
              <a:t>mem</a:t>
            </a:r>
            <a:r>
              <a:rPr lang="en-US" dirty="0"/>
              <a:t> after where kernel was loaded) </a:t>
            </a:r>
          </a:p>
          <a:p>
            <a:pPr marL="457200" lvl="1" indent="0">
              <a:buNone/>
            </a:pPr>
            <a:r>
              <a:rPr lang="en-US" dirty="0"/>
              <a:t>DEVSPACE -&gt; DEVSPACE (more memory mapped devices) </a:t>
            </a:r>
          </a:p>
          <a:p>
            <a:pPr marL="457200" lvl="1" indent="0">
              <a:buNone/>
            </a:pPr>
            <a:r>
              <a:rPr lang="en-US" dirty="0"/>
              <a:t>note no mappings below </a:t>
            </a:r>
            <a:r>
              <a:rPr lang="en-US" dirty="0" err="1"/>
              <a:t>va</a:t>
            </a:r>
            <a:r>
              <a:rPr lang="en-US" dirty="0"/>
              <a:t> 0x80000000 -- future user memory there</a:t>
            </a:r>
          </a:p>
        </p:txBody>
      </p:sp>
    </p:spTree>
    <p:extLst>
      <p:ext uri="{BB962C8B-B14F-4D97-AF65-F5344CB8AC3E}">
        <p14:creationId xmlns:p14="http://schemas.microsoft.com/office/powerpoint/2010/main" val="2901477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234379" y="2300361"/>
            <a:ext cx="8686800" cy="3323206"/>
          </a:xfrm>
          <a:prstGeom prst="rect">
            <a:avLst/>
          </a:prstGeom>
        </p:spPr>
      </p:pic>
    </p:spTree>
    <p:extLst>
      <p:ext uri="{BB962C8B-B14F-4D97-AF65-F5344CB8AC3E}">
        <p14:creationId xmlns:p14="http://schemas.microsoft.com/office/powerpoint/2010/main" val="2839369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27000"/>
            <a:ext cx="9144000" cy="6596743"/>
          </a:xfrm>
          <a:prstGeom prst="rect">
            <a:avLst/>
          </a:prstGeom>
        </p:spPr>
      </p:pic>
    </p:spTree>
    <p:extLst>
      <p:ext uri="{BB962C8B-B14F-4D97-AF65-F5344CB8AC3E}">
        <p14:creationId xmlns:p14="http://schemas.microsoft.com/office/powerpoint/2010/main" val="431161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mappages</a:t>
            </a:r>
            <a:endParaRPr lang="en-US" dirty="0"/>
          </a:p>
        </p:txBody>
      </p:sp>
      <p:sp>
        <p:nvSpPr>
          <p:cNvPr id="3" name="Content Placeholder 2"/>
          <p:cNvSpPr>
            <a:spLocks noGrp="1"/>
          </p:cNvSpPr>
          <p:nvPr>
            <p:ph idx="1"/>
          </p:nvPr>
        </p:nvSpPr>
        <p:spPr>
          <a:xfrm>
            <a:off x="457200" y="1243602"/>
            <a:ext cx="8496300" cy="5296898"/>
          </a:xfrm>
        </p:spPr>
        <p:txBody>
          <a:bodyPr>
            <a:normAutofit/>
          </a:bodyPr>
          <a:lstStyle/>
          <a:p>
            <a:r>
              <a:rPr lang="en-US" dirty="0"/>
              <a:t>arguments are PD, </a:t>
            </a:r>
            <a:r>
              <a:rPr lang="en-US" dirty="0" err="1"/>
              <a:t>va</a:t>
            </a:r>
            <a:r>
              <a:rPr lang="en-US" dirty="0"/>
              <a:t>, size, pa, perm </a:t>
            </a:r>
          </a:p>
          <a:p>
            <a:endParaRPr lang="en-US" dirty="0"/>
          </a:p>
          <a:p>
            <a:r>
              <a:rPr lang="en-US" dirty="0"/>
              <a:t>adds mappings from a range of </a:t>
            </a:r>
            <a:r>
              <a:rPr lang="en-US" dirty="0" err="1"/>
              <a:t>va's</a:t>
            </a:r>
            <a:r>
              <a:rPr lang="en-US" dirty="0"/>
              <a:t> to corresponding pa's rounds because other uses pass in non-page-aligned addresses</a:t>
            </a:r>
          </a:p>
          <a:p>
            <a:endParaRPr lang="en-US" dirty="0"/>
          </a:p>
          <a:p>
            <a:r>
              <a:rPr lang="en-US" dirty="0"/>
              <a:t>for each page-aligned address in the range</a:t>
            </a:r>
            <a:r>
              <a:rPr lang="en-US" altLang="zh-CN" dirty="0"/>
              <a:t>,</a:t>
            </a:r>
            <a:r>
              <a:rPr lang="zh-CN" altLang="en-US" dirty="0"/>
              <a:t> </a:t>
            </a:r>
            <a:r>
              <a:rPr lang="en-US" dirty="0"/>
              <a:t>call </a:t>
            </a:r>
            <a:r>
              <a:rPr lang="en-US" dirty="0" err="1"/>
              <a:t>walkpgdir</a:t>
            </a:r>
            <a:r>
              <a:rPr lang="en-US" dirty="0"/>
              <a:t> to find address of PTE need the PTE's address (not just content) </a:t>
            </a:r>
            <a:r>
              <a:rPr lang="en-US" altLang="zh-CN" dirty="0"/>
              <a:t>because</a:t>
            </a:r>
            <a:r>
              <a:rPr lang="en-US" dirty="0"/>
              <a:t> we want to modify </a:t>
            </a:r>
          </a:p>
        </p:txBody>
      </p:sp>
    </p:spTree>
    <p:extLst>
      <p:ext uri="{BB962C8B-B14F-4D97-AF65-F5344CB8AC3E}">
        <p14:creationId xmlns:p14="http://schemas.microsoft.com/office/powerpoint/2010/main" val="2232765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4437" y="200557"/>
            <a:ext cx="7375362" cy="5679877"/>
          </a:xfrm>
          <a:prstGeom prst="rect">
            <a:avLst/>
          </a:prstGeom>
        </p:spPr>
      </p:pic>
      <p:pic>
        <p:nvPicPr>
          <p:cNvPr id="3" name="Picture 2"/>
          <p:cNvPicPr>
            <a:picLocks noChangeAspect="1"/>
          </p:cNvPicPr>
          <p:nvPr/>
        </p:nvPicPr>
        <p:blipFill>
          <a:blip r:embed="rId3"/>
          <a:stretch>
            <a:fillRect/>
          </a:stretch>
        </p:blipFill>
        <p:spPr>
          <a:xfrm>
            <a:off x="0" y="6065336"/>
            <a:ext cx="9144000" cy="637953"/>
          </a:xfrm>
          <a:prstGeom prst="rect">
            <a:avLst/>
          </a:prstGeom>
        </p:spPr>
      </p:pic>
    </p:spTree>
    <p:extLst>
      <p:ext uri="{BB962C8B-B14F-4D97-AF65-F5344CB8AC3E}">
        <p14:creationId xmlns:p14="http://schemas.microsoft.com/office/powerpoint/2010/main" val="4281441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042"/>
            <a:ext cx="8229600" cy="942504"/>
          </a:xfrm>
        </p:spPr>
        <p:txBody>
          <a:bodyPr/>
          <a:lstStyle/>
          <a:p>
            <a:r>
              <a:rPr lang="en-US" dirty="0" err="1"/>
              <a:t>walkpgdir</a:t>
            </a:r>
            <a:endParaRPr lang="en-US" dirty="0"/>
          </a:p>
        </p:txBody>
      </p:sp>
      <p:sp>
        <p:nvSpPr>
          <p:cNvPr id="3" name="Content Placeholder 2"/>
          <p:cNvSpPr>
            <a:spLocks noGrp="1"/>
          </p:cNvSpPr>
          <p:nvPr>
            <p:ph idx="1"/>
          </p:nvPr>
        </p:nvSpPr>
        <p:spPr>
          <a:xfrm>
            <a:off x="185195" y="846708"/>
            <a:ext cx="8501605" cy="4842108"/>
          </a:xfrm>
        </p:spPr>
        <p:txBody>
          <a:bodyPr>
            <a:noAutofit/>
          </a:bodyPr>
          <a:lstStyle/>
          <a:p>
            <a:r>
              <a:rPr lang="en-US" sz="2400" dirty="0"/>
              <a:t>mimics how the paging h/w finds the PTE for an address </a:t>
            </a:r>
          </a:p>
          <a:p>
            <a:r>
              <a:rPr lang="en-US" sz="2400" dirty="0"/>
              <a:t>a little complex since xv6 allocates page-table pages lazily </a:t>
            </a:r>
          </a:p>
          <a:p>
            <a:pPr lvl="1"/>
            <a:r>
              <a:rPr lang="en-US" sz="1800" dirty="0"/>
              <a:t>might not be present, might have to allocate </a:t>
            </a:r>
          </a:p>
          <a:p>
            <a:r>
              <a:rPr lang="en-US" sz="2400" dirty="0"/>
              <a:t>PDX extracts top ten bits </a:t>
            </a:r>
          </a:p>
          <a:p>
            <a:r>
              <a:rPr lang="en-US" sz="2400" dirty="0"/>
              <a:t>&amp;</a:t>
            </a:r>
            <a:r>
              <a:rPr lang="en-US" sz="2400" dirty="0" err="1"/>
              <a:t>pgdir</a:t>
            </a:r>
            <a:r>
              <a:rPr lang="en-US" sz="2400" dirty="0"/>
              <a:t>[PDX(</a:t>
            </a:r>
            <a:r>
              <a:rPr lang="en-US" sz="2400" dirty="0" err="1"/>
              <a:t>va</a:t>
            </a:r>
            <a:r>
              <a:rPr lang="en-US" sz="2400" dirty="0"/>
              <a:t>)] is the address of the relevant PDE </a:t>
            </a:r>
          </a:p>
          <a:p>
            <a:r>
              <a:rPr lang="en-US" sz="2400" dirty="0"/>
              <a:t>now *</a:t>
            </a:r>
            <a:r>
              <a:rPr lang="en-US" sz="2400" dirty="0" err="1"/>
              <a:t>pde</a:t>
            </a:r>
            <a:r>
              <a:rPr lang="en-US" sz="2400" dirty="0"/>
              <a:t> is the PDE </a:t>
            </a:r>
          </a:p>
          <a:p>
            <a:r>
              <a:rPr lang="en-US" sz="2400" dirty="0"/>
              <a:t>if PTE_P </a:t>
            </a:r>
          </a:p>
          <a:p>
            <a:pPr lvl="1"/>
            <a:r>
              <a:rPr lang="en-US" sz="1800" dirty="0"/>
              <a:t>the relevant page-table page already exists </a:t>
            </a:r>
          </a:p>
          <a:p>
            <a:pPr lvl="1"/>
            <a:r>
              <a:rPr lang="en-US" sz="1800" dirty="0"/>
              <a:t>PTE_ADDR extracts the PPN from the PDE </a:t>
            </a:r>
          </a:p>
          <a:p>
            <a:pPr lvl="1"/>
            <a:r>
              <a:rPr lang="en-US" sz="1800" dirty="0"/>
              <a:t>p2v() adds 0x80000000, since PTE holds physical address </a:t>
            </a:r>
          </a:p>
          <a:p>
            <a:r>
              <a:rPr lang="en-US" sz="2400" dirty="0"/>
              <a:t>if not PTE_P </a:t>
            </a:r>
          </a:p>
          <a:p>
            <a:pPr lvl="1"/>
            <a:r>
              <a:rPr lang="en-US" sz="1800" dirty="0" err="1"/>
              <a:t>alloc</a:t>
            </a:r>
            <a:r>
              <a:rPr lang="en-US" sz="1800" dirty="0"/>
              <a:t> a page-table page </a:t>
            </a:r>
          </a:p>
          <a:p>
            <a:pPr lvl="1"/>
            <a:r>
              <a:rPr lang="en-US" sz="1800" dirty="0"/>
              <a:t>fill in PDE with PPN -- thus v2p </a:t>
            </a:r>
          </a:p>
          <a:p>
            <a:r>
              <a:rPr lang="en-US" sz="2400" dirty="0"/>
              <a:t>now the PTE we want is in the page-table page </a:t>
            </a:r>
          </a:p>
          <a:p>
            <a:pPr lvl="1"/>
            <a:r>
              <a:rPr lang="en-US" sz="1800" dirty="0"/>
              <a:t>at offset PTX(</a:t>
            </a:r>
            <a:r>
              <a:rPr lang="en-US" sz="1800" dirty="0" err="1"/>
              <a:t>va</a:t>
            </a:r>
            <a:r>
              <a:rPr lang="en-US" sz="1800" dirty="0"/>
              <a:t>) , which is 2nd 10 bits of </a:t>
            </a:r>
            <a:r>
              <a:rPr lang="en-US" sz="1800" dirty="0" err="1"/>
              <a:t>va</a:t>
            </a:r>
            <a:endParaRPr lang="en-US" sz="1800" dirty="0"/>
          </a:p>
        </p:txBody>
      </p:sp>
    </p:spTree>
    <p:extLst>
      <p:ext uri="{BB962C8B-B14F-4D97-AF65-F5344CB8AC3E}">
        <p14:creationId xmlns:p14="http://schemas.microsoft.com/office/powerpoint/2010/main" val="1744596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400" y="0"/>
            <a:ext cx="9088562" cy="6858000"/>
          </a:xfrm>
          <a:prstGeom prst="rect">
            <a:avLst/>
          </a:prstGeom>
        </p:spPr>
      </p:pic>
    </p:spTree>
    <p:extLst>
      <p:ext uri="{BB962C8B-B14F-4D97-AF65-F5344CB8AC3E}">
        <p14:creationId xmlns:p14="http://schemas.microsoft.com/office/powerpoint/2010/main" val="1331050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8100" y="0"/>
            <a:ext cx="9063482" cy="6858000"/>
          </a:xfrm>
          <a:prstGeom prst="rect">
            <a:avLst/>
          </a:prstGeom>
        </p:spPr>
      </p:pic>
    </p:spTree>
    <p:extLst>
      <p:ext uri="{BB962C8B-B14F-4D97-AF65-F5344CB8AC3E}">
        <p14:creationId xmlns:p14="http://schemas.microsoft.com/office/powerpoint/2010/main" val="1972929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VM mapping</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Create a process</a:t>
            </a:r>
          </a:p>
          <a:p>
            <a:pPr marL="457200" lvl="1" indent="0">
              <a:buNone/>
            </a:pPr>
            <a:r>
              <a:rPr lang="en-US" dirty="0" err="1"/>
              <a:t>Inituvm</a:t>
            </a:r>
            <a:r>
              <a:rPr lang="en-US" dirty="0"/>
              <a:t> : initialized user VM</a:t>
            </a:r>
          </a:p>
          <a:p>
            <a:pPr marL="457200" lvl="1" indent="0">
              <a:buNone/>
            </a:pPr>
            <a:r>
              <a:rPr lang="en-US" dirty="0" err="1"/>
              <a:t>Loaduvm</a:t>
            </a:r>
            <a:r>
              <a:rPr lang="en-US" dirty="0"/>
              <a:t>: load program segment</a:t>
            </a:r>
          </a:p>
          <a:p>
            <a:pPr marL="0" indent="0">
              <a:buNone/>
            </a:pPr>
            <a:r>
              <a:rPr lang="en-US" dirty="0"/>
              <a:t>Context switch</a:t>
            </a:r>
          </a:p>
          <a:p>
            <a:pPr marL="457200" lvl="1" indent="0">
              <a:buNone/>
            </a:pPr>
            <a:r>
              <a:rPr lang="en-US" dirty="0" err="1"/>
              <a:t>switchuvm</a:t>
            </a:r>
            <a:endParaRPr lang="en-US" dirty="0"/>
          </a:p>
          <a:p>
            <a:pPr marL="0" indent="0">
              <a:buNone/>
            </a:pPr>
            <a:r>
              <a:rPr lang="en-US" dirty="0"/>
              <a:t>Grow/shrink/free VM</a:t>
            </a:r>
          </a:p>
          <a:p>
            <a:pPr marL="457200" lvl="1" indent="0">
              <a:buNone/>
            </a:pPr>
            <a:r>
              <a:rPr lang="en-US" dirty="0" err="1"/>
              <a:t>allocuvm</a:t>
            </a:r>
            <a:endParaRPr lang="en-US" dirty="0"/>
          </a:p>
          <a:p>
            <a:pPr marL="457200" lvl="1" indent="0">
              <a:buNone/>
            </a:pPr>
            <a:r>
              <a:rPr lang="en-US" dirty="0" err="1"/>
              <a:t>deallocuvm</a:t>
            </a:r>
            <a:endParaRPr lang="en-US" dirty="0"/>
          </a:p>
          <a:p>
            <a:pPr marL="457200" lvl="1" indent="0">
              <a:buNone/>
            </a:pPr>
            <a:r>
              <a:rPr lang="en-US" dirty="0" err="1"/>
              <a:t>Freeuvm</a:t>
            </a:r>
            <a:endParaRPr lang="en-US" dirty="0"/>
          </a:p>
          <a:p>
            <a:pPr marL="0" indent="0">
              <a:buNone/>
            </a:pPr>
            <a:r>
              <a:rPr lang="en-US" dirty="0"/>
              <a:t>Fork</a:t>
            </a:r>
          </a:p>
          <a:p>
            <a:pPr marL="457200" lvl="1" indent="0">
              <a:buNone/>
            </a:pPr>
            <a:r>
              <a:rPr lang="en-US" dirty="0" err="1"/>
              <a:t>copyuvm</a:t>
            </a:r>
            <a:endParaRPr lang="en-US" dirty="0"/>
          </a:p>
        </p:txBody>
      </p:sp>
    </p:spTree>
    <p:extLst>
      <p:ext uri="{BB962C8B-B14F-4D97-AF65-F5344CB8AC3E}">
        <p14:creationId xmlns:p14="http://schemas.microsoft.com/office/powerpoint/2010/main" val="27643274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3200" y="1181100"/>
            <a:ext cx="8724900" cy="4495800"/>
          </a:xfrm>
          <a:prstGeom prst="rect">
            <a:avLst/>
          </a:prstGeom>
        </p:spPr>
      </p:pic>
    </p:spTree>
    <p:extLst>
      <p:ext uri="{BB962C8B-B14F-4D97-AF65-F5344CB8AC3E}">
        <p14:creationId xmlns:p14="http://schemas.microsoft.com/office/powerpoint/2010/main" val="3095522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35000" y="723900"/>
            <a:ext cx="7861300" cy="5397500"/>
          </a:xfrm>
          <a:prstGeom prst="rect">
            <a:avLst/>
          </a:prstGeom>
        </p:spPr>
      </p:pic>
    </p:spTree>
    <p:extLst>
      <p:ext uri="{BB962C8B-B14F-4D97-AF65-F5344CB8AC3E}">
        <p14:creationId xmlns:p14="http://schemas.microsoft.com/office/powerpoint/2010/main" val="4157821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屏幕快照 2012-03-06 上午9.28.20.png"/>
          <p:cNvPicPr>
            <a:picLocks noChangeAspect="1"/>
          </p:cNvPicPr>
          <p:nvPr/>
        </p:nvPicPr>
        <p:blipFill rotWithShape="1">
          <a:blip r:embed="rId2">
            <a:extLst>
              <a:ext uri="{28A0092B-C50C-407E-A947-70E740481C1C}">
                <a14:useLocalDpi xmlns:a14="http://schemas.microsoft.com/office/drawing/2010/main" val="0"/>
              </a:ext>
            </a:extLst>
          </a:blip>
          <a:srcRect b="49697"/>
          <a:stretch/>
        </p:blipFill>
        <p:spPr>
          <a:xfrm>
            <a:off x="442653" y="1737360"/>
            <a:ext cx="8435662" cy="3449782"/>
          </a:xfrm>
          <a:prstGeom prst="rect">
            <a:avLst/>
          </a:prstGeom>
        </p:spPr>
      </p:pic>
    </p:spTree>
    <p:extLst>
      <p:ext uri="{BB962C8B-B14F-4D97-AF65-F5344CB8AC3E}">
        <p14:creationId xmlns:p14="http://schemas.microsoft.com/office/powerpoint/2010/main" val="2794218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屏幕快照 2012-03-06 上午9.28.3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58800"/>
            <a:ext cx="9144000" cy="5736298"/>
          </a:xfrm>
          <a:prstGeom prst="rect">
            <a:avLst/>
          </a:prstGeom>
        </p:spPr>
      </p:pic>
    </p:spTree>
    <p:extLst>
      <p:ext uri="{BB962C8B-B14F-4D97-AF65-F5344CB8AC3E}">
        <p14:creationId xmlns:p14="http://schemas.microsoft.com/office/powerpoint/2010/main" val="302661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屏幕快照 2012-03-06 上午9.28.4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8300"/>
            <a:ext cx="9144000" cy="6099637"/>
          </a:xfrm>
          <a:prstGeom prst="rect">
            <a:avLst/>
          </a:prstGeom>
        </p:spPr>
      </p:pic>
    </p:spTree>
    <p:extLst>
      <p:ext uri="{BB962C8B-B14F-4D97-AF65-F5344CB8AC3E}">
        <p14:creationId xmlns:p14="http://schemas.microsoft.com/office/powerpoint/2010/main" val="1041105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屏幕快照 2012-03-06 上午9.28.5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400" y="0"/>
            <a:ext cx="8327571" cy="6858000"/>
          </a:xfrm>
          <a:prstGeom prst="rect">
            <a:avLst/>
          </a:prstGeom>
        </p:spPr>
      </p:pic>
    </p:spTree>
    <p:extLst>
      <p:ext uri="{BB962C8B-B14F-4D97-AF65-F5344CB8AC3E}">
        <p14:creationId xmlns:p14="http://schemas.microsoft.com/office/powerpoint/2010/main" val="1679859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屏幕快照 2012-03-06 上午9.29.0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600" y="952500"/>
            <a:ext cx="7658100" cy="4940300"/>
          </a:xfrm>
          <a:prstGeom prst="rect">
            <a:avLst/>
          </a:prstGeom>
        </p:spPr>
      </p:pic>
    </p:spTree>
    <p:extLst>
      <p:ext uri="{BB962C8B-B14F-4D97-AF65-F5344CB8AC3E}">
        <p14:creationId xmlns:p14="http://schemas.microsoft.com/office/powerpoint/2010/main" val="583202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屏幕快照 2012-03-06 上午9.29.2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0" y="0"/>
            <a:ext cx="7674940" cy="6858000"/>
          </a:xfrm>
          <a:prstGeom prst="rect">
            <a:avLst/>
          </a:prstGeom>
        </p:spPr>
      </p:pic>
    </p:spTree>
    <p:extLst>
      <p:ext uri="{BB962C8B-B14F-4D97-AF65-F5344CB8AC3E}">
        <p14:creationId xmlns:p14="http://schemas.microsoft.com/office/powerpoint/2010/main" val="38022148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屏幕快照 2012-03-06 上午9.29.4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74" y="194132"/>
            <a:ext cx="6489700" cy="3479800"/>
          </a:xfrm>
          <a:prstGeom prst="rect">
            <a:avLst/>
          </a:prstGeom>
        </p:spPr>
      </p:pic>
    </p:spTree>
    <p:extLst>
      <p:ext uri="{BB962C8B-B14F-4D97-AF65-F5344CB8AC3E}">
        <p14:creationId xmlns:p14="http://schemas.microsoft.com/office/powerpoint/2010/main" val="2241922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000" b="1" i="0" kern="1200">
                <a:solidFill>
                  <a:srgbClr val="3366FF"/>
                </a:solidFill>
                <a:latin typeface="Tahoma"/>
                <a:ea typeface="+mj-ea"/>
                <a:cs typeface="Tahoma"/>
              </a:defRPr>
            </a:lvl1pPr>
          </a:lstStyle>
          <a:p>
            <a:r>
              <a:rPr lang="en-US" altLang="zh-CN" dirty="0"/>
              <a:t>Question</a:t>
            </a:r>
            <a:endParaRPr lang="en-US" dirty="0"/>
          </a:p>
        </p:txBody>
      </p:sp>
      <p:sp>
        <p:nvSpPr>
          <p:cNvPr id="4" name="Content Placeholder 2"/>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zh-CN" dirty="0"/>
              <a:t>For</a:t>
            </a:r>
            <a:r>
              <a:rPr lang="zh-CN" altLang="en-US" dirty="0"/>
              <a:t> </a:t>
            </a:r>
            <a:r>
              <a:rPr lang="en-US" altLang="zh-CN" dirty="0"/>
              <a:t>large</a:t>
            </a:r>
            <a:r>
              <a:rPr lang="zh-CN" altLang="en-US" dirty="0"/>
              <a:t> </a:t>
            </a:r>
            <a:r>
              <a:rPr lang="en-US" altLang="zh-CN" dirty="0"/>
              <a:t>page,</a:t>
            </a:r>
            <a:r>
              <a:rPr lang="zh-CN" altLang="en-US" dirty="0"/>
              <a:t> </a:t>
            </a:r>
            <a:r>
              <a:rPr lang="en-US" altLang="zh-CN" dirty="0"/>
              <a:t>sometimes</a:t>
            </a:r>
            <a:r>
              <a:rPr lang="zh-CN" altLang="en-US" dirty="0"/>
              <a:t> </a:t>
            </a:r>
            <a:r>
              <a:rPr lang="en-US" altLang="zh-CN" dirty="0"/>
              <a:t>we</a:t>
            </a:r>
            <a:r>
              <a:rPr lang="zh-CN" altLang="en-US" dirty="0"/>
              <a:t> </a:t>
            </a:r>
            <a:r>
              <a:rPr lang="en-US" altLang="zh-CN" dirty="0"/>
              <a:t>say</a:t>
            </a:r>
            <a:r>
              <a:rPr lang="zh-CN" altLang="en-US" dirty="0"/>
              <a:t> </a:t>
            </a:r>
            <a:r>
              <a:rPr lang="en-US" altLang="zh-CN" dirty="0"/>
              <a:t>2M</a:t>
            </a:r>
            <a:r>
              <a:rPr lang="zh-CN" altLang="en-US" dirty="0"/>
              <a:t> </a:t>
            </a:r>
            <a:r>
              <a:rPr lang="en-US" altLang="zh-CN" dirty="0"/>
              <a:t>(PSE),</a:t>
            </a:r>
            <a:r>
              <a:rPr lang="zh-CN" altLang="en-US" dirty="0"/>
              <a:t> </a:t>
            </a:r>
            <a:r>
              <a:rPr lang="en-US" altLang="zh-CN" dirty="0"/>
              <a:t>sometimes</a:t>
            </a:r>
            <a:r>
              <a:rPr lang="zh-CN" altLang="en-US" dirty="0"/>
              <a:t> </a:t>
            </a:r>
            <a:r>
              <a:rPr lang="en-US" altLang="zh-CN" dirty="0"/>
              <a:t>we</a:t>
            </a:r>
            <a:r>
              <a:rPr lang="zh-CN" altLang="en-US" dirty="0"/>
              <a:t> </a:t>
            </a:r>
            <a:r>
              <a:rPr lang="en-US" altLang="zh-CN" dirty="0"/>
              <a:t>say</a:t>
            </a:r>
            <a:r>
              <a:rPr lang="zh-CN" altLang="en-US" dirty="0"/>
              <a:t> </a:t>
            </a:r>
            <a:r>
              <a:rPr lang="en-US" altLang="zh-CN" dirty="0"/>
              <a:t>4M</a:t>
            </a:r>
            <a:r>
              <a:rPr lang="zh-CN" altLang="en-US" dirty="0"/>
              <a:t> </a:t>
            </a:r>
            <a:r>
              <a:rPr lang="en-US" altLang="zh-CN" dirty="0"/>
              <a:t>(TLB),</a:t>
            </a:r>
            <a:r>
              <a:rPr lang="zh-CN" altLang="en-US" dirty="0"/>
              <a:t> </a:t>
            </a:r>
            <a:r>
              <a:rPr lang="en-US" altLang="zh-CN" dirty="0"/>
              <a:t>what</a:t>
            </a:r>
            <a:r>
              <a:rPr lang="zh-CN" altLang="en-US" dirty="0"/>
              <a:t> </a:t>
            </a:r>
            <a:r>
              <a:rPr lang="en-US" altLang="zh-CN" dirty="0"/>
              <a:t>is</a:t>
            </a:r>
            <a:r>
              <a:rPr lang="zh-CN" altLang="en-US" dirty="0"/>
              <a:t> </a:t>
            </a:r>
            <a:r>
              <a:rPr lang="en-US" altLang="zh-CN" dirty="0"/>
              <a:t>the</a:t>
            </a:r>
            <a:r>
              <a:rPr lang="zh-CN" altLang="en-US" dirty="0"/>
              <a:t> </a:t>
            </a:r>
            <a:r>
              <a:rPr lang="en-US" altLang="zh-CN" dirty="0"/>
              <a:t>difference?</a:t>
            </a:r>
            <a:endParaRPr lang="en-US" dirty="0"/>
          </a:p>
        </p:txBody>
      </p:sp>
    </p:spTree>
    <p:extLst>
      <p:ext uri="{BB962C8B-B14F-4D97-AF65-F5344CB8AC3E}">
        <p14:creationId xmlns:p14="http://schemas.microsoft.com/office/powerpoint/2010/main" val="733797171"/>
      </p:ext>
    </p:extLst>
  </p:cSld>
  <p:clrMapOvr>
    <a:masterClrMapping/>
  </p:clrMapOvr>
</p:sld>
</file>

<file path=ppt/theme/theme1.xml><?xml version="1.0" encoding="utf-8"?>
<a:theme xmlns:a="http://schemas.openxmlformats.org/drawingml/2006/main" name="CloudVisor-Aust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28575">
          <a:solidFill>
            <a:schemeClr val="bg2">
              <a:lumMod val="2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4571</TotalTime>
  <Words>1060</Words>
  <Application>Microsoft Macintosh PowerPoint</Application>
  <PresentationFormat>全屏显示(4:3)</PresentationFormat>
  <Paragraphs>205</Paragraphs>
  <Slides>40</Slides>
  <Notes>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40</vt:i4>
      </vt:variant>
    </vt:vector>
  </HeadingPairs>
  <TitlesOfParts>
    <vt:vector size="51" baseType="lpstr">
      <vt:lpstr>宋体</vt:lpstr>
      <vt:lpstr>ＭＳ Ｐゴシック</vt:lpstr>
      <vt:lpstr>Arial</vt:lpstr>
      <vt:lpstr>Calibri</vt:lpstr>
      <vt:lpstr>Comic Sans MS</vt:lpstr>
      <vt:lpstr>Courier New</vt:lpstr>
      <vt:lpstr>Helvetica</vt:lpstr>
      <vt:lpstr>Tahoma</vt:lpstr>
      <vt:lpstr>Times New Roman</vt:lpstr>
      <vt:lpstr>Verdana</vt:lpstr>
      <vt:lpstr>CloudVisor-Austin</vt:lpstr>
      <vt:lpstr>XV6 &amp; VM</vt:lpstr>
      <vt:lpstr>Outline</vt:lpstr>
      <vt:lpstr>Virtual Memory</vt:lpstr>
      <vt:lpstr>Recap: Integrating Caches and VM</vt:lpstr>
      <vt:lpstr>PowerPoint 演示文稿</vt:lpstr>
      <vt:lpstr>Translating with a k-level Page Table</vt:lpstr>
      <vt:lpstr>Page Table Entry (PTE)</vt:lpstr>
      <vt:lpstr>Page Table Entry (PDE)</vt:lpstr>
      <vt:lpstr>Question</vt:lpstr>
      <vt:lpstr>Quiz#1</vt:lpstr>
      <vt:lpstr>PAE: Physical Address Extension</vt:lpstr>
      <vt:lpstr>Address translation: PAE-4k</vt:lpstr>
      <vt:lpstr>Address translation: PAE-2M</vt:lpstr>
      <vt:lpstr>PowerPoint 演示文稿</vt:lpstr>
      <vt:lpstr>PowerPoint 演示文稿</vt:lpstr>
      <vt:lpstr>PowerPoint 演示文稿</vt:lpstr>
      <vt:lpstr>big picture of xv6's virtual addressing scheme </vt:lpstr>
      <vt:lpstr>4 KB pages </vt:lpstr>
      <vt:lpstr>PowerPoint 演示文稿</vt:lpstr>
      <vt:lpstr>Setup_kvm</vt:lpstr>
      <vt:lpstr>PowerPoint 演示文稿</vt:lpstr>
      <vt:lpstr>what is kmap[]?</vt:lpstr>
      <vt:lpstr>PowerPoint 演示文稿</vt:lpstr>
      <vt:lpstr>PowerPoint 演示文稿</vt:lpstr>
      <vt:lpstr>mappages</vt:lpstr>
      <vt:lpstr>PowerPoint 演示文稿</vt:lpstr>
      <vt:lpstr>walkpgdir</vt:lpstr>
      <vt:lpstr>PowerPoint 演示文稿</vt:lpstr>
      <vt:lpstr>PowerPoint 演示文稿</vt:lpstr>
      <vt:lpstr>User VM mapping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ppi</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Haibo CHen</dc:creator>
  <cp:lastModifiedBy>Microsoft Office User</cp:lastModifiedBy>
  <cp:revision>144</cp:revision>
  <cp:lastPrinted>2012-03-06T02:02:05Z</cp:lastPrinted>
  <dcterms:created xsi:type="dcterms:W3CDTF">2012-03-02T02:20:40Z</dcterms:created>
  <dcterms:modified xsi:type="dcterms:W3CDTF">2019-03-12T01:58:19Z</dcterms:modified>
</cp:coreProperties>
</file>