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1"/>
  </p:notesMasterIdLst>
  <p:handoutMasterIdLst>
    <p:handoutMasterId r:id="rId72"/>
  </p:handoutMasterIdLst>
  <p:sldIdLst>
    <p:sldId id="704" r:id="rId2"/>
    <p:sldId id="849" r:id="rId3"/>
    <p:sldId id="848" r:id="rId4"/>
    <p:sldId id="850" r:id="rId5"/>
    <p:sldId id="868" r:id="rId6"/>
    <p:sldId id="869" r:id="rId7"/>
    <p:sldId id="870" r:id="rId8"/>
    <p:sldId id="871" r:id="rId9"/>
    <p:sldId id="872" r:id="rId10"/>
    <p:sldId id="873" r:id="rId11"/>
    <p:sldId id="874" r:id="rId12"/>
    <p:sldId id="875" r:id="rId13"/>
    <p:sldId id="876" r:id="rId14"/>
    <p:sldId id="877" r:id="rId15"/>
    <p:sldId id="878" r:id="rId16"/>
    <p:sldId id="879" r:id="rId17"/>
    <p:sldId id="880" r:id="rId18"/>
    <p:sldId id="881" r:id="rId19"/>
    <p:sldId id="809" r:id="rId20"/>
    <p:sldId id="851" r:id="rId21"/>
    <p:sldId id="853" r:id="rId22"/>
    <p:sldId id="882" r:id="rId23"/>
    <p:sldId id="854" r:id="rId24"/>
    <p:sldId id="855" r:id="rId25"/>
    <p:sldId id="771" r:id="rId26"/>
    <p:sldId id="778" r:id="rId27"/>
    <p:sldId id="774" r:id="rId28"/>
    <p:sldId id="779" r:id="rId29"/>
    <p:sldId id="780" r:id="rId30"/>
    <p:sldId id="781" r:id="rId31"/>
    <p:sldId id="857" r:id="rId32"/>
    <p:sldId id="782" r:id="rId33"/>
    <p:sldId id="783" r:id="rId34"/>
    <p:sldId id="858" r:id="rId35"/>
    <p:sldId id="785" r:id="rId36"/>
    <p:sldId id="786" r:id="rId37"/>
    <p:sldId id="810" r:id="rId38"/>
    <p:sldId id="814" r:id="rId39"/>
    <p:sldId id="860" r:id="rId40"/>
    <p:sldId id="818" r:id="rId41"/>
    <p:sldId id="820" r:id="rId42"/>
    <p:sldId id="821" r:id="rId43"/>
    <p:sldId id="865" r:id="rId44"/>
    <p:sldId id="859" r:id="rId45"/>
    <p:sldId id="862" r:id="rId46"/>
    <p:sldId id="861" r:id="rId47"/>
    <p:sldId id="863" r:id="rId48"/>
    <p:sldId id="864" r:id="rId49"/>
    <p:sldId id="826" r:id="rId50"/>
    <p:sldId id="827" r:id="rId51"/>
    <p:sldId id="828" r:id="rId52"/>
    <p:sldId id="829" r:id="rId53"/>
    <p:sldId id="866" r:id="rId54"/>
    <p:sldId id="867" r:id="rId55"/>
    <p:sldId id="831" r:id="rId56"/>
    <p:sldId id="832" r:id="rId57"/>
    <p:sldId id="833" r:id="rId58"/>
    <p:sldId id="834" r:id="rId59"/>
    <p:sldId id="835" r:id="rId60"/>
    <p:sldId id="836" r:id="rId61"/>
    <p:sldId id="837" r:id="rId62"/>
    <p:sldId id="838" r:id="rId63"/>
    <p:sldId id="839" r:id="rId64"/>
    <p:sldId id="840" r:id="rId65"/>
    <p:sldId id="841" r:id="rId66"/>
    <p:sldId id="842" r:id="rId67"/>
    <p:sldId id="844" r:id="rId68"/>
    <p:sldId id="845" r:id="rId69"/>
    <p:sldId id="846"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75" autoAdjust="0"/>
    <p:restoredTop sz="80128" autoAdjust="0"/>
  </p:normalViewPr>
  <p:slideViewPr>
    <p:cSldViewPr snapToGrid="0" snapToObjects="1">
      <p:cViewPr varScale="1">
        <p:scale>
          <a:sx n="130" d="100"/>
          <a:sy n="130" d="100"/>
        </p:scale>
        <p:origin x="2712" y="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7FCD99-416C-1E4C-91AE-7C710A194FD7}" type="datetimeFigureOut">
              <a:rPr lang="en-US" smtClean="0"/>
              <a:t>3/28/2019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8A862E9-1CCD-8547-8627-25483D0C94F3}" type="slidenum">
              <a:rPr lang="en-US" smtClean="0"/>
              <a:t>‹#›</a:t>
            </a:fld>
            <a:endParaRPr lang="en-US"/>
          </a:p>
        </p:txBody>
      </p:sp>
    </p:spTree>
    <p:extLst>
      <p:ext uri="{BB962C8B-B14F-4D97-AF65-F5344CB8AC3E}">
        <p14:creationId xmlns:p14="http://schemas.microsoft.com/office/powerpoint/2010/main" val="154114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3489AC-15D1-D947-8A56-FBEC975101C8}" type="datetimeFigureOut">
              <a:rPr lang="en-US" smtClean="0"/>
              <a:t>3/28/2019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487F6E-C39A-AB4E-8930-83723449EF7A}" type="slidenum">
              <a:rPr lang="en-US" smtClean="0"/>
              <a:t>‹#›</a:t>
            </a:fld>
            <a:endParaRPr lang="en-US"/>
          </a:p>
        </p:txBody>
      </p:sp>
    </p:spTree>
    <p:extLst>
      <p:ext uri="{BB962C8B-B14F-4D97-AF65-F5344CB8AC3E}">
        <p14:creationId xmlns:p14="http://schemas.microsoft.com/office/powerpoint/2010/main" val="223803303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kumimoji="0" lang="zh-CN" altLang="en-US">
              <a:cs typeface="ＭＳ Ｐゴシック" charset="0"/>
            </a:endParaRPr>
          </a:p>
        </p:txBody>
      </p:sp>
    </p:spTree>
    <p:extLst>
      <p:ext uri="{BB962C8B-B14F-4D97-AF65-F5344CB8AC3E}">
        <p14:creationId xmlns:p14="http://schemas.microsoft.com/office/powerpoint/2010/main" val="87755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smtClean="0"/>
              <a:t>Question:</a:t>
            </a:r>
            <a:r>
              <a:rPr kumimoji="1" lang="zh-CN" altLang="en-US" dirty="0" smtClean="0"/>
              <a:t> </a:t>
            </a:r>
            <a:r>
              <a:rPr kumimoji="1" lang="en-US" altLang="zh-CN" dirty="0" smtClean="0"/>
              <a:t>what</a:t>
            </a:r>
            <a:r>
              <a:rPr kumimoji="1" lang="zh-CN" altLang="en-US" baseline="0" dirty="0" smtClean="0"/>
              <a:t> </a:t>
            </a:r>
            <a:r>
              <a:rPr kumimoji="1" lang="en-US" altLang="zh-CN" baseline="0" dirty="0" smtClean="0"/>
              <a:t>if</a:t>
            </a:r>
            <a:r>
              <a:rPr kumimoji="1" lang="zh-CN" altLang="en-US" baseline="0" dirty="0" smtClean="0"/>
              <a:t> </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080369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 triple fault is usually a sign that the exception handler called is faulty, or worse, that the whole exception handling in your system is screwed up. (LDT or GDT issues, bogus pointers or faulty memory mappings are frequent offenders.)</a:t>
            </a:r>
          </a:p>
          <a:p>
            <a:endParaRPr kumimoji="1" lang="en-US" altLang="zh-CN" dirty="0"/>
          </a:p>
          <a:p>
            <a:r>
              <a:rPr kumimoji="1" lang="en-US" altLang="zh-CN" dirty="0"/>
              <a:t>Another frequent cause of triple faults is a kernel stack overflow. If the stack reaches an invalid page (one with its present bit clear), a page fault is generated. However, the CPU faults while trying to push the exception information on to the stack, so a double fault is generated. The same problem still exists so a triple fault is generated.</a:t>
            </a:r>
          </a:p>
          <a:p>
            <a:endParaRPr kumimoji="1" lang="zh-CN" altLang="en-US" dirty="0"/>
          </a:p>
        </p:txBody>
      </p:sp>
      <p:sp>
        <p:nvSpPr>
          <p:cNvPr id="4" name="幻灯片编号占位符 3"/>
          <p:cNvSpPr>
            <a:spLocks noGrp="1"/>
          </p:cNvSpPr>
          <p:nvPr>
            <p:ph type="sldNum" sz="quarter" idx="10"/>
          </p:nvPr>
        </p:nvSpPr>
        <p:spPr/>
        <p:txBody>
          <a:bodyPr/>
          <a:lstStyle/>
          <a:p>
            <a:fld id="{3D487F6E-C39A-AB4E-8930-83723449EF7A}" type="slidenum">
              <a:rPr lang="en-US" smtClean="0"/>
              <a:t>16</a:t>
            </a:fld>
            <a:endParaRPr lang="en-US"/>
          </a:p>
        </p:txBody>
      </p:sp>
    </p:spTree>
    <p:extLst>
      <p:ext uri="{BB962C8B-B14F-4D97-AF65-F5344CB8AC3E}">
        <p14:creationId xmlns:p14="http://schemas.microsoft.com/office/powerpoint/2010/main" val="2976628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latin typeface="Arial" panose="020B0604020202020204" pitchFamily="34" charset="0"/>
              </a:rPr>
              <a:t>What disable mean: cpu or PIC not accepting, but device controller can still accept (limited by buffer size)</a:t>
            </a:r>
          </a:p>
        </p:txBody>
      </p:sp>
    </p:spTree>
    <p:extLst>
      <p:ext uri="{BB962C8B-B14F-4D97-AF65-F5344CB8AC3E}">
        <p14:creationId xmlns:p14="http://schemas.microsoft.com/office/powerpoint/2010/main" val="374757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4662C5-A07B-AA4B-9AF1-1C5D6C36F424}" type="slidenum">
              <a:rPr lang="en-US" altLang="zh-CN"/>
              <a:pPr/>
              <a:t>27</a:t>
            </a:fld>
            <a:endParaRPr lang="en-US" altLang="zh-CN"/>
          </a:p>
        </p:txBody>
      </p:sp>
      <p:sp>
        <p:nvSpPr>
          <p:cNvPr id="2396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39619" name="Rectangle 3"/>
          <p:cNvSpPr>
            <a:spLocks noGrp="1" noChangeArrowheads="1"/>
          </p:cNvSpPr>
          <p:nvPr>
            <p:ph type="body" idx="1"/>
          </p:nvPr>
        </p:nvSpPr>
        <p:spPr/>
        <p:txBody>
          <a:bodyPr/>
          <a:lstStyle/>
          <a:p>
            <a:endParaRPr lang="en-US" altLang="zh-CN">
              <a:ea typeface="SimSun" charset="0"/>
              <a:cs typeface="SimSun" charset="0"/>
            </a:endParaRPr>
          </a:p>
        </p:txBody>
      </p:sp>
    </p:spTree>
    <p:extLst>
      <p:ext uri="{BB962C8B-B14F-4D97-AF65-F5344CB8AC3E}">
        <p14:creationId xmlns:p14="http://schemas.microsoft.com/office/powerpoint/2010/main" val="396473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smtClean="0">
                <a:latin typeface="Arial" panose="020B0604020202020204" pitchFamily="34" charset="0"/>
              </a:rPr>
              <a:t>To create a </a:t>
            </a:r>
            <a:r>
              <a:rPr lang="en-US" altLang="zh-CN" dirty="0" err="1" smtClean="0">
                <a:latin typeface="Arial" panose="020B0604020202020204" pitchFamily="34" charset="0"/>
              </a:rPr>
              <a:t>workqueue</a:t>
            </a:r>
            <a:r>
              <a:rPr lang="en-US" altLang="zh-CN" dirty="0" smtClean="0">
                <a:latin typeface="Arial" panose="020B0604020202020204" pitchFamily="34" charset="0"/>
              </a:rPr>
              <a:t>, call </a:t>
            </a:r>
            <a:r>
              <a:rPr lang="en-US" altLang="zh-CN" dirty="0" err="1" smtClean="0">
                <a:latin typeface="Arial" panose="020B0604020202020204" pitchFamily="34" charset="0"/>
              </a:rPr>
              <a:t>creat_workqueue</a:t>
            </a:r>
            <a:r>
              <a:rPr lang="en-US" altLang="zh-CN" dirty="0" smtClean="0">
                <a:latin typeface="Arial" panose="020B0604020202020204" pitchFamily="34" charset="0"/>
              </a:rPr>
              <a:t>("name")</a:t>
            </a:r>
            <a:endParaRPr lang="en-US" altLang="zh-CN" dirty="0" smtClean="0">
              <a:latin typeface="Arial" panose="020B0604020202020204" pitchFamily="34" charset="0"/>
            </a:endParaRPr>
          </a:p>
          <a:p>
            <a:endParaRPr lang="en-US" altLang="zh-CN" dirty="0" smtClean="0">
              <a:latin typeface="Arial" panose="020B0604020202020204" pitchFamily="34" charset="0"/>
            </a:endParaRPr>
          </a:p>
          <a:p>
            <a:r>
              <a:rPr lang="en-US" altLang="zh-CN" dirty="0" smtClean="0">
                <a:latin typeface="Arial" panose="020B0604020202020204" pitchFamily="34" charset="0"/>
              </a:rPr>
              <a:t>The add a deferred task, call </a:t>
            </a:r>
            <a:r>
              <a:rPr lang="en-US" altLang="zh-CN" dirty="0" err="1" smtClean="0">
                <a:latin typeface="Arial" panose="020B0604020202020204" pitchFamily="34" charset="0"/>
              </a:rPr>
              <a:t>queue_work</a:t>
            </a:r>
            <a:r>
              <a:rPr lang="en-US" altLang="zh-CN" dirty="0" smtClean="0">
                <a:latin typeface="Arial" panose="020B0604020202020204" pitchFamily="34" charset="0"/>
              </a:rPr>
              <a:t>(), which will add a work item (</a:t>
            </a:r>
            <a:r>
              <a:rPr lang="en-US" altLang="zh-CN" dirty="0" err="1" smtClean="0">
                <a:latin typeface="Arial" panose="020B0604020202020204" pitchFamily="34" charset="0"/>
              </a:rPr>
              <a:t>fn</a:t>
            </a:r>
            <a:r>
              <a:rPr lang="en-US" altLang="zh-CN" dirty="0" smtClean="0">
                <a:latin typeface="Arial" panose="020B0604020202020204" pitchFamily="34" charset="0"/>
              </a:rPr>
              <a:t>, </a:t>
            </a:r>
            <a:r>
              <a:rPr lang="en-US" altLang="zh-CN" dirty="0" err="1" smtClean="0">
                <a:latin typeface="Arial" panose="020B0604020202020204" pitchFamily="34" charset="0"/>
              </a:rPr>
              <a:t>args</a:t>
            </a:r>
            <a:r>
              <a:rPr lang="en-US" altLang="zh-CN" dirty="0" smtClean="0">
                <a:latin typeface="Arial" panose="020B0604020202020204" pitchFamily="34" charset="0"/>
              </a:rPr>
              <a:t>) to a queue</a:t>
            </a:r>
          </a:p>
          <a:p>
            <a:endParaRPr lang="en-US" altLang="zh-CN" dirty="0" smtClean="0">
              <a:latin typeface="Arial" panose="020B0604020202020204" pitchFamily="34" charset="0"/>
            </a:endParaRPr>
          </a:p>
          <a:p>
            <a:r>
              <a:rPr lang="en-US" altLang="zh-CN" dirty="0" smtClean="0">
                <a:latin typeface="Arial" panose="020B0604020202020204" pitchFamily="34" charset="0"/>
              </a:rPr>
              <a:t>Kernel will create a thread, looping forever (until </a:t>
            </a:r>
            <a:r>
              <a:rPr lang="en-US" altLang="zh-CN" dirty="0" err="1" smtClean="0">
                <a:latin typeface="Arial" panose="020B0604020202020204" pitchFamily="34" charset="0"/>
              </a:rPr>
              <a:t>workqueue</a:t>
            </a:r>
            <a:r>
              <a:rPr lang="en-US" altLang="zh-CN" dirty="0" smtClean="0">
                <a:latin typeface="Arial" panose="020B0604020202020204" pitchFamily="34" charset="0"/>
              </a:rPr>
              <a:t> destroyed).  Each iteration will </a:t>
            </a:r>
            <a:r>
              <a:rPr lang="en-US" altLang="zh-CN" dirty="0" err="1" smtClean="0">
                <a:latin typeface="Arial" panose="020B0604020202020204" pitchFamily="34" charset="0"/>
              </a:rPr>
              <a:t>dequeue</a:t>
            </a:r>
            <a:r>
              <a:rPr lang="en-US" altLang="zh-CN" dirty="0" smtClean="0">
                <a:latin typeface="Arial" panose="020B0604020202020204" pitchFamily="34" charset="0"/>
              </a:rPr>
              <a:t> (</a:t>
            </a:r>
            <a:r>
              <a:rPr lang="en-US" altLang="zh-CN" dirty="0" err="1" smtClean="0">
                <a:latin typeface="Arial" panose="020B0604020202020204" pitchFamily="34" charset="0"/>
              </a:rPr>
              <a:t>fn</a:t>
            </a:r>
            <a:r>
              <a:rPr lang="en-US" altLang="zh-CN" dirty="0" smtClean="0">
                <a:latin typeface="Arial" panose="020B0604020202020204" pitchFamily="34" charset="0"/>
              </a:rPr>
              <a:t>, </a:t>
            </a:r>
            <a:r>
              <a:rPr lang="en-US" altLang="zh-CN" dirty="0" err="1" smtClean="0">
                <a:latin typeface="Arial" panose="020B0604020202020204" pitchFamily="34" charset="0"/>
              </a:rPr>
              <a:t>args</a:t>
            </a:r>
            <a:r>
              <a:rPr lang="en-US" altLang="zh-CN" dirty="0" smtClean="0">
                <a:latin typeface="Arial" panose="020B0604020202020204" pitchFamily="34" charset="0"/>
              </a:rPr>
              <a:t>), and run </a:t>
            </a:r>
            <a:r>
              <a:rPr lang="en-US" altLang="zh-CN" dirty="0" err="1" smtClean="0">
                <a:latin typeface="Arial" panose="020B0604020202020204" pitchFamily="34" charset="0"/>
              </a:rPr>
              <a:t>fn</a:t>
            </a:r>
            <a:r>
              <a:rPr lang="en-US" altLang="zh-CN" dirty="0" smtClean="0">
                <a:latin typeface="Arial" panose="020B0604020202020204" pitchFamily="34" charset="0"/>
              </a:rPr>
              <a:t> on </a:t>
            </a:r>
            <a:r>
              <a:rPr lang="en-US" altLang="zh-CN" dirty="0" err="1" smtClean="0">
                <a:latin typeface="Arial" panose="020B0604020202020204" pitchFamily="34" charset="0"/>
              </a:rPr>
              <a:t>args</a:t>
            </a:r>
            <a:r>
              <a:rPr lang="en-US" altLang="zh-CN" dirty="0" smtClean="0">
                <a:latin typeface="Arial" panose="020B0604020202020204" pitchFamily="34" charset="0"/>
              </a:rPr>
              <a:t>.</a:t>
            </a:r>
          </a:p>
          <a:p>
            <a:endParaRPr lang="en-US" altLang="zh-CN" dirty="0" smtClean="0">
              <a:latin typeface="Arial" panose="020B0604020202020204" pitchFamily="34" charset="0"/>
            </a:endParaRPr>
          </a:p>
          <a:p>
            <a:endParaRPr lang="en-US" altLang="zh-CN" dirty="0" smtClean="0">
              <a:latin typeface="Arial" panose="020B0604020202020204" pitchFamily="34" charset="0"/>
            </a:endParaRPr>
          </a:p>
        </p:txBody>
      </p:sp>
    </p:spTree>
    <p:extLst>
      <p:ext uri="{BB962C8B-B14F-4D97-AF65-F5344CB8AC3E}">
        <p14:creationId xmlns:p14="http://schemas.microsoft.com/office/powerpoint/2010/main" val="561355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Comic Sans MS" charset="0"/>
                <a:ea typeface="宋体" charset="0"/>
              </a:defRPr>
            </a:lvl1pPr>
            <a:lvl2pPr marL="742950" indent="-285750">
              <a:defRPr sz="2000" b="1">
                <a:solidFill>
                  <a:schemeClr val="tx1"/>
                </a:solidFill>
                <a:latin typeface="Comic Sans MS" charset="0"/>
                <a:ea typeface="宋体" charset="0"/>
              </a:defRPr>
            </a:lvl2pPr>
            <a:lvl3pPr marL="1143000" indent="-228600">
              <a:defRPr sz="2000" b="1">
                <a:solidFill>
                  <a:schemeClr val="tx1"/>
                </a:solidFill>
                <a:latin typeface="Comic Sans MS" charset="0"/>
                <a:ea typeface="宋体" charset="0"/>
              </a:defRPr>
            </a:lvl3pPr>
            <a:lvl4pPr marL="1600200" indent="-228600">
              <a:defRPr sz="2000" b="1">
                <a:solidFill>
                  <a:schemeClr val="tx1"/>
                </a:solidFill>
                <a:latin typeface="Comic Sans MS" charset="0"/>
                <a:ea typeface="宋体" charset="0"/>
              </a:defRPr>
            </a:lvl4pPr>
            <a:lvl5pPr marL="2057400" indent="-22860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D22A4FBF-5CA3-B746-B8A8-416E8F35CBC2}" type="slidenum">
              <a:rPr lang="zh-CN" altLang="en-US" sz="1200" b="0">
                <a:latin typeface="Times New Roman" charset="0"/>
              </a:rPr>
              <a:pPr/>
              <a:t>38</a:t>
            </a:fld>
            <a:endParaRPr lang="en-US" altLang="zh-CN" sz="1200" b="0">
              <a:latin typeface="Times New Roman" charset="0"/>
            </a:endParaRP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zh-CN" altLang="en-US">
              <a:latin typeface="Times New Roman" charset="0"/>
              <a:ea typeface="宋体" charset="0"/>
            </a:endParaRPr>
          </a:p>
        </p:txBody>
      </p:sp>
    </p:spTree>
    <p:extLst>
      <p:ext uri="{BB962C8B-B14F-4D97-AF65-F5344CB8AC3E}">
        <p14:creationId xmlns:p14="http://schemas.microsoft.com/office/powerpoint/2010/main" val="3233435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200" b="0" dirty="0" err="1" smtClean="0">
                <a:latin typeface="Consolas" charset="0"/>
                <a:ea typeface="Consolas" charset="0"/>
                <a:cs typeface="Consolas" charset="0"/>
              </a:rPr>
              <a:t>arch_prctl</a:t>
            </a:r>
            <a:r>
              <a:rPr kumimoji="1" lang="en-US" altLang="zh-CN" sz="1200" b="0" dirty="0" smtClean="0">
                <a:latin typeface="Consolas" charset="0"/>
                <a:ea typeface="Consolas" charset="0"/>
                <a:cs typeface="Consolas" charset="0"/>
              </a:rPr>
              <a:t>:</a:t>
            </a:r>
            <a:r>
              <a:rPr kumimoji="1" lang="zh-CN" altLang="en-US" sz="1200" b="0" dirty="0" smtClean="0">
                <a:latin typeface="Consolas" charset="0"/>
                <a:ea typeface="Consolas" charset="0"/>
                <a:cs typeface="Consolas" charset="0"/>
              </a:rPr>
              <a:t> </a:t>
            </a:r>
            <a:r>
              <a:rPr lang="en-US" altLang="zh-CN" dirty="0" smtClean="0"/>
              <a:t>set architecture-specific thread state.</a:t>
            </a:r>
            <a:r>
              <a:rPr lang="zh-CN" altLang="en-US" dirty="0" smtClean="0"/>
              <a:t> </a:t>
            </a:r>
            <a:r>
              <a:rPr lang="en-US" altLang="zh-CN" sz="1200" b="1" kern="1200" dirty="0" smtClean="0">
                <a:solidFill>
                  <a:schemeClr val="tx1"/>
                </a:solidFill>
                <a:effectLst/>
                <a:latin typeface="+mn-lt"/>
                <a:ea typeface="+mn-ea"/>
                <a:cs typeface="+mn-cs"/>
              </a:rPr>
              <a:t>ARCH_SET_FS</a:t>
            </a:r>
            <a:r>
              <a:rPr lang="en-US" altLang="zh-CN" dirty="0" smtClean="0"/>
              <a:t> Set the 64-bit base for the </a:t>
            </a:r>
            <a:r>
              <a:rPr lang="en-US" altLang="zh-CN" sz="1200" i="1" kern="1200" dirty="0" smtClean="0">
                <a:solidFill>
                  <a:schemeClr val="tx1"/>
                </a:solidFill>
                <a:effectLst/>
                <a:latin typeface="+mn-lt"/>
                <a:ea typeface="+mn-ea"/>
                <a:cs typeface="+mn-cs"/>
              </a:rPr>
              <a:t>FS</a:t>
            </a:r>
            <a:r>
              <a:rPr lang="en-US" altLang="zh-CN" dirty="0" smtClean="0"/>
              <a:t> register to </a:t>
            </a:r>
            <a:r>
              <a:rPr lang="en-US" altLang="zh-CN" sz="1200" i="1" kern="1200" dirty="0" err="1" smtClean="0">
                <a:solidFill>
                  <a:schemeClr val="tx1"/>
                </a:solidFill>
                <a:effectLst/>
                <a:latin typeface="+mn-lt"/>
                <a:ea typeface="+mn-ea"/>
                <a:cs typeface="+mn-cs"/>
              </a:rPr>
              <a:t>addr</a:t>
            </a:r>
            <a:r>
              <a:rPr lang="en-US" altLang="zh-CN" dirty="0" smtClean="0"/>
              <a: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4230517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1402016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487F6E-C39A-AB4E-8930-83723449EF7A}" type="slidenum">
              <a:rPr lang="en-US" smtClean="0"/>
              <a:t>50</a:t>
            </a:fld>
            <a:endParaRPr lang="en-US"/>
          </a:p>
        </p:txBody>
      </p:sp>
    </p:spTree>
    <p:extLst>
      <p:ext uri="{BB962C8B-B14F-4D97-AF65-F5344CB8AC3E}">
        <p14:creationId xmlns:p14="http://schemas.microsoft.com/office/powerpoint/2010/main" val="885988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57</a:t>
            </a:fld>
            <a:endParaRPr lang="zh-CN" altLang="en-US"/>
          </a:p>
        </p:txBody>
      </p:sp>
    </p:spTree>
    <p:extLst>
      <p:ext uri="{BB962C8B-B14F-4D97-AF65-F5344CB8AC3E}">
        <p14:creationId xmlns:p14="http://schemas.microsoft.com/office/powerpoint/2010/main" val="2846601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7E7FC8-D600-B146-BD60-E8C3D9C16429}"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7E7FC8-D600-B146-BD60-E8C3D9C16429}"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7E7FC8-D600-B146-BD60-E8C3D9C16429}" type="datetimeFigureOut">
              <a:rPr lang="en-US" smtClean="0"/>
              <a:t>3/28/2019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7E7FC8-D600-B146-BD60-E8C3D9C16429}" type="datetimeFigureOut">
              <a:rPr lang="en-US" smtClean="0"/>
              <a:t>3/28/2019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E7FC8-D600-B146-BD60-E8C3D9C16429}" type="datetimeFigureOut">
              <a:rPr lang="en-US" smtClean="0"/>
              <a:t>3/28/2019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E7FC8-D600-B146-BD60-E8C3D9C16429}"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7E7FC8-D600-B146-BD60-E8C3D9C16429}"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7E7FC8-D600-B146-BD60-E8C3D9C16429}"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24911A-08D5-C549-A319-21F36147472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altLang="zh-CN" smtClean="0"/>
              <a:t>Click to edit Master title style</a:t>
            </a:r>
            <a:endParaRPr lang="en-US"/>
          </a:p>
        </p:txBody>
      </p:sp>
      <p:sp>
        <p:nvSpPr>
          <p:cNvPr id="3" name="Table Placeholder 2"/>
          <p:cNvSpPr>
            <a:spLocks noGrp="1"/>
          </p:cNvSpPr>
          <p:nvPr>
            <p:ph type="tbl" idx="1"/>
          </p:nvPr>
        </p:nvSpPr>
        <p:spPr>
          <a:xfrm>
            <a:off x="457200" y="1719263"/>
            <a:ext cx="8229600" cy="4411662"/>
          </a:xfrm>
        </p:spPr>
        <p:txBody>
          <a:bodyPr/>
          <a:lstStyle/>
          <a:p>
            <a:endParaRPr lang="en-US"/>
          </a:p>
        </p:txBody>
      </p:sp>
      <p:sp>
        <p:nvSpPr>
          <p:cNvPr id="4" name="Date Placeholder 3"/>
          <p:cNvSpPr>
            <a:spLocks noGrp="1"/>
          </p:cNvSpPr>
          <p:nvPr>
            <p:ph type="dt" sz="half" idx="10"/>
          </p:nvPr>
        </p:nvSpPr>
        <p:spPr>
          <a:xfrm>
            <a:off x="457200" y="6248400"/>
            <a:ext cx="2133600" cy="457200"/>
          </a:xfrm>
        </p:spPr>
        <p:txBody>
          <a:bodyPr/>
          <a:lstStyle>
            <a:lvl1pPr>
              <a:defRPr/>
            </a:lvl1pPr>
          </a:lstStyle>
          <a:p>
            <a:endParaRPr lang="en-US"/>
          </a:p>
        </p:txBody>
      </p:sp>
      <p:sp>
        <p:nvSpPr>
          <p:cNvPr id="5" name="Footer Placeholder 4"/>
          <p:cNvSpPr>
            <a:spLocks noGrp="1"/>
          </p:cNvSpPr>
          <p:nvPr>
            <p:ph type="ftr" sz="quarter" idx="11"/>
          </p:nvPr>
        </p:nvSpPr>
        <p:spPr>
          <a:xfrm>
            <a:off x="2667000" y="6324600"/>
            <a:ext cx="3886200" cy="3048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2133600" cy="457200"/>
          </a:xfrm>
        </p:spPr>
        <p:txBody>
          <a:bodyPr/>
          <a:lstStyle>
            <a:lvl1pPr>
              <a:defRPr/>
            </a:lvl1pPr>
          </a:lstStyle>
          <a:p>
            <a:fld id="{8E046FCE-4B82-AF4D-9E4A-D37C81C77065}" type="slidenum">
              <a:rPr lang="en-US"/>
              <a:pPr/>
              <a:t>‹#›</a:t>
            </a:fld>
            <a:endParaRPr lang="en-US"/>
          </a:p>
        </p:txBody>
      </p:sp>
    </p:spTree>
    <p:extLst>
      <p:ext uri="{BB962C8B-B14F-4D97-AF65-F5344CB8AC3E}">
        <p14:creationId xmlns:p14="http://schemas.microsoft.com/office/powerpoint/2010/main" val="1561013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E7FC8-D600-B146-BD60-E8C3D9C16429}" type="datetimeFigureOut">
              <a:rPr lang="en-US" smtClean="0"/>
              <a:t>3/28/2019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4911A-08D5-C549-A319-21F36147472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000" b="1" i="0" kern="1200">
          <a:solidFill>
            <a:srgbClr val="3366FF"/>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0" y="2022475"/>
            <a:ext cx="9144000" cy="1470025"/>
          </a:xfrm>
        </p:spPr>
        <p:txBody>
          <a:bodyPr anchor="b">
            <a:normAutofit/>
          </a:bodyPr>
          <a:lstStyle/>
          <a:p>
            <a:r>
              <a:rPr lang="en-US" altLang="zh-CN" sz="4800" dirty="0" smtClean="0">
                <a:latin typeface="Arial" panose="020B0604020202020204" pitchFamily="34" charset="0"/>
                <a:cs typeface="Arial" panose="020B0604020202020204" pitchFamily="34" charset="0"/>
              </a:rPr>
              <a:t>Interrupt</a:t>
            </a:r>
            <a:endParaRPr kumimoji="0" lang="en-US" altLang="zh-CN" sz="4800" dirty="0">
              <a:latin typeface="Arial" panose="020B0604020202020204" pitchFamily="34" charset="0"/>
              <a:ea typeface="宋体" charset="0"/>
              <a:cs typeface="Arial" panose="020B0604020202020204" pitchFamily="34" charset="0"/>
            </a:endParaRPr>
          </a:p>
        </p:txBody>
      </p:sp>
      <p:sp>
        <p:nvSpPr>
          <p:cNvPr id="27651" name="Rectangle 3"/>
          <p:cNvSpPr>
            <a:spLocks noGrp="1" noChangeArrowheads="1"/>
          </p:cNvSpPr>
          <p:nvPr>
            <p:ph type="subTitle" idx="1"/>
          </p:nvPr>
        </p:nvSpPr>
        <p:spPr/>
        <p:txBody>
          <a:bodyPr/>
          <a:lstStyle/>
          <a:p>
            <a:r>
              <a:rPr kumimoji="0" lang="en-US" altLang="zh-CN" dirty="0" err="1" smtClean="0">
                <a:latin typeface="Arial" panose="020B0604020202020204" pitchFamily="34" charset="0"/>
                <a:ea typeface="宋体" charset="0"/>
                <a:cs typeface="Arial" panose="020B0604020202020204" pitchFamily="34" charset="0"/>
              </a:rPr>
              <a:t>Yubin</a:t>
            </a:r>
            <a:r>
              <a:rPr kumimoji="0" lang="zh-CN" altLang="en-US" dirty="0" smtClean="0">
                <a:latin typeface="Arial" panose="020B0604020202020204" pitchFamily="34" charset="0"/>
                <a:ea typeface="宋体" charset="0"/>
                <a:cs typeface="Arial" panose="020B0604020202020204" pitchFamily="34" charset="0"/>
              </a:rPr>
              <a:t> </a:t>
            </a:r>
            <a:r>
              <a:rPr kumimoji="0" lang="en-US" altLang="zh-CN" dirty="0" smtClean="0">
                <a:latin typeface="Arial" panose="020B0604020202020204" pitchFamily="34" charset="0"/>
                <a:ea typeface="宋体" charset="0"/>
                <a:cs typeface="Arial" panose="020B0604020202020204" pitchFamily="34" charset="0"/>
              </a:rPr>
              <a:t>Xia</a:t>
            </a:r>
          </a:p>
          <a:p>
            <a:r>
              <a:rPr lang="en-US" altLang="zh-CN" dirty="0" smtClean="0">
                <a:latin typeface="Arial" panose="020B0604020202020204" pitchFamily="34" charset="0"/>
                <a:ea typeface="宋体" charset="0"/>
                <a:cs typeface="Arial" panose="020B0604020202020204" pitchFamily="34" charset="0"/>
              </a:rPr>
              <a:t>IPADS, SJTU</a:t>
            </a:r>
            <a:endParaRPr kumimoji="0" lang="en-US" altLang="zh-CN" dirty="0">
              <a:latin typeface="Arial" panose="020B0604020202020204" pitchFamily="34" charset="0"/>
              <a:ea typeface="宋体" charset="0"/>
              <a:cs typeface="Arial" panose="020B0604020202020204" pitchFamily="34" charset="0"/>
            </a:endParaRPr>
          </a:p>
        </p:txBody>
      </p:sp>
      <p:sp>
        <p:nvSpPr>
          <p:cNvPr id="27652" name="TextBox 3"/>
          <p:cNvSpPr txBox="1">
            <a:spLocks noChangeArrowheads="1"/>
          </p:cNvSpPr>
          <p:nvPr/>
        </p:nvSpPr>
        <p:spPr bwMode="auto">
          <a:xfrm>
            <a:off x="557213" y="6000750"/>
            <a:ext cx="794385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sz="2400">
                <a:solidFill>
                  <a:schemeClr val="tx1"/>
                </a:solidFill>
                <a:latin typeface="Verdana" charset="0"/>
                <a:ea typeface="ＭＳ Ｐゴシック" charset="0"/>
                <a:cs typeface="ＭＳ Ｐゴシック" charset="0"/>
              </a:defRPr>
            </a:lvl1pPr>
            <a:lvl2pPr marL="37931725" indent="-37474525" eaLnBrk="0" hangingPunct="0">
              <a:defRPr kumimoji="1" sz="2400">
                <a:solidFill>
                  <a:schemeClr val="tx1"/>
                </a:solidFill>
                <a:latin typeface="Verdana" charset="0"/>
                <a:ea typeface="ＭＳ Ｐゴシック" charset="0"/>
              </a:defRPr>
            </a:lvl2pPr>
            <a:lvl3pPr eaLnBrk="0" hangingPunct="0">
              <a:defRPr kumimoji="1" sz="2400">
                <a:solidFill>
                  <a:schemeClr val="tx1"/>
                </a:solidFill>
                <a:latin typeface="Verdana" charset="0"/>
                <a:ea typeface="ＭＳ Ｐゴシック" charset="0"/>
              </a:defRPr>
            </a:lvl3pPr>
            <a:lvl4pPr eaLnBrk="0" hangingPunct="0">
              <a:defRPr kumimoji="1" sz="2400">
                <a:solidFill>
                  <a:schemeClr val="tx1"/>
                </a:solidFill>
                <a:latin typeface="Verdana" charset="0"/>
                <a:ea typeface="ＭＳ Ｐゴシック" charset="0"/>
              </a:defRPr>
            </a:lvl4pPr>
            <a:lvl5pPr eaLnBrk="0" hangingPunct="0">
              <a:defRPr kumimoji="1" sz="2400">
                <a:solidFill>
                  <a:schemeClr val="tx1"/>
                </a:solidFill>
                <a:latin typeface="Verdana" charset="0"/>
                <a:ea typeface="ＭＳ Ｐゴシック" charset="0"/>
              </a:defRPr>
            </a:lvl5pPr>
            <a:lvl6pPr marL="457200" eaLnBrk="0" fontAlgn="base" hangingPunct="0">
              <a:spcBef>
                <a:spcPct val="0"/>
              </a:spcBef>
              <a:spcAft>
                <a:spcPct val="0"/>
              </a:spcAft>
              <a:defRPr kumimoji="1" sz="2400">
                <a:solidFill>
                  <a:schemeClr val="tx1"/>
                </a:solidFill>
                <a:latin typeface="Verdana" charset="0"/>
                <a:ea typeface="ＭＳ Ｐゴシック" charset="0"/>
              </a:defRPr>
            </a:lvl6pPr>
            <a:lvl7pPr marL="914400" eaLnBrk="0" fontAlgn="base" hangingPunct="0">
              <a:spcBef>
                <a:spcPct val="0"/>
              </a:spcBef>
              <a:spcAft>
                <a:spcPct val="0"/>
              </a:spcAft>
              <a:defRPr kumimoji="1" sz="2400">
                <a:solidFill>
                  <a:schemeClr val="tx1"/>
                </a:solidFill>
                <a:latin typeface="Verdana" charset="0"/>
                <a:ea typeface="ＭＳ Ｐゴシック" charset="0"/>
              </a:defRPr>
            </a:lvl7pPr>
            <a:lvl8pPr marL="1371600" eaLnBrk="0" fontAlgn="base" hangingPunct="0">
              <a:spcBef>
                <a:spcPct val="0"/>
              </a:spcBef>
              <a:spcAft>
                <a:spcPct val="0"/>
              </a:spcAft>
              <a:defRPr kumimoji="1" sz="2400">
                <a:solidFill>
                  <a:schemeClr val="tx1"/>
                </a:solidFill>
                <a:latin typeface="Verdana" charset="0"/>
                <a:ea typeface="ＭＳ Ｐゴシック" charset="0"/>
              </a:defRPr>
            </a:lvl8pPr>
            <a:lvl9pPr marL="1828800" eaLnBrk="0" fontAlgn="base" hangingPunct="0">
              <a:spcBef>
                <a:spcPct val="0"/>
              </a:spcBef>
              <a:spcAft>
                <a:spcPct val="0"/>
              </a:spcAft>
              <a:defRPr kumimoji="1" sz="2400">
                <a:solidFill>
                  <a:schemeClr val="tx1"/>
                </a:solidFill>
                <a:latin typeface="Verdana" charset="0"/>
                <a:ea typeface="ＭＳ Ｐゴシック" charset="0"/>
              </a:defRPr>
            </a:lvl9pPr>
          </a:lstStyle>
          <a:p>
            <a:r>
              <a:rPr kumimoji="0" lang="en-US" altLang="zh-TW" sz="1800" dirty="0">
                <a:latin typeface="Arial" panose="020B0604020202020204" pitchFamily="34" charset="0"/>
                <a:cs typeface="Arial" panose="020B0604020202020204" pitchFamily="34" charset="0"/>
              </a:rPr>
              <a:t>ACKs: Some slides are adapted from the textbook’s original slides and </a:t>
            </a:r>
            <a:r>
              <a:rPr kumimoji="0" lang="en-US" altLang="zh-CN" sz="1800" dirty="0" err="1" smtClean="0">
                <a:latin typeface="Arial" panose="020B0604020202020204" pitchFamily="34" charset="0"/>
                <a:cs typeface="Arial" panose="020B0604020202020204" pitchFamily="34" charset="0"/>
              </a:rPr>
              <a:t>F</a:t>
            </a:r>
            <a:r>
              <a:rPr kumimoji="0" lang="en-US" altLang="zh-TW" sz="1800" dirty="0" err="1" smtClean="0">
                <a:latin typeface="Arial" panose="020B0604020202020204" pitchFamily="34" charset="0"/>
                <a:cs typeface="Arial" panose="020B0604020202020204" pitchFamily="34" charset="0"/>
              </a:rPr>
              <a:t>rans’s</a:t>
            </a:r>
            <a:r>
              <a:rPr kumimoji="0" lang="en-US" altLang="zh-TW" sz="1800" dirty="0" smtClean="0">
                <a:latin typeface="Arial" panose="020B0604020202020204" pitchFamily="34" charset="0"/>
                <a:cs typeface="Arial" panose="020B0604020202020204" pitchFamily="34" charset="0"/>
              </a:rPr>
              <a:t> </a:t>
            </a:r>
            <a:r>
              <a:rPr kumimoji="0" lang="en-US" altLang="zh-TW" sz="1800" dirty="0" err="1">
                <a:latin typeface="Arial" panose="020B0604020202020204" pitchFamily="34" charset="0"/>
                <a:cs typeface="Arial" panose="020B0604020202020204" pitchFamily="34" charset="0"/>
              </a:rPr>
              <a:t>os</a:t>
            </a:r>
            <a:r>
              <a:rPr kumimoji="0" lang="en-US" altLang="zh-TW" sz="1800" dirty="0">
                <a:latin typeface="Arial" panose="020B0604020202020204" pitchFamily="34" charset="0"/>
                <a:cs typeface="Arial" panose="020B0604020202020204" pitchFamily="34" charset="0"/>
              </a:rPr>
              <a:t> course </a:t>
            </a:r>
            <a:r>
              <a:rPr kumimoji="0" lang="en-US" altLang="zh-TW" sz="1800" dirty="0" smtClean="0">
                <a:latin typeface="Arial" panose="020B0604020202020204" pitchFamily="34" charset="0"/>
                <a:cs typeface="Arial" panose="020B0604020202020204" pitchFamily="34" charset="0"/>
              </a:rPr>
              <a:t>notes</a:t>
            </a:r>
            <a:endParaRPr kumimoji="0" lang="zh-TW" alt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83838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Review: </a:t>
            </a:r>
            <a:r>
              <a:rPr lang="en-US" altLang="zh-CN" sz="3200" dirty="0" smtClean="0"/>
              <a:t>Events</a:t>
            </a:r>
            <a:r>
              <a:rPr lang="zh-CN" altLang="en-US" sz="3200" dirty="0" smtClean="0"/>
              <a:t> </a:t>
            </a:r>
            <a:r>
              <a:rPr lang="en-US" altLang="zh-CN" sz="3200" dirty="0" smtClean="0"/>
              <a:t>causing</a:t>
            </a:r>
            <a:r>
              <a:rPr lang="zh-CN" altLang="en-US" sz="3200" dirty="0" smtClean="0"/>
              <a:t> </a:t>
            </a:r>
            <a:r>
              <a:rPr lang="en-US" altLang="zh-CN" sz="3200" dirty="0" smtClean="0"/>
              <a:t>User-&gt;Kernel</a:t>
            </a:r>
            <a:endParaRPr lang="en-US" sz="3200" dirty="0"/>
          </a:p>
        </p:txBody>
      </p:sp>
      <p:sp>
        <p:nvSpPr>
          <p:cNvPr id="3" name="Content Placeholder 2"/>
          <p:cNvSpPr>
            <a:spLocks noGrp="1"/>
          </p:cNvSpPr>
          <p:nvPr>
            <p:ph idx="1"/>
          </p:nvPr>
        </p:nvSpPr>
        <p:spPr/>
        <p:txBody>
          <a:bodyPr>
            <a:normAutofit lnSpcReduction="10000"/>
          </a:bodyPr>
          <a:lstStyle/>
          <a:p>
            <a:pPr marL="514350" indent="-514350">
              <a:buAutoNum type="arabicPeriod"/>
            </a:pPr>
            <a:r>
              <a:rPr lang="en-US" sz="2400" b="1" dirty="0" smtClean="0"/>
              <a:t>Device interrupt: </a:t>
            </a:r>
            <a:r>
              <a:rPr lang="en-US" sz="2400" dirty="0" smtClean="0"/>
              <a:t>external </a:t>
            </a:r>
          </a:p>
          <a:p>
            <a:pPr marL="914400" lvl="1" indent="-514350">
              <a:buFontTx/>
              <a:buChar char="-"/>
            </a:pPr>
            <a:r>
              <a:rPr lang="en-US" sz="2000" i="1" dirty="0" err="1"/>
              <a:t>N</a:t>
            </a:r>
            <a:r>
              <a:rPr lang="en-US" sz="2000" i="1" dirty="0" err="1" smtClean="0"/>
              <a:t>onmaskable</a:t>
            </a:r>
            <a:r>
              <a:rPr lang="en-US" sz="2000" i="1" dirty="0" smtClean="0"/>
              <a:t> interrupt </a:t>
            </a:r>
            <a:r>
              <a:rPr lang="en-US" sz="2000" dirty="0" smtClean="0"/>
              <a:t>(NMI) </a:t>
            </a:r>
            <a:br>
              <a:rPr lang="en-US" sz="2000" dirty="0" smtClean="0"/>
            </a:br>
            <a:r>
              <a:rPr lang="en-US" sz="2000" dirty="0" smtClean="0"/>
              <a:t>input pin</a:t>
            </a:r>
          </a:p>
          <a:p>
            <a:pPr marL="914400" lvl="1" indent="-514350">
              <a:buFontTx/>
              <a:buChar char="-"/>
            </a:pPr>
            <a:r>
              <a:rPr lang="en-US" sz="2000" i="1" dirty="0" smtClean="0"/>
              <a:t>Interrupt </a:t>
            </a:r>
            <a:r>
              <a:rPr lang="en-US" sz="2000" dirty="0" smtClean="0"/>
              <a:t>(INTR) input pin</a:t>
            </a:r>
          </a:p>
          <a:p>
            <a:pPr marL="914400" lvl="1" indent="-514350">
              <a:buFontTx/>
              <a:buChar char="-"/>
            </a:pPr>
            <a:endParaRPr lang="en-US" sz="2000" dirty="0" smtClean="0"/>
          </a:p>
          <a:p>
            <a:pPr marL="514350" indent="-514350">
              <a:buAutoNum type="arabicPeriod"/>
            </a:pPr>
            <a:r>
              <a:rPr lang="en-US" sz="2400" b="1" dirty="0" smtClean="0"/>
              <a:t>Software interrupt: </a:t>
            </a:r>
            <a:r>
              <a:rPr lang="en-US" sz="2400" dirty="0" smtClean="0"/>
              <a:t>execution of the Interrupt instruction</a:t>
            </a:r>
          </a:p>
          <a:p>
            <a:pPr marL="914400" lvl="1" indent="-514350">
              <a:buFontTx/>
              <a:buChar char="-"/>
            </a:pPr>
            <a:r>
              <a:rPr lang="en-US" sz="2000" i="1" dirty="0"/>
              <a:t>e.g., INT</a:t>
            </a:r>
          </a:p>
          <a:p>
            <a:pPr marL="514350" indent="-514350">
              <a:buAutoNum type="arabicPeriod"/>
            </a:pPr>
            <a:endParaRPr lang="en-US" sz="2400" b="1" dirty="0" smtClean="0"/>
          </a:p>
          <a:p>
            <a:pPr marL="514350" indent="-514350">
              <a:buAutoNum type="arabicPeriod"/>
            </a:pPr>
            <a:r>
              <a:rPr lang="en-US" sz="2400" b="1" dirty="0" smtClean="0"/>
              <a:t>Program faults: </a:t>
            </a:r>
            <a:r>
              <a:rPr lang="en-US" sz="2400" dirty="0" smtClean="0"/>
              <a:t>If some error condition occur by the execution of an instruction. E.g.,</a:t>
            </a:r>
          </a:p>
          <a:p>
            <a:pPr marL="914400" lvl="1" indent="-514350">
              <a:buFontTx/>
              <a:buChar char="-"/>
            </a:pPr>
            <a:r>
              <a:rPr lang="en-US" sz="2000" i="1" dirty="0" smtClean="0"/>
              <a:t>divide-by-zero interrupt</a:t>
            </a:r>
            <a:endParaRPr lang="en-US" sz="2000" dirty="0" smtClean="0"/>
          </a:p>
        </p:txBody>
      </p:sp>
      <p:pic>
        <p:nvPicPr>
          <p:cNvPr id="4" name="图片 3"/>
          <p:cNvPicPr>
            <a:picLocks noChangeAspect="1"/>
          </p:cNvPicPr>
          <p:nvPr/>
        </p:nvPicPr>
        <p:blipFill>
          <a:blip r:embed="rId2"/>
          <a:stretch>
            <a:fillRect/>
          </a:stretch>
        </p:blipFill>
        <p:spPr>
          <a:xfrm>
            <a:off x="5572125" y="1417638"/>
            <a:ext cx="2836069" cy="1763270"/>
          </a:xfrm>
          <a:prstGeom prst="rect">
            <a:avLst/>
          </a:prstGeom>
        </p:spPr>
      </p:pic>
    </p:spTree>
    <p:extLst>
      <p:ext uri="{BB962C8B-B14F-4D97-AF65-F5344CB8AC3E}">
        <p14:creationId xmlns:p14="http://schemas.microsoft.com/office/powerpoint/2010/main" val="3432453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smtClean="0"/>
              <a:t>Review:</a:t>
            </a:r>
            <a:r>
              <a:rPr kumimoji="1" lang="zh-CN" altLang="en-US" dirty="0" smtClean="0"/>
              <a:t> </a:t>
            </a:r>
            <a:r>
              <a:rPr kumimoji="1" lang="en-US" altLang="zh-CN" dirty="0" smtClean="0"/>
              <a:t>OS as Services</a:t>
            </a:r>
            <a:endParaRPr kumimoji="1" lang="zh-CN" altLang="en-US" dirty="0"/>
          </a:p>
        </p:txBody>
      </p:sp>
      <p:sp>
        <p:nvSpPr>
          <p:cNvPr id="4" name="矩形 3"/>
          <p:cNvSpPr/>
          <p:nvPr/>
        </p:nvSpPr>
        <p:spPr>
          <a:xfrm>
            <a:off x="6588224" y="3212976"/>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5" name="矩形 4"/>
          <p:cNvSpPr/>
          <p:nvPr/>
        </p:nvSpPr>
        <p:spPr>
          <a:xfrm>
            <a:off x="6588224" y="3501008"/>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6" name="矩形 5"/>
          <p:cNvSpPr/>
          <p:nvPr/>
        </p:nvSpPr>
        <p:spPr>
          <a:xfrm>
            <a:off x="6588224" y="3789040"/>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7" name="矩形 6"/>
          <p:cNvSpPr/>
          <p:nvPr/>
        </p:nvSpPr>
        <p:spPr>
          <a:xfrm>
            <a:off x="6588224" y="4077072"/>
            <a:ext cx="1152128" cy="288032"/>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8" name="文本框 7"/>
          <p:cNvSpPr txBox="1"/>
          <p:nvPr/>
        </p:nvSpPr>
        <p:spPr>
          <a:xfrm>
            <a:off x="7591529" y="3284984"/>
            <a:ext cx="1512169" cy="923330"/>
          </a:xfrm>
          <a:prstGeom prst="rect">
            <a:avLst/>
          </a:prstGeom>
          <a:noFill/>
        </p:spPr>
        <p:txBody>
          <a:bodyPr wrap="square" rtlCol="0">
            <a:spAutoFit/>
          </a:bodyPr>
          <a:lstStyle/>
          <a:p>
            <a:pPr algn="ctr">
              <a:lnSpc>
                <a:spcPct val="150000"/>
              </a:lnSpc>
            </a:pPr>
            <a:r>
              <a:rPr kumimoji="1" lang="en-US" altLang="zh-CN" dirty="0">
                <a:solidFill>
                  <a:schemeClr val="tx2"/>
                </a:solidFill>
                <a:latin typeface="Arial" panose="020B0604020202020204" pitchFamily="34" charset="0"/>
                <a:ea typeface="Microsoft YaHei Light" charset="0"/>
                <a:cs typeface="Arial" panose="020B0604020202020204" pitchFamily="34" charset="0"/>
              </a:rPr>
              <a:t>Exception</a:t>
            </a:r>
            <a:r>
              <a:rPr kumimoji="1" lang="zh-CN" altLang="en-US" dirty="0">
                <a:solidFill>
                  <a:schemeClr val="tx2"/>
                </a:solidFill>
                <a:latin typeface="Arial" panose="020B0604020202020204" pitchFamily="34" charset="0"/>
                <a:ea typeface="Microsoft YaHei Light" charset="0"/>
                <a:cs typeface="Arial" panose="020B0604020202020204" pitchFamily="34" charset="0"/>
              </a:rPr>
              <a:t> </a:t>
            </a:r>
          </a:p>
          <a:p>
            <a:pPr algn="ctr">
              <a:lnSpc>
                <a:spcPct val="150000"/>
              </a:lnSpc>
            </a:pPr>
            <a:r>
              <a:rPr kumimoji="1" lang="en-US" altLang="zh-CN" dirty="0">
                <a:solidFill>
                  <a:schemeClr val="tx2"/>
                </a:solidFill>
                <a:latin typeface="Arial" panose="020B0604020202020204" pitchFamily="34" charset="0"/>
                <a:ea typeface="Microsoft YaHei Light" charset="0"/>
                <a:cs typeface="Arial" panose="020B0604020202020204" pitchFamily="34" charset="0"/>
              </a:rPr>
              <a:t>Table</a:t>
            </a:r>
            <a:endParaRPr kumimoji="1" lang="zh-CN" altLang="en-US" dirty="0">
              <a:solidFill>
                <a:schemeClr val="tx2"/>
              </a:solidFill>
              <a:latin typeface="Arial" panose="020B0604020202020204" pitchFamily="34" charset="0"/>
              <a:ea typeface="Microsoft YaHei Light" charset="0"/>
              <a:cs typeface="Arial" panose="020B0604020202020204" pitchFamily="34" charset="0"/>
            </a:endParaRPr>
          </a:p>
        </p:txBody>
      </p:sp>
      <p:cxnSp>
        <p:nvCxnSpPr>
          <p:cNvPr id="10" name="直线连接符 9"/>
          <p:cNvCxnSpPr/>
          <p:nvPr/>
        </p:nvCxnSpPr>
        <p:spPr>
          <a:xfrm>
            <a:off x="755576" y="2751311"/>
            <a:ext cx="475252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755576" y="5013176"/>
            <a:ext cx="4752528"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760384" y="2103239"/>
            <a:ext cx="2510664" cy="461665"/>
          </a:xfrm>
          <a:prstGeom prst="rect">
            <a:avLst/>
          </a:prstGeom>
          <a:noFill/>
        </p:spPr>
        <p:txBody>
          <a:bodyPr wrap="square" rtlCol="0">
            <a:spAutoFit/>
          </a:bodyPr>
          <a:lstStyle/>
          <a:p>
            <a:r>
              <a:rPr kumimoji="1" lang="en-US" altLang="zh-CN" sz="2400" dirty="0">
                <a:solidFill>
                  <a:schemeClr val="tx2">
                    <a:lumMod val="75000"/>
                  </a:schemeClr>
                </a:solidFill>
                <a:latin typeface="Arial" panose="020B0604020202020204" pitchFamily="34" charset="0"/>
                <a:ea typeface="Microsoft YaHei Light" charset="0"/>
                <a:cs typeface="Arial" panose="020B0604020202020204" pitchFamily="34" charset="0"/>
              </a:rPr>
              <a:t>Application</a:t>
            </a:r>
            <a:r>
              <a:rPr kumimoji="1" lang="zh-CN" altLang="en-US" sz="2400" dirty="0">
                <a:solidFill>
                  <a:schemeClr val="tx2">
                    <a:lumMod val="75000"/>
                  </a:schemeClr>
                </a:solidFill>
                <a:latin typeface="Arial" panose="020B0604020202020204" pitchFamily="34" charset="0"/>
                <a:ea typeface="Microsoft YaHei Light" charset="0"/>
                <a:cs typeface="Arial" panose="020B0604020202020204" pitchFamily="34" charset="0"/>
              </a:rPr>
              <a:t> </a:t>
            </a:r>
            <a:r>
              <a:rPr kumimoji="1" lang="en-US" altLang="zh-CN" sz="2400" dirty="0">
                <a:solidFill>
                  <a:schemeClr val="tx2">
                    <a:lumMod val="75000"/>
                  </a:schemeClr>
                </a:solidFill>
                <a:latin typeface="Arial" panose="020B0604020202020204" pitchFamily="34" charset="0"/>
                <a:ea typeface="Microsoft YaHei Light" charset="0"/>
                <a:cs typeface="Arial" panose="020B0604020202020204" pitchFamily="34" charset="0"/>
              </a:rPr>
              <a:t>(CPU)</a:t>
            </a:r>
            <a:endParaRPr kumimoji="1" lang="zh-CN" altLang="en-US" sz="2400" dirty="0">
              <a:solidFill>
                <a:schemeClr val="tx2">
                  <a:lumMod val="75000"/>
                </a:schemeClr>
              </a:solidFill>
              <a:latin typeface="Arial" panose="020B0604020202020204" pitchFamily="34" charset="0"/>
              <a:ea typeface="Microsoft YaHei Light" charset="0"/>
              <a:cs typeface="Arial" panose="020B0604020202020204" pitchFamily="34" charset="0"/>
            </a:endParaRPr>
          </a:p>
        </p:txBody>
      </p:sp>
      <p:sp>
        <p:nvSpPr>
          <p:cNvPr id="13" name="文本框 12"/>
          <p:cNvSpPr txBox="1"/>
          <p:nvPr/>
        </p:nvSpPr>
        <p:spPr>
          <a:xfrm>
            <a:off x="755577" y="3615408"/>
            <a:ext cx="787280" cy="461665"/>
          </a:xfrm>
          <a:prstGeom prst="rect">
            <a:avLst/>
          </a:prstGeom>
          <a:noFill/>
        </p:spPr>
        <p:txBody>
          <a:bodyPr wrap="square" rtlCol="0">
            <a:spAutoFit/>
          </a:bodyPr>
          <a:lstStyle/>
          <a:p>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OS</a:t>
            </a:r>
            <a:endParaRPr kumimoji="1" lang="zh-CN" altLang="en-US" sz="2400" dirty="0">
              <a:solidFill>
                <a:schemeClr val="tx2"/>
              </a:solidFill>
              <a:latin typeface="Arial" panose="020B0604020202020204" pitchFamily="34" charset="0"/>
              <a:ea typeface="Microsoft YaHei Light" charset="0"/>
              <a:cs typeface="Arial" panose="020B0604020202020204" pitchFamily="34" charset="0"/>
            </a:endParaRPr>
          </a:p>
        </p:txBody>
      </p:sp>
      <p:sp>
        <p:nvSpPr>
          <p:cNvPr id="14" name="文本框 13"/>
          <p:cNvSpPr txBox="1"/>
          <p:nvPr/>
        </p:nvSpPr>
        <p:spPr>
          <a:xfrm>
            <a:off x="755577" y="5229199"/>
            <a:ext cx="2083423" cy="461665"/>
          </a:xfrm>
          <a:prstGeom prst="rect">
            <a:avLst/>
          </a:prstGeom>
          <a:noFill/>
        </p:spPr>
        <p:txBody>
          <a:bodyPr wrap="square" rtlCol="0">
            <a:spAutoFit/>
          </a:bodyPr>
          <a:lstStyle/>
          <a:p>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I/O</a:t>
            </a:r>
            <a:r>
              <a:rPr kumimoji="1" lang="zh-CN" altLang="en-US" sz="2400" dirty="0">
                <a:solidFill>
                  <a:schemeClr val="tx2"/>
                </a:solidFill>
                <a:latin typeface="Arial" panose="020B0604020202020204" pitchFamily="34" charset="0"/>
                <a:ea typeface="Microsoft YaHei Light" charset="0"/>
                <a:cs typeface="Arial" panose="020B0604020202020204" pitchFamily="34" charset="0"/>
              </a:rPr>
              <a:t> </a:t>
            </a:r>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Device</a:t>
            </a:r>
            <a:endParaRPr kumimoji="1" lang="zh-CN" altLang="en-US" sz="2400" dirty="0">
              <a:solidFill>
                <a:schemeClr val="tx2"/>
              </a:solidFill>
              <a:latin typeface="Arial" panose="020B0604020202020204" pitchFamily="34" charset="0"/>
              <a:ea typeface="Microsoft YaHei Light" charset="0"/>
              <a:cs typeface="Arial" panose="020B0604020202020204" pitchFamily="34" charset="0"/>
            </a:endParaRPr>
          </a:p>
        </p:txBody>
      </p:sp>
      <p:cxnSp>
        <p:nvCxnSpPr>
          <p:cNvPr id="16" name="肘形连接符 15"/>
          <p:cNvCxnSpPr>
            <a:endCxn id="4" idx="0"/>
          </p:cNvCxnSpPr>
          <p:nvPr/>
        </p:nvCxnSpPr>
        <p:spPr>
          <a:xfrm>
            <a:off x="5292080" y="2334070"/>
            <a:ext cx="1872208" cy="878906"/>
          </a:xfrm>
          <a:prstGeom prst="bentConnector2">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肘形连接符 16"/>
          <p:cNvCxnSpPr>
            <a:endCxn id="7" idx="2"/>
          </p:cNvCxnSpPr>
          <p:nvPr/>
        </p:nvCxnSpPr>
        <p:spPr>
          <a:xfrm flipV="1">
            <a:off x="5287272" y="4365104"/>
            <a:ext cx="1877016" cy="1109736"/>
          </a:xfrm>
          <a:prstGeom prst="bentConnector2">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a:off x="3847112" y="3212976"/>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直线连接符 21"/>
          <p:cNvCxnSpPr/>
          <p:nvPr/>
        </p:nvCxnSpPr>
        <p:spPr>
          <a:xfrm>
            <a:off x="3847112" y="3356992"/>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线连接符 22"/>
          <p:cNvCxnSpPr/>
          <p:nvPr/>
        </p:nvCxnSpPr>
        <p:spPr>
          <a:xfrm>
            <a:off x="3847112" y="3501008"/>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a:off x="3847112" y="3501008"/>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a:off x="3847112" y="3645024"/>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847112" y="3789040"/>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a:off x="3847112" y="3933056"/>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a:off x="3847112" y="4077072"/>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直线连接符 28"/>
          <p:cNvCxnSpPr/>
          <p:nvPr/>
        </p:nvCxnSpPr>
        <p:spPr>
          <a:xfrm>
            <a:off x="3847112" y="4221088"/>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线连接符 29"/>
          <p:cNvCxnSpPr/>
          <p:nvPr/>
        </p:nvCxnSpPr>
        <p:spPr>
          <a:xfrm>
            <a:off x="3847112" y="4365104"/>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a:off x="3847112" y="4509120"/>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直线连接符 31"/>
          <p:cNvCxnSpPr/>
          <p:nvPr/>
        </p:nvCxnSpPr>
        <p:spPr>
          <a:xfrm>
            <a:off x="3847112" y="4653136"/>
            <a:ext cx="58925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肘形连接符 32"/>
          <p:cNvCxnSpPr>
            <a:stCxn id="5" idx="1"/>
          </p:cNvCxnSpPr>
          <p:nvPr/>
        </p:nvCxnSpPr>
        <p:spPr>
          <a:xfrm rot="10800000">
            <a:off x="4567193" y="3356992"/>
            <a:ext cx="2021033" cy="288032"/>
          </a:xfrm>
          <a:prstGeom prst="bentConnector3">
            <a:avLst>
              <a:gd name="adj1" fmla="val 50000"/>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肘形连接符 35"/>
          <p:cNvCxnSpPr>
            <a:stCxn id="6" idx="1"/>
          </p:cNvCxnSpPr>
          <p:nvPr/>
        </p:nvCxnSpPr>
        <p:spPr>
          <a:xfrm rot="10800000" flipV="1">
            <a:off x="4567192" y="3933056"/>
            <a:ext cx="2021032" cy="504055"/>
          </a:xfrm>
          <a:prstGeom prst="bentConnector3">
            <a:avLst>
              <a:gd name="adj1" fmla="val 50000"/>
            </a:avLst>
          </a:prstGeom>
          <a:ln>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2312894" y="3615408"/>
            <a:ext cx="1462211" cy="461665"/>
          </a:xfrm>
          <a:prstGeom prst="rect">
            <a:avLst/>
          </a:prstGeom>
          <a:noFill/>
        </p:spPr>
        <p:txBody>
          <a:bodyPr wrap="square" rtlCol="0">
            <a:spAutoFit/>
          </a:bodyPr>
          <a:lstStyle/>
          <a:p>
            <a:r>
              <a:rPr kumimoji="1" lang="en-US" altLang="zh-CN" sz="2400" dirty="0">
                <a:solidFill>
                  <a:schemeClr val="tx2"/>
                </a:solidFill>
                <a:latin typeface="Arial" panose="020B0604020202020204" pitchFamily="34" charset="0"/>
                <a:ea typeface="Microsoft YaHei Light" charset="0"/>
                <a:cs typeface="Arial" panose="020B0604020202020204" pitchFamily="34" charset="0"/>
              </a:rPr>
              <a:t>Services</a:t>
            </a:r>
            <a:endParaRPr kumimoji="1" lang="zh-CN" altLang="en-US" sz="2400" dirty="0">
              <a:solidFill>
                <a:schemeClr val="tx2"/>
              </a:solidFill>
              <a:latin typeface="Arial" panose="020B0604020202020204" pitchFamily="34" charset="0"/>
              <a:ea typeface="Microsoft YaHei Light" charset="0"/>
              <a:cs typeface="Arial" panose="020B0604020202020204" pitchFamily="34" charset="0"/>
            </a:endParaRPr>
          </a:p>
        </p:txBody>
      </p:sp>
      <p:sp>
        <p:nvSpPr>
          <p:cNvPr id="34" name="文本框 33"/>
          <p:cNvSpPr txBox="1"/>
          <p:nvPr/>
        </p:nvSpPr>
        <p:spPr>
          <a:xfrm>
            <a:off x="5292080" y="1907540"/>
            <a:ext cx="1872208" cy="369332"/>
          </a:xfrm>
          <a:prstGeom prst="rect">
            <a:avLst/>
          </a:prstGeom>
          <a:noFill/>
        </p:spPr>
        <p:txBody>
          <a:bodyPr wrap="square" rtlCol="0">
            <a:spAutoFit/>
          </a:bodyPr>
          <a:lstStyle/>
          <a:p>
            <a:pPr algn="ctr"/>
            <a:r>
              <a:rPr kumimoji="1" lang="en-US" altLang="zh-CN">
                <a:solidFill>
                  <a:schemeClr val="accent2"/>
                </a:solidFill>
                <a:latin typeface="Arial" panose="020B0604020202020204" pitchFamily="34" charset="0"/>
                <a:ea typeface="Microsoft YaHei Light" charset="0"/>
                <a:cs typeface="Arial" panose="020B0604020202020204" pitchFamily="34" charset="0"/>
              </a:rPr>
              <a:t>Exception</a:t>
            </a:r>
            <a:endParaRPr kumimoji="1" lang="zh-CN" altLang="en-US" dirty="0">
              <a:solidFill>
                <a:schemeClr val="accent2"/>
              </a:solidFill>
              <a:latin typeface="Arial" panose="020B0604020202020204" pitchFamily="34" charset="0"/>
              <a:ea typeface="Microsoft YaHei Light" charset="0"/>
              <a:cs typeface="Arial" panose="020B0604020202020204" pitchFamily="34" charset="0"/>
            </a:endParaRPr>
          </a:p>
        </p:txBody>
      </p:sp>
      <p:sp>
        <p:nvSpPr>
          <p:cNvPr id="35" name="文本框 34"/>
          <p:cNvSpPr txBox="1"/>
          <p:nvPr/>
        </p:nvSpPr>
        <p:spPr>
          <a:xfrm>
            <a:off x="5287272" y="5517230"/>
            <a:ext cx="1872208" cy="369332"/>
          </a:xfrm>
          <a:prstGeom prst="rect">
            <a:avLst/>
          </a:prstGeom>
          <a:noFill/>
        </p:spPr>
        <p:txBody>
          <a:bodyPr wrap="square" rtlCol="0">
            <a:spAutoFit/>
          </a:bodyPr>
          <a:lstStyle/>
          <a:p>
            <a:pPr algn="ctr"/>
            <a:r>
              <a:rPr kumimoji="1" lang="en-US" altLang="zh-CN" dirty="0">
                <a:solidFill>
                  <a:schemeClr val="accent2"/>
                </a:solidFill>
                <a:latin typeface="Arial" panose="020B0604020202020204" pitchFamily="34" charset="0"/>
                <a:ea typeface="Microsoft YaHei Light" charset="0"/>
                <a:cs typeface="Arial" panose="020B0604020202020204" pitchFamily="34" charset="0"/>
              </a:rPr>
              <a:t>Interrupt</a:t>
            </a:r>
            <a:endParaRPr kumimoji="1" lang="zh-CN" altLang="en-US" dirty="0">
              <a:solidFill>
                <a:schemeClr val="accent2"/>
              </a:solidFill>
              <a:latin typeface="Arial" panose="020B0604020202020204" pitchFamily="34" charset="0"/>
              <a:ea typeface="Microsoft YaHei Light" charset="0"/>
              <a:cs typeface="Arial" panose="020B0604020202020204" pitchFamily="34" charset="0"/>
            </a:endParaRPr>
          </a:p>
        </p:txBody>
      </p:sp>
    </p:spTree>
    <p:extLst>
      <p:ext uri="{BB962C8B-B14F-4D97-AF65-F5344CB8AC3E}">
        <p14:creationId xmlns:p14="http://schemas.microsoft.com/office/powerpoint/2010/main" val="2542461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altLang="zh-CN" dirty="0" smtClean="0"/>
              <a:t>Review: Terminology for </a:t>
            </a:r>
            <a:r>
              <a:rPr lang="en-US" altLang="zh-CN" dirty="0"/>
              <a:t>Intel</a:t>
            </a:r>
            <a:endParaRPr lang="en-US" dirty="0"/>
          </a:p>
        </p:txBody>
      </p:sp>
      <p:sp>
        <p:nvSpPr>
          <p:cNvPr id="5123" name="Rectangle 3"/>
          <p:cNvSpPr>
            <a:spLocks noGrp="1" noChangeArrowheads="1"/>
          </p:cNvSpPr>
          <p:nvPr>
            <p:ph type="body" idx="1"/>
          </p:nvPr>
        </p:nvSpPr>
        <p:spPr>
          <a:xfrm>
            <a:off x="457200" y="1905000"/>
            <a:ext cx="8229600" cy="4260304"/>
          </a:xfrm>
        </p:spPr>
        <p:txBody>
          <a:bodyPr>
            <a:normAutofit fontScale="70000" lnSpcReduction="20000"/>
          </a:bodyPr>
          <a:lstStyle/>
          <a:p>
            <a:pPr>
              <a:lnSpc>
                <a:spcPct val="130000"/>
              </a:lnSpc>
            </a:pPr>
            <a:r>
              <a:rPr lang="en-US" b="1" dirty="0" smtClean="0"/>
              <a:t>Interrupt</a:t>
            </a:r>
            <a:r>
              <a:rPr lang="en-US" altLang="zh-CN" b="1" dirty="0" smtClean="0"/>
              <a:t>s</a:t>
            </a:r>
            <a:r>
              <a:rPr lang="en-US" dirty="0" smtClean="0"/>
              <a:t> (asynchronous</a:t>
            </a:r>
            <a:r>
              <a:rPr lang="en-US" dirty="0"/>
              <a:t>, device generated)</a:t>
            </a:r>
          </a:p>
          <a:p>
            <a:pPr lvl="1">
              <a:lnSpc>
                <a:spcPct val="130000"/>
              </a:lnSpc>
            </a:pPr>
            <a:r>
              <a:rPr lang="en-US" dirty="0" err="1"/>
              <a:t>Maskable</a:t>
            </a:r>
            <a:r>
              <a:rPr lang="en-US" dirty="0"/>
              <a:t>: device-generated, associated with IRQs (interrupt request lines); may be temporarily disabled (still pending)</a:t>
            </a:r>
          </a:p>
          <a:p>
            <a:pPr lvl="1">
              <a:lnSpc>
                <a:spcPct val="130000"/>
              </a:lnSpc>
            </a:pPr>
            <a:r>
              <a:rPr lang="en-US" dirty="0" err="1"/>
              <a:t>Nonmaskable</a:t>
            </a:r>
            <a:r>
              <a:rPr lang="en-US" dirty="0"/>
              <a:t>: some critical hardware failures</a:t>
            </a:r>
          </a:p>
          <a:p>
            <a:pPr>
              <a:lnSpc>
                <a:spcPct val="130000"/>
              </a:lnSpc>
            </a:pPr>
            <a:r>
              <a:rPr lang="en-US" b="1" dirty="0"/>
              <a:t>Exceptions</a:t>
            </a:r>
            <a:r>
              <a:rPr lang="en-US" dirty="0"/>
              <a:t> </a:t>
            </a:r>
            <a:r>
              <a:rPr lang="en-US" dirty="0" smtClean="0"/>
              <a:t>(synchronous, from software)</a:t>
            </a:r>
            <a:endParaRPr lang="en-US" dirty="0"/>
          </a:p>
          <a:p>
            <a:pPr lvl="1">
              <a:lnSpc>
                <a:spcPct val="130000"/>
              </a:lnSpc>
            </a:pPr>
            <a:r>
              <a:rPr lang="en-US" dirty="0"/>
              <a:t>Processor-detected</a:t>
            </a:r>
          </a:p>
          <a:p>
            <a:pPr lvl="2">
              <a:lnSpc>
                <a:spcPct val="130000"/>
              </a:lnSpc>
            </a:pPr>
            <a:r>
              <a:rPr lang="en-US" b="1" dirty="0">
                <a:solidFill>
                  <a:schemeClr val="accent2"/>
                </a:solidFill>
              </a:rPr>
              <a:t>Faults</a:t>
            </a:r>
            <a:r>
              <a:rPr lang="en-US" dirty="0"/>
              <a:t> – correctable (</a:t>
            </a:r>
            <a:r>
              <a:rPr lang="en-US" dirty="0" err="1"/>
              <a:t>restartable</a:t>
            </a:r>
            <a:r>
              <a:rPr lang="en-US" dirty="0"/>
              <a:t>); e.g. page fault</a:t>
            </a:r>
          </a:p>
          <a:p>
            <a:pPr lvl="2">
              <a:lnSpc>
                <a:spcPct val="130000"/>
              </a:lnSpc>
            </a:pPr>
            <a:r>
              <a:rPr lang="en-US" b="1" dirty="0">
                <a:solidFill>
                  <a:schemeClr val="accent2"/>
                </a:solidFill>
              </a:rPr>
              <a:t>Traps</a:t>
            </a:r>
            <a:r>
              <a:rPr lang="en-US" dirty="0"/>
              <a:t> – no </a:t>
            </a:r>
            <a:r>
              <a:rPr lang="en-US" dirty="0" err="1"/>
              <a:t>reexecution</a:t>
            </a:r>
            <a:r>
              <a:rPr lang="en-US" dirty="0"/>
              <a:t> needed; e.g. breakpoint</a:t>
            </a:r>
          </a:p>
          <a:p>
            <a:pPr lvl="2">
              <a:lnSpc>
                <a:spcPct val="130000"/>
              </a:lnSpc>
            </a:pPr>
            <a:r>
              <a:rPr lang="en-US" b="1" dirty="0">
                <a:solidFill>
                  <a:schemeClr val="accent2"/>
                </a:solidFill>
              </a:rPr>
              <a:t>Aborts</a:t>
            </a:r>
            <a:r>
              <a:rPr lang="en-US" dirty="0"/>
              <a:t> – severe error; process usually terminated (by signal)</a:t>
            </a:r>
          </a:p>
          <a:p>
            <a:pPr lvl="1">
              <a:lnSpc>
                <a:spcPct val="130000"/>
              </a:lnSpc>
            </a:pPr>
            <a:r>
              <a:rPr lang="en-US" dirty="0"/>
              <a:t>Programmed exceptions (</a:t>
            </a:r>
            <a:r>
              <a:rPr lang="en-US" b="1" dirty="0"/>
              <a:t>software interrupts</a:t>
            </a:r>
            <a:r>
              <a:rPr lang="en-US" dirty="0"/>
              <a:t>)</a:t>
            </a:r>
          </a:p>
          <a:p>
            <a:pPr lvl="2">
              <a:lnSpc>
                <a:spcPct val="130000"/>
              </a:lnSpc>
            </a:pPr>
            <a:r>
              <a:rPr lang="en-US" dirty="0" err="1"/>
              <a:t>int</a:t>
            </a:r>
            <a:r>
              <a:rPr lang="en-US" dirty="0"/>
              <a:t> (system call), int3 (breakpoint)</a:t>
            </a:r>
          </a:p>
          <a:p>
            <a:pPr lvl="2">
              <a:lnSpc>
                <a:spcPct val="130000"/>
              </a:lnSpc>
            </a:pPr>
            <a:r>
              <a:rPr lang="en-US" dirty="0"/>
              <a:t>into (overflow), bounds (address check)</a:t>
            </a:r>
          </a:p>
        </p:txBody>
      </p:sp>
    </p:spTree>
    <p:extLst>
      <p:ext uri="{BB962C8B-B14F-4D97-AF65-F5344CB8AC3E}">
        <p14:creationId xmlns:p14="http://schemas.microsoft.com/office/powerpoint/2010/main" val="14529194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a:t>Putting It All Together</a:t>
            </a:r>
          </a:p>
        </p:txBody>
      </p:sp>
      <p:sp>
        <p:nvSpPr>
          <p:cNvPr id="198659" name="Rectangle 3"/>
          <p:cNvSpPr>
            <a:spLocks noChangeArrowheads="1"/>
          </p:cNvSpPr>
          <p:nvPr/>
        </p:nvSpPr>
        <p:spPr bwMode="auto">
          <a:xfrm>
            <a:off x="1828800" y="2224088"/>
            <a:ext cx="838200" cy="2133600"/>
          </a:xfrm>
          <a:prstGeom prst="rect">
            <a:avLst/>
          </a:prstGeom>
          <a:solidFill>
            <a:schemeClr val="accent1">
              <a:lumMod val="40000"/>
              <a:lumOff val="6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400" b="1" dirty="0" smtClean="0">
                <a:latin typeface="Arial" panose="020B0604020202020204" pitchFamily="34" charset="0"/>
                <a:cs typeface="Arial" panose="020B0604020202020204" pitchFamily="34" charset="0"/>
              </a:rPr>
              <a:t>PIC</a:t>
            </a:r>
          </a:p>
          <a:p>
            <a:pPr algn="ctr"/>
            <a:r>
              <a:rPr lang="en-US" sz="1400" b="1" dirty="0" smtClean="0">
                <a:latin typeface="Arial" panose="020B0604020202020204" pitchFamily="34" charset="0"/>
                <a:cs typeface="Arial" panose="020B0604020202020204" pitchFamily="34" charset="0"/>
              </a:rPr>
              <a:t>(8259A)</a:t>
            </a:r>
            <a:endParaRPr lang="en-US" sz="1400" b="1" dirty="0">
              <a:latin typeface="Arial" panose="020B0604020202020204" pitchFamily="34" charset="0"/>
              <a:cs typeface="Arial" panose="020B0604020202020204" pitchFamily="34" charset="0"/>
            </a:endParaRPr>
          </a:p>
        </p:txBody>
      </p:sp>
      <p:sp>
        <p:nvSpPr>
          <p:cNvPr id="198660" name="Rectangle 4"/>
          <p:cNvSpPr>
            <a:spLocks noChangeArrowheads="1"/>
          </p:cNvSpPr>
          <p:nvPr/>
        </p:nvSpPr>
        <p:spPr bwMode="auto">
          <a:xfrm>
            <a:off x="3886200" y="2605088"/>
            <a:ext cx="1600200" cy="1371600"/>
          </a:xfrm>
          <a:prstGeom prst="rect">
            <a:avLst/>
          </a:prstGeom>
          <a:solidFill>
            <a:schemeClr val="accent1">
              <a:lumMod val="40000"/>
              <a:lumOff val="60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sz="2800" b="1">
                <a:latin typeface="Arial" panose="020B0604020202020204" pitchFamily="34" charset="0"/>
                <a:cs typeface="Arial" panose="020B0604020202020204" pitchFamily="34" charset="0"/>
              </a:rPr>
              <a:t>CPU</a:t>
            </a:r>
          </a:p>
        </p:txBody>
      </p:sp>
      <p:sp>
        <p:nvSpPr>
          <p:cNvPr id="198661" name="Line 5"/>
          <p:cNvSpPr>
            <a:spLocks noChangeShapeType="1"/>
          </p:cNvSpPr>
          <p:nvPr/>
        </p:nvSpPr>
        <p:spPr bwMode="auto">
          <a:xfrm>
            <a:off x="762000" y="1614488"/>
            <a:ext cx="6019800" cy="0"/>
          </a:xfrm>
          <a:prstGeom prst="line">
            <a:avLst/>
          </a:prstGeom>
          <a:noFill/>
          <a:ln w="762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2" name="Line 6"/>
          <p:cNvSpPr>
            <a:spLocks noChangeShapeType="1"/>
          </p:cNvSpPr>
          <p:nvPr/>
        </p:nvSpPr>
        <p:spPr bwMode="auto">
          <a:xfrm flipV="1">
            <a:off x="2209800" y="1614488"/>
            <a:ext cx="0" cy="60960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3" name="Line 7"/>
          <p:cNvSpPr>
            <a:spLocks noChangeShapeType="1"/>
          </p:cNvSpPr>
          <p:nvPr/>
        </p:nvSpPr>
        <p:spPr bwMode="auto">
          <a:xfrm flipV="1">
            <a:off x="4724400" y="1614488"/>
            <a:ext cx="0" cy="990600"/>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4" name="Text Box 8"/>
          <p:cNvSpPr txBox="1">
            <a:spLocks noChangeArrowheads="1"/>
          </p:cNvSpPr>
          <p:nvPr/>
        </p:nvSpPr>
        <p:spPr bwMode="auto">
          <a:xfrm>
            <a:off x="5394325" y="1676400"/>
            <a:ext cx="16081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panose="020B0604020202020204" pitchFamily="34" charset="0"/>
                <a:cs typeface="Arial" panose="020B0604020202020204" pitchFamily="34" charset="0"/>
              </a:rPr>
              <a:t>Memory Bus</a:t>
            </a:r>
          </a:p>
        </p:txBody>
      </p:sp>
      <p:sp>
        <p:nvSpPr>
          <p:cNvPr id="198665" name="Line 9"/>
          <p:cNvSpPr>
            <a:spLocks noChangeShapeType="1"/>
          </p:cNvSpPr>
          <p:nvPr/>
        </p:nvSpPr>
        <p:spPr bwMode="auto">
          <a:xfrm flipH="1" flipV="1">
            <a:off x="2743200" y="3276600"/>
            <a:ext cx="1143000" cy="14288"/>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66" name="Text Box 10"/>
          <p:cNvSpPr txBox="1">
            <a:spLocks noChangeArrowheads="1"/>
          </p:cNvSpPr>
          <p:nvPr/>
        </p:nvSpPr>
        <p:spPr bwMode="auto">
          <a:xfrm>
            <a:off x="2895600" y="2895600"/>
            <a:ext cx="7175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INTR</a:t>
            </a:r>
          </a:p>
        </p:txBody>
      </p:sp>
      <p:sp>
        <p:nvSpPr>
          <p:cNvPr id="198668" name="Text Box 12"/>
          <p:cNvSpPr txBox="1">
            <a:spLocks noChangeArrowheads="1"/>
          </p:cNvSpPr>
          <p:nvPr/>
        </p:nvSpPr>
        <p:spPr bwMode="auto">
          <a:xfrm>
            <a:off x="1524000" y="2057400"/>
            <a:ext cx="311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0</a:t>
            </a:r>
          </a:p>
        </p:txBody>
      </p:sp>
      <p:sp>
        <p:nvSpPr>
          <p:cNvPr id="198669" name="Text Box 13"/>
          <p:cNvSpPr txBox="1">
            <a:spLocks noChangeArrowheads="1"/>
          </p:cNvSpPr>
          <p:nvPr/>
        </p:nvSpPr>
        <p:spPr bwMode="auto">
          <a:xfrm>
            <a:off x="1479550" y="4129088"/>
            <a:ext cx="3492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atin typeface="Arial" panose="020B0604020202020204" pitchFamily="34" charset="0"/>
                <a:cs typeface="Arial" panose="020B0604020202020204" pitchFamily="34" charset="0"/>
              </a:rPr>
              <a:t>N</a:t>
            </a:r>
          </a:p>
        </p:txBody>
      </p:sp>
      <p:sp>
        <p:nvSpPr>
          <p:cNvPr id="198670" name="Text Box 14"/>
          <p:cNvSpPr txBox="1">
            <a:spLocks noChangeArrowheads="1"/>
          </p:cNvSpPr>
          <p:nvPr/>
        </p:nvSpPr>
        <p:spPr bwMode="auto">
          <a:xfrm>
            <a:off x="646113" y="2057400"/>
            <a:ext cx="8778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Arial" panose="020B0604020202020204" pitchFamily="34" charset="0"/>
                <a:cs typeface="Arial" panose="020B0604020202020204" pitchFamily="34" charset="0"/>
              </a:rPr>
              <a:t>IRQs</a:t>
            </a:r>
          </a:p>
        </p:txBody>
      </p:sp>
      <p:sp>
        <p:nvSpPr>
          <p:cNvPr id="198671" name="Rectangle 15"/>
          <p:cNvSpPr>
            <a:spLocks noChangeArrowheads="1"/>
          </p:cNvSpPr>
          <p:nvPr/>
        </p:nvSpPr>
        <p:spPr bwMode="auto">
          <a:xfrm>
            <a:off x="6248400" y="2819400"/>
            <a:ext cx="1143000" cy="3352800"/>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lgn="ctr"/>
            <a:r>
              <a:rPr lang="en-US" b="1">
                <a:latin typeface="Arial" panose="020B0604020202020204" pitchFamily="34" charset="0"/>
                <a:cs typeface="Arial" panose="020B0604020202020204" pitchFamily="34" charset="0"/>
              </a:rPr>
              <a:t>IDT</a:t>
            </a:r>
          </a:p>
        </p:txBody>
      </p:sp>
      <p:sp>
        <p:nvSpPr>
          <p:cNvPr id="198672" name="Text Box 16"/>
          <p:cNvSpPr txBox="1">
            <a:spLocks noChangeArrowheads="1"/>
          </p:cNvSpPr>
          <p:nvPr/>
        </p:nvSpPr>
        <p:spPr bwMode="auto">
          <a:xfrm>
            <a:off x="5679013" y="2919028"/>
            <a:ext cx="56938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dirty="0" smtClean="0">
                <a:latin typeface="Arial" panose="020B0604020202020204" pitchFamily="34" charset="0"/>
                <a:cs typeface="Arial" panose="020B0604020202020204" pitchFamily="34" charset="0"/>
              </a:rPr>
              <a:t>255</a:t>
            </a:r>
            <a:endParaRPr lang="en-US" dirty="0">
              <a:latin typeface="Arial" panose="020B0604020202020204" pitchFamily="34" charset="0"/>
              <a:cs typeface="Arial" panose="020B0604020202020204" pitchFamily="34" charset="0"/>
            </a:endParaRPr>
          </a:p>
        </p:txBody>
      </p:sp>
      <p:sp>
        <p:nvSpPr>
          <p:cNvPr id="198673" name="Text Box 17"/>
          <p:cNvSpPr txBox="1">
            <a:spLocks noChangeArrowheads="1"/>
          </p:cNvSpPr>
          <p:nvPr/>
        </p:nvSpPr>
        <p:spPr bwMode="auto">
          <a:xfrm>
            <a:off x="5943600" y="5876422"/>
            <a:ext cx="31290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dirty="0" smtClean="0">
                <a:latin typeface="Arial" panose="020B0604020202020204" pitchFamily="34" charset="0"/>
                <a:cs typeface="Arial" panose="020B0604020202020204" pitchFamily="34" charset="0"/>
              </a:rPr>
              <a:t>0</a:t>
            </a:r>
            <a:endParaRPr lang="en-US" dirty="0">
              <a:latin typeface="Arial" panose="020B0604020202020204" pitchFamily="34" charset="0"/>
              <a:cs typeface="Arial" panose="020B0604020202020204" pitchFamily="34" charset="0"/>
            </a:endParaRPr>
          </a:p>
        </p:txBody>
      </p:sp>
      <p:sp>
        <p:nvSpPr>
          <p:cNvPr id="198674" name="Line 18"/>
          <p:cNvSpPr>
            <a:spLocks noChangeShapeType="1"/>
          </p:cNvSpPr>
          <p:nvPr/>
        </p:nvSpPr>
        <p:spPr bwMode="auto">
          <a:xfrm>
            <a:off x="762000" y="25288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5" name="Line 19"/>
          <p:cNvSpPr>
            <a:spLocks noChangeShapeType="1"/>
          </p:cNvSpPr>
          <p:nvPr/>
        </p:nvSpPr>
        <p:spPr bwMode="auto">
          <a:xfrm>
            <a:off x="762000" y="26812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6" name="Line 20"/>
          <p:cNvSpPr>
            <a:spLocks noChangeShapeType="1"/>
          </p:cNvSpPr>
          <p:nvPr/>
        </p:nvSpPr>
        <p:spPr bwMode="auto">
          <a:xfrm>
            <a:off x="762000" y="28336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7" name="Line 21"/>
          <p:cNvSpPr>
            <a:spLocks noChangeShapeType="1"/>
          </p:cNvSpPr>
          <p:nvPr/>
        </p:nvSpPr>
        <p:spPr bwMode="auto">
          <a:xfrm>
            <a:off x="762000" y="2986088"/>
            <a:ext cx="1066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78" name="Rectangle 22"/>
          <p:cNvSpPr>
            <a:spLocks noChangeArrowheads="1"/>
          </p:cNvSpPr>
          <p:nvPr/>
        </p:nvSpPr>
        <p:spPr bwMode="auto">
          <a:xfrm>
            <a:off x="7696200" y="4495800"/>
            <a:ext cx="1371600" cy="381000"/>
          </a:xfrm>
          <a:prstGeom prst="rect">
            <a:avLst/>
          </a:prstGeom>
          <a:solidFill>
            <a:srgbClr val="CCFFCC"/>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b="1">
                <a:latin typeface="Arial" panose="020B0604020202020204" pitchFamily="34" charset="0"/>
                <a:cs typeface="Arial" panose="020B0604020202020204" pitchFamily="34" charset="0"/>
              </a:rPr>
              <a:t>handler</a:t>
            </a:r>
          </a:p>
        </p:txBody>
      </p:sp>
      <p:sp>
        <p:nvSpPr>
          <p:cNvPr id="198679" name="Text Box 23"/>
          <p:cNvSpPr txBox="1">
            <a:spLocks noChangeArrowheads="1"/>
          </p:cNvSpPr>
          <p:nvPr/>
        </p:nvSpPr>
        <p:spPr bwMode="auto">
          <a:xfrm>
            <a:off x="4709373" y="2616141"/>
            <a:ext cx="784189"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2000" dirty="0" smtClean="0">
                <a:latin typeface="Arial" panose="020B0604020202020204" pitchFamily="34" charset="0"/>
                <a:cs typeface="Arial" panose="020B0604020202020204" pitchFamily="34" charset="0"/>
              </a:rPr>
              <a:t>IDTR</a:t>
            </a:r>
            <a:endParaRPr lang="en-US" sz="2000" dirty="0">
              <a:latin typeface="Arial" panose="020B0604020202020204" pitchFamily="34" charset="0"/>
              <a:cs typeface="Arial" panose="020B0604020202020204" pitchFamily="34" charset="0"/>
            </a:endParaRPr>
          </a:p>
        </p:txBody>
      </p:sp>
      <p:sp>
        <p:nvSpPr>
          <p:cNvPr id="198680" name="Line 24"/>
          <p:cNvSpPr>
            <a:spLocks noChangeShapeType="1"/>
          </p:cNvSpPr>
          <p:nvPr/>
        </p:nvSpPr>
        <p:spPr bwMode="auto">
          <a:xfrm>
            <a:off x="5410200" y="2819400"/>
            <a:ext cx="7620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1" name="Line 25"/>
          <p:cNvSpPr>
            <a:spLocks noChangeShapeType="1"/>
          </p:cNvSpPr>
          <p:nvPr/>
        </p:nvSpPr>
        <p:spPr bwMode="auto">
          <a:xfrm flipV="1">
            <a:off x="6911790" y="4677540"/>
            <a:ext cx="7701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2" name="Line 26"/>
          <p:cNvSpPr>
            <a:spLocks noChangeShapeType="1"/>
          </p:cNvSpPr>
          <p:nvPr/>
        </p:nvSpPr>
        <p:spPr bwMode="auto">
          <a:xfrm>
            <a:off x="6248400" y="4495800"/>
            <a:ext cx="1143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3" name="Line 27"/>
          <p:cNvSpPr>
            <a:spLocks noChangeShapeType="1"/>
          </p:cNvSpPr>
          <p:nvPr/>
        </p:nvSpPr>
        <p:spPr bwMode="auto">
          <a:xfrm>
            <a:off x="6248400" y="4876800"/>
            <a:ext cx="1143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4" name="Line 28"/>
          <p:cNvSpPr>
            <a:spLocks noChangeShapeType="1"/>
          </p:cNvSpPr>
          <p:nvPr/>
        </p:nvSpPr>
        <p:spPr bwMode="auto">
          <a:xfrm>
            <a:off x="5562600" y="3810000"/>
            <a:ext cx="6096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5" name="Text Box 29"/>
          <p:cNvSpPr txBox="1">
            <a:spLocks noChangeArrowheads="1"/>
          </p:cNvSpPr>
          <p:nvPr/>
        </p:nvSpPr>
        <p:spPr bwMode="auto">
          <a:xfrm>
            <a:off x="1143000" y="5638800"/>
            <a:ext cx="1811338"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Arial" panose="020B0604020202020204" pitchFamily="34" charset="0"/>
                <a:cs typeface="Arial" panose="020B0604020202020204" pitchFamily="34" charset="0"/>
              </a:rPr>
              <a:t>Mask points</a:t>
            </a:r>
          </a:p>
        </p:txBody>
      </p:sp>
      <p:sp>
        <p:nvSpPr>
          <p:cNvPr id="198686" name="Line 30"/>
          <p:cNvSpPr>
            <a:spLocks noChangeShapeType="1"/>
          </p:cNvSpPr>
          <p:nvPr/>
        </p:nvSpPr>
        <p:spPr bwMode="auto">
          <a:xfrm flipH="1" flipV="1">
            <a:off x="1295400" y="3124200"/>
            <a:ext cx="304800" cy="2438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7" name="Line 31"/>
          <p:cNvSpPr>
            <a:spLocks noChangeShapeType="1"/>
          </p:cNvSpPr>
          <p:nvPr/>
        </p:nvSpPr>
        <p:spPr bwMode="auto">
          <a:xfrm flipV="1">
            <a:off x="2438400" y="3367088"/>
            <a:ext cx="1295400" cy="21955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panose="020B0604020202020204" pitchFamily="34" charset="0"/>
              <a:cs typeface="Arial" panose="020B0604020202020204" pitchFamily="34" charset="0"/>
            </a:endParaRPr>
          </a:p>
        </p:txBody>
      </p:sp>
      <p:sp>
        <p:nvSpPr>
          <p:cNvPr id="198688" name="Text Box 32"/>
          <p:cNvSpPr txBox="1">
            <a:spLocks noChangeArrowheads="1"/>
          </p:cNvSpPr>
          <p:nvPr/>
        </p:nvSpPr>
        <p:spPr bwMode="auto">
          <a:xfrm>
            <a:off x="4648200" y="3565525"/>
            <a:ext cx="874713"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000">
                <a:latin typeface="Arial" panose="020B0604020202020204" pitchFamily="34" charset="0"/>
                <a:cs typeface="Arial" panose="020B0604020202020204" pitchFamily="34" charset="0"/>
              </a:rPr>
              <a:t>vector</a:t>
            </a:r>
          </a:p>
        </p:txBody>
      </p:sp>
    </p:spTree>
    <p:extLst>
      <p:ext uri="{BB962C8B-B14F-4D97-AF65-F5344CB8AC3E}">
        <p14:creationId xmlns:p14="http://schemas.microsoft.com/office/powerpoint/2010/main" val="18853175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0" y="228600"/>
            <a:ext cx="9144000" cy="6395803"/>
          </a:xfrm>
          <a:prstGeom prst="rect">
            <a:avLst/>
          </a:prstGeom>
        </p:spPr>
      </p:pic>
    </p:spTree>
    <p:extLst>
      <p:ext uri="{BB962C8B-B14F-4D97-AF65-F5344CB8AC3E}">
        <p14:creationId xmlns:p14="http://schemas.microsoft.com/office/powerpoint/2010/main" val="1370660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7637"/>
            <a:ext cx="8229600" cy="1143000"/>
          </a:xfrm>
        </p:spPr>
        <p:txBody>
          <a:bodyPr/>
          <a:lstStyle/>
          <a:p>
            <a:r>
              <a:rPr lang="en-US" dirty="0"/>
              <a:t>Timer Interrupt</a:t>
            </a:r>
          </a:p>
        </p:txBody>
      </p:sp>
      <p:pic>
        <p:nvPicPr>
          <p:cNvPr id="4" name="Picture 3"/>
          <p:cNvPicPr>
            <a:picLocks noChangeAspect="1"/>
          </p:cNvPicPr>
          <p:nvPr/>
        </p:nvPicPr>
        <p:blipFill>
          <a:blip r:embed="rId2"/>
          <a:stretch>
            <a:fillRect/>
          </a:stretch>
        </p:blipFill>
        <p:spPr>
          <a:xfrm>
            <a:off x="48985" y="1371601"/>
            <a:ext cx="3800514" cy="2347686"/>
          </a:xfrm>
          <a:prstGeom prst="rect">
            <a:avLst/>
          </a:prstGeom>
        </p:spPr>
      </p:pic>
      <p:pic>
        <p:nvPicPr>
          <p:cNvPr id="5" name="Picture 4"/>
          <p:cNvPicPr>
            <a:picLocks noChangeAspect="1"/>
          </p:cNvPicPr>
          <p:nvPr/>
        </p:nvPicPr>
        <p:blipFill>
          <a:blip r:embed="rId3"/>
          <a:stretch>
            <a:fillRect/>
          </a:stretch>
        </p:blipFill>
        <p:spPr>
          <a:xfrm>
            <a:off x="3870575" y="1371601"/>
            <a:ext cx="5233511" cy="5480958"/>
          </a:xfrm>
          <a:prstGeom prst="rect">
            <a:avLst/>
          </a:prstGeom>
        </p:spPr>
      </p:pic>
    </p:spTree>
    <p:extLst>
      <p:ext uri="{BB962C8B-B14F-4D97-AF65-F5344CB8AC3E}">
        <p14:creationId xmlns:p14="http://schemas.microsoft.com/office/powerpoint/2010/main" val="4135928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r>
              <a:rPr kumimoji="1" lang="en-US" altLang="zh-CN" sz="3600" dirty="0"/>
              <a:t>Sleep &amp; Wakeup</a:t>
            </a:r>
            <a:endParaRPr kumimoji="1" lang="zh-CN" altLang="en-US" sz="3600" dirty="0"/>
          </a:p>
        </p:txBody>
      </p:sp>
      <p:pic>
        <p:nvPicPr>
          <p:cNvPr id="4" name="图片 3"/>
          <p:cNvPicPr>
            <a:picLocks noChangeAspect="1"/>
          </p:cNvPicPr>
          <p:nvPr/>
        </p:nvPicPr>
        <p:blipFill>
          <a:blip r:embed="rId2"/>
          <a:stretch>
            <a:fillRect/>
          </a:stretch>
        </p:blipFill>
        <p:spPr>
          <a:xfrm>
            <a:off x="4831215" y="0"/>
            <a:ext cx="4234227" cy="6858000"/>
          </a:xfrm>
          <a:prstGeom prst="rect">
            <a:avLst/>
          </a:prstGeom>
        </p:spPr>
      </p:pic>
      <p:pic>
        <p:nvPicPr>
          <p:cNvPr id="5" name="图片 4"/>
          <p:cNvPicPr>
            <a:picLocks noChangeAspect="1"/>
          </p:cNvPicPr>
          <p:nvPr/>
        </p:nvPicPr>
        <p:blipFill>
          <a:blip r:embed="rId3"/>
          <a:stretch>
            <a:fillRect/>
          </a:stretch>
        </p:blipFill>
        <p:spPr>
          <a:xfrm>
            <a:off x="57443" y="2958918"/>
            <a:ext cx="4721400" cy="3899082"/>
          </a:xfrm>
          <a:prstGeom prst="rect">
            <a:avLst/>
          </a:prstGeom>
        </p:spPr>
      </p:pic>
    </p:spTree>
    <p:extLst>
      <p:ext uri="{BB962C8B-B14F-4D97-AF65-F5344CB8AC3E}">
        <p14:creationId xmlns:p14="http://schemas.microsoft.com/office/powerpoint/2010/main" val="277153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Interrupt</a:t>
            </a:r>
            <a:r>
              <a:rPr kumimoji="1" lang="zh-CN" altLang="en-US" dirty="0"/>
              <a:t> </a:t>
            </a:r>
            <a:r>
              <a:rPr kumimoji="1" lang="en-US" altLang="zh-CN" dirty="0"/>
              <a:t>Priority</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When different types of interrupt (i.e., software, NMI, INTR or exceptions) occur at the same time, the one with the highest priority is</a:t>
            </a:r>
            <a:r>
              <a:rPr kumimoji="1" lang="zh-CN" altLang="en-US" sz="2400" dirty="0"/>
              <a:t> </a:t>
            </a:r>
            <a:r>
              <a:rPr kumimoji="1" lang="en-US" altLang="zh-CN" sz="2400" dirty="0"/>
              <a:t>handled first</a:t>
            </a:r>
          </a:p>
          <a:p>
            <a:endParaRPr kumimoji="1" lang="en-US" altLang="zh-CN" sz="2400" dirty="0"/>
          </a:p>
          <a:p>
            <a:r>
              <a:rPr kumimoji="1" lang="en-US" altLang="zh-CN" sz="2400" dirty="0"/>
              <a:t>Intel microprocessors use the following order of priority:</a:t>
            </a:r>
            <a:endParaRPr kumimoji="1" lang="zh-CN" altLang="en-US" sz="2400" dirty="0"/>
          </a:p>
        </p:txBody>
      </p:sp>
      <p:pic>
        <p:nvPicPr>
          <p:cNvPr id="4" name="图片 3"/>
          <p:cNvPicPr>
            <a:picLocks noChangeAspect="1"/>
          </p:cNvPicPr>
          <p:nvPr/>
        </p:nvPicPr>
        <p:blipFill>
          <a:blip r:embed="rId2"/>
          <a:stretch>
            <a:fillRect/>
          </a:stretch>
        </p:blipFill>
        <p:spPr>
          <a:xfrm>
            <a:off x="1228406" y="3752021"/>
            <a:ext cx="6687188" cy="2609634"/>
          </a:xfrm>
          <a:prstGeom prst="rect">
            <a:avLst/>
          </a:prstGeom>
        </p:spPr>
      </p:pic>
    </p:spTree>
    <p:extLst>
      <p:ext uri="{BB962C8B-B14F-4D97-AF65-F5344CB8AC3E}">
        <p14:creationId xmlns:p14="http://schemas.microsoft.com/office/powerpoint/2010/main" val="3738237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EOI: End of Interrupt</a:t>
            </a:r>
          </a:p>
        </p:txBody>
      </p:sp>
      <p:pic>
        <p:nvPicPr>
          <p:cNvPr id="4" name="Picture 3"/>
          <p:cNvPicPr>
            <a:picLocks noChangeAspect="1"/>
          </p:cNvPicPr>
          <p:nvPr/>
        </p:nvPicPr>
        <p:blipFill>
          <a:blip r:embed="rId2"/>
          <a:stretch>
            <a:fillRect/>
          </a:stretch>
        </p:blipFill>
        <p:spPr>
          <a:xfrm>
            <a:off x="1454150" y="4050796"/>
            <a:ext cx="6235700" cy="1917700"/>
          </a:xfrm>
          <a:prstGeom prst="rect">
            <a:avLst/>
          </a:prstGeom>
          <a:ln>
            <a:solidFill>
              <a:schemeClr val="tx2">
                <a:lumMod val="20000"/>
                <a:lumOff val="80000"/>
              </a:schemeClr>
            </a:solidFill>
          </a:ln>
        </p:spPr>
      </p:pic>
      <p:sp>
        <p:nvSpPr>
          <p:cNvPr id="6" name="Content Placeholder 4"/>
          <p:cNvSpPr txBox="1">
            <a:spLocks/>
          </p:cNvSpPr>
          <p:nvPr/>
        </p:nvSpPr>
        <p:spPr>
          <a:xfrm>
            <a:off x="457200" y="1600200"/>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t>Issued to the PIC chips at the end of an IRQ-based interrupt routine</a:t>
            </a:r>
          </a:p>
          <a:p>
            <a:pPr lvl="1"/>
            <a:r>
              <a:rPr lang="en-US" sz="2000" dirty="0"/>
              <a:t>If the IRQ came from the Master PIC, it is sufficient to issue this command only to the Master PIC; </a:t>
            </a:r>
          </a:p>
          <a:p>
            <a:pPr lvl="1"/>
            <a:r>
              <a:rPr lang="en-US" sz="2000" dirty="0"/>
              <a:t>If the IRQ came from the Slave PIC, it is necessary to issue the command to both PIC chips</a:t>
            </a:r>
          </a:p>
        </p:txBody>
      </p:sp>
    </p:spTree>
    <p:extLst>
      <p:ext uri="{BB962C8B-B14F-4D97-AF65-F5344CB8AC3E}">
        <p14:creationId xmlns:p14="http://schemas.microsoft.com/office/powerpoint/2010/main" val="2408556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Nested Interrupts</a:t>
            </a:r>
          </a:p>
        </p:txBody>
      </p:sp>
      <p:sp>
        <p:nvSpPr>
          <p:cNvPr id="133123" name="Rectangle 3"/>
          <p:cNvSpPr>
            <a:spLocks noGrp="1" noChangeArrowheads="1"/>
          </p:cNvSpPr>
          <p:nvPr>
            <p:ph type="body" idx="1"/>
          </p:nvPr>
        </p:nvSpPr>
        <p:spPr/>
        <p:txBody>
          <a:bodyPr/>
          <a:lstStyle/>
          <a:p>
            <a:r>
              <a:rPr lang="en-US"/>
              <a:t>What if a second interrupt occurs while an interrupt routine is excuting?</a:t>
            </a:r>
          </a:p>
          <a:p>
            <a:r>
              <a:rPr lang="en-US"/>
              <a:t>Generally a good thing to permit that — is it possible?</a:t>
            </a:r>
          </a:p>
          <a:p>
            <a:r>
              <a:rPr lang="en-US"/>
              <a:t>And why is it a good thing?</a:t>
            </a:r>
          </a:p>
        </p:txBody>
      </p:sp>
    </p:spTree>
    <p:extLst>
      <p:ext uri="{BB962C8B-B14F-4D97-AF65-F5344CB8AC3E}">
        <p14:creationId xmlns:p14="http://schemas.microsoft.com/office/powerpoint/2010/main" val="1043627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Maximizing Parallelism</a:t>
            </a:r>
          </a:p>
        </p:txBody>
      </p:sp>
      <p:sp>
        <p:nvSpPr>
          <p:cNvPr id="134147" name="Rectangle 3"/>
          <p:cNvSpPr>
            <a:spLocks noGrp="1" noChangeArrowheads="1"/>
          </p:cNvSpPr>
          <p:nvPr>
            <p:ph type="body" idx="1"/>
          </p:nvPr>
        </p:nvSpPr>
        <p:spPr/>
        <p:txBody>
          <a:bodyPr/>
          <a:lstStyle/>
          <a:p>
            <a:r>
              <a:rPr lang="en-US" dirty="0"/>
              <a:t>Keep all I/O devices as busy as possible</a:t>
            </a:r>
          </a:p>
          <a:p>
            <a:endParaRPr lang="en-US" dirty="0"/>
          </a:p>
          <a:p>
            <a:r>
              <a:rPr lang="en-US" dirty="0"/>
              <a:t>In general, an I/O interrupt represents the end of an operation</a:t>
            </a:r>
          </a:p>
          <a:p>
            <a:pPr lvl="1"/>
            <a:r>
              <a:rPr lang="en-US" dirty="0"/>
              <a:t>Another request should be issued ASAP</a:t>
            </a:r>
          </a:p>
          <a:p>
            <a:endParaRPr lang="en-US" dirty="0"/>
          </a:p>
          <a:p>
            <a:r>
              <a:rPr lang="en-US" dirty="0"/>
              <a:t>Most devices do not interfere with each others</a:t>
            </a:r>
            <a:r>
              <a:rPr lang="en-US" altLang="ja-JP" dirty="0">
                <a:latin typeface="Arial"/>
              </a:rPr>
              <a:t>'</a:t>
            </a:r>
            <a:r>
              <a:rPr lang="en-US" dirty="0"/>
              <a:t> data structures</a:t>
            </a:r>
          </a:p>
          <a:p>
            <a:pPr lvl="1"/>
            <a:r>
              <a:rPr lang="en-US" dirty="0"/>
              <a:t>No reason to block out other devices</a:t>
            </a:r>
          </a:p>
        </p:txBody>
      </p:sp>
    </p:spTree>
    <p:extLst>
      <p:ext uri="{BB962C8B-B14F-4D97-AF65-F5344CB8AC3E}">
        <p14:creationId xmlns:p14="http://schemas.microsoft.com/office/powerpoint/2010/main" val="1456092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US"/>
              <a:t>Handling Nested Interrupts</a:t>
            </a:r>
          </a:p>
        </p:txBody>
      </p:sp>
      <p:sp>
        <p:nvSpPr>
          <p:cNvPr id="136195" name="Rectangle 3"/>
          <p:cNvSpPr>
            <a:spLocks noGrp="1" noChangeArrowheads="1"/>
          </p:cNvSpPr>
          <p:nvPr>
            <p:ph type="body" idx="1"/>
          </p:nvPr>
        </p:nvSpPr>
        <p:spPr/>
        <p:txBody>
          <a:bodyPr/>
          <a:lstStyle/>
          <a:p>
            <a:r>
              <a:rPr lang="en-US" dirty="0"/>
              <a:t>As soon as possible, unmask the global interrupt</a:t>
            </a:r>
          </a:p>
          <a:p>
            <a:r>
              <a:rPr lang="en-US" dirty="0"/>
              <a:t>As soon as reasonable, re-enable interrupts from that IRQ</a:t>
            </a:r>
          </a:p>
          <a:p>
            <a:r>
              <a:rPr lang="en-US" dirty="0"/>
              <a:t>But that is n</a:t>
            </a:r>
            <a:r>
              <a:rPr lang="en-US" altLang="zh-CN" dirty="0"/>
              <a:t>o</a:t>
            </a:r>
            <a:r>
              <a:rPr lang="en-US" dirty="0"/>
              <a:t>t always a great idea, since it could cause </a:t>
            </a:r>
            <a:r>
              <a:rPr lang="en-US" dirty="0">
                <a:solidFill>
                  <a:schemeClr val="accent2"/>
                </a:solidFill>
              </a:rPr>
              <a:t>re-entry</a:t>
            </a:r>
            <a:r>
              <a:rPr lang="en-US" dirty="0"/>
              <a:t> to the same handler</a:t>
            </a:r>
          </a:p>
          <a:p>
            <a:r>
              <a:rPr lang="en-US" dirty="0"/>
              <a:t>IRQ-specific mask is not enabled during interrupt-handling</a:t>
            </a:r>
          </a:p>
        </p:txBody>
      </p:sp>
    </p:spTree>
    <p:extLst>
      <p:ext uri="{BB962C8B-B14F-4D97-AF65-F5344CB8AC3E}">
        <p14:creationId xmlns:p14="http://schemas.microsoft.com/office/powerpoint/2010/main" val="421900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r>
              <a:rPr lang="en-US"/>
              <a:t>Nested Execution</a:t>
            </a:r>
          </a:p>
        </p:txBody>
      </p:sp>
      <p:sp>
        <p:nvSpPr>
          <p:cNvPr id="202755" name="Rectangle 3"/>
          <p:cNvSpPr>
            <a:spLocks noGrp="1" noChangeArrowheads="1"/>
          </p:cNvSpPr>
          <p:nvPr>
            <p:ph type="body" idx="1"/>
          </p:nvPr>
        </p:nvSpPr>
        <p:spPr>
          <a:xfrm>
            <a:off x="457200" y="1600200"/>
            <a:ext cx="8229600" cy="4949610"/>
          </a:xfrm>
        </p:spPr>
        <p:txBody>
          <a:bodyPr>
            <a:normAutofit fontScale="92500"/>
          </a:bodyPr>
          <a:lstStyle/>
          <a:p>
            <a:pPr>
              <a:lnSpc>
                <a:spcPct val="130000"/>
              </a:lnSpc>
            </a:pPr>
            <a:r>
              <a:rPr lang="en-US" sz="2600" dirty="0"/>
              <a:t>Interrupts can be interrupted</a:t>
            </a:r>
          </a:p>
          <a:p>
            <a:pPr lvl="1">
              <a:lnSpc>
                <a:spcPct val="130000"/>
              </a:lnSpc>
            </a:pPr>
            <a:r>
              <a:rPr lang="en-US" sz="2200" dirty="0"/>
              <a:t>By different interrupts; handlers need not be reentrant</a:t>
            </a:r>
          </a:p>
          <a:p>
            <a:pPr lvl="1">
              <a:lnSpc>
                <a:spcPct val="130000"/>
              </a:lnSpc>
            </a:pPr>
            <a:r>
              <a:rPr lang="en-US" sz="2200" dirty="0"/>
              <a:t>Small portions execute with interrupts disabled</a:t>
            </a:r>
          </a:p>
          <a:p>
            <a:pPr lvl="1">
              <a:lnSpc>
                <a:spcPct val="130000"/>
              </a:lnSpc>
            </a:pPr>
            <a:r>
              <a:rPr lang="en-US" sz="2200" dirty="0"/>
              <a:t>Interrupts remain pending until </a:t>
            </a:r>
            <a:r>
              <a:rPr lang="en-US" sz="2200" dirty="0" err="1"/>
              <a:t>acked</a:t>
            </a:r>
            <a:r>
              <a:rPr lang="en-US" sz="2200" dirty="0"/>
              <a:t> by CPU</a:t>
            </a:r>
          </a:p>
          <a:p>
            <a:pPr>
              <a:lnSpc>
                <a:spcPct val="130000"/>
              </a:lnSpc>
            </a:pPr>
            <a:r>
              <a:rPr lang="en-US" sz="2600" dirty="0"/>
              <a:t>Exceptions can be interrupted</a:t>
            </a:r>
          </a:p>
          <a:p>
            <a:pPr lvl="1">
              <a:lnSpc>
                <a:spcPct val="130000"/>
              </a:lnSpc>
            </a:pPr>
            <a:r>
              <a:rPr lang="en-US" sz="2200" dirty="0"/>
              <a:t>By interrupts (devices needing service)</a:t>
            </a:r>
          </a:p>
          <a:p>
            <a:pPr>
              <a:lnSpc>
                <a:spcPct val="130000"/>
              </a:lnSpc>
            </a:pPr>
            <a:r>
              <a:rPr lang="en-US" sz="2600" dirty="0"/>
              <a:t>Exceptions can nest two levels deep</a:t>
            </a:r>
          </a:p>
          <a:p>
            <a:pPr lvl="1">
              <a:lnSpc>
                <a:spcPct val="130000"/>
              </a:lnSpc>
            </a:pPr>
            <a:r>
              <a:rPr lang="en-US" sz="2200" dirty="0"/>
              <a:t>Exceptions indicate coding error</a:t>
            </a:r>
          </a:p>
          <a:p>
            <a:pPr lvl="1">
              <a:lnSpc>
                <a:spcPct val="130000"/>
              </a:lnSpc>
            </a:pPr>
            <a:r>
              <a:rPr lang="en-US" sz="2200" dirty="0"/>
              <a:t>Exception code (kernel code) should not have bugs</a:t>
            </a:r>
          </a:p>
          <a:p>
            <a:pPr lvl="1">
              <a:lnSpc>
                <a:spcPct val="130000"/>
              </a:lnSpc>
            </a:pPr>
            <a:r>
              <a:rPr lang="en-US" sz="2200" dirty="0"/>
              <a:t>Page fault is possible (trying to touch user data)</a:t>
            </a:r>
          </a:p>
          <a:p>
            <a:pPr lvl="1">
              <a:lnSpc>
                <a:spcPct val="130000"/>
              </a:lnSpc>
            </a:pPr>
            <a:endParaRPr lang="en-US" sz="2200" dirty="0"/>
          </a:p>
          <a:p>
            <a:pPr>
              <a:lnSpc>
                <a:spcPct val="130000"/>
              </a:lnSpc>
            </a:pPr>
            <a:endParaRPr lang="en-US" sz="2600" dirty="0"/>
          </a:p>
        </p:txBody>
      </p:sp>
    </p:spTree>
    <p:extLst>
      <p:ext uri="{BB962C8B-B14F-4D97-AF65-F5344CB8AC3E}">
        <p14:creationId xmlns:p14="http://schemas.microsoft.com/office/powerpoint/2010/main" val="188186479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Interrupt Masking</a:t>
            </a:r>
          </a:p>
        </p:txBody>
      </p:sp>
      <p:sp>
        <p:nvSpPr>
          <p:cNvPr id="130051" name="Rectangle 3"/>
          <p:cNvSpPr>
            <a:spLocks noGrp="1" noChangeArrowheads="1"/>
          </p:cNvSpPr>
          <p:nvPr>
            <p:ph type="body" idx="1"/>
          </p:nvPr>
        </p:nvSpPr>
        <p:spPr/>
        <p:txBody>
          <a:bodyPr>
            <a:normAutofit/>
          </a:bodyPr>
          <a:lstStyle/>
          <a:p>
            <a:r>
              <a:rPr lang="en-US" dirty="0"/>
              <a:t>Two different types: global and selective</a:t>
            </a:r>
          </a:p>
          <a:p>
            <a:pPr lvl="1"/>
            <a:r>
              <a:rPr lang="en-US" dirty="0"/>
              <a:t>Global — delays all interrupts</a:t>
            </a:r>
          </a:p>
          <a:p>
            <a:pPr lvl="1"/>
            <a:r>
              <a:rPr lang="en-US" dirty="0"/>
              <a:t>Selective — mask individual IRQs selectively</a:t>
            </a:r>
          </a:p>
          <a:p>
            <a:pPr lvl="2"/>
            <a:r>
              <a:rPr lang="en-US" sz="1800" dirty="0"/>
              <a:t>This is usually what</a:t>
            </a:r>
            <a:r>
              <a:rPr lang="en-US" altLang="ja-JP" sz="1800" dirty="0"/>
              <a:t>'</a:t>
            </a:r>
            <a:r>
              <a:rPr lang="en-US" sz="1800" dirty="0"/>
              <a:t>s needed — interference most common from two interrupts of the same type</a:t>
            </a:r>
          </a:p>
          <a:p>
            <a:pPr lvl="1"/>
            <a:endParaRPr lang="en-US" dirty="0"/>
          </a:p>
          <a:p>
            <a:r>
              <a:rPr lang="en-US" dirty="0"/>
              <a:t>NMI (Non-</a:t>
            </a:r>
            <a:r>
              <a:rPr lang="en-US" dirty="0" err="1"/>
              <a:t>Maskable</a:t>
            </a:r>
            <a:r>
              <a:rPr lang="en-US" dirty="0"/>
              <a:t> Interrupt)</a:t>
            </a:r>
          </a:p>
          <a:p>
            <a:endParaRPr lang="en-US" dirty="0"/>
          </a:p>
        </p:txBody>
      </p:sp>
    </p:spTree>
    <p:extLst>
      <p:ext uri="{BB962C8B-B14F-4D97-AF65-F5344CB8AC3E}">
        <p14:creationId xmlns:p14="http://schemas.microsoft.com/office/powerpoint/2010/main" val="368030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Triple</a:t>
            </a:r>
            <a:r>
              <a:rPr kumimoji="1" lang="zh-CN" altLang="en-US" dirty="0"/>
              <a:t> </a:t>
            </a:r>
            <a:r>
              <a:rPr kumimoji="1" lang="en-US" altLang="zh-CN" dirty="0"/>
              <a:t>Fault</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Things never to do in an OS #1: Swap out the page swapping code (triple-fault here we come)</a:t>
            </a:r>
            <a:r>
              <a:rPr kumimoji="1" lang="zh-CN" altLang="en-US" sz="2400" dirty="0"/>
              <a:t>    </a:t>
            </a:r>
            <a:r>
              <a:rPr kumimoji="1" lang="en-US" altLang="zh-CN" sz="2400" dirty="0"/>
              <a:t>—Kemp</a:t>
            </a:r>
          </a:p>
          <a:p>
            <a:endParaRPr kumimoji="1" lang="en-US" altLang="zh-CN" sz="2400" dirty="0"/>
          </a:p>
          <a:p>
            <a:r>
              <a:rPr kumimoji="1" lang="en-US" altLang="zh-CN" sz="2400" dirty="0"/>
              <a:t>When a fault occurs, the CPU invokes an exception handler. </a:t>
            </a:r>
          </a:p>
          <a:p>
            <a:r>
              <a:rPr kumimoji="1" lang="en-US" altLang="zh-CN" sz="2400" dirty="0"/>
              <a:t>If a fault occurs while trying to invoke the exception handler, that's called a double fault, which the CPU tries to handle with yet another exception handler. </a:t>
            </a:r>
          </a:p>
          <a:p>
            <a:r>
              <a:rPr kumimoji="1" lang="en-US" altLang="zh-CN" sz="2400" dirty="0"/>
              <a:t>If that invocation results in a fault too, the system reboots with a triple fault.</a:t>
            </a:r>
            <a:endParaRPr kumimoji="1" lang="zh-CN" altLang="en-US" sz="2400" dirty="0"/>
          </a:p>
        </p:txBody>
      </p:sp>
    </p:spTree>
    <p:extLst>
      <p:ext uri="{BB962C8B-B14F-4D97-AF65-F5344CB8AC3E}">
        <p14:creationId xmlns:p14="http://schemas.microsoft.com/office/powerpoint/2010/main" val="2235156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a:t>/proc/interrupts</a:t>
            </a:r>
          </a:p>
        </p:txBody>
      </p:sp>
      <p:sp>
        <p:nvSpPr>
          <p:cNvPr id="147459" name="Rectangle 3"/>
          <p:cNvSpPr>
            <a:spLocks noGrp="1" noChangeArrowheads="1"/>
          </p:cNvSpPr>
          <p:nvPr>
            <p:ph type="body" idx="1"/>
          </p:nvPr>
        </p:nvSpPr>
        <p:spPr>
          <a:xfrm>
            <a:off x="848387" y="1582873"/>
            <a:ext cx="7620000" cy="4920613"/>
          </a:xfrm>
        </p:spPr>
        <p:txBody>
          <a:bodyPr>
            <a:normAutofit fontScale="92500" lnSpcReduction="10000"/>
          </a:bodyPr>
          <a:lstStyle/>
          <a:p>
            <a:pPr>
              <a:lnSpc>
                <a:spcPct val="80000"/>
              </a:lnSpc>
              <a:buFont typeface="Wingdings" charset="0"/>
              <a:buNone/>
            </a:pPr>
            <a:r>
              <a:rPr lang="en-US" sz="1700" b="1" dirty="0">
                <a:latin typeface="Courier New" charset="0"/>
                <a:cs typeface="Courier New" charset="0"/>
              </a:rPr>
              <a:t>$ cat /</a:t>
            </a:r>
            <a:r>
              <a:rPr lang="en-US" sz="1700" b="1" dirty="0" err="1">
                <a:latin typeface="Courier New" charset="0"/>
                <a:cs typeface="Courier New" charset="0"/>
              </a:rPr>
              <a:t>proc</a:t>
            </a:r>
            <a:r>
              <a:rPr lang="en-US" sz="1700" b="1" dirty="0">
                <a:latin typeface="Courier New" charset="0"/>
                <a:cs typeface="Courier New" charset="0"/>
              </a:rPr>
              <a:t>/interrupts</a:t>
            </a:r>
          </a:p>
          <a:p>
            <a:pPr>
              <a:lnSpc>
                <a:spcPct val="80000"/>
              </a:lnSpc>
              <a:buFont typeface="Wingdings" charset="0"/>
              <a:buNone/>
            </a:pPr>
            <a:r>
              <a:rPr lang="en-US" sz="1700" b="1" dirty="0">
                <a:latin typeface="Courier New" charset="0"/>
                <a:cs typeface="Courier New" charset="0"/>
              </a:rPr>
              <a:t>           CPU0</a:t>
            </a:r>
          </a:p>
          <a:p>
            <a:pPr>
              <a:lnSpc>
                <a:spcPct val="80000"/>
              </a:lnSpc>
              <a:buFont typeface="Wingdings" charset="0"/>
              <a:buNone/>
            </a:pPr>
            <a:r>
              <a:rPr lang="en-US" sz="1700" b="1" dirty="0">
                <a:latin typeface="Courier New" charset="0"/>
                <a:cs typeface="Courier New" charset="0"/>
              </a:rPr>
              <a:t>  0:  865119901          IO-APIC-edge   timer</a:t>
            </a:r>
          </a:p>
          <a:p>
            <a:pPr>
              <a:lnSpc>
                <a:spcPct val="80000"/>
              </a:lnSpc>
              <a:buFont typeface="Wingdings" charset="0"/>
              <a:buNone/>
            </a:pPr>
            <a:r>
              <a:rPr lang="en-US" sz="1700" b="1" dirty="0">
                <a:latin typeface="Courier New" charset="0"/>
                <a:cs typeface="Courier New" charset="0"/>
              </a:rPr>
              <a:t>  1:          4          IO-APIC-edge   keyboard</a:t>
            </a:r>
          </a:p>
          <a:p>
            <a:pPr>
              <a:lnSpc>
                <a:spcPct val="80000"/>
              </a:lnSpc>
              <a:buFont typeface="Wingdings" charset="0"/>
              <a:buNone/>
            </a:pPr>
            <a:r>
              <a:rPr lang="en-US" sz="1700" b="1" dirty="0">
                <a:latin typeface="Courier New" charset="0"/>
                <a:cs typeface="Courier New" charset="0"/>
              </a:rPr>
              <a:t>  2:          0          XT-PIC         cascade</a:t>
            </a:r>
          </a:p>
          <a:p>
            <a:pPr>
              <a:lnSpc>
                <a:spcPct val="80000"/>
              </a:lnSpc>
              <a:buFont typeface="Wingdings" charset="0"/>
              <a:buNone/>
            </a:pPr>
            <a:r>
              <a:rPr lang="en-US" sz="1700" b="1" dirty="0">
                <a:latin typeface="Courier New" charset="0"/>
                <a:cs typeface="Courier New" charset="0"/>
              </a:rPr>
              <a:t>  8:          1          IO-APIC-edge   </a:t>
            </a:r>
            <a:r>
              <a:rPr lang="en-US" sz="1700" b="1" dirty="0" err="1">
                <a:latin typeface="Courier New" charset="0"/>
                <a:cs typeface="Courier New" charset="0"/>
              </a:rPr>
              <a:t>rtc</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12:         20          IO-APIC-edge   PS/2 Mouse</a:t>
            </a:r>
          </a:p>
          <a:p>
            <a:pPr>
              <a:lnSpc>
                <a:spcPct val="80000"/>
              </a:lnSpc>
              <a:buFont typeface="Wingdings" charset="0"/>
              <a:buNone/>
            </a:pPr>
            <a:r>
              <a:rPr lang="en-US" sz="1700" b="1" dirty="0">
                <a:latin typeface="Courier New" charset="0"/>
                <a:cs typeface="Courier New" charset="0"/>
              </a:rPr>
              <a:t> 14:    6532494          IO-APIC-edge   ide0</a:t>
            </a:r>
          </a:p>
          <a:p>
            <a:pPr>
              <a:lnSpc>
                <a:spcPct val="80000"/>
              </a:lnSpc>
              <a:buFont typeface="Wingdings" charset="0"/>
              <a:buNone/>
            </a:pPr>
            <a:r>
              <a:rPr lang="en-US" sz="1700" b="1" dirty="0">
                <a:latin typeface="Courier New" charset="0"/>
                <a:cs typeface="Courier New" charset="0"/>
              </a:rPr>
              <a:t> 15:         34          IO-APIC-edge   ide1</a:t>
            </a:r>
          </a:p>
          <a:p>
            <a:pPr>
              <a:lnSpc>
                <a:spcPct val="80000"/>
              </a:lnSpc>
              <a:buFont typeface="Wingdings" charset="0"/>
              <a:buNone/>
            </a:pPr>
            <a:r>
              <a:rPr lang="en-US" sz="1700" b="1" dirty="0">
                <a:latin typeface="Courier New" charset="0"/>
                <a:cs typeface="Courier New" charset="0"/>
              </a:rPr>
              <a:t> 16:          0          IO-APIC-level  </a:t>
            </a:r>
            <a:r>
              <a:rPr lang="en-US" sz="1700" b="1" dirty="0" err="1">
                <a:latin typeface="Courier New" charset="0"/>
                <a:cs typeface="Courier New" charset="0"/>
              </a:rPr>
              <a:t>usb-uhci</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19:          0          IO-APIC-level  </a:t>
            </a:r>
            <a:r>
              <a:rPr lang="en-US" sz="1700" b="1" dirty="0" err="1">
                <a:latin typeface="Courier New" charset="0"/>
                <a:cs typeface="Courier New" charset="0"/>
              </a:rPr>
              <a:t>usb-uhci</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23:          0          IO-APIC-level  </a:t>
            </a:r>
            <a:r>
              <a:rPr lang="en-US" sz="1700" b="1" dirty="0" err="1">
                <a:latin typeface="Courier New" charset="0"/>
                <a:cs typeface="Courier New" charset="0"/>
              </a:rPr>
              <a:t>ehci-hcd</a:t>
            </a:r>
            <a:endParaRPr lang="en-US" sz="1700" b="1" dirty="0">
              <a:latin typeface="Courier New" charset="0"/>
              <a:cs typeface="Courier New" charset="0"/>
            </a:endParaRPr>
          </a:p>
          <a:p>
            <a:pPr>
              <a:lnSpc>
                <a:spcPct val="80000"/>
              </a:lnSpc>
              <a:buFont typeface="Wingdings" charset="0"/>
              <a:buNone/>
            </a:pPr>
            <a:r>
              <a:rPr lang="en-US" sz="1700" b="1" dirty="0">
                <a:latin typeface="Courier New" charset="0"/>
                <a:cs typeface="Courier New" charset="0"/>
              </a:rPr>
              <a:t> 32:         40          IO-APIC-level  ioc0</a:t>
            </a:r>
          </a:p>
          <a:p>
            <a:pPr>
              <a:lnSpc>
                <a:spcPct val="80000"/>
              </a:lnSpc>
              <a:buFont typeface="Wingdings" charset="0"/>
              <a:buNone/>
            </a:pPr>
            <a:r>
              <a:rPr lang="en-US" sz="1700" b="1" dirty="0">
                <a:latin typeface="Courier New" charset="0"/>
                <a:cs typeface="Courier New" charset="0"/>
              </a:rPr>
              <a:t> 33:         40          IO-APIC-level  ioc1</a:t>
            </a:r>
          </a:p>
          <a:p>
            <a:pPr>
              <a:lnSpc>
                <a:spcPct val="80000"/>
              </a:lnSpc>
              <a:buFont typeface="Wingdings" charset="0"/>
              <a:buNone/>
            </a:pPr>
            <a:r>
              <a:rPr lang="en-US" sz="1700" b="1" dirty="0">
                <a:latin typeface="Courier New" charset="0"/>
                <a:cs typeface="Courier New" charset="0"/>
              </a:rPr>
              <a:t> 48:  273306628          IO-APIC-level  eth0</a:t>
            </a:r>
          </a:p>
          <a:p>
            <a:pPr>
              <a:lnSpc>
                <a:spcPct val="80000"/>
              </a:lnSpc>
              <a:buFont typeface="Wingdings" charset="0"/>
              <a:buNone/>
            </a:pPr>
            <a:r>
              <a:rPr lang="en-US" sz="1700" b="1" dirty="0">
                <a:latin typeface="Courier New" charset="0"/>
                <a:cs typeface="Courier New" charset="0"/>
              </a:rPr>
              <a:t>NMI:          0</a:t>
            </a:r>
          </a:p>
          <a:p>
            <a:pPr>
              <a:lnSpc>
                <a:spcPct val="80000"/>
              </a:lnSpc>
              <a:buFont typeface="Wingdings" charset="0"/>
              <a:buNone/>
            </a:pPr>
            <a:r>
              <a:rPr lang="en-US" sz="1700" b="1" dirty="0">
                <a:latin typeface="Courier New" charset="0"/>
                <a:cs typeface="Courier New" charset="0"/>
              </a:rPr>
              <a:t>ERR:          0</a:t>
            </a:r>
          </a:p>
          <a:p>
            <a:pPr>
              <a:lnSpc>
                <a:spcPct val="80000"/>
              </a:lnSpc>
              <a:buFont typeface="Wingdings" charset="0"/>
              <a:buNone/>
            </a:pPr>
            <a:endParaRPr lang="en-US" sz="1700" b="1" dirty="0">
              <a:latin typeface="Courier New" charset="0"/>
              <a:cs typeface="Courier New" charset="0"/>
            </a:endParaRPr>
          </a:p>
          <a:p>
            <a:pPr marL="0" indent="0">
              <a:lnSpc>
                <a:spcPct val="80000"/>
              </a:lnSpc>
              <a:buNone/>
            </a:pPr>
            <a:endParaRPr lang="en-US" sz="2000" b="1" dirty="0" smtClean="0"/>
          </a:p>
          <a:p>
            <a:pPr marL="0" indent="0">
              <a:lnSpc>
                <a:spcPct val="80000"/>
              </a:lnSpc>
              <a:buNone/>
            </a:pPr>
            <a:r>
              <a:rPr lang="en-US" sz="2000" b="1" dirty="0" smtClean="0"/>
              <a:t>Columns</a:t>
            </a:r>
            <a:r>
              <a:rPr lang="en-US" sz="2000" b="1" dirty="0"/>
              <a:t>: IRQ, count, interrupt controller, devices</a:t>
            </a:r>
          </a:p>
        </p:txBody>
      </p:sp>
    </p:spTree>
    <p:extLst>
      <p:ext uri="{BB962C8B-B14F-4D97-AF65-F5344CB8AC3E}">
        <p14:creationId xmlns:p14="http://schemas.microsoft.com/office/powerpoint/2010/main" val="2083804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en-US"/>
              <a:t>More in /proc/pci:</a:t>
            </a:r>
          </a:p>
        </p:txBody>
      </p:sp>
      <p:sp>
        <p:nvSpPr>
          <p:cNvPr id="148483" name="Rectangle 3"/>
          <p:cNvSpPr>
            <a:spLocks noGrp="1" noChangeArrowheads="1"/>
          </p:cNvSpPr>
          <p:nvPr>
            <p:ph type="body" idx="1"/>
          </p:nvPr>
        </p:nvSpPr>
        <p:spPr/>
        <p:txBody>
          <a:bodyPr/>
          <a:lstStyle/>
          <a:p>
            <a:pPr>
              <a:lnSpc>
                <a:spcPct val="80000"/>
              </a:lnSpc>
              <a:buFont typeface="Wingdings" charset="0"/>
              <a:buNone/>
            </a:pPr>
            <a:r>
              <a:rPr lang="en-US" sz="1400" b="1" dirty="0">
                <a:latin typeface="Courier New" charset="0"/>
                <a:cs typeface="Courier New" charset="0"/>
              </a:rPr>
              <a:t>$ cat /</a:t>
            </a:r>
            <a:r>
              <a:rPr lang="en-US" sz="1400" b="1" dirty="0" err="1">
                <a:latin typeface="Courier New" charset="0"/>
                <a:cs typeface="Courier New" charset="0"/>
              </a:rPr>
              <a:t>proc</a:t>
            </a:r>
            <a:r>
              <a:rPr lang="en-US" sz="1400" b="1" dirty="0">
                <a:latin typeface="Courier New" charset="0"/>
                <a:cs typeface="Courier New" charset="0"/>
              </a:rPr>
              <a:t>/</a:t>
            </a:r>
            <a:r>
              <a:rPr lang="en-US" sz="1400" b="1" dirty="0" err="1">
                <a:latin typeface="Courier New" charset="0"/>
                <a:cs typeface="Courier New" charset="0"/>
              </a:rPr>
              <a:t>pci</a:t>
            </a:r>
            <a:endParaRPr lang="en-US" sz="1400" b="1" dirty="0">
              <a:latin typeface="Courier New" charset="0"/>
              <a:cs typeface="Courier New" charset="0"/>
            </a:endParaRPr>
          </a:p>
          <a:p>
            <a:pPr>
              <a:lnSpc>
                <a:spcPct val="80000"/>
              </a:lnSpc>
              <a:buFont typeface="Wingdings" charset="0"/>
              <a:buNone/>
            </a:pPr>
            <a:r>
              <a:rPr lang="en-US" sz="1400" b="1" dirty="0">
                <a:latin typeface="Courier New" charset="0"/>
                <a:cs typeface="Courier New" charset="0"/>
              </a:rPr>
              <a:t>PCI devices found:</a:t>
            </a:r>
          </a:p>
          <a:p>
            <a:pPr>
              <a:lnSpc>
                <a:spcPct val="80000"/>
              </a:lnSpc>
              <a:buFont typeface="Wingdings" charset="0"/>
              <a:buNone/>
            </a:pPr>
            <a:r>
              <a:rPr lang="en-US" sz="1400" b="1" dirty="0">
                <a:latin typeface="Courier New" charset="0"/>
                <a:cs typeface="Courier New" charset="0"/>
              </a:rPr>
              <a:t>  Bus  0, device   0, function  0:</a:t>
            </a:r>
          </a:p>
          <a:p>
            <a:pPr>
              <a:lnSpc>
                <a:spcPct val="80000"/>
              </a:lnSpc>
              <a:buFont typeface="Wingdings" charset="0"/>
              <a:buNone/>
            </a:pPr>
            <a:r>
              <a:rPr lang="en-US" sz="1400" b="1" dirty="0">
                <a:latin typeface="Courier New" charset="0"/>
                <a:cs typeface="Courier New" charset="0"/>
              </a:rPr>
              <a:t>    Host bridge: PCI device 8086:2550 (Intel Corp.) (rev 3).</a:t>
            </a:r>
          </a:p>
          <a:p>
            <a:pPr>
              <a:lnSpc>
                <a:spcPct val="80000"/>
              </a:lnSpc>
              <a:buFont typeface="Wingdings" charset="0"/>
              <a:buNone/>
            </a:pPr>
            <a:r>
              <a:rPr lang="en-US" sz="1400" b="1" dirty="0">
                <a:latin typeface="Courier New" charset="0"/>
                <a:cs typeface="Courier New" charset="0"/>
              </a:rPr>
              <a:t>      </a:t>
            </a:r>
            <a:r>
              <a:rPr lang="en-US" sz="1400" b="1" dirty="0" err="1">
                <a:latin typeface="Courier New" charset="0"/>
                <a:cs typeface="Courier New" charset="0"/>
              </a:rPr>
              <a:t>Prefetchable</a:t>
            </a:r>
            <a:r>
              <a:rPr lang="en-US" sz="1400" b="1" dirty="0">
                <a:latin typeface="Courier New" charset="0"/>
                <a:cs typeface="Courier New" charset="0"/>
              </a:rPr>
              <a:t> 32 bit memory at 0xe8000000 [0xebffffff].</a:t>
            </a:r>
          </a:p>
          <a:p>
            <a:pPr>
              <a:lnSpc>
                <a:spcPct val="80000"/>
              </a:lnSpc>
              <a:buFont typeface="Wingdings" charset="0"/>
              <a:buNone/>
            </a:pPr>
            <a:r>
              <a:rPr lang="en-US" sz="1400" b="1" dirty="0">
                <a:latin typeface="Courier New" charset="0"/>
                <a:cs typeface="Courier New" charset="0"/>
              </a:rPr>
              <a:t>  Bus  0, device  29, function  1:</a:t>
            </a:r>
          </a:p>
          <a:p>
            <a:pPr>
              <a:lnSpc>
                <a:spcPct val="80000"/>
              </a:lnSpc>
              <a:buFont typeface="Wingdings" charset="0"/>
              <a:buNone/>
            </a:pPr>
            <a:r>
              <a:rPr lang="en-US" sz="1400" b="1" dirty="0">
                <a:latin typeface="Courier New" charset="0"/>
                <a:cs typeface="Courier New" charset="0"/>
              </a:rPr>
              <a:t>    USB Controller: Intel Corp. 82801DB USB (Hub #2) (rev 2).</a:t>
            </a:r>
          </a:p>
          <a:p>
            <a:pPr>
              <a:lnSpc>
                <a:spcPct val="80000"/>
              </a:lnSpc>
              <a:buFont typeface="Wingdings" charset="0"/>
              <a:buNone/>
            </a:pPr>
            <a:r>
              <a:rPr lang="en-US" sz="1400" b="1" dirty="0">
                <a:latin typeface="Courier New" charset="0"/>
                <a:cs typeface="Courier New" charset="0"/>
              </a:rPr>
              <a:t>      </a:t>
            </a:r>
            <a:r>
              <a:rPr lang="en-US" sz="1400" b="1" dirty="0">
                <a:solidFill>
                  <a:srgbClr val="FF0000"/>
                </a:solidFill>
                <a:latin typeface="Courier New" charset="0"/>
                <a:cs typeface="Courier New" charset="0"/>
              </a:rPr>
              <a:t>IRQ 19.</a:t>
            </a:r>
          </a:p>
          <a:p>
            <a:pPr>
              <a:lnSpc>
                <a:spcPct val="80000"/>
              </a:lnSpc>
              <a:buFont typeface="Wingdings" charset="0"/>
              <a:buNone/>
            </a:pPr>
            <a:r>
              <a:rPr lang="en-US" sz="1400" b="1" dirty="0">
                <a:latin typeface="Courier New" charset="0"/>
                <a:cs typeface="Courier New" charset="0"/>
              </a:rPr>
              <a:t>      I/O at 0xd400 [0xd41f].</a:t>
            </a:r>
          </a:p>
          <a:p>
            <a:pPr>
              <a:lnSpc>
                <a:spcPct val="80000"/>
              </a:lnSpc>
              <a:buFont typeface="Wingdings" charset="0"/>
              <a:buNone/>
            </a:pPr>
            <a:r>
              <a:rPr lang="en-US" sz="1400" b="1" dirty="0">
                <a:latin typeface="Courier New" charset="0"/>
                <a:cs typeface="Courier New" charset="0"/>
              </a:rPr>
              <a:t>  Bus  0, device  31, function  1:</a:t>
            </a:r>
          </a:p>
          <a:p>
            <a:pPr>
              <a:lnSpc>
                <a:spcPct val="80000"/>
              </a:lnSpc>
              <a:buFont typeface="Wingdings" charset="0"/>
              <a:buNone/>
            </a:pPr>
            <a:r>
              <a:rPr lang="en-US" sz="1400" b="1" dirty="0">
                <a:latin typeface="Courier New" charset="0"/>
                <a:cs typeface="Courier New" charset="0"/>
              </a:rPr>
              <a:t>    IDE interface: Intel Corp. 82801DB ICH4 IDE (rev 2).</a:t>
            </a:r>
          </a:p>
          <a:p>
            <a:pPr>
              <a:lnSpc>
                <a:spcPct val="80000"/>
              </a:lnSpc>
              <a:buFont typeface="Wingdings" charset="0"/>
              <a:buNone/>
            </a:pPr>
            <a:r>
              <a:rPr lang="en-US" sz="1400" b="1" dirty="0">
                <a:latin typeface="Courier New" charset="0"/>
                <a:cs typeface="Courier New" charset="0"/>
              </a:rPr>
              <a:t>      </a:t>
            </a:r>
            <a:r>
              <a:rPr lang="en-US" sz="1400" b="1" dirty="0">
                <a:solidFill>
                  <a:srgbClr val="FF0000"/>
                </a:solidFill>
                <a:latin typeface="Courier New" charset="0"/>
                <a:cs typeface="Courier New" charset="0"/>
              </a:rPr>
              <a:t>IRQ 16.</a:t>
            </a:r>
          </a:p>
          <a:p>
            <a:pPr>
              <a:lnSpc>
                <a:spcPct val="80000"/>
              </a:lnSpc>
              <a:buFont typeface="Wingdings" charset="0"/>
              <a:buNone/>
            </a:pPr>
            <a:r>
              <a:rPr lang="en-US" sz="1400" b="1" dirty="0">
                <a:latin typeface="Courier New" charset="0"/>
                <a:cs typeface="Courier New" charset="0"/>
              </a:rPr>
              <a:t>      I/O at 0xf000 [0xf00f].</a:t>
            </a:r>
          </a:p>
          <a:p>
            <a:pPr>
              <a:lnSpc>
                <a:spcPct val="80000"/>
              </a:lnSpc>
              <a:buFont typeface="Wingdings" charset="0"/>
              <a:buNone/>
            </a:pPr>
            <a:r>
              <a:rPr lang="en-US" sz="1400" b="1" dirty="0">
                <a:latin typeface="Courier New" charset="0"/>
                <a:cs typeface="Courier New" charset="0"/>
              </a:rPr>
              <a:t>      Non-</a:t>
            </a:r>
            <a:r>
              <a:rPr lang="en-US" sz="1400" b="1" dirty="0" err="1">
                <a:latin typeface="Courier New" charset="0"/>
                <a:cs typeface="Courier New" charset="0"/>
              </a:rPr>
              <a:t>prefetchable</a:t>
            </a:r>
            <a:r>
              <a:rPr lang="en-US" sz="1400" b="1" dirty="0">
                <a:latin typeface="Courier New" charset="0"/>
                <a:cs typeface="Courier New" charset="0"/>
              </a:rPr>
              <a:t> 32 bit memory at 0x80000000 [0x800003ff].</a:t>
            </a:r>
          </a:p>
          <a:p>
            <a:pPr>
              <a:lnSpc>
                <a:spcPct val="80000"/>
              </a:lnSpc>
              <a:buFont typeface="Wingdings" charset="0"/>
              <a:buNone/>
            </a:pPr>
            <a:r>
              <a:rPr lang="en-US" sz="1400" b="1" dirty="0">
                <a:latin typeface="Courier New" charset="0"/>
                <a:cs typeface="Courier New" charset="0"/>
              </a:rPr>
              <a:t>  Bus  3, device   1, function  0:</a:t>
            </a:r>
          </a:p>
          <a:p>
            <a:pPr>
              <a:lnSpc>
                <a:spcPct val="80000"/>
              </a:lnSpc>
              <a:buFont typeface="Wingdings" charset="0"/>
              <a:buNone/>
            </a:pPr>
            <a:r>
              <a:rPr lang="en-US" sz="1400" b="1" dirty="0">
                <a:latin typeface="Courier New" charset="0"/>
                <a:cs typeface="Courier New" charset="0"/>
              </a:rPr>
              <a:t>    Ethernet controller: Broadcom </a:t>
            </a:r>
            <a:r>
              <a:rPr lang="en-US" sz="1400" b="1" dirty="0" err="1">
                <a:latin typeface="Courier New" charset="0"/>
                <a:cs typeface="Courier New" charset="0"/>
              </a:rPr>
              <a:t>NetXtreme</a:t>
            </a:r>
            <a:r>
              <a:rPr lang="en-US" sz="1400" b="1" dirty="0">
                <a:latin typeface="Courier New" charset="0"/>
                <a:cs typeface="Courier New" charset="0"/>
              </a:rPr>
              <a:t> BCM5703X Gigabit Eth (rev 2).</a:t>
            </a:r>
          </a:p>
          <a:p>
            <a:pPr>
              <a:lnSpc>
                <a:spcPct val="80000"/>
              </a:lnSpc>
              <a:buFont typeface="Wingdings" charset="0"/>
              <a:buNone/>
            </a:pPr>
            <a:r>
              <a:rPr lang="en-US" sz="1400" b="1" dirty="0">
                <a:latin typeface="Courier New" charset="0"/>
                <a:cs typeface="Courier New" charset="0"/>
              </a:rPr>
              <a:t>      </a:t>
            </a:r>
            <a:r>
              <a:rPr lang="en-US" sz="1400" b="1" dirty="0">
                <a:solidFill>
                  <a:srgbClr val="FF0000"/>
                </a:solidFill>
                <a:latin typeface="Courier New" charset="0"/>
                <a:cs typeface="Courier New" charset="0"/>
              </a:rPr>
              <a:t>IRQ 48.</a:t>
            </a:r>
          </a:p>
          <a:p>
            <a:pPr>
              <a:lnSpc>
                <a:spcPct val="80000"/>
              </a:lnSpc>
              <a:buFont typeface="Wingdings" charset="0"/>
              <a:buNone/>
            </a:pPr>
            <a:r>
              <a:rPr lang="en-US" sz="1400" b="1" dirty="0">
                <a:latin typeface="Courier New" charset="0"/>
                <a:cs typeface="Courier New" charset="0"/>
              </a:rPr>
              <a:t>      Master Capable.  Latency=64.  Min </a:t>
            </a:r>
            <a:r>
              <a:rPr lang="en-US" sz="1400" b="1" dirty="0" err="1">
                <a:latin typeface="Courier New" charset="0"/>
                <a:cs typeface="Courier New" charset="0"/>
              </a:rPr>
              <a:t>Gnt</a:t>
            </a:r>
            <a:r>
              <a:rPr lang="en-US" sz="1400" b="1" dirty="0">
                <a:latin typeface="Courier New" charset="0"/>
                <a:cs typeface="Courier New" charset="0"/>
              </a:rPr>
              <a:t>=64.</a:t>
            </a:r>
          </a:p>
          <a:p>
            <a:pPr>
              <a:lnSpc>
                <a:spcPct val="80000"/>
              </a:lnSpc>
              <a:buFont typeface="Wingdings" charset="0"/>
              <a:buNone/>
            </a:pPr>
            <a:r>
              <a:rPr lang="en-US" sz="1400" b="1" dirty="0">
                <a:latin typeface="Courier New" charset="0"/>
                <a:cs typeface="Courier New" charset="0"/>
              </a:rPr>
              <a:t>      Non-</a:t>
            </a:r>
            <a:r>
              <a:rPr lang="en-US" sz="1400" b="1" dirty="0" err="1">
                <a:latin typeface="Courier New" charset="0"/>
                <a:cs typeface="Courier New" charset="0"/>
              </a:rPr>
              <a:t>prefetchable</a:t>
            </a:r>
            <a:r>
              <a:rPr lang="en-US" sz="1400" b="1" dirty="0">
                <a:latin typeface="Courier New" charset="0"/>
                <a:cs typeface="Courier New" charset="0"/>
              </a:rPr>
              <a:t> 64 bit memory at 0xf7000000 [0xf700ffff].</a:t>
            </a:r>
          </a:p>
          <a:p>
            <a:pPr>
              <a:lnSpc>
                <a:spcPct val="80000"/>
              </a:lnSpc>
              <a:buFont typeface="Wingdings" charset="0"/>
              <a:buNone/>
            </a:pPr>
            <a:endParaRPr lang="en-US" sz="1400" b="1" dirty="0">
              <a:latin typeface="Courier New" charset="0"/>
              <a:cs typeface="Courier New" charset="0"/>
            </a:endParaRPr>
          </a:p>
          <a:p>
            <a:pPr>
              <a:lnSpc>
                <a:spcPct val="80000"/>
              </a:lnSpc>
              <a:buFont typeface="Wingdings" charset="0"/>
              <a:buNone/>
            </a:pPr>
            <a:endParaRPr lang="en-US" sz="1400" b="1" dirty="0">
              <a:latin typeface="Courier New" charset="0"/>
              <a:cs typeface="Courier New" charset="0"/>
            </a:endParaRPr>
          </a:p>
        </p:txBody>
      </p:sp>
    </p:spTree>
    <p:extLst>
      <p:ext uri="{BB962C8B-B14F-4D97-AF65-F5344CB8AC3E}">
        <p14:creationId xmlns:p14="http://schemas.microsoft.com/office/powerpoint/2010/main" val="11452671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Bottom half (in Linux)</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005328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zh-CN" smtClean="0">
                <a:ea typeface="宋体" panose="02010600030101010101" pitchFamily="2" charset="-122"/>
              </a:rPr>
              <a:t>Interrupt Handling Philosophy</a:t>
            </a:r>
          </a:p>
        </p:txBody>
      </p:sp>
      <p:sp>
        <p:nvSpPr>
          <p:cNvPr id="11267" name="Rectangle 3"/>
          <p:cNvSpPr>
            <a:spLocks noGrp="1" noChangeArrowheads="1"/>
          </p:cNvSpPr>
          <p:nvPr>
            <p:ph type="body" idx="1"/>
          </p:nvPr>
        </p:nvSpPr>
        <p:spPr/>
        <p:txBody>
          <a:bodyPr>
            <a:normAutofit/>
          </a:bodyPr>
          <a:lstStyle/>
          <a:p>
            <a:r>
              <a:rPr lang="en-US" altLang="zh-CN" sz="2000" dirty="0" smtClean="0">
                <a:ea typeface="宋体" panose="02010600030101010101" pitchFamily="2" charset="-122"/>
              </a:rPr>
              <a:t>To preserve IRQ order on the same line, must </a:t>
            </a:r>
            <a:r>
              <a:rPr lang="en-US" altLang="zh-CN" sz="2000" i="1" dirty="0" smtClean="0">
                <a:ea typeface="宋体" panose="02010600030101010101" pitchFamily="2" charset="-122"/>
              </a:rPr>
              <a:t>disable</a:t>
            </a:r>
            <a:r>
              <a:rPr lang="en-US" altLang="zh-CN" sz="2000" dirty="0" smtClean="0">
                <a:ea typeface="宋体" panose="02010600030101010101" pitchFamily="2" charset="-122"/>
              </a:rPr>
              <a:t> incoming interrupts on same line</a:t>
            </a:r>
          </a:p>
          <a:p>
            <a:pPr lvl="1"/>
            <a:r>
              <a:rPr lang="en-US" altLang="zh-CN" sz="1800" dirty="0" smtClean="0">
                <a:ea typeface="宋体" panose="02010600030101010101" pitchFamily="2" charset="-122"/>
              </a:rPr>
              <a:t>New interrupts can </a:t>
            </a:r>
            <a:r>
              <a:rPr lang="en-US" altLang="zh-CN" sz="1800" dirty="0" smtClean="0">
                <a:solidFill>
                  <a:srgbClr val="FF0000"/>
                </a:solidFill>
                <a:ea typeface="宋体" panose="02010600030101010101" pitchFamily="2" charset="-122"/>
              </a:rPr>
              <a:t>get lost </a:t>
            </a:r>
            <a:r>
              <a:rPr lang="en-US" altLang="zh-CN" sz="1800" dirty="0" smtClean="0">
                <a:ea typeface="宋体" panose="02010600030101010101" pitchFamily="2" charset="-122"/>
              </a:rPr>
              <a:t>if controller buffer overflow</a:t>
            </a:r>
            <a:endParaRPr lang="en-US" altLang="zh-CN" sz="2000" dirty="0" smtClean="0">
              <a:ea typeface="宋体" panose="02010600030101010101" pitchFamily="2" charset="-122"/>
            </a:endParaRPr>
          </a:p>
          <a:p>
            <a:r>
              <a:rPr lang="en-US" altLang="zh-CN" sz="2000" dirty="0" smtClean="0">
                <a:ea typeface="宋体" panose="02010600030101010101" pitchFamily="2" charset="-122"/>
              </a:rPr>
              <a:t>Interrupt preempts what CPU was doing, which may be important</a:t>
            </a:r>
          </a:p>
          <a:p>
            <a:r>
              <a:rPr lang="en-US" altLang="zh-CN" sz="2000" dirty="0" smtClean="0">
                <a:ea typeface="宋体" panose="02010600030101010101" pitchFamily="2" charset="-122"/>
              </a:rPr>
              <a:t>Even not important, undesirable to block user program for long</a:t>
            </a:r>
          </a:p>
          <a:p>
            <a:pPr lvl="4"/>
            <a:endParaRPr lang="en-US" altLang="zh-CN" sz="1600" dirty="0" smtClean="0">
              <a:ea typeface="宋体" panose="02010600030101010101" pitchFamily="2" charset="-122"/>
            </a:endParaRPr>
          </a:p>
          <a:p>
            <a:r>
              <a:rPr lang="en-US" altLang="zh-CN" sz="2000" dirty="0" smtClean="0">
                <a:ea typeface="宋体" panose="02010600030101010101" pitchFamily="2" charset="-122"/>
                <a:sym typeface="Wingdings" panose="05000000000000000000" pitchFamily="2" charset="2"/>
              </a:rPr>
              <a:t>So, handler must run for a </a:t>
            </a:r>
            <a:r>
              <a:rPr lang="en-US" altLang="zh-CN" sz="2000" dirty="0" smtClean="0">
                <a:solidFill>
                  <a:srgbClr val="FF0000"/>
                </a:solidFill>
                <a:ea typeface="宋体" panose="02010600030101010101" pitchFamily="2" charset="-122"/>
                <a:sym typeface="Wingdings" panose="05000000000000000000" pitchFamily="2" charset="2"/>
              </a:rPr>
              <a:t>very short time</a:t>
            </a:r>
            <a:r>
              <a:rPr lang="en-US" altLang="zh-CN" sz="2000" dirty="0" smtClean="0">
                <a:ea typeface="宋体" panose="02010600030101010101" pitchFamily="2" charset="-122"/>
                <a:sym typeface="Wingdings" panose="05000000000000000000" pitchFamily="2" charset="2"/>
              </a:rPr>
              <a:t>!</a:t>
            </a:r>
          </a:p>
          <a:p>
            <a:pPr lvl="1"/>
            <a:r>
              <a:rPr lang="en-US" altLang="zh-CN" sz="1800" dirty="0" smtClean="0">
                <a:ea typeface="宋体" panose="02010600030101010101" pitchFamily="2" charset="-122"/>
              </a:rPr>
              <a:t>Do as little as possible in the interrupt handler</a:t>
            </a:r>
          </a:p>
          <a:p>
            <a:pPr lvl="2"/>
            <a:r>
              <a:rPr lang="en-US" altLang="zh-CN" sz="1600" dirty="0" smtClean="0">
                <a:ea typeface="宋体" panose="02010600030101010101" pitchFamily="2" charset="-122"/>
              </a:rPr>
              <a:t>Often just: queue a work item and set a flag</a:t>
            </a:r>
          </a:p>
          <a:p>
            <a:pPr lvl="1"/>
            <a:r>
              <a:rPr lang="en-US" altLang="zh-CN" sz="1800" dirty="0" smtClean="0">
                <a:ea typeface="宋体" panose="02010600030101010101" pitchFamily="2" charset="-122"/>
              </a:rPr>
              <a:t>Defer non-critical actions till later</a:t>
            </a:r>
            <a:endParaRPr lang="en-US" altLang="zh-CN" sz="2000" dirty="0" smtClean="0">
              <a:ea typeface="宋体" panose="02010600030101010101" pitchFamily="2" charset="-122"/>
            </a:endParaRPr>
          </a:p>
        </p:txBody>
      </p:sp>
    </p:spTree>
    <p:extLst>
      <p:ext uri="{BB962C8B-B14F-4D97-AF65-F5344CB8AC3E}">
        <p14:creationId xmlns:p14="http://schemas.microsoft.com/office/powerpoint/2010/main" val="20977448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normAutofit/>
          </a:bodyPr>
          <a:lstStyle/>
          <a:p>
            <a:r>
              <a:rPr lang="en-US" altLang="zh-CN" sz="3200" dirty="0" err="1" smtClean="0"/>
              <a:t>Intr</a:t>
            </a:r>
            <a:r>
              <a:rPr lang="en-US" altLang="zh-CN" sz="3200" dirty="0" smtClean="0"/>
              <a:t> Handlers Have </a:t>
            </a:r>
            <a:r>
              <a:rPr lang="en-US" altLang="zh-CN" sz="3200" dirty="0" smtClean="0">
                <a:solidFill>
                  <a:srgbClr val="FF0000"/>
                </a:solidFill>
              </a:rPr>
              <a:t>No</a:t>
            </a:r>
            <a:r>
              <a:rPr lang="en-US" altLang="zh-CN" sz="3200" dirty="0" smtClean="0"/>
              <a:t> </a:t>
            </a:r>
            <a:r>
              <a:rPr lang="en-US" altLang="zh-CN" sz="3200" dirty="0"/>
              <a:t>Process Context</a:t>
            </a:r>
          </a:p>
        </p:txBody>
      </p:sp>
      <p:sp>
        <p:nvSpPr>
          <p:cNvPr id="141315" name="Rectangle 3"/>
          <p:cNvSpPr>
            <a:spLocks noGrp="1" noChangeArrowheads="1"/>
          </p:cNvSpPr>
          <p:nvPr>
            <p:ph type="body" idx="1"/>
          </p:nvPr>
        </p:nvSpPr>
        <p:spPr/>
        <p:txBody>
          <a:bodyPr/>
          <a:lstStyle/>
          <a:p>
            <a:r>
              <a:rPr lang="en-US" altLang="zh-CN" dirty="0"/>
              <a:t>Interrupts (as opposed to exceptions) are not associated with particular instructions</a:t>
            </a:r>
          </a:p>
          <a:p>
            <a:r>
              <a:rPr lang="en-US" altLang="zh-CN" dirty="0" smtClean="0"/>
              <a:t>They</a:t>
            </a:r>
            <a:r>
              <a:rPr lang="en-US" altLang="zh-CN" dirty="0"/>
              <a:t> </a:t>
            </a:r>
            <a:r>
              <a:rPr lang="en-US" altLang="zh-CN" dirty="0" smtClean="0"/>
              <a:t>are </a:t>
            </a:r>
            <a:r>
              <a:rPr lang="en-US" altLang="zh-CN" dirty="0"/>
              <a:t>also not associated with a given process (user program)</a:t>
            </a:r>
          </a:p>
          <a:p>
            <a:r>
              <a:rPr lang="en-US" altLang="zh-CN" dirty="0"/>
              <a:t>The currently-running process, at the time of the interrupt, </a:t>
            </a:r>
            <a:r>
              <a:rPr lang="en-US" altLang="zh-CN" dirty="0" smtClean="0"/>
              <a:t>has </a:t>
            </a:r>
            <a:r>
              <a:rPr lang="en-US" altLang="zh-CN" dirty="0"/>
              <a:t>no relationship whatsoever to that interrupt</a:t>
            </a:r>
            <a:endParaRPr lang="en-US" altLang="zh-CN" b="1" dirty="0"/>
          </a:p>
          <a:p>
            <a:r>
              <a:rPr lang="en-US" altLang="zh-CN" dirty="0">
                <a:solidFill>
                  <a:srgbClr val="FF0000"/>
                </a:solidFill>
              </a:rPr>
              <a:t>Interrupt handlers cannot sleep!</a:t>
            </a:r>
          </a:p>
        </p:txBody>
      </p:sp>
    </p:spTree>
    <p:extLst>
      <p:ext uri="{BB962C8B-B14F-4D97-AF65-F5344CB8AC3E}">
        <p14:creationId xmlns:p14="http://schemas.microsoft.com/office/powerpoint/2010/main" val="7022680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Why No Sleep?</a:t>
            </a:r>
            <a:endParaRPr lang="zh-CN" altLang="en-US" dirty="0"/>
          </a:p>
        </p:txBody>
      </p:sp>
      <p:sp>
        <p:nvSpPr>
          <p:cNvPr id="3" name="内容占位符 2"/>
          <p:cNvSpPr>
            <a:spLocks noGrp="1"/>
          </p:cNvSpPr>
          <p:nvPr>
            <p:ph idx="1"/>
          </p:nvPr>
        </p:nvSpPr>
        <p:spPr/>
        <p:txBody>
          <a:bodyPr>
            <a:normAutofit/>
          </a:bodyPr>
          <a:lstStyle/>
          <a:p>
            <a:r>
              <a:rPr lang="en-US" altLang="zh-CN" sz="2000" dirty="0" smtClean="0"/>
              <a:t>The </a:t>
            </a:r>
            <a:r>
              <a:rPr lang="en-US" altLang="zh-CN" sz="2000" dirty="0"/>
              <a:t>interrupt handler has no way of knowing what the interrupted process was </a:t>
            </a:r>
            <a:r>
              <a:rPr lang="en-US" altLang="zh-CN" sz="2000" dirty="0" smtClean="0"/>
              <a:t>doing. An example:</a:t>
            </a:r>
          </a:p>
          <a:p>
            <a:endParaRPr lang="en-US" altLang="zh-CN" sz="2000" dirty="0"/>
          </a:p>
          <a:p>
            <a:pPr marL="914400" lvl="1" indent="-514350">
              <a:buFont typeface="+mj-lt"/>
              <a:buAutoNum type="arabicPeriod"/>
            </a:pPr>
            <a:r>
              <a:rPr lang="en-US" altLang="zh-CN" sz="1800" dirty="0" smtClean="0"/>
              <a:t>Process1 </a:t>
            </a:r>
            <a:r>
              <a:rPr lang="en-US" altLang="zh-CN" sz="1800" dirty="0"/>
              <a:t>enters kernel mode.</a:t>
            </a:r>
          </a:p>
          <a:p>
            <a:pPr marL="914400" lvl="1" indent="-514350">
              <a:buFont typeface="+mj-lt"/>
              <a:buAutoNum type="arabicPeriod"/>
            </a:pPr>
            <a:r>
              <a:rPr lang="en-US" altLang="zh-CN" sz="1800" dirty="0"/>
              <a:t>Process1 acquires </a:t>
            </a:r>
            <a:r>
              <a:rPr lang="en-US" altLang="zh-CN" sz="1800" dirty="0" err="1"/>
              <a:t>LockA</a:t>
            </a:r>
            <a:r>
              <a:rPr lang="en-US" altLang="zh-CN" sz="1800" dirty="0"/>
              <a:t>.</a:t>
            </a:r>
          </a:p>
          <a:p>
            <a:pPr marL="914400" lvl="1" indent="-514350">
              <a:buFont typeface="+mj-lt"/>
              <a:buAutoNum type="arabicPeriod"/>
            </a:pPr>
            <a:r>
              <a:rPr lang="en-US" altLang="zh-CN" sz="1800" dirty="0"/>
              <a:t>Interrupt occurs.</a:t>
            </a:r>
          </a:p>
          <a:p>
            <a:pPr marL="914400" lvl="1" indent="-514350">
              <a:buFont typeface="+mj-lt"/>
              <a:buAutoNum type="arabicPeriod"/>
            </a:pPr>
            <a:r>
              <a:rPr lang="en-US" altLang="zh-CN" sz="1800" dirty="0" smtClean="0"/>
              <a:t>ISR </a:t>
            </a:r>
            <a:r>
              <a:rPr lang="en-US" altLang="zh-CN" sz="1800" dirty="0"/>
              <a:t>tries to acquire </a:t>
            </a:r>
            <a:r>
              <a:rPr lang="en-US" altLang="zh-CN" sz="1800" dirty="0" err="1"/>
              <a:t>LockA</a:t>
            </a:r>
            <a:r>
              <a:rPr lang="en-US" altLang="zh-CN" sz="1800" dirty="0"/>
              <a:t>.</a:t>
            </a:r>
          </a:p>
          <a:p>
            <a:pPr marL="914400" lvl="1" indent="-514350">
              <a:buFont typeface="+mj-lt"/>
              <a:buAutoNum type="arabicPeriod"/>
            </a:pPr>
            <a:r>
              <a:rPr lang="en-US" altLang="zh-CN" sz="1800" dirty="0"/>
              <a:t>ISR calls sleep to wait for </a:t>
            </a:r>
            <a:r>
              <a:rPr lang="en-US" altLang="zh-CN" sz="1800" dirty="0" err="1"/>
              <a:t>LockA</a:t>
            </a:r>
            <a:r>
              <a:rPr lang="en-US" altLang="zh-CN" sz="1800" dirty="0"/>
              <a:t> to be released.</a:t>
            </a:r>
          </a:p>
          <a:p>
            <a:endParaRPr lang="en-US" altLang="zh-CN" sz="2000" dirty="0" smtClean="0"/>
          </a:p>
          <a:p>
            <a:r>
              <a:rPr lang="en-US" altLang="zh-CN" sz="2000" dirty="0" smtClean="0"/>
              <a:t>At </a:t>
            </a:r>
            <a:r>
              <a:rPr lang="en-US" altLang="zh-CN" sz="2000" dirty="0"/>
              <a:t>this point, you have a </a:t>
            </a:r>
            <a:r>
              <a:rPr lang="en-US" altLang="zh-CN" sz="2000" dirty="0" smtClean="0"/>
              <a:t>deadlock</a:t>
            </a:r>
            <a:r>
              <a:rPr lang="en-US" altLang="zh-CN" sz="2000" dirty="0"/>
              <a:t>:</a:t>
            </a:r>
            <a:endParaRPr lang="en-US" altLang="zh-CN" sz="2000" dirty="0" smtClean="0"/>
          </a:p>
          <a:p>
            <a:pPr lvl="1"/>
            <a:r>
              <a:rPr lang="en-US" altLang="zh-CN" sz="1800" dirty="0" smtClean="0"/>
              <a:t>Process1 </a:t>
            </a:r>
            <a:r>
              <a:rPr lang="en-US" altLang="zh-CN" sz="1800" dirty="0"/>
              <a:t>can't resume execution until the ISR is done with its </a:t>
            </a:r>
            <a:r>
              <a:rPr lang="en-US" altLang="zh-CN" sz="1800" dirty="0" smtClean="0"/>
              <a:t>stack, but </a:t>
            </a:r>
            <a:r>
              <a:rPr lang="en-US" altLang="zh-CN" sz="1800" dirty="0"/>
              <a:t>the ISR is blocked waiting for Process1 to release </a:t>
            </a:r>
            <a:r>
              <a:rPr lang="en-US" altLang="zh-CN" sz="1800" dirty="0" err="1" smtClean="0"/>
              <a:t>LockA</a:t>
            </a:r>
            <a:endParaRPr lang="zh-CN" altLang="en-US" sz="1800" dirty="0"/>
          </a:p>
        </p:txBody>
      </p:sp>
      <p:sp>
        <p:nvSpPr>
          <p:cNvPr id="6" name="矩形 5"/>
          <p:cNvSpPr/>
          <p:nvPr/>
        </p:nvSpPr>
        <p:spPr>
          <a:xfrm>
            <a:off x="422971" y="6308725"/>
            <a:ext cx="8263829" cy="261610"/>
          </a:xfrm>
          <a:prstGeom prst="rect">
            <a:avLst/>
          </a:prstGeom>
        </p:spPr>
        <p:txBody>
          <a:bodyPr wrap="square">
            <a:spAutoFit/>
          </a:bodyPr>
          <a:lstStyle/>
          <a:p>
            <a:pPr algn="r"/>
            <a:r>
              <a:rPr lang="en-US" altLang="zh-CN" sz="1100" dirty="0"/>
              <a:t>https://stackoverflow.com/questions/1053572/why-kernel-code-thread-executing-in-interrupt-context-cannot-sleep</a:t>
            </a:r>
            <a:endParaRPr lang="zh-CN" altLang="en-US" sz="1100" dirty="0"/>
          </a:p>
        </p:txBody>
      </p:sp>
    </p:spTree>
    <p:extLst>
      <p:ext uri="{BB962C8B-B14F-4D97-AF65-F5344CB8AC3E}">
        <p14:creationId xmlns:p14="http://schemas.microsoft.com/office/powerpoint/2010/main" val="1590657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altLang="zh-CN" dirty="0"/>
              <a:t>What </a:t>
            </a:r>
            <a:r>
              <a:rPr lang="en-US" altLang="zh-CN" dirty="0" smtClean="0"/>
              <a:t>Can</a:t>
            </a:r>
            <a:r>
              <a:rPr lang="en-US" altLang="en-US" dirty="0" smtClean="0">
                <a:latin typeface="Arial"/>
              </a:rPr>
              <a:t>’</a:t>
            </a:r>
            <a:r>
              <a:rPr lang="en-US" altLang="zh-CN" dirty="0" smtClean="0"/>
              <a:t>t You (ISR) </a:t>
            </a:r>
            <a:r>
              <a:rPr lang="en-US" altLang="zh-CN" dirty="0"/>
              <a:t>Do?</a:t>
            </a:r>
          </a:p>
        </p:txBody>
      </p:sp>
      <p:sp>
        <p:nvSpPr>
          <p:cNvPr id="235523" name="Rectangle 3"/>
          <p:cNvSpPr>
            <a:spLocks noGrp="1" noChangeArrowheads="1"/>
          </p:cNvSpPr>
          <p:nvPr>
            <p:ph type="body" idx="1"/>
          </p:nvPr>
        </p:nvSpPr>
        <p:spPr/>
        <p:txBody>
          <a:bodyPr>
            <a:normAutofit fontScale="92500" lnSpcReduction="10000"/>
          </a:bodyPr>
          <a:lstStyle/>
          <a:p>
            <a:pPr>
              <a:lnSpc>
                <a:spcPct val="130000"/>
              </a:lnSpc>
            </a:pPr>
            <a:r>
              <a:rPr lang="en-US" altLang="zh-CN" sz="2400" dirty="0"/>
              <a:t>You cannot sleep </a:t>
            </a:r>
          </a:p>
          <a:p>
            <a:pPr lvl="1">
              <a:lnSpc>
                <a:spcPct val="130000"/>
              </a:lnSpc>
            </a:pPr>
            <a:r>
              <a:rPr lang="en-US" altLang="zh-CN" sz="2000" dirty="0"/>
              <a:t>or call something that </a:t>
            </a:r>
            <a:r>
              <a:rPr lang="en-US" altLang="zh-CN" sz="2000" i="1" dirty="0"/>
              <a:t>might</a:t>
            </a:r>
            <a:r>
              <a:rPr lang="en-US" altLang="zh-CN" sz="2000" dirty="0"/>
              <a:t> sleep</a:t>
            </a:r>
          </a:p>
          <a:p>
            <a:pPr>
              <a:lnSpc>
                <a:spcPct val="130000"/>
              </a:lnSpc>
            </a:pPr>
            <a:r>
              <a:rPr lang="en-US" altLang="zh-CN" sz="2400" dirty="0"/>
              <a:t>You cannot refer to </a:t>
            </a:r>
            <a:r>
              <a:rPr lang="en-US" altLang="zh-CN" sz="2400" b="1" dirty="0">
                <a:latin typeface="Courier New" charset="0"/>
                <a:cs typeface="Courier New" charset="0"/>
              </a:rPr>
              <a:t>current</a:t>
            </a:r>
          </a:p>
          <a:p>
            <a:pPr>
              <a:lnSpc>
                <a:spcPct val="130000"/>
              </a:lnSpc>
            </a:pPr>
            <a:r>
              <a:rPr lang="en-US" altLang="zh-CN" sz="2400" dirty="0"/>
              <a:t>You cannot allocate memory with </a:t>
            </a:r>
            <a:r>
              <a:rPr lang="en-US" altLang="zh-CN" sz="2400" b="1" dirty="0">
                <a:latin typeface="Courier New" charset="0"/>
                <a:cs typeface="Courier New" charset="0"/>
              </a:rPr>
              <a:t>GPF_KERNEL</a:t>
            </a:r>
            <a:r>
              <a:rPr lang="en-US" altLang="zh-CN" sz="2400" dirty="0"/>
              <a:t> (which can sleep), you must use </a:t>
            </a:r>
            <a:r>
              <a:rPr lang="en-US" altLang="zh-CN" sz="2400" b="1" dirty="0">
                <a:latin typeface="Courier New" charset="0"/>
                <a:cs typeface="Courier New" charset="0"/>
              </a:rPr>
              <a:t>GPF_ATOMIC</a:t>
            </a:r>
            <a:r>
              <a:rPr lang="en-US" altLang="zh-CN" sz="2400" dirty="0"/>
              <a:t> (which can fail)</a:t>
            </a:r>
          </a:p>
          <a:p>
            <a:pPr>
              <a:lnSpc>
                <a:spcPct val="130000"/>
              </a:lnSpc>
            </a:pPr>
            <a:r>
              <a:rPr lang="en-US" altLang="zh-CN" sz="2400" dirty="0"/>
              <a:t>You cannot call </a:t>
            </a:r>
            <a:r>
              <a:rPr lang="en-US" altLang="zh-CN" sz="2400" b="1" dirty="0">
                <a:latin typeface="Courier New" charset="0"/>
                <a:cs typeface="Courier New" charset="0"/>
              </a:rPr>
              <a:t>schedule()</a:t>
            </a:r>
          </a:p>
          <a:p>
            <a:pPr>
              <a:lnSpc>
                <a:spcPct val="130000"/>
              </a:lnSpc>
            </a:pPr>
            <a:r>
              <a:rPr lang="en-US" altLang="zh-CN" sz="2400" dirty="0"/>
              <a:t>You cannot do a </a:t>
            </a:r>
            <a:r>
              <a:rPr lang="en-US" altLang="zh-CN" sz="2400" b="1" dirty="0">
                <a:latin typeface="Courier New" charset="0"/>
                <a:cs typeface="Courier New" charset="0"/>
              </a:rPr>
              <a:t>down()</a:t>
            </a:r>
            <a:r>
              <a:rPr lang="en-US" altLang="zh-CN" sz="2400" dirty="0"/>
              <a:t> semaphore call</a:t>
            </a:r>
          </a:p>
          <a:p>
            <a:pPr lvl="1">
              <a:lnSpc>
                <a:spcPct val="130000"/>
              </a:lnSpc>
            </a:pPr>
            <a:r>
              <a:rPr lang="en-US" altLang="zh-CN" sz="2000" dirty="0"/>
              <a:t>However, you </a:t>
            </a:r>
            <a:r>
              <a:rPr lang="en-US" altLang="zh-CN" sz="2000" i="1" dirty="0"/>
              <a:t>can</a:t>
            </a:r>
            <a:r>
              <a:rPr lang="en-US" altLang="zh-CN" sz="2000" dirty="0"/>
              <a:t> do an </a:t>
            </a:r>
            <a:r>
              <a:rPr lang="en-US" altLang="zh-CN" sz="2000" b="1" dirty="0">
                <a:latin typeface="Courier New" charset="0"/>
                <a:ea typeface="宋体" charset="0"/>
                <a:cs typeface="Courier New" charset="0"/>
              </a:rPr>
              <a:t>up()</a:t>
            </a:r>
          </a:p>
          <a:p>
            <a:pPr>
              <a:lnSpc>
                <a:spcPct val="130000"/>
              </a:lnSpc>
            </a:pPr>
            <a:r>
              <a:rPr lang="en-US" altLang="zh-CN" sz="2400" dirty="0"/>
              <a:t>You cannot transfer data to/from user space</a:t>
            </a:r>
          </a:p>
          <a:p>
            <a:pPr lvl="1">
              <a:lnSpc>
                <a:spcPct val="130000"/>
              </a:lnSpc>
            </a:pPr>
            <a:r>
              <a:rPr lang="en-US" altLang="zh-CN" sz="2000" dirty="0"/>
              <a:t>E.g., </a:t>
            </a:r>
            <a:r>
              <a:rPr lang="en-US" altLang="zh-CN" sz="2000" b="1" dirty="0" err="1">
                <a:latin typeface="Courier New" charset="0"/>
                <a:ea typeface="宋体" charset="0"/>
                <a:cs typeface="Courier New" charset="0"/>
              </a:rPr>
              <a:t>copy_to_user</a:t>
            </a:r>
            <a:r>
              <a:rPr lang="en-US" altLang="zh-CN" sz="2000" b="1" dirty="0">
                <a:latin typeface="Courier New" charset="0"/>
                <a:ea typeface="宋体" charset="0"/>
                <a:cs typeface="Courier New" charset="0"/>
              </a:rPr>
              <a:t>(), </a:t>
            </a:r>
            <a:r>
              <a:rPr lang="en-US" altLang="zh-CN" sz="2000" b="1" dirty="0" err="1">
                <a:latin typeface="Courier New" charset="0"/>
                <a:ea typeface="宋体" charset="0"/>
                <a:cs typeface="Courier New" charset="0"/>
              </a:rPr>
              <a:t>copy_from_user</a:t>
            </a:r>
            <a:r>
              <a:rPr lang="en-US" altLang="zh-CN" sz="2000" b="1" dirty="0">
                <a:latin typeface="Courier New" charset="0"/>
                <a:ea typeface="宋体" charset="0"/>
                <a:cs typeface="Courier New" charset="0"/>
              </a:rPr>
              <a:t>()</a:t>
            </a:r>
          </a:p>
          <a:p>
            <a:pPr>
              <a:lnSpc>
                <a:spcPct val="130000"/>
              </a:lnSpc>
            </a:pPr>
            <a:endParaRPr lang="en-US" altLang="zh-CN" sz="2400" dirty="0"/>
          </a:p>
        </p:txBody>
      </p:sp>
    </p:spTree>
    <p:extLst>
      <p:ext uri="{BB962C8B-B14F-4D97-AF65-F5344CB8AC3E}">
        <p14:creationId xmlns:p14="http://schemas.microsoft.com/office/powerpoint/2010/main" val="33018893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ltLang="zh-CN" dirty="0"/>
              <a:t>Interrupt Stack</a:t>
            </a:r>
          </a:p>
        </p:txBody>
      </p:sp>
      <p:sp>
        <p:nvSpPr>
          <p:cNvPr id="142339" name="Rectangle 3"/>
          <p:cNvSpPr>
            <a:spLocks noGrp="1" noChangeArrowheads="1"/>
          </p:cNvSpPr>
          <p:nvPr>
            <p:ph type="body" idx="1"/>
          </p:nvPr>
        </p:nvSpPr>
        <p:spPr/>
        <p:txBody>
          <a:bodyPr>
            <a:normAutofit/>
          </a:bodyPr>
          <a:lstStyle/>
          <a:p>
            <a:pPr>
              <a:lnSpc>
                <a:spcPct val="120000"/>
              </a:lnSpc>
            </a:pPr>
            <a:r>
              <a:rPr lang="en-US" altLang="zh-CN" sz="2400" dirty="0"/>
              <a:t>When an interrupt occurs, what stack is used?</a:t>
            </a:r>
          </a:p>
          <a:p>
            <a:pPr lvl="1">
              <a:lnSpc>
                <a:spcPct val="120000"/>
              </a:lnSpc>
            </a:pPr>
            <a:r>
              <a:rPr lang="en-US" altLang="zh-CN" sz="2000" b="1" dirty="0"/>
              <a:t>Exceptions</a:t>
            </a:r>
            <a:r>
              <a:rPr lang="en-US" altLang="zh-CN" sz="2000" dirty="0"/>
              <a:t>: The </a:t>
            </a:r>
            <a:r>
              <a:rPr lang="en-US" altLang="zh-CN" sz="2000" i="1" dirty="0"/>
              <a:t>kernel stack </a:t>
            </a:r>
            <a:r>
              <a:rPr lang="en-US" altLang="zh-CN" sz="2000" dirty="0"/>
              <a:t>of the current process, whatever it is, is used  (</a:t>
            </a:r>
            <a:r>
              <a:rPr lang="en-US" altLang="zh-CN" sz="2000" dirty="0" smtClean="0"/>
              <a:t>There’s </a:t>
            </a:r>
            <a:r>
              <a:rPr lang="en-US" altLang="zh-CN" sz="2000" dirty="0"/>
              <a:t>always some process running — the </a:t>
            </a:r>
            <a:r>
              <a:rPr lang="en-US" altLang="zh-CN" sz="2000" dirty="0" smtClean="0"/>
              <a:t>"idle" </a:t>
            </a:r>
            <a:r>
              <a:rPr lang="en-US" altLang="zh-CN" sz="2000" dirty="0"/>
              <a:t>process, if nothing else)</a:t>
            </a:r>
          </a:p>
          <a:p>
            <a:pPr lvl="1">
              <a:lnSpc>
                <a:spcPct val="120000"/>
              </a:lnSpc>
            </a:pPr>
            <a:r>
              <a:rPr lang="en-US" altLang="zh-CN" sz="2000" b="1" dirty="0"/>
              <a:t>Interrupts</a:t>
            </a:r>
            <a:r>
              <a:rPr lang="en-US" altLang="zh-CN" sz="2000" dirty="0"/>
              <a:t>: hard IRQ stack (1 per processor)</a:t>
            </a:r>
          </a:p>
          <a:p>
            <a:pPr lvl="1">
              <a:lnSpc>
                <a:spcPct val="120000"/>
              </a:lnSpc>
            </a:pPr>
            <a:r>
              <a:rPr lang="en-US" altLang="zh-CN" sz="2000" b="1" dirty="0" err="1"/>
              <a:t>SoftIRQs</a:t>
            </a:r>
            <a:r>
              <a:rPr lang="en-US" altLang="zh-CN" sz="2000" dirty="0"/>
              <a:t>: soft IRQ stack (1 per processor</a:t>
            </a:r>
            <a:r>
              <a:rPr lang="en-US" altLang="zh-CN" sz="2000" dirty="0" smtClean="0"/>
              <a:t>)</a:t>
            </a:r>
          </a:p>
          <a:p>
            <a:pPr lvl="1">
              <a:lnSpc>
                <a:spcPct val="120000"/>
              </a:lnSpc>
            </a:pPr>
            <a:endParaRPr lang="en-US" altLang="zh-CN" sz="2000" dirty="0"/>
          </a:p>
          <a:p>
            <a:pPr>
              <a:lnSpc>
                <a:spcPct val="120000"/>
              </a:lnSpc>
            </a:pPr>
            <a:r>
              <a:rPr lang="en-US" altLang="zh-CN" sz="2400" dirty="0"/>
              <a:t>These stacks are configured in the IDT and TSS at boot time by the kernel</a:t>
            </a:r>
          </a:p>
        </p:txBody>
      </p:sp>
    </p:spTree>
    <p:extLst>
      <p:ext uri="{BB962C8B-B14F-4D97-AF65-F5344CB8AC3E}">
        <p14:creationId xmlns:p14="http://schemas.microsoft.com/office/powerpoint/2010/main" val="38934568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normAutofit/>
          </a:bodyPr>
          <a:lstStyle/>
          <a:p>
            <a:r>
              <a:rPr lang="en-US" altLang="zh-CN" dirty="0" smtClean="0"/>
              <a:t>Top </a:t>
            </a:r>
            <a:r>
              <a:rPr lang="en-US" altLang="zh-CN" dirty="0"/>
              <a:t>and </a:t>
            </a:r>
            <a:r>
              <a:rPr lang="en-US" altLang="zh-CN" dirty="0" smtClean="0"/>
              <a:t>Bottom Halves</a:t>
            </a:r>
            <a:endParaRPr lang="en-US" altLang="zh-CN" dirty="0"/>
          </a:p>
        </p:txBody>
      </p:sp>
      <p:sp>
        <p:nvSpPr>
          <p:cNvPr id="140291" name="Rectangle 3"/>
          <p:cNvSpPr>
            <a:spLocks noGrp="1" noChangeArrowheads="1"/>
          </p:cNvSpPr>
          <p:nvPr>
            <p:ph type="body" idx="1"/>
          </p:nvPr>
        </p:nvSpPr>
        <p:spPr>
          <a:xfrm>
            <a:off x="457200" y="1589087"/>
            <a:ext cx="8229600" cy="4270376"/>
          </a:xfrm>
        </p:spPr>
        <p:txBody>
          <a:bodyPr/>
          <a:lstStyle/>
          <a:p>
            <a:r>
              <a:rPr lang="en-US" altLang="zh-CN" b="1" dirty="0" smtClean="0"/>
              <a:t>Top-half</a:t>
            </a:r>
            <a:r>
              <a:rPr lang="en-US" altLang="zh-CN" dirty="0"/>
              <a:t>: do minimum work and </a:t>
            </a:r>
            <a:r>
              <a:rPr lang="en-US" altLang="zh-CN" dirty="0" smtClean="0"/>
              <a:t>return</a:t>
            </a:r>
          </a:p>
          <a:p>
            <a:pPr lvl="1"/>
            <a:r>
              <a:rPr lang="en-US" altLang="zh-CN" dirty="0" smtClean="0"/>
              <a:t>ISR</a:t>
            </a:r>
            <a:r>
              <a:rPr lang="zh-CN" altLang="en-US" dirty="0"/>
              <a:t> </a:t>
            </a:r>
            <a:r>
              <a:rPr lang="en-US" altLang="zh-CN" dirty="0" smtClean="0"/>
              <a:t>(Interrupt Service Routine)</a:t>
            </a:r>
            <a:endParaRPr lang="en-US" altLang="zh-CN" dirty="0"/>
          </a:p>
          <a:p>
            <a:r>
              <a:rPr lang="en-US" altLang="zh-CN" b="1" dirty="0"/>
              <a:t>Bottom-half</a:t>
            </a:r>
            <a:r>
              <a:rPr lang="en-US" altLang="zh-CN" dirty="0"/>
              <a:t>: deferred </a:t>
            </a:r>
            <a:r>
              <a:rPr lang="en-US" altLang="zh-CN" dirty="0" smtClean="0"/>
              <a:t>processing</a:t>
            </a:r>
          </a:p>
          <a:p>
            <a:pPr lvl="1"/>
            <a:r>
              <a:rPr lang="en-US" altLang="zh-CN" dirty="0" err="1" smtClean="0"/>
              <a:t>softirqs</a:t>
            </a:r>
            <a:r>
              <a:rPr lang="en-US" altLang="zh-CN" dirty="0"/>
              <a:t>, </a:t>
            </a:r>
            <a:r>
              <a:rPr lang="en-US" altLang="zh-CN" dirty="0" err="1"/>
              <a:t>tasklets</a:t>
            </a:r>
            <a:r>
              <a:rPr lang="en-US" altLang="zh-CN" dirty="0"/>
              <a:t>, </a:t>
            </a:r>
            <a:r>
              <a:rPr lang="en-US" altLang="zh-CN" dirty="0" err="1"/>
              <a:t>workqueues</a:t>
            </a:r>
            <a:r>
              <a:rPr lang="en-US" altLang="zh-CN" dirty="0"/>
              <a:t>, kernel </a:t>
            </a:r>
            <a:r>
              <a:rPr lang="en-US" altLang="zh-CN" dirty="0" smtClean="0"/>
              <a:t>threads</a:t>
            </a:r>
            <a:endParaRPr lang="en-US" altLang="zh-CN" i="1" dirty="0"/>
          </a:p>
        </p:txBody>
      </p:sp>
      <p:sp>
        <p:nvSpPr>
          <p:cNvPr id="140292" name="Rectangle 6"/>
          <p:cNvSpPr>
            <a:spLocks noChangeArrowheads="1"/>
          </p:cNvSpPr>
          <p:nvPr/>
        </p:nvSpPr>
        <p:spPr bwMode="auto">
          <a:xfrm>
            <a:off x="3716977" y="4247506"/>
            <a:ext cx="1752600" cy="476250"/>
          </a:xfrm>
          <a:prstGeom prst="rect">
            <a:avLst/>
          </a:prstGeom>
          <a:solidFill>
            <a:schemeClr val="tx2">
              <a:lumMod val="20000"/>
              <a:lumOff val="80000"/>
            </a:schemeClr>
          </a:solidFill>
          <a:ln w="19050">
            <a:solidFill>
              <a:schemeClr val="tx1"/>
            </a:solidFill>
            <a:miter lim="800000"/>
            <a:headEnd/>
            <a:tailEnd/>
          </a:ln>
        </p:spPr>
        <p:txBody>
          <a:bodyPr anchor="ctr">
            <a:spAutoFit/>
          </a:bodyPr>
          <a:lstStyle/>
          <a:p>
            <a:pPr algn="ctr">
              <a:spcBef>
                <a:spcPct val="50000"/>
              </a:spcBef>
            </a:pPr>
            <a:r>
              <a:rPr lang="en-US" altLang="zh-CN" sz="2400" dirty="0">
                <a:latin typeface="Arial" panose="020B0604020202020204" pitchFamily="34" charset="0"/>
                <a:ea typeface="SimSun" charset="0"/>
                <a:cs typeface="Arial" panose="020B0604020202020204" pitchFamily="34" charset="0"/>
              </a:rPr>
              <a:t>Top half</a:t>
            </a:r>
          </a:p>
        </p:txBody>
      </p:sp>
      <p:sp>
        <p:nvSpPr>
          <p:cNvPr id="140293" name="Rectangle 12"/>
          <p:cNvSpPr>
            <a:spLocks noChangeArrowheads="1"/>
          </p:cNvSpPr>
          <p:nvPr/>
        </p:nvSpPr>
        <p:spPr bwMode="auto">
          <a:xfrm>
            <a:off x="2052933" y="5397798"/>
            <a:ext cx="1023037"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softirq</a:t>
            </a:r>
          </a:p>
        </p:txBody>
      </p:sp>
      <p:sp>
        <p:nvSpPr>
          <p:cNvPr id="140294" name="Rectangle 13"/>
          <p:cNvSpPr>
            <a:spLocks noChangeArrowheads="1"/>
          </p:cNvSpPr>
          <p:nvPr/>
        </p:nvSpPr>
        <p:spPr bwMode="auto">
          <a:xfrm>
            <a:off x="583454" y="5397798"/>
            <a:ext cx="1074333"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tasklet</a:t>
            </a:r>
          </a:p>
        </p:txBody>
      </p:sp>
      <p:sp>
        <p:nvSpPr>
          <p:cNvPr id="140295" name="Rectangle 14"/>
          <p:cNvSpPr>
            <a:spLocks noChangeArrowheads="1"/>
          </p:cNvSpPr>
          <p:nvPr/>
        </p:nvSpPr>
        <p:spPr bwMode="auto">
          <a:xfrm>
            <a:off x="3411768" y="5416848"/>
            <a:ext cx="1693092"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workqueue</a:t>
            </a:r>
          </a:p>
        </p:txBody>
      </p:sp>
      <p:sp>
        <p:nvSpPr>
          <p:cNvPr id="140296" name="Line 17"/>
          <p:cNvSpPr>
            <a:spLocks noChangeShapeType="1"/>
          </p:cNvSpPr>
          <p:nvPr/>
        </p:nvSpPr>
        <p:spPr bwMode="auto">
          <a:xfrm flipH="1">
            <a:off x="1507177" y="5028556"/>
            <a:ext cx="63246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nchor="ctr">
            <a:spAutoFit/>
          </a:bodyPr>
          <a:lstStyle/>
          <a:p>
            <a:endParaRPr lang="zh-CN" altLang="en-US">
              <a:latin typeface="Arial" panose="020B0604020202020204" pitchFamily="34" charset="0"/>
              <a:cs typeface="Arial" panose="020B0604020202020204" pitchFamily="34" charset="0"/>
            </a:endParaRPr>
          </a:p>
        </p:txBody>
      </p:sp>
      <p:sp>
        <p:nvSpPr>
          <p:cNvPr id="140297" name="Rectangle 14"/>
          <p:cNvSpPr>
            <a:spLocks noChangeArrowheads="1"/>
          </p:cNvSpPr>
          <p:nvPr/>
        </p:nvSpPr>
        <p:spPr bwMode="auto">
          <a:xfrm>
            <a:off x="5324097" y="5416848"/>
            <a:ext cx="1983235" cy="461665"/>
          </a:xfrm>
          <a:prstGeom prst="rect">
            <a:avLst/>
          </a:prstGeom>
          <a:solidFill>
            <a:schemeClr val="tx2">
              <a:lumMod val="20000"/>
              <a:lumOff val="80000"/>
            </a:schemeClr>
          </a:solidFill>
          <a:ln w="19050">
            <a:solidFill>
              <a:schemeClr val="tx1"/>
            </a:solidFill>
            <a:miter lim="800000"/>
            <a:headEnd/>
            <a:tailEnd/>
          </a:ln>
        </p:spPr>
        <p:txBody>
          <a:bodyPr wrap="none" anchor="ctr">
            <a:spAutoFit/>
          </a:bodyPr>
          <a:lstStyle/>
          <a:p>
            <a:pPr algn="ctr">
              <a:spcBef>
                <a:spcPct val="50000"/>
              </a:spcBef>
            </a:pPr>
            <a:r>
              <a:rPr lang="en-US" altLang="zh-CN" sz="2400">
                <a:latin typeface="Arial" panose="020B0604020202020204" pitchFamily="34" charset="0"/>
                <a:ea typeface="SimSun" charset="0"/>
                <a:cs typeface="Arial" panose="020B0604020202020204" pitchFamily="34" charset="0"/>
              </a:rPr>
              <a:t>kernel thread</a:t>
            </a:r>
          </a:p>
        </p:txBody>
      </p:sp>
      <p:sp>
        <p:nvSpPr>
          <p:cNvPr id="140299" name="Text Box 16"/>
          <p:cNvSpPr txBox="1">
            <a:spLocks noChangeArrowheads="1"/>
          </p:cNvSpPr>
          <p:nvPr/>
        </p:nvSpPr>
        <p:spPr bwMode="auto">
          <a:xfrm>
            <a:off x="7679377" y="5200006"/>
            <a:ext cx="12192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spAutoFit/>
          </a:bodyPr>
          <a:lstStyle>
            <a:lvl1pPr>
              <a:defRPr>
                <a:solidFill>
                  <a:schemeClr val="tx1"/>
                </a:solidFill>
                <a:latin typeface="Arial" charset="0"/>
                <a:ea typeface="宋体"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fontAlgn="base">
              <a:spcBef>
                <a:spcPct val="0"/>
              </a:spcBef>
              <a:spcAft>
                <a:spcPct val="0"/>
              </a:spcAft>
              <a:defRPr>
                <a:solidFill>
                  <a:schemeClr val="tx1"/>
                </a:solidFill>
                <a:latin typeface="Arial" charset="0"/>
                <a:ea typeface="Arial" charset="0"/>
                <a:cs typeface="Arial" charset="0"/>
              </a:defRPr>
            </a:lvl6pPr>
            <a:lvl7pPr marL="2971800" indent="-228600" fontAlgn="base">
              <a:spcBef>
                <a:spcPct val="0"/>
              </a:spcBef>
              <a:spcAft>
                <a:spcPct val="0"/>
              </a:spcAft>
              <a:defRPr>
                <a:solidFill>
                  <a:schemeClr val="tx1"/>
                </a:solidFill>
                <a:latin typeface="Arial" charset="0"/>
                <a:ea typeface="Arial" charset="0"/>
                <a:cs typeface="Arial" charset="0"/>
              </a:defRPr>
            </a:lvl7pPr>
            <a:lvl8pPr marL="3429000" indent="-228600" fontAlgn="base">
              <a:spcBef>
                <a:spcPct val="0"/>
              </a:spcBef>
              <a:spcAft>
                <a:spcPct val="0"/>
              </a:spcAft>
              <a:defRPr>
                <a:solidFill>
                  <a:schemeClr val="tx1"/>
                </a:solidFill>
                <a:latin typeface="Arial" charset="0"/>
                <a:ea typeface="Arial" charset="0"/>
                <a:cs typeface="Arial" charset="0"/>
              </a:defRPr>
            </a:lvl8pPr>
            <a:lvl9pPr marL="3886200" indent="-228600" fontAlgn="base">
              <a:spcBef>
                <a:spcPct val="0"/>
              </a:spcBef>
              <a:spcAft>
                <a:spcPct val="0"/>
              </a:spcAft>
              <a:defRPr>
                <a:solidFill>
                  <a:schemeClr val="tx1"/>
                </a:solidFill>
                <a:latin typeface="Arial" charset="0"/>
                <a:ea typeface="Arial" charset="0"/>
                <a:cs typeface="Arial" charset="0"/>
              </a:defRPr>
            </a:lvl9pPr>
          </a:lstStyle>
          <a:p>
            <a:pPr algn="ctr">
              <a:spcBef>
                <a:spcPct val="50000"/>
              </a:spcBef>
            </a:pPr>
            <a:r>
              <a:rPr lang="en-US" altLang="zh-CN" sz="2400" dirty="0">
                <a:latin typeface="Arial" panose="020B0604020202020204" pitchFamily="34" charset="0"/>
                <a:ea typeface="SimSun" charset="0"/>
                <a:cs typeface="Arial" panose="020B0604020202020204" pitchFamily="34" charset="0"/>
              </a:rPr>
              <a:t>Bottom half</a:t>
            </a:r>
          </a:p>
        </p:txBody>
      </p:sp>
    </p:spTree>
    <p:extLst>
      <p:ext uri="{BB962C8B-B14F-4D97-AF65-F5344CB8AC3E}">
        <p14:creationId xmlns:p14="http://schemas.microsoft.com/office/powerpoint/2010/main" val="1286814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Top Half: Do it Now</a:t>
            </a:r>
            <a:r>
              <a:rPr kumimoji="1" lang="en-US" altLang="zh-CN" dirty="0" smtClean="0"/>
              <a:t>!</a:t>
            </a:r>
            <a:endParaRPr kumimoji="1" lang="zh-CN" altLang="en-US" dirty="0"/>
          </a:p>
        </p:txBody>
      </p:sp>
      <p:sp>
        <p:nvSpPr>
          <p:cNvPr id="3" name="内容占位符 2"/>
          <p:cNvSpPr>
            <a:spLocks noGrp="1"/>
          </p:cNvSpPr>
          <p:nvPr>
            <p:ph idx="1"/>
          </p:nvPr>
        </p:nvSpPr>
        <p:spPr/>
        <p:txBody>
          <a:bodyPr>
            <a:normAutofit/>
          </a:bodyPr>
          <a:lstStyle/>
          <a:p>
            <a:r>
              <a:rPr lang="en-US" altLang="zh-CN" sz="2200" dirty="0"/>
              <a:t>Perform minimal, common functions: saving registers, unmasking other interrupts.  Eventually, undoes that: restores registers, returns to previous context.</a:t>
            </a:r>
          </a:p>
          <a:p>
            <a:r>
              <a:rPr lang="en-US" altLang="zh-CN" sz="2200" dirty="0"/>
              <a:t>Most important: call proper interrupt handler provided in device drivers (C program)</a:t>
            </a:r>
          </a:p>
          <a:p>
            <a:r>
              <a:rPr lang="en-US" altLang="zh-CN" sz="2200" dirty="0"/>
              <a:t>Typically queue the request and set a flag for deferred processing</a:t>
            </a:r>
          </a:p>
        </p:txBody>
      </p:sp>
      <p:sp>
        <p:nvSpPr>
          <p:cNvPr id="4" name="Rectangle 5"/>
          <p:cNvSpPr>
            <a:spLocks noChangeArrowheads="1"/>
          </p:cNvSpPr>
          <p:nvPr/>
        </p:nvSpPr>
        <p:spPr bwMode="auto">
          <a:xfrm>
            <a:off x="1905000" y="4419600"/>
            <a:ext cx="1752600" cy="476250"/>
          </a:xfrm>
          <a:prstGeom prst="rect">
            <a:avLst/>
          </a:prstGeom>
          <a:solidFill>
            <a:schemeClr val="tx2">
              <a:lumMod val="20000"/>
              <a:lumOff val="80000"/>
            </a:schemeClr>
          </a:solidFill>
          <a:ln w="19050" algn="ctr">
            <a:solidFill>
              <a:schemeClr val="tx1"/>
            </a:solidFill>
            <a:miter lim="800000"/>
            <a:headEnd/>
            <a:tailEnd/>
          </a:ln>
        </p:spPr>
        <p:txBody>
          <a:bodyPr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algn="ctr" eaLnBrk="1" hangingPunct="1"/>
            <a:r>
              <a:rPr lang="en-US" altLang="zh-CN">
                <a:latin typeface="Arial" panose="020B0604020202020204" pitchFamily="34" charset="0"/>
                <a:cs typeface="Arial" panose="020B0604020202020204" pitchFamily="34" charset="0"/>
              </a:rPr>
              <a:t>Top half</a:t>
            </a:r>
          </a:p>
        </p:txBody>
      </p:sp>
      <p:sp>
        <p:nvSpPr>
          <p:cNvPr id="5" name="Rectangle 6"/>
          <p:cNvSpPr>
            <a:spLocks noChangeArrowheads="1"/>
          </p:cNvSpPr>
          <p:nvPr/>
        </p:nvSpPr>
        <p:spPr bwMode="auto">
          <a:xfrm>
            <a:off x="5193957" y="4426892"/>
            <a:ext cx="1023037" cy="461665"/>
          </a:xfrm>
          <a:prstGeom prst="rect">
            <a:avLst/>
          </a:prstGeom>
          <a:solidFill>
            <a:schemeClr val="tx2">
              <a:lumMod val="20000"/>
              <a:lumOff val="80000"/>
            </a:schemeClr>
          </a:solidFill>
          <a:ln w="19050" algn="ctr">
            <a:solidFill>
              <a:schemeClr val="tx1"/>
            </a:solidFill>
            <a:miter lim="800000"/>
            <a:headEnd/>
            <a:tailEnd/>
          </a:ln>
        </p:spPr>
        <p:txBody>
          <a:bodyPr wrap="none"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algn="ctr" eaLnBrk="1" hangingPunct="1"/>
            <a:r>
              <a:rPr lang="en-US" altLang="zh-CN">
                <a:latin typeface="Arial" panose="020B0604020202020204" pitchFamily="34" charset="0"/>
                <a:cs typeface="Arial" panose="020B0604020202020204" pitchFamily="34" charset="0"/>
              </a:rPr>
              <a:t>softirq</a:t>
            </a:r>
          </a:p>
        </p:txBody>
      </p:sp>
      <p:sp>
        <p:nvSpPr>
          <p:cNvPr id="6" name="Rectangle 11"/>
          <p:cNvSpPr>
            <a:spLocks noChangeArrowheads="1"/>
          </p:cNvSpPr>
          <p:nvPr/>
        </p:nvSpPr>
        <p:spPr bwMode="auto">
          <a:xfrm>
            <a:off x="3733800" y="5486400"/>
            <a:ext cx="152400" cy="457200"/>
          </a:xfrm>
          <a:prstGeom prst="rect">
            <a:avLst/>
          </a:prstGeom>
          <a:solidFill>
            <a:srgbClr val="FFFF00"/>
          </a:solidFill>
          <a:ln w="19050" algn="ctr">
            <a:solidFill>
              <a:schemeClr val="tx1"/>
            </a:solidFill>
            <a:miter lim="800000"/>
            <a:headEnd/>
            <a:tailEnd/>
          </a:ln>
        </p:spPr>
        <p:txBody>
          <a:bodyPr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endParaRPr lang="en-US" altLang="zh-CN">
              <a:latin typeface="Arial" panose="020B0604020202020204" pitchFamily="34" charset="0"/>
              <a:cs typeface="Arial" panose="020B0604020202020204" pitchFamily="34" charset="0"/>
            </a:endParaRPr>
          </a:p>
        </p:txBody>
      </p:sp>
      <p:sp>
        <p:nvSpPr>
          <p:cNvPr id="7" name="Rectangle 14"/>
          <p:cNvSpPr>
            <a:spLocks noChangeArrowheads="1"/>
          </p:cNvSpPr>
          <p:nvPr/>
        </p:nvSpPr>
        <p:spPr bwMode="auto">
          <a:xfrm>
            <a:off x="3886200" y="5486400"/>
            <a:ext cx="152400" cy="457200"/>
          </a:xfrm>
          <a:prstGeom prst="rect">
            <a:avLst/>
          </a:prstGeom>
          <a:solidFill>
            <a:schemeClr val="tx2">
              <a:lumMod val="20000"/>
              <a:lumOff val="80000"/>
            </a:schemeClr>
          </a:solidFill>
          <a:ln w="19050" algn="ctr">
            <a:solidFill>
              <a:schemeClr val="tx1"/>
            </a:solidFill>
            <a:miter lim="800000"/>
            <a:headEnd/>
            <a:tailEnd/>
          </a:ln>
        </p:spPr>
        <p:txBody>
          <a:bodyPr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endParaRPr lang="en-US" altLang="zh-CN">
              <a:latin typeface="Arial" panose="020B0604020202020204" pitchFamily="34" charset="0"/>
              <a:cs typeface="Arial" panose="020B0604020202020204" pitchFamily="34" charset="0"/>
            </a:endParaRPr>
          </a:p>
        </p:txBody>
      </p:sp>
      <p:sp>
        <p:nvSpPr>
          <p:cNvPr id="8" name="Rectangle 15"/>
          <p:cNvSpPr>
            <a:spLocks noChangeArrowheads="1"/>
          </p:cNvSpPr>
          <p:nvPr/>
        </p:nvSpPr>
        <p:spPr bwMode="auto">
          <a:xfrm>
            <a:off x="4038600" y="5486400"/>
            <a:ext cx="152400" cy="457200"/>
          </a:xfrm>
          <a:prstGeom prst="rect">
            <a:avLst/>
          </a:prstGeom>
          <a:solidFill>
            <a:schemeClr val="tx2">
              <a:lumMod val="20000"/>
              <a:lumOff val="80000"/>
            </a:schemeClr>
          </a:solidFill>
          <a:ln w="19050" algn="ctr">
            <a:solidFill>
              <a:schemeClr val="tx1"/>
            </a:solidFill>
            <a:miter lim="800000"/>
            <a:headEnd/>
            <a:tailEnd/>
          </a:ln>
        </p:spPr>
        <p:txBody>
          <a:bodyPr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endParaRPr lang="en-US" altLang="zh-CN">
              <a:latin typeface="Arial" panose="020B0604020202020204" pitchFamily="34" charset="0"/>
              <a:cs typeface="Arial" panose="020B0604020202020204" pitchFamily="34" charset="0"/>
            </a:endParaRPr>
          </a:p>
        </p:txBody>
      </p:sp>
      <p:sp>
        <p:nvSpPr>
          <p:cNvPr id="9" name="Rectangle 16"/>
          <p:cNvSpPr>
            <a:spLocks noChangeArrowheads="1"/>
          </p:cNvSpPr>
          <p:nvPr/>
        </p:nvSpPr>
        <p:spPr bwMode="auto">
          <a:xfrm>
            <a:off x="4191000" y="5486400"/>
            <a:ext cx="152400" cy="457200"/>
          </a:xfrm>
          <a:prstGeom prst="rect">
            <a:avLst/>
          </a:prstGeom>
          <a:solidFill>
            <a:schemeClr val="tx2">
              <a:lumMod val="20000"/>
              <a:lumOff val="80000"/>
            </a:schemeClr>
          </a:solidFill>
          <a:ln w="19050" algn="ctr">
            <a:solidFill>
              <a:schemeClr val="tx1"/>
            </a:solidFill>
            <a:miter lim="800000"/>
            <a:headEnd/>
            <a:tailEnd/>
          </a:ln>
        </p:spPr>
        <p:txBody>
          <a:bodyPr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endParaRPr lang="en-US" altLang="zh-CN">
              <a:latin typeface="Arial" panose="020B0604020202020204" pitchFamily="34" charset="0"/>
              <a:cs typeface="Arial" panose="020B0604020202020204" pitchFamily="34" charset="0"/>
            </a:endParaRPr>
          </a:p>
        </p:txBody>
      </p:sp>
      <p:sp>
        <p:nvSpPr>
          <p:cNvPr id="10" name="Rectangle 17"/>
          <p:cNvSpPr>
            <a:spLocks noChangeArrowheads="1"/>
          </p:cNvSpPr>
          <p:nvPr/>
        </p:nvSpPr>
        <p:spPr bwMode="auto">
          <a:xfrm>
            <a:off x="4343400" y="5486400"/>
            <a:ext cx="152400" cy="457200"/>
          </a:xfrm>
          <a:prstGeom prst="rect">
            <a:avLst/>
          </a:prstGeom>
          <a:solidFill>
            <a:schemeClr val="tx2">
              <a:lumMod val="20000"/>
              <a:lumOff val="80000"/>
            </a:schemeClr>
          </a:solidFill>
          <a:ln w="19050" algn="ctr">
            <a:solidFill>
              <a:schemeClr val="tx1"/>
            </a:solidFill>
            <a:miter lim="800000"/>
            <a:headEnd/>
            <a:tailEnd/>
          </a:ln>
        </p:spPr>
        <p:txBody>
          <a:bodyPr anchor="ct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endParaRPr lang="en-US" altLang="zh-CN">
              <a:latin typeface="Arial" panose="020B0604020202020204" pitchFamily="34" charset="0"/>
              <a:cs typeface="Arial" panose="020B0604020202020204" pitchFamily="34" charset="0"/>
            </a:endParaRPr>
          </a:p>
        </p:txBody>
      </p:sp>
      <p:sp>
        <p:nvSpPr>
          <p:cNvPr id="11" name="Line 20"/>
          <p:cNvSpPr>
            <a:spLocks noChangeShapeType="1"/>
          </p:cNvSpPr>
          <p:nvPr/>
        </p:nvSpPr>
        <p:spPr bwMode="auto">
          <a:xfrm>
            <a:off x="2971800" y="4953000"/>
            <a:ext cx="685800" cy="7620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zh-CN" altLang="en-US">
              <a:latin typeface="Arial" panose="020B0604020202020204" pitchFamily="34" charset="0"/>
              <a:cs typeface="Arial" panose="020B0604020202020204" pitchFamily="34" charset="0"/>
            </a:endParaRPr>
          </a:p>
        </p:txBody>
      </p:sp>
      <p:sp>
        <p:nvSpPr>
          <p:cNvPr id="12" name="Text Box 22"/>
          <p:cNvSpPr txBox="1">
            <a:spLocks noChangeArrowheads="1"/>
          </p:cNvSpPr>
          <p:nvPr/>
        </p:nvSpPr>
        <p:spPr bwMode="auto">
          <a:xfrm>
            <a:off x="2971800" y="6096000"/>
            <a:ext cx="21771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r>
              <a:rPr lang="en-US" altLang="zh-CN">
                <a:latin typeface="Arial" panose="020B0604020202020204" pitchFamily="34" charset="0"/>
                <a:cs typeface="Arial" panose="020B0604020202020204" pitchFamily="34" charset="0"/>
              </a:rPr>
              <a:t>Softirq flag = 0</a:t>
            </a:r>
          </a:p>
        </p:txBody>
      </p:sp>
      <p:sp>
        <p:nvSpPr>
          <p:cNvPr id="13" name="Text Box 23"/>
          <p:cNvSpPr txBox="1">
            <a:spLocks noChangeArrowheads="1"/>
          </p:cNvSpPr>
          <p:nvPr/>
        </p:nvSpPr>
        <p:spPr bwMode="auto">
          <a:xfrm>
            <a:off x="2971800" y="6096000"/>
            <a:ext cx="21771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r>
              <a:rPr lang="en-US" altLang="zh-CN" dirty="0" err="1">
                <a:latin typeface="Arial" panose="020B0604020202020204" pitchFamily="34" charset="0"/>
                <a:cs typeface="Arial" panose="020B0604020202020204" pitchFamily="34" charset="0"/>
              </a:rPr>
              <a:t>Softirq</a:t>
            </a:r>
            <a:r>
              <a:rPr lang="en-US" altLang="zh-CN" dirty="0">
                <a:latin typeface="Arial" panose="020B0604020202020204" pitchFamily="34" charset="0"/>
                <a:cs typeface="Arial" panose="020B0604020202020204" pitchFamily="34" charset="0"/>
              </a:rPr>
              <a:t> flag = 1</a:t>
            </a:r>
          </a:p>
        </p:txBody>
      </p:sp>
    </p:spTree>
    <p:extLst>
      <p:ext uri="{BB962C8B-B14F-4D97-AF65-F5344CB8AC3E}">
        <p14:creationId xmlns:p14="http://schemas.microsoft.com/office/powerpoint/2010/main" val="1807746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5" name="Rectangle 3"/>
          <p:cNvSpPr>
            <a:spLocks noGrp="1" noChangeArrowheads="1"/>
          </p:cNvSpPr>
          <p:nvPr>
            <p:ph type="body" idx="4294967295"/>
          </p:nvPr>
        </p:nvSpPr>
        <p:spPr>
          <a:xfrm>
            <a:off x="457200" y="1531938"/>
            <a:ext cx="8229600" cy="3040062"/>
          </a:xfrm>
        </p:spPr>
        <p:txBody>
          <a:bodyPr/>
          <a:lstStyle/>
          <a:p>
            <a:r>
              <a:rPr lang="en-US" altLang="zh-CN" dirty="0">
                <a:ea typeface="SimSun" charset="0"/>
                <a:cs typeface="SimSun" charset="0"/>
              </a:rPr>
              <a:t>Mechanisms to defer work to later:</a:t>
            </a:r>
          </a:p>
          <a:p>
            <a:pPr lvl="1"/>
            <a:r>
              <a:rPr lang="en-US" altLang="zh-CN" i="1" dirty="0" err="1">
                <a:solidFill>
                  <a:schemeClr val="accent2"/>
                </a:solidFill>
                <a:ea typeface="SimSun" charset="0"/>
                <a:cs typeface="SimSun" charset="0"/>
              </a:rPr>
              <a:t>softirqs</a:t>
            </a:r>
            <a:r>
              <a:rPr lang="en-US" altLang="zh-CN" dirty="0">
                <a:solidFill>
                  <a:schemeClr val="accent2"/>
                </a:solidFill>
                <a:ea typeface="SimSun" charset="0"/>
                <a:cs typeface="SimSun" charset="0"/>
              </a:rPr>
              <a:t> </a:t>
            </a:r>
          </a:p>
          <a:p>
            <a:pPr lvl="1"/>
            <a:r>
              <a:rPr lang="en-US" altLang="zh-CN" i="1" dirty="0" err="1">
                <a:solidFill>
                  <a:schemeClr val="accent2"/>
                </a:solidFill>
                <a:ea typeface="SimSun" charset="0"/>
                <a:cs typeface="SimSun" charset="0"/>
              </a:rPr>
              <a:t>tasklets</a:t>
            </a:r>
            <a:r>
              <a:rPr lang="en-US" altLang="zh-CN" i="1" dirty="0">
                <a:ea typeface="SimSun" charset="0"/>
                <a:cs typeface="SimSun" charset="0"/>
              </a:rPr>
              <a:t>  </a:t>
            </a:r>
            <a:r>
              <a:rPr lang="en-US" altLang="zh-CN" dirty="0">
                <a:ea typeface="SimSun" charset="0"/>
                <a:cs typeface="SimSun" charset="0"/>
              </a:rPr>
              <a:t>(built on top of </a:t>
            </a:r>
            <a:r>
              <a:rPr lang="en-US" altLang="zh-CN" dirty="0" err="1">
                <a:ea typeface="SimSun" charset="0"/>
                <a:cs typeface="SimSun" charset="0"/>
              </a:rPr>
              <a:t>softirqs</a:t>
            </a:r>
            <a:r>
              <a:rPr lang="en-US" altLang="zh-CN" dirty="0">
                <a:ea typeface="SimSun" charset="0"/>
                <a:cs typeface="SimSun" charset="0"/>
              </a:rPr>
              <a:t>)</a:t>
            </a:r>
          </a:p>
          <a:p>
            <a:pPr lvl="1"/>
            <a:r>
              <a:rPr lang="en-US" altLang="zh-CN" i="1" dirty="0">
                <a:solidFill>
                  <a:schemeClr val="accent2"/>
                </a:solidFill>
                <a:ea typeface="SimSun" charset="0"/>
                <a:cs typeface="SimSun" charset="0"/>
              </a:rPr>
              <a:t>work queues</a:t>
            </a:r>
          </a:p>
          <a:p>
            <a:pPr lvl="1"/>
            <a:r>
              <a:rPr lang="en-US" altLang="zh-CN" i="1" dirty="0">
                <a:solidFill>
                  <a:schemeClr val="accent2"/>
                </a:solidFill>
                <a:ea typeface="SimSun" charset="0"/>
                <a:cs typeface="SimSun" charset="0"/>
              </a:rPr>
              <a:t>kernel threads</a:t>
            </a:r>
            <a:endParaRPr lang="en-US" altLang="zh-CN" dirty="0">
              <a:ea typeface="SimSun" charset="0"/>
              <a:cs typeface="SimSun" charset="0"/>
            </a:endParaRPr>
          </a:p>
          <a:p>
            <a:r>
              <a:rPr lang="en-US" altLang="zh-CN" dirty="0">
                <a:ea typeface="SimSun" charset="0"/>
                <a:cs typeface="SimSun" charset="0"/>
              </a:rPr>
              <a:t>All can be interrupted</a:t>
            </a:r>
          </a:p>
        </p:txBody>
      </p:sp>
      <p:sp>
        <p:nvSpPr>
          <p:cNvPr id="238609" name="Rectangle 17"/>
          <p:cNvSpPr>
            <a:spLocks noChangeArrowheads="1"/>
          </p:cNvSpPr>
          <p:nvPr/>
        </p:nvSpPr>
        <p:spPr bwMode="auto">
          <a:xfrm>
            <a:off x="1143000" y="-87312"/>
            <a:ext cx="75438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b"/>
          <a:lstStyle/>
          <a:p>
            <a:pPr algn="ctr" defTabSz="914400">
              <a:spcBef>
                <a:spcPct val="0"/>
              </a:spcBef>
            </a:pPr>
            <a:r>
              <a:rPr kumimoji="1" lang="en-US" altLang="zh-CN" sz="4000" b="1" dirty="0">
                <a:solidFill>
                  <a:srgbClr val="3366FF"/>
                </a:solidFill>
                <a:latin typeface="Tahoma"/>
                <a:ea typeface="+mj-ea"/>
                <a:cs typeface="Tahoma"/>
              </a:rPr>
              <a:t>Bottom Half: Do it Later!</a:t>
            </a:r>
          </a:p>
        </p:txBody>
      </p:sp>
    </p:spTree>
    <p:extLst>
      <p:ext uri="{BB962C8B-B14F-4D97-AF65-F5344CB8AC3E}">
        <p14:creationId xmlns:p14="http://schemas.microsoft.com/office/powerpoint/2010/main" val="36655024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ltLang="zh-CN"/>
              <a:t>Softirqs</a:t>
            </a:r>
          </a:p>
        </p:txBody>
      </p:sp>
      <p:sp>
        <p:nvSpPr>
          <p:cNvPr id="150531" name="Rectangle 3"/>
          <p:cNvSpPr>
            <a:spLocks noGrp="1" noChangeArrowheads="1"/>
          </p:cNvSpPr>
          <p:nvPr>
            <p:ph type="body" idx="1"/>
          </p:nvPr>
        </p:nvSpPr>
        <p:spPr/>
        <p:txBody>
          <a:bodyPr>
            <a:normAutofit lnSpcReduction="10000"/>
          </a:bodyPr>
          <a:lstStyle/>
          <a:p>
            <a:r>
              <a:rPr lang="en-US" altLang="zh-CN" sz="2600" b="1" dirty="0"/>
              <a:t>Statically</a:t>
            </a:r>
            <a:r>
              <a:rPr lang="en-US" altLang="zh-CN" sz="2600" dirty="0"/>
              <a:t> allocated: specified at kernel compile </a:t>
            </a:r>
            <a:r>
              <a:rPr lang="en-US" altLang="zh-CN" sz="2600" dirty="0" smtClean="0"/>
              <a:t>time</a:t>
            </a:r>
          </a:p>
          <a:p>
            <a:endParaRPr lang="en-US" altLang="zh-CN" sz="2600" dirty="0"/>
          </a:p>
          <a:p>
            <a:r>
              <a:rPr lang="en-US" altLang="zh-CN" sz="2600" dirty="0"/>
              <a:t>Limited number:</a:t>
            </a:r>
          </a:p>
          <a:p>
            <a:pPr>
              <a:buFont typeface="Wingdings" charset="0"/>
              <a:buNone/>
            </a:pPr>
            <a:r>
              <a:rPr lang="en-US" altLang="zh-CN" sz="2600" i="1" dirty="0"/>
              <a:t>	</a:t>
            </a:r>
            <a:r>
              <a:rPr lang="en-US" altLang="zh-CN" sz="2600" b="1" i="1" dirty="0"/>
              <a:t>Priority 	Type</a:t>
            </a:r>
          </a:p>
          <a:p>
            <a:pPr>
              <a:buFont typeface="Wingdings" charset="0"/>
              <a:buNone/>
            </a:pPr>
            <a:r>
              <a:rPr lang="en-US" altLang="zh-CN" sz="2600" dirty="0"/>
              <a:t>	0 		High-priority </a:t>
            </a:r>
            <a:r>
              <a:rPr lang="en-US" altLang="zh-CN" sz="2600" dirty="0" err="1"/>
              <a:t>tasklets</a:t>
            </a:r>
            <a:endParaRPr lang="en-US" altLang="zh-CN" sz="2600" dirty="0"/>
          </a:p>
          <a:p>
            <a:pPr>
              <a:buFont typeface="Wingdings" charset="0"/>
              <a:buNone/>
            </a:pPr>
            <a:r>
              <a:rPr lang="en-US" altLang="zh-CN" sz="2600" dirty="0"/>
              <a:t>	1 		Timer interrupts</a:t>
            </a:r>
          </a:p>
          <a:p>
            <a:pPr>
              <a:buFont typeface="Wingdings" charset="0"/>
              <a:buNone/>
            </a:pPr>
            <a:r>
              <a:rPr lang="en-US" altLang="zh-CN" sz="2600" dirty="0"/>
              <a:t>	2 		Network transmission</a:t>
            </a:r>
          </a:p>
          <a:p>
            <a:pPr>
              <a:buFont typeface="Wingdings" charset="0"/>
              <a:buNone/>
            </a:pPr>
            <a:r>
              <a:rPr lang="en-US" altLang="zh-CN" sz="2600" dirty="0"/>
              <a:t>	3 		Network reception</a:t>
            </a:r>
          </a:p>
          <a:p>
            <a:pPr>
              <a:buFont typeface="Wingdings" charset="0"/>
              <a:buNone/>
            </a:pPr>
            <a:r>
              <a:rPr lang="en-US" altLang="zh-CN" sz="2600" dirty="0"/>
              <a:t>	4 		Block devices</a:t>
            </a:r>
          </a:p>
          <a:p>
            <a:pPr>
              <a:buFont typeface="Wingdings" charset="0"/>
              <a:buNone/>
            </a:pPr>
            <a:r>
              <a:rPr lang="en-US" altLang="zh-CN" sz="2600" dirty="0"/>
              <a:t>	5 		Regular </a:t>
            </a:r>
            <a:r>
              <a:rPr lang="en-US" altLang="zh-CN" sz="2600" dirty="0" err="1"/>
              <a:t>tasklets</a:t>
            </a:r>
            <a:endParaRPr lang="en-US" altLang="zh-CN" sz="2600" dirty="0"/>
          </a:p>
        </p:txBody>
      </p:sp>
    </p:spTree>
    <p:extLst>
      <p:ext uri="{BB962C8B-B14F-4D97-AF65-F5344CB8AC3E}">
        <p14:creationId xmlns:p14="http://schemas.microsoft.com/office/powerpoint/2010/main" val="4276082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zh-CN"/>
              <a:t>When Do Softirqs Run?</a:t>
            </a:r>
          </a:p>
        </p:txBody>
      </p:sp>
      <p:sp>
        <p:nvSpPr>
          <p:cNvPr id="151555" name="Rectangle 3"/>
          <p:cNvSpPr>
            <a:spLocks noGrp="1" noChangeArrowheads="1"/>
          </p:cNvSpPr>
          <p:nvPr>
            <p:ph type="body" idx="1"/>
          </p:nvPr>
        </p:nvSpPr>
        <p:spPr>
          <a:xfrm>
            <a:off x="457200" y="1600201"/>
            <a:ext cx="8229600" cy="4750406"/>
          </a:xfrm>
        </p:spPr>
        <p:txBody>
          <a:bodyPr>
            <a:normAutofit lnSpcReduction="10000"/>
          </a:bodyPr>
          <a:lstStyle/>
          <a:p>
            <a:pPr>
              <a:lnSpc>
                <a:spcPct val="120000"/>
              </a:lnSpc>
            </a:pPr>
            <a:r>
              <a:rPr lang="en-US" altLang="zh-CN" sz="2600" dirty="0"/>
              <a:t>Run at various points by the kernel:</a:t>
            </a:r>
          </a:p>
          <a:p>
            <a:pPr lvl="1">
              <a:lnSpc>
                <a:spcPct val="120000"/>
              </a:lnSpc>
            </a:pPr>
            <a:r>
              <a:rPr lang="en-US" altLang="zh-CN" sz="2200" dirty="0"/>
              <a:t>After system calls</a:t>
            </a:r>
          </a:p>
          <a:p>
            <a:pPr lvl="1">
              <a:lnSpc>
                <a:spcPct val="120000"/>
              </a:lnSpc>
            </a:pPr>
            <a:r>
              <a:rPr lang="en-US" altLang="zh-CN" sz="2200" dirty="0"/>
              <a:t>After exceptions</a:t>
            </a:r>
          </a:p>
          <a:p>
            <a:pPr lvl="1">
              <a:lnSpc>
                <a:spcPct val="120000"/>
              </a:lnSpc>
            </a:pPr>
            <a:r>
              <a:rPr lang="en-US" altLang="zh-CN" sz="2200" dirty="0"/>
              <a:t>After interrupts (top halves/IRQs, including the timer </a:t>
            </a:r>
            <a:r>
              <a:rPr lang="en-US" altLang="zh-CN" sz="2200" dirty="0" err="1"/>
              <a:t>intr</a:t>
            </a:r>
            <a:r>
              <a:rPr lang="en-US" altLang="zh-CN" sz="2200" dirty="0"/>
              <a:t>)</a:t>
            </a:r>
          </a:p>
          <a:p>
            <a:pPr lvl="1">
              <a:lnSpc>
                <a:spcPct val="120000"/>
              </a:lnSpc>
            </a:pPr>
            <a:r>
              <a:rPr lang="en-US" altLang="zh-CN" sz="2200" dirty="0"/>
              <a:t>When the scheduler runs </a:t>
            </a:r>
            <a:r>
              <a:rPr lang="en-US" altLang="zh-CN" sz="2200" dirty="0" err="1"/>
              <a:t>ksoftirqd</a:t>
            </a:r>
            <a:endParaRPr lang="en-US" altLang="zh-CN" sz="2200" dirty="0"/>
          </a:p>
          <a:p>
            <a:pPr>
              <a:lnSpc>
                <a:spcPct val="120000"/>
              </a:lnSpc>
            </a:pPr>
            <a:r>
              <a:rPr lang="en-US" altLang="zh-CN" sz="2600" dirty="0" err="1"/>
              <a:t>Softirq</a:t>
            </a:r>
            <a:r>
              <a:rPr lang="en-US" altLang="zh-CN" sz="2600" dirty="0"/>
              <a:t> routines can be executed simultaneously on multiple CPUs:</a:t>
            </a:r>
          </a:p>
          <a:p>
            <a:pPr lvl="1">
              <a:lnSpc>
                <a:spcPct val="120000"/>
              </a:lnSpc>
            </a:pPr>
            <a:r>
              <a:rPr lang="en-US" altLang="zh-CN" sz="2200" dirty="0"/>
              <a:t>Code must be </a:t>
            </a:r>
            <a:r>
              <a:rPr lang="en-US" altLang="zh-CN" sz="2200" i="1" dirty="0"/>
              <a:t>re-entrant</a:t>
            </a:r>
          </a:p>
          <a:p>
            <a:pPr lvl="1">
              <a:lnSpc>
                <a:spcPct val="120000"/>
              </a:lnSpc>
            </a:pPr>
            <a:r>
              <a:rPr lang="en-US" altLang="zh-CN" sz="2200" dirty="0"/>
              <a:t>Code must do its own locking as needed</a:t>
            </a:r>
          </a:p>
          <a:p>
            <a:pPr>
              <a:lnSpc>
                <a:spcPct val="120000"/>
              </a:lnSpc>
            </a:pPr>
            <a:r>
              <a:rPr lang="en-US" altLang="zh-CN" sz="2600" dirty="0"/>
              <a:t>Hardware interrupts </a:t>
            </a:r>
            <a:r>
              <a:rPr lang="en-US" altLang="zh-CN" sz="2600" dirty="0" smtClean="0"/>
              <a:t>are </a:t>
            </a:r>
            <a:r>
              <a:rPr lang="en-US" altLang="zh-CN" sz="2600" dirty="0" smtClean="0"/>
              <a:t>enabled </a:t>
            </a:r>
            <a:r>
              <a:rPr lang="en-US" altLang="zh-CN" sz="2600" dirty="0"/>
              <a:t>when </a:t>
            </a:r>
            <a:r>
              <a:rPr lang="en-US" altLang="zh-CN" sz="2600" dirty="0" err="1" smtClean="0"/>
              <a:t>softirqs</a:t>
            </a:r>
            <a:r>
              <a:rPr lang="en-US" altLang="zh-CN" sz="2600" dirty="0" smtClean="0"/>
              <a:t> run</a:t>
            </a:r>
            <a:endParaRPr lang="en-US" altLang="zh-CN" sz="2600" dirty="0"/>
          </a:p>
        </p:txBody>
      </p:sp>
    </p:spTree>
    <p:extLst>
      <p:ext uri="{BB962C8B-B14F-4D97-AF65-F5344CB8AC3E}">
        <p14:creationId xmlns:p14="http://schemas.microsoft.com/office/powerpoint/2010/main" val="26710127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ltLang="zh-CN"/>
              <a:t>Rescheduling Softirqs</a:t>
            </a:r>
          </a:p>
        </p:txBody>
      </p:sp>
      <p:sp>
        <p:nvSpPr>
          <p:cNvPr id="152579" name="Rectangle 3"/>
          <p:cNvSpPr>
            <a:spLocks noGrp="1" noChangeArrowheads="1"/>
          </p:cNvSpPr>
          <p:nvPr>
            <p:ph type="body" idx="1"/>
          </p:nvPr>
        </p:nvSpPr>
        <p:spPr>
          <a:xfrm>
            <a:off x="457200" y="1600200"/>
            <a:ext cx="8229600" cy="4525963"/>
          </a:xfrm>
        </p:spPr>
        <p:txBody>
          <a:bodyPr>
            <a:normAutofit fontScale="77500" lnSpcReduction="20000"/>
          </a:bodyPr>
          <a:lstStyle/>
          <a:p>
            <a:r>
              <a:rPr lang="en-US" altLang="zh-CN" dirty="0"/>
              <a:t>A </a:t>
            </a:r>
            <a:r>
              <a:rPr lang="en-US" altLang="zh-CN" dirty="0" err="1"/>
              <a:t>softirq</a:t>
            </a:r>
            <a:r>
              <a:rPr lang="en-US" altLang="zh-CN" dirty="0"/>
              <a:t> routine can reschedule itself</a:t>
            </a:r>
          </a:p>
          <a:p>
            <a:pPr lvl="1"/>
            <a:r>
              <a:rPr lang="en-US" altLang="zh-CN" dirty="0" smtClean="0"/>
              <a:t>i.e., raise one </a:t>
            </a:r>
            <a:r>
              <a:rPr lang="en-US" altLang="zh-CN" dirty="0" err="1" smtClean="0"/>
              <a:t>softirq</a:t>
            </a:r>
            <a:r>
              <a:rPr lang="en-US" altLang="zh-CN" dirty="0" smtClean="0"/>
              <a:t> when handling a </a:t>
            </a:r>
            <a:r>
              <a:rPr lang="en-US" altLang="zh-CN" dirty="0" err="1" smtClean="0"/>
              <a:t>softirq</a:t>
            </a:r>
            <a:endParaRPr lang="en-US" altLang="zh-CN" dirty="0" smtClean="0"/>
          </a:p>
          <a:p>
            <a:pPr lvl="1"/>
            <a:endParaRPr lang="en-US" altLang="zh-CN" dirty="0" smtClean="0"/>
          </a:p>
          <a:p>
            <a:r>
              <a:rPr lang="en-US" altLang="zh-CN" dirty="0" smtClean="0"/>
              <a:t>Problem</a:t>
            </a:r>
            <a:r>
              <a:rPr lang="en-US" altLang="zh-CN" dirty="0"/>
              <a:t>: while processing one </a:t>
            </a:r>
            <a:r>
              <a:rPr lang="en-US" altLang="zh-CN" dirty="0" err="1"/>
              <a:t>softirq</a:t>
            </a:r>
            <a:r>
              <a:rPr lang="en-US" altLang="zh-CN" dirty="0"/>
              <a:t>, another is </a:t>
            </a:r>
            <a:r>
              <a:rPr lang="en-US" altLang="zh-CN" dirty="0" smtClean="0"/>
              <a:t>raised.  Process </a:t>
            </a:r>
            <a:r>
              <a:rPr lang="en-US" altLang="zh-CN" dirty="0"/>
              <a:t>it?</a:t>
            </a:r>
          </a:p>
          <a:p>
            <a:pPr lvl="1"/>
            <a:r>
              <a:rPr lang="en-US" altLang="zh-CN" dirty="0"/>
              <a:t>No </a:t>
            </a:r>
            <a:r>
              <a:rPr lang="en-US" altLang="zh-CN" dirty="0" smtClean="0"/>
              <a:t>-&gt; </a:t>
            </a:r>
            <a:r>
              <a:rPr lang="en-US" altLang="zh-CN" dirty="0"/>
              <a:t>long delay for new </a:t>
            </a:r>
            <a:r>
              <a:rPr lang="en-US" altLang="zh-CN" dirty="0" err="1"/>
              <a:t>irq</a:t>
            </a:r>
            <a:endParaRPr lang="en-US" altLang="zh-CN" dirty="0"/>
          </a:p>
          <a:p>
            <a:pPr lvl="1"/>
            <a:r>
              <a:rPr lang="en-US" altLang="zh-CN" dirty="0"/>
              <a:t>Always </a:t>
            </a:r>
            <a:r>
              <a:rPr lang="en-US" altLang="zh-CN" dirty="0" smtClean="0"/>
              <a:t>-&gt; </a:t>
            </a:r>
            <a:r>
              <a:rPr lang="en-US" altLang="zh-CN" dirty="0"/>
              <a:t>starve user program when long </a:t>
            </a:r>
            <a:r>
              <a:rPr lang="en-US" altLang="zh-CN" dirty="0" err="1"/>
              <a:t>softirq</a:t>
            </a:r>
            <a:r>
              <a:rPr lang="en-US" altLang="zh-CN" dirty="0"/>
              <a:t> burst</a:t>
            </a:r>
          </a:p>
          <a:p>
            <a:pPr lvl="1"/>
            <a:r>
              <a:rPr lang="en-US" altLang="zh-CN" dirty="0" err="1"/>
              <a:t>Livelock</a:t>
            </a:r>
            <a:r>
              <a:rPr lang="en-US" altLang="zh-CN" dirty="0"/>
              <a:t>!</a:t>
            </a:r>
          </a:p>
          <a:p>
            <a:endParaRPr lang="en-US" altLang="zh-CN" dirty="0" smtClean="0"/>
          </a:p>
          <a:p>
            <a:r>
              <a:rPr lang="en-US" altLang="zh-CN" dirty="0" smtClean="0"/>
              <a:t>Solution: Quota + dedicated context </a:t>
            </a:r>
            <a:r>
              <a:rPr lang="en-US" altLang="zh-CN" dirty="0" err="1">
                <a:latin typeface="Courier New" charset="0"/>
                <a:cs typeface="Courier New" charset="0"/>
              </a:rPr>
              <a:t>ksoftirqd</a:t>
            </a:r>
            <a:endParaRPr lang="en-US" altLang="zh-CN" dirty="0" smtClean="0"/>
          </a:p>
          <a:p>
            <a:pPr lvl="1"/>
            <a:r>
              <a:rPr lang="en-US" altLang="zh-CN" dirty="0" err="1" smtClean="0"/>
              <a:t>Softirq</a:t>
            </a:r>
            <a:r>
              <a:rPr lang="en-US" altLang="zh-CN" dirty="0" smtClean="0"/>
              <a:t> </a:t>
            </a:r>
            <a:r>
              <a:rPr lang="en-US" altLang="zh-CN" dirty="0"/>
              <a:t>scheduler only runs a limited number of requests at a time</a:t>
            </a:r>
          </a:p>
          <a:p>
            <a:pPr lvl="1"/>
            <a:r>
              <a:rPr lang="en-US" altLang="zh-CN" dirty="0"/>
              <a:t>The rest are executed by a kernel thread, </a:t>
            </a:r>
            <a:r>
              <a:rPr lang="en-US" altLang="zh-CN" dirty="0" err="1">
                <a:latin typeface="Courier New" charset="0"/>
                <a:cs typeface="Courier New" charset="0"/>
              </a:rPr>
              <a:t>ksoftirqd</a:t>
            </a:r>
            <a:r>
              <a:rPr lang="en-US" altLang="zh-CN" dirty="0"/>
              <a:t>, which competes with user processes for CPU </a:t>
            </a:r>
            <a:r>
              <a:rPr lang="en-US" altLang="zh-CN" dirty="0" smtClean="0"/>
              <a:t>time</a:t>
            </a:r>
          </a:p>
          <a:p>
            <a:pPr lvl="1"/>
            <a:r>
              <a:rPr lang="en-US" altLang="zh-CN" dirty="0" err="1" smtClean="0">
                <a:latin typeface="Courier New" charset="0"/>
                <a:cs typeface="Courier New" charset="0"/>
              </a:rPr>
              <a:t>Ksoftirqd</a:t>
            </a:r>
            <a:r>
              <a:rPr lang="en-US" altLang="zh-CN" dirty="0" smtClean="0">
                <a:latin typeface="Courier New" charset="0"/>
                <a:cs typeface="Courier New" charset="0"/>
              </a:rPr>
              <a:t> </a:t>
            </a:r>
            <a:r>
              <a:rPr lang="en-US" altLang="zh-CN" sz="2500" dirty="0"/>
              <a:t>subject to scheduling, as user process</a:t>
            </a:r>
          </a:p>
        </p:txBody>
      </p:sp>
      <p:sp>
        <p:nvSpPr>
          <p:cNvPr id="2" name="矩形 1"/>
          <p:cNvSpPr/>
          <p:nvPr/>
        </p:nvSpPr>
        <p:spPr>
          <a:xfrm>
            <a:off x="4265161" y="3059668"/>
            <a:ext cx="1425390" cy="369332"/>
          </a:xfrm>
          <a:prstGeom prst="rect">
            <a:avLst/>
          </a:prstGeom>
        </p:spPr>
        <p:txBody>
          <a:bodyPr wrap="none">
            <a:spAutoFit/>
          </a:bodyPr>
          <a:lstStyle/>
          <a:p>
            <a:r>
              <a:rPr lang="en-US" altLang="zh-CN" dirty="0" err="1">
                <a:latin typeface="Courier New" charset="0"/>
                <a:cs typeface="Courier New" charset="0"/>
              </a:rPr>
              <a:t>ksoftirqd</a:t>
            </a:r>
            <a:endParaRPr lang="zh-CN" altLang="en-US" dirty="0"/>
          </a:p>
        </p:txBody>
      </p:sp>
    </p:spTree>
    <p:extLst>
      <p:ext uri="{BB962C8B-B14F-4D97-AF65-F5344CB8AC3E}">
        <p14:creationId xmlns:p14="http://schemas.microsoft.com/office/powerpoint/2010/main" val="17792983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zh-CN" smtClean="0">
                <a:ea typeface="宋体" panose="02010600030101010101" pitchFamily="2" charset="-122"/>
              </a:rPr>
              <a:t>Tasklets</a:t>
            </a:r>
          </a:p>
        </p:txBody>
      </p:sp>
      <p:sp>
        <p:nvSpPr>
          <p:cNvPr id="21507" name="Rectangle 3"/>
          <p:cNvSpPr>
            <a:spLocks noGrp="1" noChangeArrowheads="1"/>
          </p:cNvSpPr>
          <p:nvPr>
            <p:ph type="body" idx="1"/>
          </p:nvPr>
        </p:nvSpPr>
        <p:spPr/>
        <p:txBody>
          <a:bodyPr>
            <a:normAutofit/>
          </a:bodyPr>
          <a:lstStyle/>
          <a:p>
            <a:pPr>
              <a:lnSpc>
                <a:spcPct val="90000"/>
              </a:lnSpc>
            </a:pPr>
            <a:r>
              <a:rPr lang="en-US" altLang="zh-CN" dirty="0" smtClean="0">
                <a:ea typeface="宋体" panose="02010600030101010101" pitchFamily="2" charset="-122"/>
              </a:rPr>
              <a:t>Problem: </a:t>
            </a:r>
            <a:r>
              <a:rPr lang="en-US" altLang="zh-CN" dirty="0" err="1" smtClean="0">
                <a:ea typeface="宋体" panose="02010600030101010101" pitchFamily="2" charset="-122"/>
              </a:rPr>
              <a:t>softirq</a:t>
            </a:r>
            <a:r>
              <a:rPr lang="en-US" altLang="zh-CN" dirty="0" smtClean="0">
                <a:ea typeface="宋体" panose="02010600030101010101" pitchFamily="2" charset="-122"/>
              </a:rPr>
              <a:t> is static</a:t>
            </a:r>
          </a:p>
          <a:p>
            <a:pPr lvl="1">
              <a:lnSpc>
                <a:spcPct val="90000"/>
              </a:lnSpc>
            </a:pPr>
            <a:r>
              <a:rPr lang="en-US" altLang="zh-CN" dirty="0">
                <a:ea typeface="宋体" panose="02010600030101010101" pitchFamily="2" charset="-122"/>
              </a:rPr>
              <a:t>To add a new type of </a:t>
            </a:r>
            <a:r>
              <a:rPr lang="en-US" altLang="zh-CN" dirty="0" err="1">
                <a:ea typeface="宋体" panose="02010600030101010101" pitchFamily="2" charset="-122"/>
              </a:rPr>
              <a:t>Softirq</a:t>
            </a:r>
            <a:r>
              <a:rPr lang="en-US" altLang="zh-CN" dirty="0">
                <a:ea typeface="宋体" panose="02010600030101010101" pitchFamily="2" charset="-122"/>
              </a:rPr>
              <a:t>, need to convince Linus!</a:t>
            </a:r>
          </a:p>
          <a:p>
            <a:pPr lvl="4">
              <a:lnSpc>
                <a:spcPct val="90000"/>
              </a:lnSpc>
            </a:pPr>
            <a:endParaRPr lang="en-US" altLang="zh-CN" dirty="0" smtClean="0">
              <a:ea typeface="宋体" panose="02010600030101010101" pitchFamily="2" charset="-122"/>
            </a:endParaRPr>
          </a:p>
          <a:p>
            <a:pPr>
              <a:lnSpc>
                <a:spcPct val="90000"/>
              </a:lnSpc>
            </a:pPr>
            <a:r>
              <a:rPr lang="en-US" altLang="zh-CN" dirty="0" smtClean="0">
                <a:ea typeface="宋体" panose="02010600030101010101" pitchFamily="2" charset="-122"/>
              </a:rPr>
              <a:t>Solution: </a:t>
            </a:r>
            <a:r>
              <a:rPr lang="en-US" altLang="zh-CN" dirty="0" err="1" smtClean="0">
                <a:ea typeface="宋体" panose="02010600030101010101" pitchFamily="2" charset="-122"/>
              </a:rPr>
              <a:t>tasklets</a:t>
            </a:r>
            <a:endParaRPr lang="en-US" altLang="zh-CN" dirty="0" smtClean="0">
              <a:ea typeface="宋体" panose="02010600030101010101" pitchFamily="2" charset="-122"/>
            </a:endParaRPr>
          </a:p>
          <a:p>
            <a:pPr lvl="1">
              <a:lnSpc>
                <a:spcPct val="90000"/>
              </a:lnSpc>
            </a:pPr>
            <a:r>
              <a:rPr lang="en-US" altLang="zh-CN" dirty="0" smtClean="0">
                <a:ea typeface="宋体" panose="02010600030101010101" pitchFamily="2" charset="-122"/>
              </a:rPr>
              <a:t>Built on top of </a:t>
            </a:r>
            <a:r>
              <a:rPr lang="en-US" altLang="zh-CN" dirty="0" err="1" smtClean="0">
                <a:ea typeface="宋体" panose="02010600030101010101" pitchFamily="2" charset="-122"/>
              </a:rPr>
              <a:t>softirq</a:t>
            </a:r>
            <a:endParaRPr lang="en-US" altLang="zh-CN" dirty="0" smtClean="0">
              <a:ea typeface="宋体" panose="02010600030101010101" pitchFamily="2" charset="-122"/>
            </a:endParaRPr>
          </a:p>
          <a:p>
            <a:pPr lvl="1">
              <a:lnSpc>
                <a:spcPct val="90000"/>
              </a:lnSpc>
            </a:pPr>
            <a:r>
              <a:rPr lang="en-US" altLang="zh-CN" dirty="0" smtClean="0">
                <a:ea typeface="宋体" panose="02010600030101010101" pitchFamily="2" charset="-122"/>
              </a:rPr>
              <a:t>New types are created and destroyed dynamically</a:t>
            </a:r>
          </a:p>
          <a:p>
            <a:pPr lvl="1">
              <a:lnSpc>
                <a:spcPct val="90000"/>
              </a:lnSpc>
            </a:pPr>
            <a:r>
              <a:rPr lang="en-US" altLang="zh-CN" dirty="0" smtClean="0">
                <a:ea typeface="宋体" panose="02010600030101010101" pitchFamily="2" charset="-122"/>
              </a:rPr>
              <a:t>Simplified for </a:t>
            </a:r>
            <a:r>
              <a:rPr lang="en-US" altLang="zh-CN" dirty="0" smtClean="0">
                <a:ea typeface="宋体" panose="02010600030101010101" pitchFamily="2" charset="-122"/>
              </a:rPr>
              <a:t>multi-core </a:t>
            </a:r>
            <a:r>
              <a:rPr lang="en-US" altLang="zh-CN" dirty="0" smtClean="0">
                <a:ea typeface="宋体" panose="02010600030101010101" pitchFamily="2" charset="-122"/>
              </a:rPr>
              <a:t>processing: at any time, only </a:t>
            </a:r>
            <a:r>
              <a:rPr lang="en-US" altLang="zh-CN" dirty="0" smtClean="0">
                <a:solidFill>
                  <a:srgbClr val="FF0000"/>
                </a:solidFill>
                <a:ea typeface="宋体" panose="02010600030101010101" pitchFamily="2" charset="-122"/>
              </a:rPr>
              <a:t>one </a:t>
            </a:r>
            <a:r>
              <a:rPr lang="en-US" altLang="zh-CN" dirty="0" err="1" smtClean="0">
                <a:solidFill>
                  <a:srgbClr val="FF0000"/>
                </a:solidFill>
                <a:ea typeface="宋体" panose="02010600030101010101" pitchFamily="2" charset="-122"/>
              </a:rPr>
              <a:t>tasklet</a:t>
            </a:r>
            <a:r>
              <a:rPr lang="en-US" altLang="zh-CN" dirty="0" smtClean="0">
                <a:solidFill>
                  <a:srgbClr val="FF0000"/>
                </a:solidFill>
                <a:ea typeface="宋体" panose="02010600030101010101" pitchFamily="2" charset="-122"/>
              </a:rPr>
              <a:t> </a:t>
            </a:r>
            <a:r>
              <a:rPr lang="en-US" altLang="zh-CN" dirty="0" smtClean="0">
                <a:ea typeface="宋体" panose="02010600030101010101" pitchFamily="2" charset="-122"/>
              </a:rPr>
              <a:t>among all of the same type can run</a:t>
            </a:r>
          </a:p>
          <a:p>
            <a:pPr lvl="4">
              <a:lnSpc>
                <a:spcPct val="90000"/>
              </a:lnSpc>
            </a:pPr>
            <a:endParaRPr lang="en-US" altLang="zh-CN" dirty="0" smtClean="0">
              <a:ea typeface="宋体" panose="02010600030101010101" pitchFamily="2" charset="-122"/>
            </a:endParaRPr>
          </a:p>
          <a:p>
            <a:pPr>
              <a:lnSpc>
                <a:spcPct val="90000"/>
              </a:lnSpc>
            </a:pPr>
            <a:r>
              <a:rPr lang="en-US" altLang="zh-CN" dirty="0" smtClean="0">
                <a:ea typeface="宋体" panose="02010600030101010101" pitchFamily="2" charset="-122"/>
              </a:rPr>
              <a:t>Problem with </a:t>
            </a:r>
            <a:r>
              <a:rPr lang="en-US" altLang="zh-CN" dirty="0" err="1" smtClean="0">
                <a:ea typeface="宋体" panose="02010600030101010101" pitchFamily="2" charset="-122"/>
              </a:rPr>
              <a:t>softirq</a:t>
            </a:r>
            <a:r>
              <a:rPr lang="en-US" altLang="zh-CN" dirty="0" smtClean="0">
                <a:ea typeface="宋体" panose="02010600030101010101" pitchFamily="2" charset="-122"/>
              </a:rPr>
              <a:t> and </a:t>
            </a:r>
            <a:r>
              <a:rPr lang="en-US" altLang="zh-CN" dirty="0" err="1" smtClean="0">
                <a:ea typeface="宋体" panose="02010600030101010101" pitchFamily="2" charset="-122"/>
              </a:rPr>
              <a:t>tasklets</a:t>
            </a:r>
            <a:endParaRPr lang="en-US" altLang="zh-CN" dirty="0" smtClean="0">
              <a:ea typeface="宋体" panose="02010600030101010101" pitchFamily="2" charset="-122"/>
            </a:endParaRPr>
          </a:p>
          <a:p>
            <a:pPr lvl="1">
              <a:lnSpc>
                <a:spcPct val="90000"/>
              </a:lnSpc>
            </a:pPr>
            <a:r>
              <a:rPr lang="en-US" altLang="zh-CN" dirty="0" smtClean="0">
                <a:ea typeface="宋体" panose="02010600030101010101" pitchFamily="2" charset="-122"/>
              </a:rPr>
              <a:t>They </a:t>
            </a:r>
            <a:r>
              <a:rPr lang="en-US" altLang="zh-CN" dirty="0" smtClean="0">
                <a:ea typeface="宋体" panose="02010600030101010101" pitchFamily="2" charset="-122"/>
              </a:rPr>
              <a:t>have no process </a:t>
            </a:r>
            <a:r>
              <a:rPr lang="en-US" altLang="zh-CN" dirty="0" smtClean="0">
                <a:ea typeface="宋体" panose="02010600030101010101" pitchFamily="2" charset="-122"/>
              </a:rPr>
              <a:t>contexts, </a:t>
            </a:r>
            <a:r>
              <a:rPr lang="en-US" altLang="zh-CN" dirty="0" smtClean="0">
                <a:ea typeface="宋体" panose="02010600030101010101" pitchFamily="2" charset="-122"/>
              </a:rPr>
              <a:t>thus cannot sleep</a:t>
            </a:r>
          </a:p>
        </p:txBody>
      </p:sp>
    </p:spTree>
    <p:extLst>
      <p:ext uri="{BB962C8B-B14F-4D97-AF65-F5344CB8AC3E}">
        <p14:creationId xmlns:p14="http://schemas.microsoft.com/office/powerpoint/2010/main" val="20358478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lstStyle/>
          <a:p>
            <a:r>
              <a:rPr lang="en-US" altLang="zh-CN"/>
              <a:t>Tasklets</a:t>
            </a:r>
          </a:p>
        </p:txBody>
      </p:sp>
      <p:sp>
        <p:nvSpPr>
          <p:cNvPr id="153603" name="Rectangle 3"/>
          <p:cNvSpPr>
            <a:spLocks noGrp="1" noChangeArrowheads="1"/>
          </p:cNvSpPr>
          <p:nvPr>
            <p:ph type="body" idx="1"/>
          </p:nvPr>
        </p:nvSpPr>
        <p:spPr/>
        <p:txBody>
          <a:bodyPr>
            <a:normAutofit lnSpcReduction="10000"/>
          </a:bodyPr>
          <a:lstStyle/>
          <a:p>
            <a:pPr>
              <a:lnSpc>
                <a:spcPct val="120000"/>
              </a:lnSpc>
            </a:pPr>
            <a:r>
              <a:rPr lang="en-US" altLang="zh-CN" sz="2600" dirty="0" smtClean="0"/>
              <a:t>Can </a:t>
            </a:r>
            <a:r>
              <a:rPr lang="en-US" altLang="zh-CN" sz="2600" dirty="0"/>
              <a:t>be created and destroyed dynamically</a:t>
            </a:r>
          </a:p>
          <a:p>
            <a:pPr>
              <a:lnSpc>
                <a:spcPct val="120000"/>
              </a:lnSpc>
            </a:pPr>
            <a:r>
              <a:rPr lang="en-US" altLang="zh-CN" sz="2600" dirty="0"/>
              <a:t>Run on the CPU that scheduled it (cache affinity)</a:t>
            </a:r>
          </a:p>
          <a:p>
            <a:pPr>
              <a:lnSpc>
                <a:spcPct val="120000"/>
              </a:lnSpc>
            </a:pPr>
            <a:r>
              <a:rPr lang="en-US" altLang="zh-CN" sz="2600" dirty="0"/>
              <a:t>Individual </a:t>
            </a:r>
            <a:r>
              <a:rPr lang="en-US" altLang="zh-CN" sz="2600" dirty="0" err="1"/>
              <a:t>tasklets</a:t>
            </a:r>
            <a:r>
              <a:rPr lang="en-US" altLang="zh-CN" sz="2600" dirty="0"/>
              <a:t> are locked during </a:t>
            </a:r>
            <a:r>
              <a:rPr lang="en-US" altLang="zh-CN" sz="2600" dirty="0" smtClean="0"/>
              <a:t>execution</a:t>
            </a:r>
          </a:p>
          <a:p>
            <a:pPr lvl="1">
              <a:lnSpc>
                <a:spcPct val="120000"/>
              </a:lnSpc>
            </a:pPr>
            <a:r>
              <a:rPr lang="en-US" altLang="zh-CN" sz="2200" dirty="0" smtClean="0"/>
              <a:t>no </a:t>
            </a:r>
            <a:r>
              <a:rPr lang="en-US" altLang="zh-CN" sz="2200" dirty="0"/>
              <a:t>problem about </a:t>
            </a:r>
            <a:r>
              <a:rPr lang="en-US" altLang="zh-CN" sz="2200" dirty="0" err="1" smtClean="0"/>
              <a:t>re-entrancy</a:t>
            </a:r>
            <a:endParaRPr lang="en-US" altLang="zh-CN" sz="2200" dirty="0" smtClean="0"/>
          </a:p>
          <a:p>
            <a:pPr lvl="1">
              <a:lnSpc>
                <a:spcPct val="120000"/>
              </a:lnSpc>
            </a:pPr>
            <a:r>
              <a:rPr lang="en-US" altLang="zh-CN" sz="2200" dirty="0" smtClean="0"/>
              <a:t>no </a:t>
            </a:r>
            <a:r>
              <a:rPr lang="en-US" altLang="zh-CN" sz="2200" dirty="0"/>
              <a:t>need for locking by the code</a:t>
            </a:r>
          </a:p>
          <a:p>
            <a:pPr>
              <a:lnSpc>
                <a:spcPct val="120000"/>
              </a:lnSpc>
            </a:pPr>
            <a:r>
              <a:rPr lang="en-US" altLang="zh-CN" sz="2600" dirty="0" err="1"/>
              <a:t>Tasklets</a:t>
            </a:r>
            <a:r>
              <a:rPr lang="en-US" altLang="zh-CN" sz="2600" dirty="0"/>
              <a:t> can run in parallel on multiple CPUs</a:t>
            </a:r>
          </a:p>
          <a:p>
            <a:pPr lvl="1">
              <a:lnSpc>
                <a:spcPct val="120000"/>
              </a:lnSpc>
            </a:pPr>
            <a:r>
              <a:rPr lang="en-US" altLang="zh-CN" sz="2200" i="1" dirty="0"/>
              <a:t>Same</a:t>
            </a:r>
            <a:r>
              <a:rPr lang="en-US" altLang="zh-CN" sz="2200" dirty="0"/>
              <a:t> </a:t>
            </a:r>
            <a:r>
              <a:rPr lang="en-US" altLang="zh-CN" sz="2200" dirty="0" err="1"/>
              <a:t>tasklet</a:t>
            </a:r>
            <a:r>
              <a:rPr lang="en-US" altLang="zh-CN" sz="2200" dirty="0"/>
              <a:t> can only run on </a:t>
            </a:r>
            <a:r>
              <a:rPr lang="en-US" altLang="zh-CN" sz="2200" i="1" dirty="0"/>
              <a:t>one</a:t>
            </a:r>
            <a:r>
              <a:rPr lang="en-US" altLang="zh-CN" sz="2200" dirty="0"/>
              <a:t> CPU</a:t>
            </a:r>
          </a:p>
          <a:p>
            <a:pPr>
              <a:lnSpc>
                <a:spcPct val="120000"/>
              </a:lnSpc>
            </a:pPr>
            <a:r>
              <a:rPr lang="en-US" altLang="zh-CN" sz="2600" dirty="0"/>
              <a:t>Were once the preferred mechanism for most deferred activity, now changing</a:t>
            </a:r>
          </a:p>
        </p:txBody>
      </p:sp>
    </p:spTree>
    <p:extLst>
      <p:ext uri="{BB962C8B-B14F-4D97-AF65-F5344CB8AC3E}">
        <p14:creationId xmlns:p14="http://schemas.microsoft.com/office/powerpoint/2010/main" val="33084445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r>
              <a:rPr lang="en-US" altLang="zh-CN"/>
              <a:t>The Trouble with Tasklets</a:t>
            </a:r>
          </a:p>
        </p:txBody>
      </p:sp>
      <p:sp>
        <p:nvSpPr>
          <p:cNvPr id="244739" name="Rectangle 3"/>
          <p:cNvSpPr>
            <a:spLocks noGrp="1" noChangeArrowheads="1"/>
          </p:cNvSpPr>
          <p:nvPr>
            <p:ph type="body" idx="1"/>
          </p:nvPr>
        </p:nvSpPr>
        <p:spPr/>
        <p:txBody>
          <a:bodyPr/>
          <a:lstStyle/>
          <a:p>
            <a:r>
              <a:rPr lang="en-US" altLang="zh-CN" dirty="0"/>
              <a:t>Hard to get right</a:t>
            </a:r>
          </a:p>
          <a:p>
            <a:r>
              <a:rPr lang="en-US" altLang="zh-CN" dirty="0"/>
              <a:t>One has to be careful about sleeping</a:t>
            </a:r>
          </a:p>
          <a:p>
            <a:r>
              <a:rPr lang="en-US" altLang="zh-CN" dirty="0" smtClean="0"/>
              <a:t>Run </a:t>
            </a:r>
            <a:r>
              <a:rPr lang="en-US" altLang="zh-CN" dirty="0"/>
              <a:t>at higher priority than other </a:t>
            </a:r>
            <a:r>
              <a:rPr lang="en-US" altLang="zh-CN" dirty="0" smtClean="0"/>
              <a:t>tasks</a:t>
            </a:r>
            <a:endParaRPr lang="en-US" altLang="zh-CN" dirty="0"/>
          </a:p>
          <a:p>
            <a:r>
              <a:rPr lang="en-US" altLang="zh-CN" dirty="0"/>
              <a:t>Can produce uncontrolled latency if coded </a:t>
            </a:r>
            <a:r>
              <a:rPr lang="en-US" altLang="zh-CN" dirty="0" smtClean="0"/>
              <a:t>badly</a:t>
            </a:r>
          </a:p>
          <a:p>
            <a:endParaRPr lang="en-US" altLang="zh-CN" dirty="0"/>
          </a:p>
          <a:p>
            <a:r>
              <a:rPr lang="en-US" altLang="zh-CN" dirty="0" smtClean="0"/>
              <a:t>Ongoing </a:t>
            </a:r>
            <a:r>
              <a:rPr lang="en-US" altLang="zh-CN" dirty="0"/>
              <a:t>discussion about eliminating </a:t>
            </a:r>
            <a:r>
              <a:rPr lang="en-US" altLang="zh-CN" dirty="0" err="1"/>
              <a:t>tasklets</a:t>
            </a:r>
            <a:endParaRPr lang="en-US" altLang="zh-CN" dirty="0"/>
          </a:p>
          <a:p>
            <a:pPr lvl="1"/>
            <a:r>
              <a:rPr lang="en-US" altLang="zh-CN" dirty="0"/>
              <a:t>Will likely slowly fade over time</a:t>
            </a:r>
          </a:p>
          <a:p>
            <a:pPr lvl="1"/>
            <a:endParaRPr lang="zh-CN" altLang="en-US" dirty="0"/>
          </a:p>
        </p:txBody>
      </p:sp>
    </p:spTree>
    <p:extLst>
      <p:ext uri="{BB962C8B-B14F-4D97-AF65-F5344CB8AC3E}">
        <p14:creationId xmlns:p14="http://schemas.microsoft.com/office/powerpoint/2010/main" val="22486331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zh-CN" smtClean="0">
                <a:ea typeface="宋体" panose="02010600030101010101" pitchFamily="2" charset="-122"/>
              </a:rPr>
              <a:t>Work Queues</a:t>
            </a:r>
          </a:p>
        </p:txBody>
      </p:sp>
      <p:sp>
        <p:nvSpPr>
          <p:cNvPr id="22531" name="Rectangle 3"/>
          <p:cNvSpPr>
            <a:spLocks noGrp="1" noChangeArrowheads="1"/>
          </p:cNvSpPr>
          <p:nvPr>
            <p:ph type="body" idx="1"/>
          </p:nvPr>
        </p:nvSpPr>
        <p:spPr/>
        <p:txBody>
          <a:bodyPr>
            <a:normAutofit fontScale="92500" lnSpcReduction="10000"/>
          </a:bodyPr>
          <a:lstStyle/>
          <a:p>
            <a:r>
              <a:rPr lang="en-US" altLang="zh-CN" dirty="0" err="1" smtClean="0">
                <a:ea typeface="宋体" panose="02010600030101010101" pitchFamily="2" charset="-122"/>
              </a:rPr>
              <a:t>Softirqs</a:t>
            </a:r>
            <a:r>
              <a:rPr lang="en-US" altLang="zh-CN" dirty="0" smtClean="0">
                <a:ea typeface="宋体" panose="02010600030101010101" pitchFamily="2" charset="-122"/>
              </a:rPr>
              <a:t> and </a:t>
            </a:r>
            <a:r>
              <a:rPr lang="en-US" altLang="zh-CN" dirty="0" err="1" smtClean="0">
                <a:ea typeface="宋体" panose="02010600030101010101" pitchFamily="2" charset="-122"/>
              </a:rPr>
              <a:t>tasklets</a:t>
            </a:r>
            <a:r>
              <a:rPr lang="en-US" altLang="zh-CN" dirty="0" smtClean="0">
                <a:ea typeface="宋体" panose="02010600030101010101" pitchFamily="2" charset="-122"/>
              </a:rPr>
              <a:t> run in an interrupt context; work queues have a process context</a:t>
            </a:r>
          </a:p>
          <a:p>
            <a:r>
              <a:rPr lang="en-US" altLang="zh-CN" dirty="0" smtClean="0">
                <a:ea typeface="宋体" panose="02010600030101010101" pitchFamily="2" charset="-122"/>
              </a:rPr>
              <a:t>The idea:</a:t>
            </a:r>
          </a:p>
          <a:p>
            <a:pPr lvl="1"/>
            <a:r>
              <a:rPr lang="en-US" altLang="zh-CN" dirty="0" smtClean="0">
                <a:ea typeface="宋体" panose="02010600030101010101" pitchFamily="2" charset="-122"/>
              </a:rPr>
              <a:t>You throw work (</a:t>
            </a:r>
            <a:r>
              <a:rPr lang="en-US" altLang="zh-CN" dirty="0" err="1" smtClean="0">
                <a:ea typeface="宋体" panose="02010600030101010101" pitchFamily="2" charset="-122"/>
              </a:rPr>
              <a:t>fn</a:t>
            </a:r>
            <a:r>
              <a:rPr lang="en-US" altLang="zh-CN" dirty="0" smtClean="0">
                <a:ea typeface="宋体" panose="02010600030101010101" pitchFamily="2" charset="-122"/>
              </a:rPr>
              <a:t>, </a:t>
            </a:r>
            <a:r>
              <a:rPr lang="en-US" altLang="zh-CN" dirty="0" err="1" smtClean="0">
                <a:ea typeface="宋体" panose="02010600030101010101" pitchFamily="2" charset="-122"/>
              </a:rPr>
              <a:t>args</a:t>
            </a:r>
            <a:r>
              <a:rPr lang="en-US" altLang="zh-CN" dirty="0" smtClean="0">
                <a:ea typeface="宋体" panose="02010600030101010101" pitchFamily="2" charset="-122"/>
              </a:rPr>
              <a:t>) to a </a:t>
            </a:r>
            <a:r>
              <a:rPr lang="en-US" altLang="zh-CN" dirty="0" err="1" smtClean="0">
                <a:ea typeface="宋体" panose="02010600030101010101" pitchFamily="2" charset="-122"/>
              </a:rPr>
              <a:t>workqueue</a:t>
            </a:r>
            <a:endParaRPr lang="en-US" altLang="zh-CN" dirty="0" smtClean="0">
              <a:ea typeface="宋体" panose="02010600030101010101" pitchFamily="2" charset="-122"/>
            </a:endParaRPr>
          </a:p>
          <a:p>
            <a:pPr lvl="1"/>
            <a:r>
              <a:rPr lang="en-US" altLang="zh-CN" dirty="0" err="1" smtClean="0">
                <a:ea typeface="宋体" panose="02010600030101010101" pitchFamily="2" charset="-122"/>
              </a:rPr>
              <a:t>Workqueue</a:t>
            </a:r>
            <a:r>
              <a:rPr lang="en-US" altLang="zh-CN" dirty="0" smtClean="0">
                <a:ea typeface="宋体" panose="02010600030101010101" pitchFamily="2" charset="-122"/>
              </a:rPr>
              <a:t> add to an internal FIFO queue</a:t>
            </a:r>
          </a:p>
          <a:p>
            <a:pPr lvl="1"/>
            <a:r>
              <a:rPr lang="en-US" altLang="zh-CN" dirty="0" smtClean="0">
                <a:ea typeface="宋体" panose="02010600030101010101" pitchFamily="2" charset="-122"/>
              </a:rPr>
              <a:t>A dedicated </a:t>
            </a:r>
            <a:r>
              <a:rPr lang="en-US" altLang="zh-CN" i="1" dirty="0" err="1" smtClean="0">
                <a:ea typeface="宋体" panose="02010600030101010101" pitchFamily="2" charset="-122"/>
              </a:rPr>
              <a:t>workqueue</a:t>
            </a:r>
            <a:r>
              <a:rPr lang="en-US" altLang="zh-CN" i="1" dirty="0" smtClean="0">
                <a:ea typeface="宋体" panose="02010600030101010101" pitchFamily="2" charset="-122"/>
              </a:rPr>
              <a:t> process </a:t>
            </a:r>
            <a:r>
              <a:rPr lang="en-US" altLang="zh-CN" dirty="0" smtClean="0">
                <a:ea typeface="宋体" panose="02010600030101010101" pitchFamily="2" charset="-122"/>
              </a:rPr>
              <a:t>loops forever, </a:t>
            </a:r>
            <a:r>
              <a:rPr lang="en-US" altLang="zh-CN" dirty="0" err="1" smtClean="0">
                <a:ea typeface="宋体" panose="02010600030101010101" pitchFamily="2" charset="-122"/>
              </a:rPr>
              <a:t>dequeuing</a:t>
            </a:r>
            <a:r>
              <a:rPr lang="en-US" altLang="zh-CN" dirty="0" smtClean="0">
                <a:ea typeface="宋体" panose="02010600030101010101" pitchFamily="2" charset="-122"/>
              </a:rPr>
              <a:t> (</a:t>
            </a:r>
            <a:r>
              <a:rPr lang="en-US" altLang="zh-CN" dirty="0" err="1" smtClean="0">
                <a:ea typeface="宋体" panose="02010600030101010101" pitchFamily="2" charset="-122"/>
              </a:rPr>
              <a:t>fn</a:t>
            </a:r>
            <a:r>
              <a:rPr lang="en-US" altLang="zh-CN" dirty="0" smtClean="0">
                <a:ea typeface="宋体" panose="02010600030101010101" pitchFamily="2" charset="-122"/>
              </a:rPr>
              <a:t>, </a:t>
            </a:r>
            <a:r>
              <a:rPr lang="en-US" altLang="zh-CN" dirty="0" err="1" smtClean="0">
                <a:ea typeface="宋体" panose="02010600030101010101" pitchFamily="2" charset="-122"/>
              </a:rPr>
              <a:t>args</a:t>
            </a:r>
            <a:r>
              <a:rPr lang="en-US" altLang="zh-CN" dirty="0" smtClean="0">
                <a:ea typeface="宋体" panose="02010600030101010101" pitchFamily="2" charset="-122"/>
              </a:rPr>
              <a:t>), and running </a:t>
            </a:r>
            <a:r>
              <a:rPr lang="en-US" altLang="zh-CN" dirty="0" err="1" smtClean="0">
                <a:ea typeface="宋体" panose="02010600030101010101" pitchFamily="2" charset="-122"/>
              </a:rPr>
              <a:t>fn</a:t>
            </a:r>
            <a:r>
              <a:rPr lang="en-US" altLang="zh-CN" dirty="0" smtClean="0">
                <a:ea typeface="宋体" panose="02010600030101010101" pitchFamily="2" charset="-122"/>
              </a:rPr>
              <a:t>(</a:t>
            </a:r>
            <a:r>
              <a:rPr lang="en-US" altLang="zh-CN" dirty="0" err="1" smtClean="0">
                <a:ea typeface="宋体" panose="02010600030101010101" pitchFamily="2" charset="-122"/>
              </a:rPr>
              <a:t>args</a:t>
            </a:r>
            <a:r>
              <a:rPr lang="en-US" altLang="zh-CN" dirty="0" smtClean="0">
                <a:ea typeface="宋体" panose="02010600030101010101" pitchFamily="2" charset="-122"/>
              </a:rPr>
              <a:t>)</a:t>
            </a:r>
          </a:p>
          <a:p>
            <a:endParaRPr lang="en-US" altLang="zh-CN" dirty="0" smtClean="0">
              <a:ea typeface="宋体" panose="02010600030101010101" pitchFamily="2" charset="-122"/>
            </a:endParaRPr>
          </a:p>
          <a:p>
            <a:r>
              <a:rPr lang="en-US" altLang="zh-CN" dirty="0" smtClean="0">
                <a:ea typeface="宋体" panose="02010600030101010101" pitchFamily="2" charset="-122"/>
              </a:rPr>
              <a:t>Since they </a:t>
            </a:r>
            <a:r>
              <a:rPr lang="en-US" altLang="zh-CN" dirty="0" smtClean="0">
                <a:ea typeface="宋体" panose="02010600030101010101" pitchFamily="2" charset="-122"/>
              </a:rPr>
              <a:t>have a process context, </a:t>
            </a:r>
            <a:r>
              <a:rPr lang="en-US" altLang="zh-CN" dirty="0" smtClean="0">
                <a:solidFill>
                  <a:srgbClr val="FF0000"/>
                </a:solidFill>
                <a:ea typeface="宋体" panose="02010600030101010101" pitchFamily="2" charset="-122"/>
              </a:rPr>
              <a:t>they can sleep</a:t>
            </a:r>
          </a:p>
          <a:p>
            <a:pPr lvl="1"/>
            <a:r>
              <a:rPr lang="en-US" altLang="zh-CN" dirty="0" smtClean="0"/>
              <a:t>They </a:t>
            </a:r>
            <a:r>
              <a:rPr lang="en-US" altLang="zh-CN" dirty="0"/>
              <a:t>are </a:t>
            </a:r>
            <a:r>
              <a:rPr lang="en-US" altLang="zh-CN" dirty="0" smtClean="0"/>
              <a:t>kernel-only; </a:t>
            </a:r>
            <a:r>
              <a:rPr lang="en-US" altLang="zh-CN" dirty="0" smtClean="0"/>
              <a:t>no </a:t>
            </a:r>
            <a:r>
              <a:rPr lang="en-US" altLang="zh-CN" dirty="0"/>
              <a:t>user mode associated with it</a:t>
            </a:r>
          </a:p>
          <a:p>
            <a:pPr lvl="1"/>
            <a:r>
              <a:rPr lang="en-US" altLang="zh-CN" dirty="0" smtClean="0"/>
              <a:t>Do not </a:t>
            </a:r>
            <a:r>
              <a:rPr lang="en-US" altLang="zh-CN" dirty="0"/>
              <a:t>try copying data into/out of user space</a:t>
            </a:r>
          </a:p>
          <a:p>
            <a:pPr lvl="4"/>
            <a:endParaRPr lang="en-US" altLang="zh-CN" dirty="0" smtClean="0">
              <a:ea typeface="宋体" panose="02010600030101010101" pitchFamily="2" charset="-122"/>
            </a:endParaRPr>
          </a:p>
        </p:txBody>
      </p:sp>
    </p:spTree>
    <p:extLst>
      <p:ext uri="{BB962C8B-B14F-4D97-AF65-F5344CB8AC3E}">
        <p14:creationId xmlns:p14="http://schemas.microsoft.com/office/powerpoint/2010/main" val="36288749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ltLang="zh-CN"/>
              <a:t>Kernel Threads</a:t>
            </a:r>
          </a:p>
        </p:txBody>
      </p:sp>
      <p:sp>
        <p:nvSpPr>
          <p:cNvPr id="243715" name="Rectangle 3"/>
          <p:cNvSpPr>
            <a:spLocks noGrp="1" noChangeArrowheads="1"/>
          </p:cNvSpPr>
          <p:nvPr>
            <p:ph type="body" idx="1"/>
          </p:nvPr>
        </p:nvSpPr>
        <p:spPr/>
        <p:txBody>
          <a:bodyPr>
            <a:normAutofit fontScale="92500"/>
          </a:bodyPr>
          <a:lstStyle/>
          <a:p>
            <a:pPr>
              <a:lnSpc>
                <a:spcPct val="120000"/>
              </a:lnSpc>
            </a:pPr>
            <a:r>
              <a:rPr lang="en-US" altLang="zh-CN" dirty="0"/>
              <a:t>Always operate in kernel mode</a:t>
            </a:r>
          </a:p>
          <a:p>
            <a:pPr lvl="1">
              <a:lnSpc>
                <a:spcPct val="120000"/>
              </a:lnSpc>
            </a:pPr>
            <a:r>
              <a:rPr lang="en-US" altLang="zh-CN" dirty="0"/>
              <a:t>Again, no user context</a:t>
            </a:r>
          </a:p>
          <a:p>
            <a:pPr>
              <a:lnSpc>
                <a:spcPct val="120000"/>
              </a:lnSpc>
            </a:pPr>
            <a:r>
              <a:rPr lang="en-US" altLang="zh-CN" dirty="0"/>
              <a:t>2.6.30 introduced the notion of </a:t>
            </a:r>
            <a:r>
              <a:rPr lang="en-US" altLang="zh-CN" i="1" dirty="0"/>
              <a:t>threaded interrupt handlers</a:t>
            </a:r>
          </a:p>
          <a:p>
            <a:pPr lvl="1">
              <a:lnSpc>
                <a:spcPct val="120000"/>
              </a:lnSpc>
            </a:pPr>
            <a:r>
              <a:rPr lang="en-US" altLang="zh-CN" dirty="0"/>
              <a:t>Imported from the </a:t>
            </a:r>
            <a:r>
              <a:rPr lang="en-US" altLang="zh-CN" dirty="0" err="1"/>
              <a:t>realtime</a:t>
            </a:r>
            <a:r>
              <a:rPr lang="en-US" altLang="zh-CN" dirty="0"/>
              <a:t> tree</a:t>
            </a:r>
          </a:p>
          <a:p>
            <a:pPr lvl="1">
              <a:lnSpc>
                <a:spcPct val="120000"/>
              </a:lnSpc>
            </a:pPr>
            <a:r>
              <a:rPr lang="en-US" altLang="zh-CN" dirty="0" err="1">
                <a:latin typeface="Courier New" charset="0"/>
                <a:ea typeface="宋体" charset="0"/>
                <a:cs typeface="Courier New" charset="0"/>
              </a:rPr>
              <a:t>request_threaded_irq</a:t>
            </a:r>
            <a:r>
              <a:rPr lang="en-US" altLang="zh-CN" dirty="0">
                <a:latin typeface="Courier New" charset="0"/>
                <a:ea typeface="宋体" charset="0"/>
                <a:cs typeface="Courier New" charset="0"/>
              </a:rPr>
              <a:t>()</a:t>
            </a:r>
          </a:p>
          <a:p>
            <a:pPr lvl="1">
              <a:lnSpc>
                <a:spcPct val="120000"/>
              </a:lnSpc>
            </a:pPr>
            <a:r>
              <a:rPr lang="en-US" altLang="zh-CN" dirty="0"/>
              <a:t>Now each bottom half has its own context, unlike work queues</a:t>
            </a:r>
          </a:p>
          <a:p>
            <a:pPr lvl="1">
              <a:lnSpc>
                <a:spcPct val="120000"/>
              </a:lnSpc>
            </a:pPr>
            <a:r>
              <a:rPr lang="en-US" altLang="zh-CN" dirty="0"/>
              <a:t>Idea is to eventually replace </a:t>
            </a:r>
            <a:r>
              <a:rPr lang="en-US" altLang="zh-CN" dirty="0" err="1"/>
              <a:t>tasklets</a:t>
            </a:r>
            <a:r>
              <a:rPr lang="en-US" altLang="zh-CN" dirty="0"/>
              <a:t> and work queues</a:t>
            </a:r>
          </a:p>
        </p:txBody>
      </p:sp>
    </p:spTree>
    <p:extLst>
      <p:ext uri="{BB962C8B-B14F-4D97-AF65-F5344CB8AC3E}">
        <p14:creationId xmlns:p14="http://schemas.microsoft.com/office/powerpoint/2010/main" val="10543001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r>
              <a:rPr lang="en-US" altLang="zh-CN"/>
              <a:t>Comparing Approaches</a:t>
            </a:r>
          </a:p>
        </p:txBody>
      </p:sp>
      <p:graphicFrame>
        <p:nvGraphicFramePr>
          <p:cNvPr id="216246" name="Group 182"/>
          <p:cNvGraphicFramePr>
            <a:graphicFrameLocks noGrp="1"/>
          </p:cNvGraphicFramePr>
          <p:nvPr>
            <p:ph idx="1"/>
          </p:nvPr>
        </p:nvGraphicFramePr>
        <p:xfrm>
          <a:off x="457200" y="1676400"/>
          <a:ext cx="8077200" cy="4572000"/>
        </p:xfrm>
        <a:graphic>
          <a:graphicData uri="http://schemas.openxmlformats.org/drawingml/2006/table">
            <a:tbl>
              <a:tblPr/>
              <a:tblGrid>
                <a:gridCol w="3733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7620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endParaRPr kumimoji="0" lang="zh-CN" altLang="en-US" sz="1400" b="0" i="0" u="none" strike="noStrike" cap="none" normalizeH="0" baseline="0">
                        <a:ln>
                          <a:noFill/>
                        </a:ln>
                        <a:solidFill>
                          <a:schemeClr val="tx1"/>
                        </a:solidFill>
                        <a:effectLst/>
                        <a:latin typeface="Arial" charset="0"/>
                        <a:ea typeface="宋体" charset="0"/>
                        <a:cs typeface="Arial"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ISR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SoftIRQ</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Tasklet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WorkQueue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KThread</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Will disable all interrupts?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Briefly</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Will disable other instances of self?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Higher priority than regular scheduled tasks?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Will be run on same processor as ISR?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Maybe</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More than one run can on same CPU?</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Same one can run on multiple CPUs?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Full context switch?</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Can sleep? (Has own kernel stack)</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Yes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57200">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Can access user space?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70000"/>
                        <a:buFont typeface="Wingdings" charset="0"/>
                        <a:buNone/>
                        <a:tabLst/>
                      </a:pPr>
                      <a:r>
                        <a:rPr kumimoji="0" lang="en-US" altLang="zh-CN" sz="1400" b="0" i="0" u="none" strike="noStrike" cap="none" normalizeH="0" baseline="0">
                          <a:ln>
                            <a:noFill/>
                          </a:ln>
                          <a:solidFill>
                            <a:schemeClr val="tx1"/>
                          </a:solidFill>
                          <a:effectLst/>
                          <a:latin typeface="Arial" charset="0"/>
                          <a:ea typeface="宋体" charset="0"/>
                          <a:cs typeface="Arial" charset="0"/>
                        </a:rPr>
                        <a:t>No</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16230" name="Text Box 166"/>
          <p:cNvSpPr txBox="1">
            <a:spLocks noChangeArrowheads="1"/>
          </p:cNvSpPr>
          <p:nvPr/>
        </p:nvSpPr>
        <p:spPr bwMode="auto">
          <a:xfrm>
            <a:off x="5289550" y="6324600"/>
            <a:ext cx="30924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400"/>
              <a:t>*Within limits, can be run by ksoftirqd</a:t>
            </a:r>
          </a:p>
        </p:txBody>
      </p:sp>
    </p:spTree>
    <p:extLst>
      <p:ext uri="{BB962C8B-B14F-4D97-AF65-F5344CB8AC3E}">
        <p14:creationId xmlns:p14="http://schemas.microsoft.com/office/powerpoint/2010/main" val="18335993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System Calls</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961003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灯片编号占位符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333">
                <a:solidFill>
                  <a:schemeClr val="tx1"/>
                </a:solidFill>
                <a:latin typeface="Comic Sans MS" charset="0"/>
              </a:defRPr>
            </a:lvl1pPr>
            <a:lvl2pPr marL="619100" indent="-238115">
              <a:spcBef>
                <a:spcPct val="20000"/>
              </a:spcBef>
              <a:buChar char="–"/>
              <a:defRPr sz="2000">
                <a:solidFill>
                  <a:schemeClr val="tx1"/>
                </a:solidFill>
                <a:latin typeface="Comic Sans MS" charset="0"/>
              </a:defRPr>
            </a:lvl2pPr>
            <a:lvl3pPr marL="952462" indent="-190492">
              <a:spcBef>
                <a:spcPct val="20000"/>
              </a:spcBef>
              <a:buChar char="•"/>
              <a:defRPr sz="1667">
                <a:solidFill>
                  <a:schemeClr val="tx1"/>
                </a:solidFill>
                <a:latin typeface="Comic Sans MS" charset="0"/>
              </a:defRPr>
            </a:lvl3pPr>
            <a:lvl4pPr marL="1333447" indent="-190492">
              <a:spcBef>
                <a:spcPct val="20000"/>
              </a:spcBef>
              <a:buChar char="–"/>
              <a:defRPr sz="1667">
                <a:solidFill>
                  <a:schemeClr val="tx1"/>
                </a:solidFill>
                <a:latin typeface="Comic Sans MS" charset="0"/>
              </a:defRPr>
            </a:lvl4pPr>
            <a:lvl5pPr marL="1714431" indent="-190492">
              <a:spcBef>
                <a:spcPct val="20000"/>
              </a:spcBef>
              <a:buChar char="»"/>
              <a:defRPr sz="1667">
                <a:solidFill>
                  <a:schemeClr val="tx1"/>
                </a:solidFill>
                <a:latin typeface="Comic Sans MS" charset="0"/>
              </a:defRPr>
            </a:lvl5pPr>
            <a:lvl6pPr marL="2095416" indent="-190492" eaLnBrk="0" fontAlgn="base" hangingPunct="0">
              <a:spcBef>
                <a:spcPct val="20000"/>
              </a:spcBef>
              <a:spcAft>
                <a:spcPct val="0"/>
              </a:spcAft>
              <a:buChar char="»"/>
              <a:defRPr sz="1667">
                <a:solidFill>
                  <a:schemeClr val="tx1"/>
                </a:solidFill>
                <a:latin typeface="Comic Sans MS" charset="0"/>
              </a:defRPr>
            </a:lvl6pPr>
            <a:lvl7pPr marL="2476401" indent="-190492" eaLnBrk="0" fontAlgn="base" hangingPunct="0">
              <a:spcBef>
                <a:spcPct val="20000"/>
              </a:spcBef>
              <a:spcAft>
                <a:spcPct val="0"/>
              </a:spcAft>
              <a:buChar char="»"/>
              <a:defRPr sz="1667">
                <a:solidFill>
                  <a:schemeClr val="tx1"/>
                </a:solidFill>
                <a:latin typeface="Comic Sans MS" charset="0"/>
              </a:defRPr>
            </a:lvl7pPr>
            <a:lvl8pPr marL="2857386" indent="-190492" eaLnBrk="0" fontAlgn="base" hangingPunct="0">
              <a:spcBef>
                <a:spcPct val="20000"/>
              </a:spcBef>
              <a:spcAft>
                <a:spcPct val="0"/>
              </a:spcAft>
              <a:buChar char="»"/>
              <a:defRPr sz="1667">
                <a:solidFill>
                  <a:schemeClr val="tx1"/>
                </a:solidFill>
                <a:latin typeface="Comic Sans MS" charset="0"/>
              </a:defRPr>
            </a:lvl8pPr>
            <a:lvl9pPr marL="3238370" indent="-190492" eaLnBrk="0" fontAlgn="base" hangingPunct="0">
              <a:spcBef>
                <a:spcPct val="20000"/>
              </a:spcBef>
              <a:spcAft>
                <a:spcPct val="0"/>
              </a:spcAft>
              <a:buChar char="»"/>
              <a:defRPr sz="1667">
                <a:solidFill>
                  <a:schemeClr val="tx1"/>
                </a:solidFill>
                <a:latin typeface="Comic Sans MS" charset="0"/>
              </a:defRPr>
            </a:lvl9pPr>
          </a:lstStyle>
          <a:p>
            <a:pPr>
              <a:spcBef>
                <a:spcPct val="0"/>
              </a:spcBef>
              <a:buFontTx/>
              <a:buNone/>
            </a:pPr>
            <a:fld id="{89308D92-D59B-254C-9AE5-6E1E8DCE270C}" type="slidenum">
              <a:rPr lang="zh-CN" altLang="en-US" sz="1167">
                <a:latin typeface="Times New Roman" charset="0"/>
                <a:ea typeface="宋体" charset="0"/>
              </a:rPr>
              <a:pPr>
                <a:spcBef>
                  <a:spcPct val="0"/>
                </a:spcBef>
                <a:buFontTx/>
                <a:buNone/>
              </a:pPr>
              <a:t>38</a:t>
            </a:fld>
            <a:endParaRPr lang="en-US" altLang="zh-CN" sz="1167">
              <a:latin typeface="Times New Roman" charset="0"/>
              <a:ea typeface="宋体" charset="0"/>
            </a:endParaRPr>
          </a:p>
        </p:txBody>
      </p:sp>
      <p:sp>
        <p:nvSpPr>
          <p:cNvPr id="121858" name="Rectangle 2"/>
          <p:cNvSpPr>
            <a:spLocks noGrp="1" noChangeArrowheads="1"/>
          </p:cNvSpPr>
          <p:nvPr>
            <p:ph type="title"/>
          </p:nvPr>
        </p:nvSpPr>
        <p:spPr>
          <a:xfrm>
            <a:off x="457200" y="709350"/>
            <a:ext cx="8229600" cy="1143000"/>
          </a:xfrm>
        </p:spPr>
        <p:txBody>
          <a:bodyPr>
            <a:normAutofit fontScale="90000"/>
          </a:bodyPr>
          <a:lstStyle/>
          <a:p>
            <a:r>
              <a:rPr lang="en-US" altLang="zh-CN" dirty="0">
                <a:ea typeface="宋体" charset="0"/>
              </a:rPr>
              <a:t>System </a:t>
            </a:r>
            <a:r>
              <a:rPr lang="en-US" altLang="zh-CN" dirty="0" smtClean="0">
                <a:ea typeface="宋体" charset="0"/>
              </a:rPr>
              <a:t>Calls</a:t>
            </a:r>
            <a:r>
              <a:rPr lang="zh-CN" altLang="en-US" dirty="0" smtClean="0">
                <a:ea typeface="宋体" charset="0"/>
              </a:rPr>
              <a:t> </a:t>
            </a:r>
            <a:r>
              <a:rPr lang="en-US" altLang="zh-CN" dirty="0" smtClean="0">
                <a:ea typeface="宋体" charset="0"/>
              </a:rPr>
              <a:t>in</a:t>
            </a:r>
            <a:r>
              <a:rPr lang="zh-CN" altLang="en-US" dirty="0" smtClean="0">
                <a:ea typeface="宋体" charset="0"/>
              </a:rPr>
              <a:t> </a:t>
            </a:r>
            <a:r>
              <a:rPr lang="en-US" altLang="zh-CN" dirty="0" smtClean="0">
                <a:ea typeface="宋体" charset="0"/>
              </a:rPr>
              <a:t>Previous</a:t>
            </a:r>
            <a:r>
              <a:rPr lang="zh-CN" altLang="en-US" dirty="0" smtClean="0">
                <a:ea typeface="宋体" charset="0"/>
              </a:rPr>
              <a:t> </a:t>
            </a:r>
            <a:r>
              <a:rPr lang="en-US" altLang="zh-CN" dirty="0" smtClean="0">
                <a:ea typeface="宋体" charset="0"/>
              </a:rPr>
              <a:t>Classes</a:t>
            </a:r>
            <a:r>
              <a:rPr lang="zh-CN" altLang="en-US" dirty="0" smtClean="0">
                <a:ea typeface="宋体" charset="0"/>
              </a:rPr>
              <a:t> </a:t>
            </a:r>
            <a:r>
              <a:rPr lang="en-US" altLang="zh-CN" dirty="0" smtClean="0">
                <a:ea typeface="宋体" charset="0"/>
              </a:rPr>
              <a:t>(Partial)</a:t>
            </a:r>
            <a:endParaRPr lang="en-US" altLang="zh-CN" dirty="0">
              <a:ea typeface="宋体" charset="0"/>
            </a:endParaRPr>
          </a:p>
        </p:txBody>
      </p:sp>
      <p:pic>
        <p:nvPicPr>
          <p:cNvPr id="5325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845" y="2639576"/>
            <a:ext cx="8219507" cy="2939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7896572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zh-CN" smtClean="0">
                <a:ea typeface="宋体" panose="02010600030101010101" pitchFamily="2" charset="-122"/>
              </a:rPr>
              <a:t>Tracing System Calls</a:t>
            </a:r>
          </a:p>
        </p:txBody>
      </p:sp>
      <p:sp>
        <p:nvSpPr>
          <p:cNvPr id="36867" name="Rectangle 3"/>
          <p:cNvSpPr>
            <a:spLocks noGrp="1" noChangeArrowheads="1"/>
          </p:cNvSpPr>
          <p:nvPr>
            <p:ph type="body" idx="1"/>
          </p:nvPr>
        </p:nvSpPr>
        <p:spPr/>
        <p:txBody>
          <a:bodyPr/>
          <a:lstStyle/>
          <a:p>
            <a:pPr>
              <a:lnSpc>
                <a:spcPct val="90000"/>
              </a:lnSpc>
            </a:pPr>
            <a:r>
              <a:rPr lang="en-US" altLang="zh-CN" dirty="0" smtClean="0">
                <a:ea typeface="宋体" panose="02010600030101010101" pitchFamily="2" charset="-122"/>
              </a:rPr>
              <a:t>Linux has a powerful mechanism for tracing system call execution for a compiled application</a:t>
            </a:r>
          </a:p>
          <a:p>
            <a:pPr>
              <a:lnSpc>
                <a:spcPct val="90000"/>
              </a:lnSpc>
            </a:pPr>
            <a:r>
              <a:rPr lang="en-US" altLang="zh-CN" dirty="0" smtClean="0">
                <a:ea typeface="宋体" panose="02010600030101010101" pitchFamily="2" charset="-122"/>
              </a:rPr>
              <a:t>Output is printed for each system call as it is executed, including parameters and return codes</a:t>
            </a:r>
          </a:p>
          <a:p>
            <a:pPr>
              <a:lnSpc>
                <a:spcPct val="90000"/>
              </a:lnSpc>
            </a:pPr>
            <a:r>
              <a:rPr lang="en-US" altLang="zh-CN" dirty="0" smtClean="0">
                <a:ea typeface="宋体" panose="02010600030101010101" pitchFamily="2" charset="-122"/>
              </a:rPr>
              <a:t>The </a:t>
            </a:r>
            <a:r>
              <a:rPr lang="en-US" altLang="zh-CN" dirty="0" err="1" smtClean="0">
                <a:solidFill>
                  <a:srgbClr val="FF0000"/>
                </a:solidFill>
                <a:ea typeface="宋体" panose="02010600030101010101" pitchFamily="2" charset="-122"/>
              </a:rPr>
              <a:t>ptrace</a:t>
            </a:r>
            <a:r>
              <a:rPr lang="en-US" altLang="zh-CN" dirty="0" smtClean="0">
                <a:ea typeface="宋体" panose="02010600030101010101" pitchFamily="2" charset="-122"/>
              </a:rPr>
              <a:t>() system call is used</a:t>
            </a:r>
          </a:p>
          <a:p>
            <a:pPr lvl="1">
              <a:lnSpc>
                <a:spcPct val="90000"/>
              </a:lnSpc>
            </a:pPr>
            <a:r>
              <a:rPr lang="en-US" altLang="zh-CN" dirty="0" smtClean="0">
                <a:ea typeface="宋体" panose="02010600030101010101" pitchFamily="2" charset="-122"/>
              </a:rPr>
              <a:t>Also used by debuggers (breakpoint, </a:t>
            </a:r>
            <a:r>
              <a:rPr lang="en-US" altLang="zh-CN" dirty="0" err="1" smtClean="0">
                <a:ea typeface="宋体" panose="02010600030101010101" pitchFamily="2" charset="-122"/>
              </a:rPr>
              <a:t>singlestep</a:t>
            </a:r>
            <a:r>
              <a:rPr lang="en-US" altLang="zh-CN" dirty="0" smtClean="0">
                <a:ea typeface="宋体" panose="02010600030101010101" pitchFamily="2" charset="-122"/>
              </a:rPr>
              <a:t>, </a:t>
            </a:r>
            <a:r>
              <a:rPr lang="en-US" altLang="zh-CN" dirty="0" err="1" smtClean="0">
                <a:ea typeface="宋体" panose="02010600030101010101" pitchFamily="2" charset="-122"/>
              </a:rPr>
              <a:t>etc</a:t>
            </a:r>
            <a:r>
              <a:rPr lang="en-US" altLang="zh-CN" dirty="0" smtClean="0">
                <a:ea typeface="宋体" panose="02010600030101010101" pitchFamily="2" charset="-122"/>
              </a:rPr>
              <a:t>)</a:t>
            </a:r>
          </a:p>
          <a:p>
            <a:pPr>
              <a:lnSpc>
                <a:spcPct val="90000"/>
              </a:lnSpc>
            </a:pPr>
            <a:r>
              <a:rPr lang="en-US" altLang="zh-CN" dirty="0" smtClean="0">
                <a:ea typeface="宋体" panose="02010600030101010101" pitchFamily="2" charset="-122"/>
              </a:rPr>
              <a:t>Use the </a:t>
            </a:r>
            <a:r>
              <a:rPr lang="en-US" altLang="zh-CN" dirty="0" smtClean="0">
                <a:latin typeface="Arial" panose="020B0604020202020204" pitchFamily="34" charset="0"/>
                <a:ea typeface="宋体" panose="02010600030101010101" pitchFamily="2" charset="-122"/>
              </a:rPr>
              <a:t>"</a:t>
            </a:r>
            <a:r>
              <a:rPr lang="en-US" altLang="zh-CN" dirty="0" err="1" smtClean="0">
                <a:solidFill>
                  <a:srgbClr val="FF0000"/>
                </a:solidFill>
                <a:ea typeface="宋体" panose="02010600030101010101" pitchFamily="2" charset="-122"/>
              </a:rPr>
              <a:t>strace</a:t>
            </a:r>
            <a:r>
              <a:rPr lang="en-US" altLang="zh-CN" dirty="0" smtClean="0">
                <a:latin typeface="Arial" panose="020B0604020202020204" pitchFamily="34" charset="0"/>
                <a:ea typeface="宋体" panose="02010600030101010101" pitchFamily="2" charset="-122"/>
              </a:rPr>
              <a:t>"</a:t>
            </a:r>
            <a:r>
              <a:rPr lang="en-US" altLang="zh-CN" dirty="0" smtClean="0">
                <a:ea typeface="宋体" panose="02010600030101010101" pitchFamily="2" charset="-122"/>
              </a:rPr>
              <a:t> </a:t>
            </a:r>
            <a:r>
              <a:rPr lang="en-US" altLang="zh-CN" dirty="0" smtClean="0">
                <a:ea typeface="宋体" panose="02010600030101010101" pitchFamily="2" charset="-122"/>
              </a:rPr>
              <a:t>command (man </a:t>
            </a:r>
            <a:r>
              <a:rPr lang="en-US" altLang="zh-CN" dirty="0" err="1" smtClean="0">
                <a:ea typeface="宋体" panose="02010600030101010101" pitchFamily="2" charset="-122"/>
              </a:rPr>
              <a:t>strace</a:t>
            </a:r>
            <a:r>
              <a:rPr lang="en-US" altLang="zh-CN" dirty="0" smtClean="0">
                <a:ea typeface="宋体" panose="02010600030101010101" pitchFamily="2" charset="-122"/>
              </a:rPr>
              <a:t> for info)</a:t>
            </a:r>
          </a:p>
          <a:p>
            <a:pPr>
              <a:lnSpc>
                <a:spcPct val="90000"/>
              </a:lnSpc>
            </a:pPr>
            <a:r>
              <a:rPr lang="en-US" altLang="zh-CN" dirty="0" smtClean="0">
                <a:ea typeface="宋体" panose="02010600030101010101" pitchFamily="2" charset="-122"/>
              </a:rPr>
              <a:t>You can trace library calls using the </a:t>
            </a:r>
            <a:r>
              <a:rPr lang="en-US" altLang="zh-CN" dirty="0" smtClean="0">
                <a:latin typeface="Arial" panose="020B0604020202020204" pitchFamily="34" charset="0"/>
                <a:ea typeface="宋体" panose="02010600030101010101" pitchFamily="2" charset="-122"/>
              </a:rPr>
              <a:t>"</a:t>
            </a:r>
            <a:r>
              <a:rPr lang="en-US" altLang="zh-CN" dirty="0" err="1" smtClean="0">
                <a:solidFill>
                  <a:srgbClr val="FF0000"/>
                </a:solidFill>
                <a:ea typeface="宋体" panose="02010600030101010101" pitchFamily="2" charset="-122"/>
              </a:rPr>
              <a:t>ltrace</a:t>
            </a:r>
            <a:r>
              <a:rPr lang="en-US" altLang="zh-CN" dirty="0" smtClean="0">
                <a:latin typeface="Arial" panose="020B0604020202020204" pitchFamily="34" charset="0"/>
                <a:ea typeface="宋体" panose="02010600030101010101" pitchFamily="2" charset="-122"/>
              </a:rPr>
              <a:t>"</a:t>
            </a:r>
            <a:r>
              <a:rPr lang="en-US" altLang="zh-CN" dirty="0" smtClean="0">
                <a:ea typeface="宋体" panose="02010600030101010101" pitchFamily="2" charset="-122"/>
              </a:rPr>
              <a:t> </a:t>
            </a:r>
            <a:r>
              <a:rPr lang="en-US" altLang="zh-CN" dirty="0" smtClean="0">
                <a:ea typeface="宋体" panose="02010600030101010101" pitchFamily="2" charset="-122"/>
              </a:rPr>
              <a:t>command</a:t>
            </a:r>
          </a:p>
        </p:txBody>
      </p:sp>
    </p:spTree>
    <p:extLst>
      <p:ext uri="{BB962C8B-B14F-4D97-AF65-F5344CB8AC3E}">
        <p14:creationId xmlns:p14="http://schemas.microsoft.com/office/powerpoint/2010/main" val="3244353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55575" y="2962728"/>
            <a:ext cx="8026227" cy="3528392"/>
          </a:xfrm>
        </p:spPr>
        <p:txBody>
          <a:bodyPr>
            <a:noAutofit/>
          </a:bodyPr>
          <a:lstStyle/>
          <a:p>
            <a:pPr marL="0" indent="0">
              <a:buNone/>
            </a:pPr>
            <a:r>
              <a:rPr kumimoji="1" lang="en-US" altLang="zh-CN" sz="2000" dirty="0" err="1">
                <a:latin typeface="Consolas" charset="0"/>
                <a:ea typeface="Consolas" charset="0"/>
                <a:cs typeface="Consolas" charset="0"/>
              </a:rPr>
              <a:t>execve</a:t>
            </a:r>
            <a:r>
              <a:rPr kumimoji="1" lang="en-US" altLang="zh-CN" sz="2000" dirty="0" smtClean="0">
                <a:latin typeface="Consolas" charset="0"/>
                <a:ea typeface="Consolas" charset="0"/>
                <a:cs typeface="Consolas" charset="0"/>
              </a:rPr>
              <a:t>("./hello2", ["./hello2"], </a:t>
            </a:r>
            <a:r>
              <a:rPr kumimoji="1" lang="en-US" altLang="zh-CN" sz="2000" dirty="0">
                <a:latin typeface="Consolas" charset="0"/>
                <a:ea typeface="Consolas" charset="0"/>
                <a:cs typeface="Consolas" charset="0"/>
              </a:rPr>
              <a:t>[/* 59 </a:t>
            </a:r>
            <a:r>
              <a:rPr kumimoji="1" lang="en-US" altLang="zh-CN" sz="2000" dirty="0" err="1">
                <a:latin typeface="Consolas" charset="0"/>
                <a:ea typeface="Consolas" charset="0"/>
                <a:cs typeface="Consolas" charset="0"/>
              </a:rPr>
              <a:t>vars</a:t>
            </a:r>
            <a:r>
              <a:rPr kumimoji="1" lang="en-US" altLang="zh-CN" sz="2000" dirty="0">
                <a:latin typeface="Consolas" charset="0"/>
                <a:ea typeface="Consolas" charset="0"/>
                <a:cs typeface="Consolas" charset="0"/>
              </a:rPr>
              <a:t> */]) = 0</a:t>
            </a:r>
            <a:endParaRPr kumimoji="1" lang="zh-CN" altLang="en-US" sz="2000" dirty="0">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uname</a:t>
            </a:r>
            <a:r>
              <a:rPr kumimoji="1" lang="en-US" altLang="zh-CN" sz="2000" dirty="0">
                <a:latin typeface="Consolas" charset="0"/>
                <a:ea typeface="Consolas" charset="0"/>
                <a:cs typeface="Consolas" charset="0"/>
              </a:rPr>
              <a:t>({sys</a:t>
            </a:r>
            <a:r>
              <a:rPr kumimoji="1" lang="en-US" altLang="zh-CN" sz="2000" dirty="0" smtClean="0">
                <a:latin typeface="Consolas" charset="0"/>
                <a:ea typeface="Consolas" charset="0"/>
                <a:cs typeface="Consolas" charset="0"/>
              </a:rPr>
              <a:t>="Linux", </a:t>
            </a:r>
            <a:r>
              <a:rPr kumimoji="1" lang="en-US" altLang="zh-CN" sz="2000" dirty="0">
                <a:latin typeface="Consolas" charset="0"/>
                <a:ea typeface="Consolas" charset="0"/>
                <a:cs typeface="Consolas" charset="0"/>
              </a:rPr>
              <a:t>node</a:t>
            </a:r>
            <a:r>
              <a:rPr kumimoji="1" lang="en-US" altLang="zh-CN" sz="2000" dirty="0" smtClean="0">
                <a:latin typeface="Consolas" charset="0"/>
                <a:ea typeface="Consolas" charset="0"/>
                <a:cs typeface="Consolas" charset="0"/>
              </a:rPr>
              <a:t>="kiwi", </a:t>
            </a:r>
            <a:r>
              <a:rPr kumimoji="1" lang="en-US" altLang="zh-CN" sz="2000" dirty="0">
                <a:latin typeface="Consolas" charset="0"/>
                <a:ea typeface="Consolas" charset="0"/>
                <a:cs typeface="Consolas" charset="0"/>
              </a:rPr>
              <a:t>...}) = 0 </a:t>
            </a:r>
            <a:endParaRPr kumimoji="1" lang="zh-CN" altLang="en-US" sz="2000" dirty="0">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brk</a:t>
            </a:r>
            <a:r>
              <a:rPr kumimoji="1" lang="en-US" altLang="zh-CN" sz="2000" dirty="0">
                <a:latin typeface="Consolas" charset="0"/>
                <a:ea typeface="Consolas" charset="0"/>
                <a:cs typeface="Consolas" charset="0"/>
              </a:rPr>
              <a:t>(0) = 0xca9000 </a:t>
            </a:r>
            <a:endParaRPr kumimoji="1" lang="zh-CN" altLang="en-US" sz="2000" dirty="0">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brk</a:t>
            </a:r>
            <a:r>
              <a:rPr kumimoji="1" lang="en-US" altLang="zh-CN" sz="2000" dirty="0">
                <a:latin typeface="Consolas" charset="0"/>
                <a:ea typeface="Consolas" charset="0"/>
                <a:cs typeface="Consolas" charset="0"/>
              </a:rPr>
              <a:t>(0xcaa1c0) = 0xcaa1c0</a:t>
            </a:r>
            <a:endParaRPr kumimoji="1" lang="zh-CN" altLang="en-US" sz="2000" dirty="0">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arch_prctl</a:t>
            </a:r>
            <a:r>
              <a:rPr kumimoji="1" lang="en-US" altLang="zh-CN" sz="2000" dirty="0">
                <a:latin typeface="Consolas" charset="0"/>
                <a:ea typeface="Consolas" charset="0"/>
                <a:cs typeface="Consolas" charset="0"/>
              </a:rPr>
              <a:t>(ARCH_SET_FS, 0xca9880) = 0 </a:t>
            </a:r>
            <a:endParaRPr kumimoji="1" lang="zh-CN" altLang="en-US" sz="2000" dirty="0">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brk</a:t>
            </a:r>
            <a:r>
              <a:rPr kumimoji="1" lang="en-US" altLang="zh-CN" sz="2000" dirty="0">
                <a:latin typeface="Consolas" charset="0"/>
                <a:ea typeface="Consolas" charset="0"/>
                <a:cs typeface="Consolas" charset="0"/>
              </a:rPr>
              <a:t>(0xccb1c0) = 0xccb1c0 </a:t>
            </a:r>
            <a:endParaRPr kumimoji="1" lang="zh-CN" altLang="en-US" sz="2000" dirty="0">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brk</a:t>
            </a:r>
            <a:r>
              <a:rPr kumimoji="1" lang="en-US" altLang="zh-CN" sz="2000" dirty="0">
                <a:latin typeface="Consolas" charset="0"/>
                <a:ea typeface="Consolas" charset="0"/>
                <a:cs typeface="Consolas" charset="0"/>
              </a:rPr>
              <a:t>(0xccc000) = 0xccc000 </a:t>
            </a:r>
            <a:endParaRPr kumimoji="1" lang="zh-CN" altLang="en-US" sz="2000" dirty="0">
              <a:latin typeface="Consolas" charset="0"/>
              <a:ea typeface="Consolas" charset="0"/>
              <a:cs typeface="Consolas" charset="0"/>
            </a:endParaRPr>
          </a:p>
          <a:p>
            <a:pPr marL="0" indent="0">
              <a:buNone/>
            </a:pPr>
            <a:r>
              <a:rPr kumimoji="1" lang="en-US" altLang="zh-CN" sz="2000" dirty="0">
                <a:solidFill>
                  <a:schemeClr val="accent2"/>
                </a:solidFill>
                <a:latin typeface="Consolas" charset="0"/>
                <a:ea typeface="Consolas" charset="0"/>
                <a:cs typeface="Consolas" charset="0"/>
              </a:rPr>
              <a:t>write(1, </a:t>
            </a:r>
            <a:r>
              <a:rPr kumimoji="1" lang="en-US" altLang="zh-CN" sz="2000" dirty="0" smtClean="0">
                <a:solidFill>
                  <a:schemeClr val="accent2"/>
                </a:solidFill>
                <a:latin typeface="Consolas" charset="0"/>
                <a:ea typeface="Consolas" charset="0"/>
                <a:cs typeface="Consolas" charset="0"/>
              </a:rPr>
              <a:t>"Hello </a:t>
            </a:r>
            <a:r>
              <a:rPr kumimoji="1" lang="en-US" altLang="zh-CN" sz="2000" dirty="0">
                <a:solidFill>
                  <a:schemeClr val="accent2"/>
                </a:solidFill>
                <a:latin typeface="Consolas" charset="0"/>
                <a:ea typeface="Consolas" charset="0"/>
                <a:cs typeface="Consolas" charset="0"/>
              </a:rPr>
              <a:t>world!\</a:t>
            </a:r>
            <a:r>
              <a:rPr kumimoji="1" lang="en-US" altLang="zh-CN" sz="2000" dirty="0" smtClean="0">
                <a:solidFill>
                  <a:schemeClr val="accent2"/>
                </a:solidFill>
                <a:latin typeface="Consolas" charset="0"/>
                <a:ea typeface="Consolas" charset="0"/>
                <a:cs typeface="Consolas" charset="0"/>
              </a:rPr>
              <a:t>n", </a:t>
            </a:r>
            <a:r>
              <a:rPr kumimoji="1" lang="en-US" altLang="zh-CN" sz="2000" dirty="0">
                <a:solidFill>
                  <a:schemeClr val="accent2"/>
                </a:solidFill>
                <a:latin typeface="Consolas" charset="0"/>
                <a:ea typeface="Consolas" charset="0"/>
                <a:cs typeface="Consolas" charset="0"/>
              </a:rPr>
              <a:t>13) = 13 </a:t>
            </a:r>
            <a:endParaRPr kumimoji="1" lang="zh-CN" altLang="en-US" sz="2000" dirty="0">
              <a:solidFill>
                <a:schemeClr val="accent2"/>
              </a:solidFill>
              <a:latin typeface="Consolas" charset="0"/>
              <a:ea typeface="Consolas" charset="0"/>
              <a:cs typeface="Consolas" charset="0"/>
            </a:endParaRPr>
          </a:p>
          <a:p>
            <a:pPr marL="0" indent="0">
              <a:buNone/>
            </a:pPr>
            <a:r>
              <a:rPr kumimoji="1" lang="en-US" altLang="zh-CN" sz="2000" dirty="0" err="1">
                <a:latin typeface="Consolas" charset="0"/>
                <a:ea typeface="Consolas" charset="0"/>
                <a:cs typeface="Consolas" charset="0"/>
              </a:rPr>
              <a:t>exit_group</a:t>
            </a:r>
            <a:r>
              <a:rPr kumimoji="1" lang="en-US" altLang="zh-CN" sz="2000" dirty="0">
                <a:latin typeface="Consolas" charset="0"/>
                <a:ea typeface="Consolas" charset="0"/>
                <a:cs typeface="Consolas" charset="0"/>
              </a:rPr>
              <a:t>(13) = ?</a:t>
            </a:r>
            <a:endParaRPr kumimoji="1" lang="zh-CN" altLang="en-US" sz="2000" dirty="0">
              <a:latin typeface="Consolas" charset="0"/>
              <a:ea typeface="Consolas" charset="0"/>
              <a:cs typeface="Consolas" charset="0"/>
            </a:endParaRPr>
          </a:p>
        </p:txBody>
      </p:sp>
      <p:sp>
        <p:nvSpPr>
          <p:cNvPr id="4" name="矩形 3"/>
          <p:cNvSpPr/>
          <p:nvPr/>
        </p:nvSpPr>
        <p:spPr>
          <a:xfrm>
            <a:off x="755576" y="2386664"/>
            <a:ext cx="7416824" cy="400110"/>
          </a:xfrm>
          <a:prstGeom prst="rect">
            <a:avLst/>
          </a:prstGeom>
          <a:solidFill>
            <a:schemeClr val="tx1">
              <a:lumMod val="65000"/>
              <a:lumOff val="35000"/>
            </a:schemeClr>
          </a:solidFill>
        </p:spPr>
        <p:txBody>
          <a:bodyPr wrap="square">
            <a:spAutoFit/>
          </a:bodyPr>
          <a:lstStyle/>
          <a:p>
            <a:r>
              <a:rPr lang="en-US" altLang="zh-CN" sz="2000" dirty="0">
                <a:solidFill>
                  <a:schemeClr val="bg1">
                    <a:lumMod val="95000"/>
                  </a:schemeClr>
                </a:solidFill>
                <a:latin typeface="Consolas" charset="0"/>
                <a:ea typeface="Consolas" charset="0"/>
                <a:cs typeface="Consolas" charset="0"/>
              </a:rPr>
              <a:t>$</a:t>
            </a:r>
            <a:r>
              <a:rPr lang="zh-CN" altLang="en-US" sz="2000" dirty="0">
                <a:solidFill>
                  <a:schemeClr val="bg1">
                    <a:lumMod val="95000"/>
                  </a:schemeClr>
                </a:solidFill>
                <a:latin typeface="Consolas" charset="0"/>
                <a:ea typeface="Consolas" charset="0"/>
                <a:cs typeface="Consolas" charset="0"/>
              </a:rPr>
              <a:t> </a:t>
            </a:r>
            <a:r>
              <a:rPr lang="en-US" altLang="zh-CN" sz="2000" dirty="0" err="1">
                <a:solidFill>
                  <a:schemeClr val="bg1">
                    <a:lumMod val="95000"/>
                  </a:schemeClr>
                </a:solidFill>
                <a:latin typeface="Consolas" charset="0"/>
                <a:ea typeface="Consolas" charset="0"/>
                <a:cs typeface="Consolas" charset="0"/>
              </a:rPr>
              <a:t>strace</a:t>
            </a:r>
            <a:r>
              <a:rPr lang="en-US" altLang="zh-CN" sz="2000" dirty="0">
                <a:solidFill>
                  <a:schemeClr val="bg1">
                    <a:lumMod val="95000"/>
                  </a:schemeClr>
                </a:solidFill>
                <a:latin typeface="Consolas" charset="0"/>
                <a:ea typeface="Consolas" charset="0"/>
                <a:cs typeface="Consolas" charset="0"/>
              </a:rPr>
              <a:t> -o </a:t>
            </a:r>
            <a:r>
              <a:rPr lang="en-US" altLang="zh-CN" sz="2000" dirty="0" err="1">
                <a:solidFill>
                  <a:schemeClr val="bg1">
                    <a:lumMod val="95000"/>
                  </a:schemeClr>
                </a:solidFill>
                <a:latin typeface="Consolas" charset="0"/>
                <a:ea typeface="Consolas" charset="0"/>
                <a:cs typeface="Consolas" charset="0"/>
              </a:rPr>
              <a:t>hello.out</a:t>
            </a:r>
            <a:r>
              <a:rPr lang="en-US" altLang="zh-CN" sz="2000" dirty="0">
                <a:solidFill>
                  <a:schemeClr val="bg1">
                    <a:lumMod val="95000"/>
                  </a:schemeClr>
                </a:solidFill>
                <a:latin typeface="Consolas" charset="0"/>
                <a:ea typeface="Consolas" charset="0"/>
                <a:cs typeface="Consolas" charset="0"/>
              </a:rPr>
              <a:t> ./hello</a:t>
            </a:r>
            <a:endParaRPr lang="zh-CN" altLang="en-US" sz="2000" dirty="0">
              <a:solidFill>
                <a:schemeClr val="bg1">
                  <a:lumMod val="95000"/>
                </a:schemeClr>
              </a:solidFill>
              <a:latin typeface="Consolas" charset="0"/>
              <a:ea typeface="Consolas" charset="0"/>
              <a:cs typeface="Consolas" charset="0"/>
            </a:endParaRPr>
          </a:p>
        </p:txBody>
      </p:sp>
      <p:sp>
        <p:nvSpPr>
          <p:cNvPr id="5" name="矩形 4"/>
          <p:cNvSpPr/>
          <p:nvPr/>
        </p:nvSpPr>
        <p:spPr>
          <a:xfrm>
            <a:off x="755576" y="1274842"/>
            <a:ext cx="5626968" cy="1015663"/>
          </a:xfrm>
          <a:prstGeom prst="rect">
            <a:avLst/>
          </a:prstGeom>
        </p:spPr>
        <p:txBody>
          <a:bodyPr wrap="square">
            <a:spAutoFit/>
          </a:bodyPr>
          <a:lstStyle/>
          <a:p>
            <a:r>
              <a:rPr lang="en-US" altLang="zh-CN" sz="2000" dirty="0" err="1">
                <a:solidFill>
                  <a:srgbClr val="1A1A1A"/>
                </a:solidFill>
                <a:latin typeface="Consolas" charset="0"/>
                <a:ea typeface="Consolas" charset="0"/>
                <a:cs typeface="Consolas" charset="0"/>
              </a:rPr>
              <a:t>int</a:t>
            </a:r>
            <a:r>
              <a:rPr lang="en-US" altLang="zh-CN" sz="2000" dirty="0">
                <a:solidFill>
                  <a:srgbClr val="1A1A1A"/>
                </a:solidFill>
                <a:latin typeface="Consolas" charset="0"/>
                <a:ea typeface="Consolas" charset="0"/>
                <a:cs typeface="Consolas" charset="0"/>
              </a:rPr>
              <a:t> main() { </a:t>
            </a:r>
            <a:endParaRPr lang="zh-CN" altLang="en-US" sz="2000" dirty="0">
              <a:solidFill>
                <a:srgbClr val="1A1A1A"/>
              </a:solidFill>
              <a:latin typeface="Consolas" charset="0"/>
              <a:ea typeface="Consolas" charset="0"/>
              <a:cs typeface="Consolas" charset="0"/>
            </a:endParaRPr>
          </a:p>
          <a:p>
            <a:r>
              <a:rPr lang="zh-CN" altLang="en-US" sz="2000" dirty="0">
                <a:solidFill>
                  <a:srgbClr val="1A1A1A"/>
                </a:solidFill>
                <a:latin typeface="Consolas" charset="0"/>
                <a:ea typeface="Consolas" charset="0"/>
                <a:cs typeface="Consolas" charset="0"/>
              </a:rPr>
              <a:t>  </a:t>
            </a:r>
            <a:r>
              <a:rPr lang="en-US" altLang="zh-CN" sz="2000" dirty="0">
                <a:solidFill>
                  <a:srgbClr val="1A1A1A"/>
                </a:solidFill>
                <a:latin typeface="Consolas" charset="0"/>
                <a:ea typeface="Consolas" charset="0"/>
                <a:cs typeface="Consolas" charset="0"/>
              </a:rPr>
              <a:t>write(1, </a:t>
            </a:r>
            <a:r>
              <a:rPr lang="en-US" altLang="zh-CN" sz="2000" dirty="0" smtClean="0">
                <a:solidFill>
                  <a:srgbClr val="1A1A1A"/>
                </a:solidFill>
                <a:latin typeface="Consolas" charset="0"/>
                <a:ea typeface="Consolas" charset="0"/>
                <a:cs typeface="Consolas" charset="0"/>
              </a:rPr>
              <a:t>"Hello </a:t>
            </a:r>
            <a:r>
              <a:rPr lang="en-US" altLang="zh-CN" sz="2000" dirty="0">
                <a:solidFill>
                  <a:srgbClr val="1A1A1A"/>
                </a:solidFill>
                <a:latin typeface="Consolas" charset="0"/>
                <a:ea typeface="Consolas" charset="0"/>
                <a:cs typeface="Consolas" charset="0"/>
              </a:rPr>
              <a:t>world!\</a:t>
            </a:r>
            <a:r>
              <a:rPr lang="en-US" altLang="zh-CN" sz="2000" dirty="0" smtClean="0">
                <a:solidFill>
                  <a:srgbClr val="1A1A1A"/>
                </a:solidFill>
                <a:latin typeface="Consolas" charset="0"/>
                <a:ea typeface="Consolas" charset="0"/>
                <a:cs typeface="Consolas" charset="0"/>
              </a:rPr>
              <a:t>n", </a:t>
            </a:r>
            <a:r>
              <a:rPr lang="en-US" altLang="zh-CN" sz="2000" dirty="0">
                <a:solidFill>
                  <a:srgbClr val="1A1A1A"/>
                </a:solidFill>
                <a:latin typeface="Consolas" charset="0"/>
                <a:ea typeface="Consolas" charset="0"/>
                <a:cs typeface="Consolas" charset="0"/>
              </a:rPr>
              <a:t>13); </a:t>
            </a:r>
            <a:endParaRPr lang="zh-CN" altLang="en-US" sz="2000" dirty="0">
              <a:solidFill>
                <a:srgbClr val="1A1A1A"/>
              </a:solidFill>
              <a:latin typeface="Consolas" charset="0"/>
              <a:ea typeface="Consolas" charset="0"/>
              <a:cs typeface="Consolas" charset="0"/>
            </a:endParaRPr>
          </a:p>
          <a:p>
            <a:r>
              <a:rPr lang="en-US" altLang="zh-CN" sz="2000" dirty="0">
                <a:solidFill>
                  <a:srgbClr val="1A1A1A"/>
                </a:solidFill>
                <a:latin typeface="Consolas" charset="0"/>
                <a:ea typeface="Consolas" charset="0"/>
                <a:cs typeface="Consolas" charset="0"/>
              </a:rPr>
              <a:t>}</a:t>
            </a:r>
            <a:endParaRPr lang="zh-CN" altLang="en-US" sz="2000" dirty="0">
              <a:latin typeface="Consolas" charset="0"/>
              <a:ea typeface="Consolas" charset="0"/>
              <a:cs typeface="Consolas" charset="0"/>
            </a:endParaRPr>
          </a:p>
        </p:txBody>
      </p:sp>
      <p:sp>
        <p:nvSpPr>
          <p:cNvPr id="6" name="Rectangle 46"/>
          <p:cNvSpPr>
            <a:spLocks noGrp="1" noChangeArrowheads="1"/>
          </p:cNvSpPr>
          <p:nvPr>
            <p:ph type="title"/>
          </p:nvPr>
        </p:nvSpPr>
        <p:spPr>
          <a:xfrm>
            <a:off x="540327" y="295319"/>
            <a:ext cx="7715200" cy="900442"/>
          </a:xfrm>
        </p:spPr>
        <p:txBody>
          <a:bodyPr/>
          <a:lstStyle/>
          <a:p>
            <a:r>
              <a:rPr lang="en-US" altLang="zh-CN" dirty="0" smtClean="0">
                <a:ea typeface="宋体" charset="0"/>
              </a:rPr>
              <a:t>Using</a:t>
            </a:r>
            <a:r>
              <a:rPr lang="zh-CN" altLang="en-US" dirty="0" smtClean="0">
                <a:ea typeface="宋体" charset="0"/>
              </a:rPr>
              <a:t> </a:t>
            </a:r>
            <a:r>
              <a:rPr lang="en-US" altLang="zh-CN" dirty="0" err="1" smtClean="0">
                <a:ea typeface="宋体" charset="0"/>
              </a:rPr>
              <a:t>strace</a:t>
            </a:r>
            <a:endParaRPr lang="zh-CN" altLang="en-US" dirty="0">
              <a:ea typeface="宋体" charset="0"/>
            </a:endParaRPr>
          </a:p>
        </p:txBody>
      </p:sp>
    </p:spTree>
    <p:extLst>
      <p:ext uri="{BB962C8B-B14F-4D97-AF65-F5344CB8AC3E}">
        <p14:creationId xmlns:p14="http://schemas.microsoft.com/office/powerpoint/2010/main" val="42204465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a:xfrm>
            <a:off x="4088115" y="4043454"/>
            <a:ext cx="535723" cy="1113738"/>
          </a:xfrm>
          <a:prstGeom prst="roundRect">
            <a:avLst>
              <a:gd name="adj" fmla="val 1988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p:txBody>
      </p:sp>
      <p:sp>
        <p:nvSpPr>
          <p:cNvPr id="32" name="圆角矩形 31"/>
          <p:cNvSpPr/>
          <p:nvPr/>
        </p:nvSpPr>
        <p:spPr>
          <a:xfrm>
            <a:off x="2164070" y="2842002"/>
            <a:ext cx="535723" cy="2315190"/>
          </a:xfrm>
          <a:prstGeom prst="roundRect">
            <a:avLst>
              <a:gd name="adj" fmla="val 1988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p:txBody>
      </p:sp>
      <p:sp>
        <p:nvSpPr>
          <p:cNvPr id="2" name="标题 1"/>
          <p:cNvSpPr>
            <a:spLocks noGrp="1"/>
          </p:cNvSpPr>
          <p:nvPr>
            <p:ph type="title"/>
          </p:nvPr>
        </p:nvSpPr>
        <p:spPr/>
        <p:txBody>
          <a:bodyPr>
            <a:normAutofit fontScale="90000"/>
          </a:bodyPr>
          <a:lstStyle/>
          <a:p>
            <a:r>
              <a:rPr kumimoji="1" lang="en-US" altLang="zh-CN" dirty="0" smtClean="0"/>
              <a:t>2</a:t>
            </a:r>
            <a:r>
              <a:rPr kumimoji="1" lang="zh-CN" altLang="en-US" dirty="0" smtClean="0"/>
              <a:t> </a:t>
            </a:r>
            <a:r>
              <a:rPr kumimoji="1" lang="en-US" altLang="zh-CN" dirty="0" smtClean="0"/>
              <a:t>Ways</a:t>
            </a:r>
            <a:r>
              <a:rPr kumimoji="1" lang="zh-CN" altLang="en-US" dirty="0" smtClean="0"/>
              <a:t> </a:t>
            </a:r>
            <a:r>
              <a:rPr kumimoji="1" lang="en-US" altLang="zh-CN" dirty="0" smtClean="0"/>
              <a:t>to</a:t>
            </a:r>
            <a:r>
              <a:rPr kumimoji="1" lang="zh-CN" altLang="en-US" dirty="0" smtClean="0"/>
              <a:t> </a:t>
            </a:r>
            <a:r>
              <a:rPr kumimoji="1" lang="en-US" altLang="zh-CN" dirty="0"/>
              <a:t>D</a:t>
            </a:r>
            <a:r>
              <a:rPr kumimoji="1" lang="en-US" altLang="zh-CN" dirty="0" smtClean="0"/>
              <a:t>o</a:t>
            </a:r>
            <a:r>
              <a:rPr kumimoji="1" lang="zh-CN" altLang="en-US" dirty="0" smtClean="0"/>
              <a:t> </a:t>
            </a:r>
            <a:r>
              <a:rPr kumimoji="1" lang="en-US" altLang="zh-CN" dirty="0" smtClean="0"/>
              <a:t>System</a:t>
            </a:r>
            <a:r>
              <a:rPr kumimoji="1" lang="zh-CN" altLang="en-US" dirty="0" smtClean="0"/>
              <a:t> </a:t>
            </a:r>
            <a:r>
              <a:rPr kumimoji="1" lang="en-US" altLang="zh-CN" dirty="0" smtClean="0"/>
              <a:t>Calls:</a:t>
            </a:r>
            <a:r>
              <a:rPr kumimoji="1" lang="zh-CN" altLang="en-US" dirty="0" smtClean="0"/>
              <a:t> </a:t>
            </a:r>
            <a:r>
              <a:rPr kumimoji="1" lang="en-US" altLang="zh-CN" dirty="0" smtClean="0"/>
              <a:t>From</a:t>
            </a:r>
            <a:r>
              <a:rPr kumimoji="1" lang="zh-CN" altLang="en-US" dirty="0" smtClean="0"/>
              <a:t> </a:t>
            </a:r>
            <a:r>
              <a:rPr kumimoji="1" lang="en-US" altLang="zh-CN" dirty="0" smtClean="0"/>
              <a:t>Coder’s</a:t>
            </a:r>
            <a:r>
              <a:rPr kumimoji="1" lang="zh-CN" altLang="en-US" dirty="0" smtClean="0"/>
              <a:t> </a:t>
            </a:r>
            <a:r>
              <a:rPr kumimoji="1" lang="en-US" altLang="zh-CN" dirty="0" smtClean="0"/>
              <a:t>View</a:t>
            </a:r>
            <a:endParaRPr kumimoji="1" lang="zh-CN" altLang="en-US" dirty="0"/>
          </a:p>
        </p:txBody>
      </p:sp>
      <p:cxnSp>
        <p:nvCxnSpPr>
          <p:cNvPr id="6" name="直线连接符 5"/>
          <p:cNvCxnSpPr/>
          <p:nvPr/>
        </p:nvCxnSpPr>
        <p:spPr>
          <a:xfrm>
            <a:off x="971600" y="4725144"/>
            <a:ext cx="4536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线连接符 6"/>
          <p:cNvCxnSpPr/>
          <p:nvPr/>
        </p:nvCxnSpPr>
        <p:spPr>
          <a:xfrm>
            <a:off x="971600" y="3429000"/>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线连接符 8"/>
          <p:cNvCxnSpPr/>
          <p:nvPr/>
        </p:nvCxnSpPr>
        <p:spPr>
          <a:xfrm>
            <a:off x="3203848" y="3429000"/>
            <a:ext cx="0" cy="1296144"/>
          </a:xfrm>
          <a:prstGeom prst="line">
            <a:avLst/>
          </a:prstGeom>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971600" y="3789041"/>
            <a:ext cx="1944216" cy="461665"/>
          </a:xfrm>
          <a:prstGeom prst="rect">
            <a:avLst/>
          </a:prstGeom>
          <a:noFill/>
        </p:spPr>
        <p:txBody>
          <a:bodyPr wrap="square" rtlCol="0">
            <a:spAutoFit/>
          </a:bodyPr>
          <a:lstStyle/>
          <a:p>
            <a:r>
              <a:rPr kumimoji="1" lang="en-US" altLang="zh-CN" sz="2400" dirty="0">
                <a:solidFill>
                  <a:schemeClr val="accent1">
                    <a:lumMod val="75000"/>
                  </a:schemeClr>
                </a:solidFill>
                <a:latin typeface="Arial" panose="020B0604020202020204" pitchFamily="34" charset="0"/>
                <a:ea typeface="Microsoft YaHei Light" charset="0"/>
                <a:cs typeface="Arial" panose="020B0604020202020204" pitchFamily="34" charset="0"/>
              </a:rPr>
              <a:t>Library</a:t>
            </a:r>
            <a:endParaRPr kumimoji="1" lang="zh-CN" altLang="en-US" sz="2400"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13" name="文本框 12"/>
          <p:cNvSpPr txBox="1"/>
          <p:nvPr/>
        </p:nvSpPr>
        <p:spPr>
          <a:xfrm>
            <a:off x="971600" y="5085184"/>
            <a:ext cx="1944216" cy="461665"/>
          </a:xfrm>
          <a:prstGeom prst="rect">
            <a:avLst/>
          </a:prstGeom>
          <a:noFill/>
        </p:spPr>
        <p:txBody>
          <a:bodyPr wrap="square" rtlCol="0">
            <a:spAutoFit/>
          </a:bodyPr>
          <a:lstStyle/>
          <a:p>
            <a:r>
              <a:rPr kumimoji="1" lang="en-US" altLang="zh-CN" sz="2400" dirty="0">
                <a:solidFill>
                  <a:schemeClr val="accent1">
                    <a:lumMod val="75000"/>
                  </a:schemeClr>
                </a:solidFill>
                <a:latin typeface="Arial" panose="020B0604020202020204" pitchFamily="34" charset="0"/>
                <a:ea typeface="Microsoft YaHei Light" charset="0"/>
                <a:cs typeface="Arial" panose="020B0604020202020204" pitchFamily="34" charset="0"/>
              </a:rPr>
              <a:t>Kernel</a:t>
            </a:r>
            <a:endParaRPr kumimoji="1" lang="zh-CN" altLang="en-US" sz="2400"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15" name="文本框 14"/>
          <p:cNvSpPr txBox="1"/>
          <p:nvPr/>
        </p:nvSpPr>
        <p:spPr>
          <a:xfrm>
            <a:off x="971600" y="2319264"/>
            <a:ext cx="1944216" cy="461665"/>
          </a:xfrm>
          <a:prstGeom prst="rect">
            <a:avLst/>
          </a:prstGeom>
          <a:noFill/>
        </p:spPr>
        <p:txBody>
          <a:bodyPr wrap="square" rtlCol="0">
            <a:spAutoFit/>
          </a:bodyPr>
          <a:lstStyle/>
          <a:p>
            <a:r>
              <a:rPr kumimoji="1" lang="en-US" altLang="zh-CN" sz="2400" dirty="0">
                <a:solidFill>
                  <a:schemeClr val="accent1">
                    <a:lumMod val="75000"/>
                  </a:schemeClr>
                </a:solidFill>
                <a:latin typeface="Arial" panose="020B0604020202020204" pitchFamily="34" charset="0"/>
                <a:ea typeface="Microsoft YaHei Light" charset="0"/>
                <a:cs typeface="Arial" panose="020B0604020202020204" pitchFamily="34" charset="0"/>
              </a:rPr>
              <a:t>Application</a:t>
            </a:r>
            <a:endParaRPr kumimoji="1" lang="zh-CN" altLang="en-US" sz="2400"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20" name="下箭头 19"/>
          <p:cNvSpPr/>
          <p:nvPr/>
        </p:nvSpPr>
        <p:spPr>
          <a:xfrm>
            <a:off x="2267744" y="4570114"/>
            <a:ext cx="288032" cy="437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21" name="下箭头 20"/>
          <p:cNvSpPr/>
          <p:nvPr/>
        </p:nvSpPr>
        <p:spPr>
          <a:xfrm>
            <a:off x="4211960" y="4575622"/>
            <a:ext cx="288032" cy="437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1" name="下箭头 30"/>
          <p:cNvSpPr/>
          <p:nvPr/>
        </p:nvSpPr>
        <p:spPr>
          <a:xfrm>
            <a:off x="2267744" y="3282232"/>
            <a:ext cx="288032" cy="437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4" name="文本框 33"/>
          <p:cNvSpPr txBox="1"/>
          <p:nvPr/>
        </p:nvSpPr>
        <p:spPr>
          <a:xfrm>
            <a:off x="2168842" y="2849859"/>
            <a:ext cx="504056" cy="369332"/>
          </a:xfrm>
          <a:prstGeom prst="rect">
            <a:avLst/>
          </a:prstGeom>
          <a:noFill/>
        </p:spPr>
        <p:txBody>
          <a:bodyPr wrap="square" rtlCol="0">
            <a:spAutoFit/>
          </a:bodyPr>
          <a:lstStyle/>
          <a:p>
            <a:pPr algn="ctr"/>
            <a:r>
              <a:rPr kumimoji="1" lang="en-US" altLang="zh-CN" b="1" dirty="0">
                <a:solidFill>
                  <a:schemeClr val="accent1">
                    <a:lumMod val="75000"/>
                  </a:schemeClr>
                </a:solidFill>
                <a:latin typeface="Arial" panose="020B0604020202020204" pitchFamily="34" charset="0"/>
                <a:ea typeface="Microsoft YaHei Light" charset="0"/>
                <a:cs typeface="Arial" panose="020B0604020202020204" pitchFamily="34" charset="0"/>
              </a:rPr>
              <a:t>1</a:t>
            </a:r>
            <a:endParaRPr kumimoji="1" lang="zh-CN" altLang="en-US" b="1"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35" name="文本框 34"/>
          <p:cNvSpPr txBox="1"/>
          <p:nvPr/>
        </p:nvSpPr>
        <p:spPr>
          <a:xfrm>
            <a:off x="4108285" y="4066039"/>
            <a:ext cx="504056" cy="369332"/>
          </a:xfrm>
          <a:prstGeom prst="rect">
            <a:avLst/>
          </a:prstGeom>
          <a:noFill/>
        </p:spPr>
        <p:txBody>
          <a:bodyPr wrap="square" rtlCol="0">
            <a:spAutoFit/>
          </a:bodyPr>
          <a:lstStyle/>
          <a:p>
            <a:pPr algn="ctr"/>
            <a:r>
              <a:rPr kumimoji="1" lang="en-US" altLang="zh-CN" b="1" dirty="0">
                <a:solidFill>
                  <a:schemeClr val="accent1">
                    <a:lumMod val="75000"/>
                  </a:schemeClr>
                </a:solidFill>
                <a:latin typeface="Arial" panose="020B0604020202020204" pitchFamily="34" charset="0"/>
                <a:ea typeface="Microsoft YaHei Light" charset="0"/>
                <a:cs typeface="Arial" panose="020B0604020202020204" pitchFamily="34" charset="0"/>
              </a:rPr>
              <a:t>2</a:t>
            </a:r>
            <a:endParaRPr kumimoji="1" lang="zh-CN" altLang="en-US" b="1"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36" name="圆角矩形 35"/>
          <p:cNvSpPr/>
          <p:nvPr/>
        </p:nvSpPr>
        <p:spPr>
          <a:xfrm>
            <a:off x="3548055" y="1800023"/>
            <a:ext cx="1950939" cy="1049836"/>
          </a:xfrm>
          <a:prstGeom prst="roundRect">
            <a:avLst>
              <a:gd name="adj" fmla="val 73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Using</a:t>
            </a:r>
            <a:r>
              <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C</a:t>
            </a:r>
            <a:r>
              <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a:t>
            </a:r>
            <a:r>
              <a:rPr kumimoji="1" lang="en-US" altLang="zh-CN" sz="2000" dirty="0" err="1">
                <a:solidFill>
                  <a:schemeClr val="accent1">
                    <a:lumMod val="50000"/>
                  </a:schemeClr>
                </a:solidFill>
                <a:latin typeface="Arial" panose="020B0604020202020204" pitchFamily="34" charset="0"/>
                <a:ea typeface="Microsoft YaHei Light" charset="0"/>
                <a:cs typeface="Arial" panose="020B0604020202020204" pitchFamily="34" charset="0"/>
              </a:rPr>
              <a:t>glibc</a:t>
            </a: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a:t>
            </a:r>
            <a:endParaRPr kumimoji="1" lang="zh-CN" altLang="en-US" sz="2000" baseline="30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a:p>
            <a:pPr>
              <a:lnSpc>
                <a:spcPct val="150000"/>
              </a:lnSpc>
            </a:pP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E.g.,</a:t>
            </a:r>
            <a:r>
              <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open()</a:t>
            </a: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p:txBody>
      </p:sp>
      <p:cxnSp>
        <p:nvCxnSpPr>
          <p:cNvPr id="37" name="直线连接符 36"/>
          <p:cNvCxnSpPr>
            <a:stCxn id="34" idx="3"/>
            <a:endCxn id="36" idx="1"/>
          </p:cNvCxnSpPr>
          <p:nvPr/>
        </p:nvCxnSpPr>
        <p:spPr>
          <a:xfrm flipV="1">
            <a:off x="2672898" y="2324941"/>
            <a:ext cx="875156" cy="70958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5508102" y="3005504"/>
            <a:ext cx="2592290" cy="1049836"/>
          </a:xfrm>
          <a:prstGeom prst="roundRect">
            <a:avLst>
              <a:gd name="adj" fmla="val 73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Using</a:t>
            </a:r>
            <a:r>
              <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assembly</a:t>
            </a: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a:p>
            <a:pPr>
              <a:lnSpc>
                <a:spcPct val="150000"/>
              </a:lnSpc>
            </a:pP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E.g.,</a:t>
            </a:r>
            <a:r>
              <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smtClean="0">
                <a:solidFill>
                  <a:schemeClr val="accent1">
                    <a:lumMod val="50000"/>
                  </a:schemeClr>
                </a:solidFill>
                <a:latin typeface="Arial" panose="020B0604020202020204" pitchFamily="34" charset="0"/>
                <a:ea typeface="Microsoft YaHei Light" charset="0"/>
                <a:cs typeface="Arial" panose="020B0604020202020204" pitchFamily="34" charset="0"/>
              </a:rPr>
              <a:t>"</a:t>
            </a:r>
            <a:r>
              <a:rPr kumimoji="1" lang="en-US" altLang="zh-CN" sz="2000" dirty="0" err="1" smtClean="0">
                <a:solidFill>
                  <a:schemeClr val="accent1">
                    <a:lumMod val="50000"/>
                  </a:schemeClr>
                </a:solidFill>
                <a:latin typeface="Arial" panose="020B0604020202020204" pitchFamily="34" charset="0"/>
                <a:ea typeface="Microsoft YaHei Light" charset="0"/>
                <a:cs typeface="Arial" panose="020B0604020202020204" pitchFamily="34" charset="0"/>
              </a:rPr>
              <a:t>int</a:t>
            </a:r>
            <a:r>
              <a:rPr kumimoji="1" lang="zh-CN" altLang="en-US" sz="2000" dirty="0" smtClean="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smtClean="0">
                <a:solidFill>
                  <a:schemeClr val="accent1">
                    <a:lumMod val="50000"/>
                  </a:schemeClr>
                </a:solidFill>
                <a:latin typeface="Arial" panose="020B0604020202020204" pitchFamily="34" charset="0"/>
                <a:ea typeface="Microsoft YaHei Light" charset="0"/>
                <a:cs typeface="Arial" panose="020B0604020202020204" pitchFamily="34" charset="0"/>
              </a:rPr>
              <a:t>0x80"</a:t>
            </a: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p:txBody>
      </p:sp>
      <p:cxnSp>
        <p:nvCxnSpPr>
          <p:cNvPr id="41" name="直线连接符 40"/>
          <p:cNvCxnSpPr/>
          <p:nvPr/>
        </p:nvCxnSpPr>
        <p:spPr>
          <a:xfrm flipV="1">
            <a:off x="4623838" y="3525775"/>
            <a:ext cx="875157" cy="70958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4736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5479" y="472833"/>
            <a:ext cx="8507288" cy="900442"/>
          </a:xfrm>
        </p:spPr>
        <p:txBody>
          <a:bodyPr>
            <a:normAutofit fontScale="90000"/>
          </a:bodyPr>
          <a:lstStyle/>
          <a:p>
            <a:r>
              <a:rPr kumimoji="1" lang="en-US" altLang="zh-CN" dirty="0" smtClean="0"/>
              <a:t>3</a:t>
            </a:r>
            <a:r>
              <a:rPr kumimoji="1" lang="zh-CN" altLang="en-US" dirty="0" smtClean="0"/>
              <a:t> </a:t>
            </a:r>
            <a:r>
              <a:rPr kumimoji="1" lang="en-US" altLang="zh-CN" dirty="0" smtClean="0"/>
              <a:t>Ways</a:t>
            </a:r>
            <a:r>
              <a:rPr kumimoji="1" lang="zh-CN" altLang="en-US" dirty="0" smtClean="0"/>
              <a:t> </a:t>
            </a:r>
            <a:r>
              <a:rPr kumimoji="1" lang="en-US" altLang="zh-CN" dirty="0" smtClean="0"/>
              <a:t>to</a:t>
            </a:r>
            <a:r>
              <a:rPr kumimoji="1" lang="zh-CN" altLang="en-US" dirty="0" smtClean="0"/>
              <a:t> </a:t>
            </a:r>
            <a:r>
              <a:rPr kumimoji="1" lang="en-US" altLang="zh-CN" dirty="0"/>
              <a:t>D</a:t>
            </a:r>
            <a:r>
              <a:rPr kumimoji="1" lang="en-US" altLang="zh-CN" dirty="0" smtClean="0"/>
              <a:t>o</a:t>
            </a:r>
            <a:r>
              <a:rPr kumimoji="1" lang="zh-CN" altLang="en-US" dirty="0" smtClean="0"/>
              <a:t> </a:t>
            </a:r>
            <a:r>
              <a:rPr kumimoji="1" lang="en-US" altLang="zh-CN" dirty="0" smtClean="0"/>
              <a:t>System</a:t>
            </a:r>
            <a:r>
              <a:rPr kumimoji="1" lang="zh-CN" altLang="en-US" dirty="0" smtClean="0"/>
              <a:t> </a:t>
            </a:r>
            <a:r>
              <a:rPr kumimoji="1" lang="en-US" altLang="zh-CN" dirty="0" smtClean="0"/>
              <a:t>Calls:</a:t>
            </a:r>
            <a:r>
              <a:rPr kumimoji="1" lang="zh-CN" altLang="en-US" dirty="0" smtClean="0"/>
              <a:t> </a:t>
            </a:r>
            <a:r>
              <a:rPr kumimoji="1" lang="en-US" altLang="zh-CN" dirty="0" smtClean="0"/>
              <a:t>From</a:t>
            </a:r>
            <a:r>
              <a:rPr kumimoji="1" lang="zh-CN" altLang="en-US" dirty="0" smtClean="0"/>
              <a:t> </a:t>
            </a:r>
            <a:r>
              <a:rPr kumimoji="1" lang="en-US" altLang="zh-CN" dirty="0" smtClean="0"/>
              <a:t>Machine’s</a:t>
            </a:r>
            <a:r>
              <a:rPr kumimoji="1" lang="zh-CN" altLang="en-US" dirty="0" smtClean="0"/>
              <a:t> </a:t>
            </a:r>
            <a:r>
              <a:rPr kumimoji="1" lang="en-US" altLang="zh-CN" dirty="0" smtClean="0"/>
              <a:t>View</a:t>
            </a:r>
            <a:endParaRPr kumimoji="1" lang="zh-CN" altLang="en-US" dirty="0"/>
          </a:p>
        </p:txBody>
      </p:sp>
      <p:cxnSp>
        <p:nvCxnSpPr>
          <p:cNvPr id="6" name="直线连接符 5"/>
          <p:cNvCxnSpPr/>
          <p:nvPr/>
        </p:nvCxnSpPr>
        <p:spPr>
          <a:xfrm>
            <a:off x="971600" y="4725144"/>
            <a:ext cx="45365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线连接符 6"/>
          <p:cNvCxnSpPr/>
          <p:nvPr/>
        </p:nvCxnSpPr>
        <p:spPr>
          <a:xfrm>
            <a:off x="971600" y="3429000"/>
            <a:ext cx="22322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线连接符 8"/>
          <p:cNvCxnSpPr/>
          <p:nvPr/>
        </p:nvCxnSpPr>
        <p:spPr>
          <a:xfrm>
            <a:off x="3203848" y="3429000"/>
            <a:ext cx="0" cy="1296144"/>
          </a:xfrm>
          <a:prstGeom prst="line">
            <a:avLst/>
          </a:prstGeom>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971600" y="3789041"/>
            <a:ext cx="1944216" cy="461665"/>
          </a:xfrm>
          <a:prstGeom prst="rect">
            <a:avLst/>
          </a:prstGeom>
          <a:noFill/>
        </p:spPr>
        <p:txBody>
          <a:bodyPr wrap="square" rtlCol="0">
            <a:spAutoFit/>
          </a:bodyPr>
          <a:lstStyle/>
          <a:p>
            <a:r>
              <a:rPr kumimoji="1" lang="en-US" altLang="zh-CN" sz="2400" dirty="0">
                <a:solidFill>
                  <a:schemeClr val="accent1">
                    <a:lumMod val="75000"/>
                  </a:schemeClr>
                </a:solidFill>
                <a:latin typeface="Arial" panose="020B0604020202020204" pitchFamily="34" charset="0"/>
                <a:ea typeface="Microsoft YaHei Light" charset="0"/>
                <a:cs typeface="Arial" panose="020B0604020202020204" pitchFamily="34" charset="0"/>
              </a:rPr>
              <a:t>Library</a:t>
            </a:r>
            <a:endParaRPr kumimoji="1" lang="zh-CN" altLang="en-US" sz="2400"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13" name="文本框 12"/>
          <p:cNvSpPr txBox="1"/>
          <p:nvPr/>
        </p:nvSpPr>
        <p:spPr>
          <a:xfrm>
            <a:off x="971600" y="5085184"/>
            <a:ext cx="1944216" cy="461665"/>
          </a:xfrm>
          <a:prstGeom prst="rect">
            <a:avLst/>
          </a:prstGeom>
          <a:noFill/>
        </p:spPr>
        <p:txBody>
          <a:bodyPr wrap="square" rtlCol="0">
            <a:spAutoFit/>
          </a:bodyPr>
          <a:lstStyle/>
          <a:p>
            <a:r>
              <a:rPr kumimoji="1" lang="en-US" altLang="zh-CN" sz="2400" dirty="0">
                <a:solidFill>
                  <a:schemeClr val="accent1">
                    <a:lumMod val="75000"/>
                  </a:schemeClr>
                </a:solidFill>
                <a:latin typeface="Arial" panose="020B0604020202020204" pitchFamily="34" charset="0"/>
                <a:ea typeface="Microsoft YaHei Light" charset="0"/>
                <a:cs typeface="Arial" panose="020B0604020202020204" pitchFamily="34" charset="0"/>
              </a:rPr>
              <a:t>Kernel</a:t>
            </a:r>
            <a:endParaRPr kumimoji="1" lang="zh-CN" altLang="en-US" sz="2400"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15" name="文本框 14"/>
          <p:cNvSpPr txBox="1"/>
          <p:nvPr/>
        </p:nvSpPr>
        <p:spPr>
          <a:xfrm>
            <a:off x="971600" y="2319264"/>
            <a:ext cx="1944216" cy="461665"/>
          </a:xfrm>
          <a:prstGeom prst="rect">
            <a:avLst/>
          </a:prstGeom>
          <a:noFill/>
        </p:spPr>
        <p:txBody>
          <a:bodyPr wrap="square" rtlCol="0">
            <a:spAutoFit/>
          </a:bodyPr>
          <a:lstStyle/>
          <a:p>
            <a:r>
              <a:rPr kumimoji="1" lang="en-US" altLang="zh-CN" sz="2400" dirty="0">
                <a:solidFill>
                  <a:schemeClr val="accent1">
                    <a:lumMod val="75000"/>
                  </a:schemeClr>
                </a:solidFill>
                <a:latin typeface="Arial" panose="020B0604020202020204" pitchFamily="34" charset="0"/>
                <a:ea typeface="Microsoft YaHei Light" charset="0"/>
                <a:cs typeface="Arial" panose="020B0604020202020204" pitchFamily="34" charset="0"/>
              </a:rPr>
              <a:t>Application</a:t>
            </a:r>
            <a:endParaRPr kumimoji="1" lang="zh-CN" altLang="en-US" sz="2400" dirty="0">
              <a:solidFill>
                <a:schemeClr val="accent1">
                  <a:lumMod val="75000"/>
                </a:schemeClr>
              </a:solidFill>
              <a:latin typeface="Arial" panose="020B0604020202020204" pitchFamily="34" charset="0"/>
              <a:ea typeface="Microsoft YaHei Light" charset="0"/>
              <a:cs typeface="Arial" panose="020B0604020202020204" pitchFamily="34" charset="0"/>
            </a:endParaRPr>
          </a:p>
        </p:txBody>
      </p:sp>
      <p:sp>
        <p:nvSpPr>
          <p:cNvPr id="22" name="圆角矩形 21"/>
          <p:cNvSpPr/>
          <p:nvPr/>
        </p:nvSpPr>
        <p:spPr>
          <a:xfrm>
            <a:off x="5204239" y="2040948"/>
            <a:ext cx="2101181" cy="1728192"/>
          </a:xfrm>
          <a:prstGeom prst="roundRect">
            <a:avLst>
              <a:gd name="adj" fmla="val 733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ct val="150000"/>
              </a:lnSpc>
              <a:buAutoNum type="arabicPeriod"/>
            </a:pPr>
            <a:r>
              <a:rPr kumimoji="1" lang="en-US" altLang="zh-CN" sz="2000" dirty="0" err="1">
                <a:solidFill>
                  <a:schemeClr val="accent1">
                    <a:lumMod val="50000"/>
                  </a:schemeClr>
                </a:solidFill>
                <a:latin typeface="Arial" panose="020B0604020202020204" pitchFamily="34" charset="0"/>
                <a:ea typeface="Microsoft YaHei Light" charset="0"/>
                <a:cs typeface="Arial" panose="020B0604020202020204" pitchFamily="34" charset="0"/>
              </a:rPr>
              <a:t>int</a:t>
            </a:r>
            <a:r>
              <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rPr>
              <a:t> </a:t>
            </a: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0x80</a:t>
            </a: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a:p>
            <a:pPr marL="342900" indent="-342900">
              <a:lnSpc>
                <a:spcPct val="150000"/>
              </a:lnSpc>
              <a:buAutoNum type="arabicPeriod"/>
            </a:pP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SYSENTER</a:t>
            </a: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a:p>
            <a:pPr marL="342900" indent="-342900">
              <a:lnSpc>
                <a:spcPct val="150000"/>
              </a:lnSpc>
              <a:buAutoNum type="arabicPeriod"/>
            </a:pPr>
            <a:r>
              <a:rPr kumimoji="1" lang="en-US" altLang="zh-CN" sz="2000" dirty="0">
                <a:solidFill>
                  <a:schemeClr val="accent1">
                    <a:lumMod val="50000"/>
                  </a:schemeClr>
                </a:solidFill>
                <a:latin typeface="Arial" panose="020B0604020202020204" pitchFamily="34" charset="0"/>
                <a:ea typeface="Microsoft YaHei Light" charset="0"/>
                <a:cs typeface="Arial" panose="020B0604020202020204" pitchFamily="34" charset="0"/>
              </a:rPr>
              <a:t>SYSCALL</a:t>
            </a:r>
            <a:endParaRPr kumimoji="1" lang="zh-CN" altLang="en-US" sz="2000" dirty="0">
              <a:solidFill>
                <a:schemeClr val="accent1">
                  <a:lumMod val="50000"/>
                </a:schemeClr>
              </a:solidFill>
              <a:latin typeface="Arial" panose="020B0604020202020204" pitchFamily="34" charset="0"/>
              <a:ea typeface="Microsoft YaHei Light" charset="0"/>
              <a:cs typeface="Arial" panose="020B0604020202020204" pitchFamily="34" charset="0"/>
            </a:endParaRPr>
          </a:p>
        </p:txBody>
      </p:sp>
      <p:cxnSp>
        <p:nvCxnSpPr>
          <p:cNvPr id="23" name="直线连接符 22"/>
          <p:cNvCxnSpPr>
            <a:stCxn id="25" idx="1"/>
          </p:cNvCxnSpPr>
          <p:nvPr/>
        </p:nvCxnSpPr>
        <p:spPr>
          <a:xfrm flipV="1">
            <a:off x="4122520" y="2057351"/>
            <a:ext cx="1107506" cy="249289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flipV="1">
            <a:off x="4591910" y="3726622"/>
            <a:ext cx="638117" cy="129301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4" name="下箭头 13"/>
          <p:cNvSpPr/>
          <p:nvPr/>
        </p:nvSpPr>
        <p:spPr>
          <a:xfrm>
            <a:off x="2240849" y="3282232"/>
            <a:ext cx="288032" cy="437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cxnSp>
        <p:nvCxnSpPr>
          <p:cNvPr id="19" name="直线连接符 18"/>
          <p:cNvCxnSpPr/>
          <p:nvPr/>
        </p:nvCxnSpPr>
        <p:spPr>
          <a:xfrm flipV="1">
            <a:off x="2383628" y="2060847"/>
            <a:ext cx="2846398" cy="238922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flipV="1">
            <a:off x="2618322" y="3728107"/>
            <a:ext cx="2611704" cy="128856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4025308" y="4453037"/>
            <a:ext cx="663815" cy="6638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26" name="下箭头 25"/>
          <p:cNvSpPr/>
          <p:nvPr/>
        </p:nvSpPr>
        <p:spPr>
          <a:xfrm>
            <a:off x="4211960" y="4575622"/>
            <a:ext cx="288032" cy="437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21" name="椭圆 20"/>
          <p:cNvSpPr/>
          <p:nvPr/>
        </p:nvSpPr>
        <p:spPr>
          <a:xfrm>
            <a:off x="2051721" y="4450070"/>
            <a:ext cx="663815" cy="663815"/>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28" name="下箭头 27"/>
          <p:cNvSpPr/>
          <p:nvPr/>
        </p:nvSpPr>
        <p:spPr>
          <a:xfrm>
            <a:off x="2240849" y="4570114"/>
            <a:ext cx="288032" cy="4375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52960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Example</a:t>
            </a:r>
            <a:r>
              <a:rPr kumimoji="1" lang="zh-CN" altLang="en-US" dirty="0" smtClean="0"/>
              <a:t> </a:t>
            </a:r>
            <a:r>
              <a:rPr kumimoji="1" lang="en-US" altLang="zh-CN" dirty="0" smtClean="0"/>
              <a:t>of</a:t>
            </a:r>
            <a:r>
              <a:rPr kumimoji="1" lang="zh-CN" altLang="en-US" dirty="0" smtClean="0"/>
              <a:t> </a:t>
            </a:r>
            <a:r>
              <a:rPr kumimoji="1" lang="en-US" altLang="zh-CN" dirty="0" smtClean="0"/>
              <a:t>Calling</a:t>
            </a:r>
            <a:r>
              <a:rPr kumimoji="1" lang="zh-CN" altLang="en-US" dirty="0" smtClean="0"/>
              <a:t> </a:t>
            </a:r>
            <a:r>
              <a:rPr kumimoji="1" lang="en-US" altLang="zh-CN" i="1" dirty="0" smtClean="0"/>
              <a:t>exit()</a:t>
            </a:r>
            <a:endParaRPr kumimoji="1" lang="zh-CN" altLang="en-US" i="1" dirty="0"/>
          </a:p>
        </p:txBody>
      </p:sp>
      <p:sp>
        <p:nvSpPr>
          <p:cNvPr id="3" name="内容占位符 2"/>
          <p:cNvSpPr>
            <a:spLocks noGrp="1"/>
          </p:cNvSpPr>
          <p:nvPr>
            <p:ph idx="1"/>
          </p:nvPr>
        </p:nvSpPr>
        <p:spPr>
          <a:xfrm>
            <a:off x="457200" y="1905000"/>
            <a:ext cx="8229600" cy="4381500"/>
          </a:xfrm>
        </p:spPr>
        <p:txBody>
          <a:bodyPr>
            <a:normAutofit/>
          </a:bodyPr>
          <a:lstStyle/>
          <a:p>
            <a:pPr marL="0" indent="0">
              <a:buNone/>
            </a:pPr>
            <a:r>
              <a:rPr kumimoji="1" lang="en-US" altLang="zh-CN" sz="2000" dirty="0" err="1">
                <a:latin typeface="Consolas" charset="0"/>
                <a:ea typeface="Consolas" charset="0"/>
                <a:cs typeface="Consolas" charset="0"/>
              </a:rPr>
              <a:t>int</a:t>
            </a:r>
            <a:r>
              <a:rPr kumimoji="1" lang="en-US" altLang="zh-CN" sz="2000" dirty="0">
                <a:latin typeface="Consolas" charset="0"/>
                <a:ea typeface="Consolas" charset="0"/>
                <a:cs typeface="Consolas" charset="0"/>
              </a:rPr>
              <a:t> main(</a:t>
            </a:r>
            <a:r>
              <a:rPr kumimoji="1" lang="en-US" altLang="zh-CN" sz="2000" dirty="0" err="1">
                <a:latin typeface="Consolas" charset="0"/>
                <a:ea typeface="Consolas" charset="0"/>
                <a:cs typeface="Consolas" charset="0"/>
              </a:rPr>
              <a:t>int</a:t>
            </a:r>
            <a:r>
              <a:rPr kumimoji="1" lang="en-US" altLang="zh-CN" sz="2000" dirty="0">
                <a:latin typeface="Consolas" charset="0"/>
                <a:ea typeface="Consolas" charset="0"/>
                <a:cs typeface="Consolas" charset="0"/>
              </a:rPr>
              <a:t> </a:t>
            </a:r>
            <a:r>
              <a:rPr kumimoji="1" lang="en-US" altLang="zh-CN" sz="2000" dirty="0" err="1">
                <a:latin typeface="Consolas" charset="0"/>
                <a:ea typeface="Consolas" charset="0"/>
                <a:cs typeface="Consolas" charset="0"/>
              </a:rPr>
              <a:t>argc</a:t>
            </a:r>
            <a:r>
              <a:rPr kumimoji="1" lang="en-US" altLang="zh-CN" sz="2000" dirty="0">
                <a:latin typeface="Consolas" charset="0"/>
                <a:ea typeface="Consolas" charset="0"/>
                <a:cs typeface="Consolas" charset="0"/>
              </a:rPr>
              <a:t>, char *</a:t>
            </a:r>
            <a:r>
              <a:rPr kumimoji="1" lang="en-US" altLang="zh-CN" sz="2000" dirty="0" err="1">
                <a:latin typeface="Consolas" charset="0"/>
                <a:ea typeface="Consolas" charset="0"/>
                <a:cs typeface="Consolas" charset="0"/>
              </a:rPr>
              <a:t>argv</a:t>
            </a:r>
            <a:r>
              <a:rPr kumimoji="1" lang="en-US" altLang="zh-CN" sz="2000" dirty="0">
                <a:latin typeface="Consolas" charset="0"/>
                <a:ea typeface="Consolas" charset="0"/>
                <a:cs typeface="Consolas" charset="0"/>
              </a:rPr>
              <a:t>[]) {</a:t>
            </a:r>
            <a:endParaRPr kumimoji="1" lang="zh-CN" altLang="en-US" sz="2000" dirty="0">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a:latin typeface="Consolas" charset="0"/>
                <a:ea typeface="Consolas" charset="0"/>
                <a:cs typeface="Consolas" charset="0"/>
              </a:rPr>
              <a:t> unsigned </a:t>
            </a:r>
            <a:r>
              <a:rPr kumimoji="1" lang="en-US" altLang="zh-CN" sz="2000" dirty="0" err="1">
                <a:latin typeface="Consolas" charset="0"/>
                <a:ea typeface="Consolas" charset="0"/>
                <a:cs typeface="Consolas" charset="0"/>
              </a:rPr>
              <a:t>int</a:t>
            </a:r>
            <a:r>
              <a:rPr kumimoji="1" lang="en-US" altLang="zh-CN" sz="2000" dirty="0">
                <a:latin typeface="Consolas" charset="0"/>
                <a:ea typeface="Consolas" charset="0"/>
                <a:cs typeface="Consolas" charset="0"/>
              </a:rPr>
              <a:t> </a:t>
            </a:r>
            <a:r>
              <a:rPr kumimoji="1" lang="en-US" altLang="zh-CN" sz="2000" dirty="0" err="1">
                <a:latin typeface="Consolas" charset="0"/>
                <a:ea typeface="Consolas" charset="0"/>
                <a:cs typeface="Consolas" charset="0"/>
              </a:rPr>
              <a:t>syscall_nr</a:t>
            </a:r>
            <a:r>
              <a:rPr kumimoji="1" lang="en-US" altLang="zh-CN" sz="2000" dirty="0">
                <a:latin typeface="Consolas" charset="0"/>
                <a:ea typeface="Consolas" charset="0"/>
                <a:cs typeface="Consolas" charset="0"/>
              </a:rPr>
              <a:t> = 60; </a:t>
            </a:r>
            <a:r>
              <a:rPr kumimoji="1" lang="en-US" altLang="zh-CN" sz="2000" dirty="0">
                <a:solidFill>
                  <a:schemeClr val="accent3"/>
                </a:solidFill>
                <a:latin typeface="Consolas" charset="0"/>
                <a:ea typeface="Consolas" charset="0"/>
                <a:cs typeface="Consolas" charset="0"/>
              </a:rPr>
              <a:t>//</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60</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is</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for</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exit()</a:t>
            </a:r>
            <a:endParaRPr kumimoji="1" lang="zh-CN" altLang="en-US" sz="2000" dirty="0">
              <a:solidFill>
                <a:schemeClr val="accent3"/>
              </a:solidFill>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err="1">
                <a:latin typeface="Consolas" charset="0"/>
                <a:ea typeface="Consolas" charset="0"/>
                <a:cs typeface="Consolas" charset="0"/>
              </a:rPr>
              <a:t>int</a:t>
            </a:r>
            <a:r>
              <a:rPr kumimoji="1" lang="en-US" altLang="zh-CN" sz="2000" dirty="0">
                <a:latin typeface="Consolas" charset="0"/>
                <a:ea typeface="Consolas" charset="0"/>
                <a:cs typeface="Consolas" charset="0"/>
              </a:rPr>
              <a:t> </a:t>
            </a:r>
            <a:r>
              <a:rPr kumimoji="1" lang="en-US" altLang="zh-CN" sz="2000" dirty="0" err="1">
                <a:latin typeface="Consolas" charset="0"/>
                <a:ea typeface="Consolas" charset="0"/>
                <a:cs typeface="Consolas" charset="0"/>
              </a:rPr>
              <a:t>exit_status</a:t>
            </a:r>
            <a:r>
              <a:rPr kumimoji="1" lang="en-US" altLang="zh-CN" sz="2000" dirty="0">
                <a:latin typeface="Consolas" charset="0"/>
                <a:ea typeface="Consolas" charset="0"/>
                <a:cs typeface="Consolas" charset="0"/>
              </a:rPr>
              <a:t> = 42; </a:t>
            </a:r>
            <a:r>
              <a:rPr kumimoji="1" lang="en-US" altLang="zh-CN" sz="2000" dirty="0">
                <a:solidFill>
                  <a:schemeClr val="accent3"/>
                </a:solidFill>
                <a:latin typeface="Consolas" charset="0"/>
                <a:ea typeface="Consolas" charset="0"/>
                <a:cs typeface="Consolas" charset="0"/>
              </a:rPr>
              <a:t>//</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42</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is</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the</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return</a:t>
            </a:r>
            <a:r>
              <a:rPr kumimoji="1" lang="zh-CN" altLang="en-US" sz="2000" dirty="0">
                <a:solidFill>
                  <a:schemeClr val="accent3"/>
                </a:solidFill>
                <a:latin typeface="Consolas" charset="0"/>
                <a:ea typeface="Consolas" charset="0"/>
                <a:cs typeface="Consolas" charset="0"/>
              </a:rPr>
              <a:t> </a:t>
            </a:r>
            <a:r>
              <a:rPr kumimoji="1" lang="en-US" altLang="zh-CN" sz="2000" dirty="0">
                <a:solidFill>
                  <a:schemeClr val="accent3"/>
                </a:solidFill>
                <a:latin typeface="Consolas" charset="0"/>
                <a:ea typeface="Consolas" charset="0"/>
                <a:cs typeface="Consolas" charset="0"/>
              </a:rPr>
              <a:t>value</a:t>
            </a:r>
            <a:endParaRPr kumimoji="1" lang="zh-CN" altLang="en-US" sz="2000" dirty="0">
              <a:solidFill>
                <a:schemeClr val="accent3"/>
              </a:solidFill>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err="1">
                <a:latin typeface="Consolas" charset="0"/>
                <a:ea typeface="Consolas" charset="0"/>
                <a:cs typeface="Consolas" charset="0"/>
              </a:rPr>
              <a:t>asm</a:t>
            </a:r>
            <a:r>
              <a:rPr kumimoji="1" lang="en-US" altLang="zh-CN" sz="2000" dirty="0">
                <a:latin typeface="Consolas" charset="0"/>
                <a:ea typeface="Consolas" charset="0"/>
                <a:cs typeface="Consolas" charset="0"/>
              </a:rPr>
              <a:t> </a:t>
            </a:r>
            <a:r>
              <a:rPr kumimoji="1" lang="en-US" altLang="zh-CN" sz="2000" dirty="0" smtClean="0">
                <a:latin typeface="Consolas" charset="0"/>
                <a:ea typeface="Consolas" charset="0"/>
                <a:cs typeface="Consolas" charset="0"/>
              </a:rPr>
              <a:t>("</a:t>
            </a:r>
            <a:r>
              <a:rPr kumimoji="1" lang="en-US" altLang="zh-CN" sz="2000" dirty="0" err="1" smtClean="0">
                <a:latin typeface="Consolas" charset="0"/>
                <a:ea typeface="Consolas" charset="0"/>
                <a:cs typeface="Consolas" charset="0"/>
              </a:rPr>
              <a:t>movl</a:t>
            </a:r>
            <a:r>
              <a:rPr kumimoji="1" lang="en-US" altLang="zh-CN" sz="2000" dirty="0" smtClean="0">
                <a:latin typeface="Consolas" charset="0"/>
                <a:ea typeface="Consolas" charset="0"/>
                <a:cs typeface="Consolas" charset="0"/>
              </a:rPr>
              <a:t> </a:t>
            </a:r>
            <a:r>
              <a:rPr kumimoji="1" lang="en-US" altLang="zh-CN" sz="2000" dirty="0">
                <a:latin typeface="Consolas" charset="0"/>
                <a:ea typeface="Consolas" charset="0"/>
                <a:cs typeface="Consolas" charset="0"/>
              </a:rPr>
              <a:t>%0, %%</a:t>
            </a:r>
            <a:r>
              <a:rPr kumimoji="1" lang="en-US" altLang="zh-CN" sz="2000" dirty="0" err="1" smtClean="0">
                <a:latin typeface="Consolas" charset="0"/>
                <a:ea typeface="Consolas" charset="0"/>
                <a:cs typeface="Consolas" charset="0"/>
              </a:rPr>
              <a:t>eax</a:t>
            </a:r>
            <a:r>
              <a:rPr kumimoji="1" lang="en-US" altLang="zh-CN" sz="2000" dirty="0" smtClean="0">
                <a:latin typeface="Consolas" charset="0"/>
                <a:ea typeface="Consolas" charset="0"/>
                <a:cs typeface="Consolas" charset="0"/>
              </a:rPr>
              <a:t>\n" </a:t>
            </a:r>
            <a:endParaRPr kumimoji="1" lang="zh-CN" altLang="en-US" sz="2000" dirty="0">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smtClean="0">
                <a:latin typeface="Consolas" charset="0"/>
                <a:ea typeface="Consolas" charset="0"/>
                <a:cs typeface="Consolas" charset="0"/>
              </a:rPr>
              <a:t>"</a:t>
            </a:r>
            <a:r>
              <a:rPr kumimoji="1" lang="en-US" altLang="zh-CN" sz="2000" dirty="0" err="1" smtClean="0">
                <a:latin typeface="Consolas" charset="0"/>
                <a:ea typeface="Consolas" charset="0"/>
                <a:cs typeface="Consolas" charset="0"/>
              </a:rPr>
              <a:t>movl</a:t>
            </a:r>
            <a:r>
              <a:rPr kumimoji="1" lang="en-US" altLang="zh-CN" sz="2000" dirty="0" smtClean="0">
                <a:latin typeface="Consolas" charset="0"/>
                <a:ea typeface="Consolas" charset="0"/>
                <a:cs typeface="Consolas" charset="0"/>
              </a:rPr>
              <a:t> </a:t>
            </a:r>
            <a:r>
              <a:rPr kumimoji="1" lang="en-US" altLang="zh-CN" sz="2000" dirty="0">
                <a:latin typeface="Consolas" charset="0"/>
                <a:ea typeface="Consolas" charset="0"/>
                <a:cs typeface="Consolas" charset="0"/>
              </a:rPr>
              <a:t>%1, %%</a:t>
            </a:r>
            <a:r>
              <a:rPr kumimoji="1" lang="en-US" altLang="zh-CN" sz="2000" dirty="0" err="1" smtClean="0">
                <a:latin typeface="Consolas" charset="0"/>
                <a:ea typeface="Consolas" charset="0"/>
                <a:cs typeface="Consolas" charset="0"/>
              </a:rPr>
              <a:t>ebx</a:t>
            </a:r>
            <a:r>
              <a:rPr kumimoji="1" lang="en-US" altLang="zh-CN" sz="2000" dirty="0" smtClean="0">
                <a:latin typeface="Consolas" charset="0"/>
                <a:ea typeface="Consolas" charset="0"/>
                <a:cs typeface="Consolas" charset="0"/>
              </a:rPr>
              <a:t>\n" </a:t>
            </a:r>
            <a:endParaRPr kumimoji="1" lang="zh-CN" altLang="en-US" sz="2000" dirty="0">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smtClean="0">
                <a:solidFill>
                  <a:schemeClr val="accent2"/>
                </a:solidFill>
                <a:latin typeface="Consolas" charset="0"/>
                <a:ea typeface="Consolas" charset="0"/>
                <a:cs typeface="Consolas" charset="0"/>
              </a:rPr>
              <a:t>"</a:t>
            </a:r>
            <a:r>
              <a:rPr kumimoji="1" lang="en-US" altLang="zh-CN" sz="2000" dirty="0" err="1" smtClean="0">
                <a:solidFill>
                  <a:schemeClr val="accent2"/>
                </a:solidFill>
                <a:latin typeface="Consolas" charset="0"/>
                <a:ea typeface="Consolas" charset="0"/>
                <a:cs typeface="Consolas" charset="0"/>
              </a:rPr>
              <a:t>int</a:t>
            </a:r>
            <a:r>
              <a:rPr kumimoji="1" lang="en-US" altLang="zh-CN" sz="2000" dirty="0" smtClean="0">
                <a:solidFill>
                  <a:schemeClr val="accent2"/>
                </a:solidFill>
                <a:latin typeface="Consolas" charset="0"/>
                <a:ea typeface="Consolas" charset="0"/>
                <a:cs typeface="Consolas" charset="0"/>
              </a:rPr>
              <a:t> </a:t>
            </a:r>
            <a:r>
              <a:rPr kumimoji="1" lang="en-US" altLang="zh-CN" sz="2000" dirty="0">
                <a:solidFill>
                  <a:schemeClr val="accent2"/>
                </a:solidFill>
                <a:latin typeface="Consolas" charset="0"/>
                <a:ea typeface="Consolas" charset="0"/>
                <a:cs typeface="Consolas" charset="0"/>
              </a:rPr>
              <a:t>$</a:t>
            </a:r>
            <a:r>
              <a:rPr kumimoji="1" lang="en-US" altLang="zh-CN" sz="2000" dirty="0" smtClean="0">
                <a:solidFill>
                  <a:schemeClr val="accent2"/>
                </a:solidFill>
                <a:latin typeface="Consolas" charset="0"/>
                <a:ea typeface="Consolas" charset="0"/>
                <a:cs typeface="Consolas" charset="0"/>
              </a:rPr>
              <a:t>0x80" </a:t>
            </a:r>
            <a:endParaRPr kumimoji="1" lang="zh-CN" altLang="en-US" sz="2000" dirty="0">
              <a:solidFill>
                <a:schemeClr val="accent2"/>
              </a:solidFill>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a:latin typeface="Consolas" charset="0"/>
                <a:ea typeface="Consolas" charset="0"/>
                <a:cs typeface="Consolas" charset="0"/>
              </a:rPr>
              <a:t>: </a:t>
            </a:r>
            <a:endParaRPr kumimoji="1" lang="zh-CN" altLang="en-US" sz="2000" dirty="0">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a:latin typeface="Consolas" charset="0"/>
                <a:ea typeface="Consolas" charset="0"/>
                <a:cs typeface="Consolas" charset="0"/>
              </a:rPr>
              <a:t> :</a:t>
            </a:r>
            <a:r>
              <a:rPr kumimoji="1" lang="zh-CN" altLang="en-US" sz="2000" dirty="0">
                <a:latin typeface="Consolas" charset="0"/>
                <a:ea typeface="Consolas" charset="0"/>
                <a:cs typeface="Consolas" charset="0"/>
              </a:rPr>
              <a:t> </a:t>
            </a:r>
            <a:r>
              <a:rPr kumimoji="1" lang="en-US" altLang="zh-CN" sz="2000" dirty="0" smtClean="0">
                <a:latin typeface="Consolas" charset="0"/>
                <a:ea typeface="Consolas" charset="0"/>
                <a:cs typeface="Consolas" charset="0"/>
              </a:rPr>
              <a:t>"m" </a:t>
            </a:r>
            <a:r>
              <a:rPr kumimoji="1" lang="en-US" altLang="zh-CN" sz="2000" dirty="0">
                <a:latin typeface="Consolas" charset="0"/>
                <a:ea typeface="Consolas" charset="0"/>
                <a:cs typeface="Consolas" charset="0"/>
              </a:rPr>
              <a:t>(</a:t>
            </a:r>
            <a:r>
              <a:rPr kumimoji="1" lang="en-US" altLang="zh-CN" sz="2000" dirty="0" err="1">
                <a:latin typeface="Consolas" charset="0"/>
                <a:ea typeface="Consolas" charset="0"/>
                <a:cs typeface="Consolas" charset="0"/>
              </a:rPr>
              <a:t>syscall_nr</a:t>
            </a:r>
            <a:r>
              <a:rPr kumimoji="1" lang="en-US" altLang="zh-CN" sz="2000" dirty="0">
                <a:latin typeface="Consolas" charset="0"/>
                <a:ea typeface="Consolas" charset="0"/>
                <a:cs typeface="Consolas" charset="0"/>
              </a:rPr>
              <a:t>), </a:t>
            </a:r>
            <a:r>
              <a:rPr kumimoji="1" lang="en-US" altLang="zh-CN" sz="2000" dirty="0" smtClean="0">
                <a:latin typeface="Consolas" charset="0"/>
                <a:ea typeface="Consolas" charset="0"/>
                <a:cs typeface="Consolas" charset="0"/>
              </a:rPr>
              <a:t>"m" </a:t>
            </a:r>
            <a:r>
              <a:rPr kumimoji="1" lang="en-US" altLang="zh-CN" sz="2000" dirty="0">
                <a:latin typeface="Consolas" charset="0"/>
                <a:ea typeface="Consolas" charset="0"/>
                <a:cs typeface="Consolas" charset="0"/>
              </a:rPr>
              <a:t>(</a:t>
            </a:r>
            <a:r>
              <a:rPr kumimoji="1" lang="en-US" altLang="zh-CN" sz="2000" dirty="0" err="1">
                <a:latin typeface="Consolas" charset="0"/>
                <a:ea typeface="Consolas" charset="0"/>
                <a:cs typeface="Consolas" charset="0"/>
              </a:rPr>
              <a:t>exit_status</a:t>
            </a:r>
            <a:r>
              <a:rPr kumimoji="1" lang="en-US" altLang="zh-CN" sz="2000" dirty="0">
                <a:latin typeface="Consolas" charset="0"/>
                <a:ea typeface="Consolas" charset="0"/>
                <a:cs typeface="Consolas" charset="0"/>
              </a:rPr>
              <a:t>) </a:t>
            </a:r>
            <a:endParaRPr kumimoji="1" lang="zh-CN" altLang="en-US" sz="2000" dirty="0">
              <a:latin typeface="Consolas" charset="0"/>
              <a:ea typeface="Consolas" charset="0"/>
              <a:cs typeface="Consolas" charset="0"/>
            </a:endParaRPr>
          </a:p>
          <a:p>
            <a:pPr marL="0" indent="0">
              <a:buNone/>
            </a:pPr>
            <a:r>
              <a:rPr kumimoji="1" lang="zh-CN" altLang="en-US" sz="2000" dirty="0">
                <a:latin typeface="Consolas" charset="0"/>
                <a:ea typeface="Consolas" charset="0"/>
                <a:cs typeface="Consolas" charset="0"/>
              </a:rPr>
              <a:t>      </a:t>
            </a:r>
            <a:r>
              <a:rPr kumimoji="1" lang="en-US" altLang="zh-CN" sz="2000" dirty="0">
                <a:latin typeface="Consolas" charset="0"/>
                <a:ea typeface="Consolas" charset="0"/>
                <a:cs typeface="Consolas" charset="0"/>
              </a:rPr>
              <a:t> :</a:t>
            </a:r>
            <a:r>
              <a:rPr kumimoji="1" lang="zh-CN" altLang="en-US" sz="2000" dirty="0">
                <a:latin typeface="Consolas" charset="0"/>
                <a:ea typeface="Consolas" charset="0"/>
                <a:cs typeface="Consolas" charset="0"/>
              </a:rPr>
              <a:t> </a:t>
            </a:r>
            <a:r>
              <a:rPr kumimoji="1" lang="en-US" altLang="zh-CN" sz="2000" dirty="0" smtClean="0">
                <a:latin typeface="Consolas" charset="0"/>
                <a:ea typeface="Consolas" charset="0"/>
                <a:cs typeface="Consolas" charset="0"/>
              </a:rPr>
              <a:t>"</a:t>
            </a:r>
            <a:r>
              <a:rPr kumimoji="1" lang="en-US" altLang="zh-CN" sz="2000" dirty="0" err="1" smtClean="0">
                <a:latin typeface="Consolas" charset="0"/>
                <a:ea typeface="Consolas" charset="0"/>
                <a:cs typeface="Consolas" charset="0"/>
              </a:rPr>
              <a:t>eax</a:t>
            </a:r>
            <a:r>
              <a:rPr kumimoji="1" lang="en-US" altLang="zh-CN" sz="2000" dirty="0" smtClean="0">
                <a:latin typeface="Consolas" charset="0"/>
                <a:ea typeface="Consolas" charset="0"/>
                <a:cs typeface="Consolas" charset="0"/>
              </a:rPr>
              <a:t>", "</a:t>
            </a:r>
            <a:r>
              <a:rPr kumimoji="1" lang="en-US" altLang="zh-CN" sz="2000" dirty="0" err="1" smtClean="0">
                <a:latin typeface="Consolas" charset="0"/>
                <a:ea typeface="Consolas" charset="0"/>
                <a:cs typeface="Consolas" charset="0"/>
              </a:rPr>
              <a:t>ebx</a:t>
            </a:r>
            <a:r>
              <a:rPr kumimoji="1" lang="en-US" altLang="zh-CN" sz="2000" dirty="0" smtClean="0">
                <a:latin typeface="Consolas" charset="0"/>
                <a:ea typeface="Consolas" charset="0"/>
                <a:cs typeface="Consolas" charset="0"/>
              </a:rPr>
              <a:t>"); </a:t>
            </a:r>
            <a:endParaRPr kumimoji="1" lang="zh-CN" altLang="en-US" sz="2000" dirty="0">
              <a:latin typeface="Consolas" charset="0"/>
              <a:ea typeface="Consolas" charset="0"/>
              <a:cs typeface="Consolas" charset="0"/>
            </a:endParaRPr>
          </a:p>
          <a:p>
            <a:pPr marL="0" indent="0">
              <a:buNone/>
            </a:pPr>
            <a:r>
              <a:rPr kumimoji="1" lang="en-US" altLang="zh-CN" sz="2000" dirty="0">
                <a:latin typeface="Consolas" charset="0"/>
                <a:ea typeface="Consolas" charset="0"/>
                <a:cs typeface="Consolas" charset="0"/>
              </a:rPr>
              <a:t>}</a:t>
            </a:r>
            <a:endParaRPr kumimoji="1" lang="zh-CN" altLang="en-US" sz="2000" dirty="0">
              <a:latin typeface="Consolas" charset="0"/>
              <a:ea typeface="Consolas" charset="0"/>
              <a:cs typeface="Consolas" charset="0"/>
            </a:endParaRPr>
          </a:p>
        </p:txBody>
      </p:sp>
      <p:sp>
        <p:nvSpPr>
          <p:cNvPr id="4" name="左箭头 3"/>
          <p:cNvSpPr/>
          <p:nvPr/>
        </p:nvSpPr>
        <p:spPr>
          <a:xfrm>
            <a:off x="4067944" y="3742016"/>
            <a:ext cx="720080" cy="360040"/>
          </a:xfrm>
          <a:prstGeom prst="lef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50768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zh-CN" smtClean="0">
                <a:ea typeface="宋体" panose="02010600030101010101" pitchFamily="2" charset="-122"/>
              </a:rPr>
              <a:t>Lib call/Syscall Return Codes</a:t>
            </a:r>
          </a:p>
        </p:txBody>
      </p:sp>
      <p:sp>
        <p:nvSpPr>
          <p:cNvPr id="30723" name="Rectangle 3"/>
          <p:cNvSpPr>
            <a:spLocks noGrp="1" noChangeArrowheads="1"/>
          </p:cNvSpPr>
          <p:nvPr>
            <p:ph type="body" idx="4294967295"/>
          </p:nvPr>
        </p:nvSpPr>
        <p:spPr/>
        <p:txBody>
          <a:bodyPr/>
          <a:lstStyle/>
          <a:p>
            <a:r>
              <a:rPr lang="en-US" altLang="zh-CN" dirty="0" smtClean="0">
                <a:ea typeface="宋体" panose="02010600030101010101" pitchFamily="2" charset="-122"/>
              </a:rPr>
              <a:t>Library calls return -1 on error and place a specific error code in the global variable </a:t>
            </a:r>
            <a:r>
              <a:rPr lang="en-US" altLang="zh-CN" dirty="0" err="1" smtClean="0">
                <a:solidFill>
                  <a:schemeClr val="accent2"/>
                </a:solidFill>
                <a:ea typeface="宋体" panose="02010600030101010101" pitchFamily="2" charset="-122"/>
              </a:rPr>
              <a:t>errno</a:t>
            </a:r>
            <a:endParaRPr lang="en-US" altLang="zh-CN" dirty="0" smtClean="0">
              <a:solidFill>
                <a:schemeClr val="accent2"/>
              </a:solidFill>
              <a:ea typeface="宋体" panose="02010600030101010101" pitchFamily="2" charset="-122"/>
            </a:endParaRPr>
          </a:p>
          <a:p>
            <a:r>
              <a:rPr lang="en-US" altLang="zh-CN" dirty="0" smtClean="0">
                <a:ea typeface="宋体" panose="02010600030101010101" pitchFamily="2" charset="-122"/>
              </a:rPr>
              <a:t>System calls return </a:t>
            </a:r>
            <a:r>
              <a:rPr lang="en-US" altLang="zh-CN" dirty="0" smtClean="0">
                <a:solidFill>
                  <a:schemeClr val="accent2"/>
                </a:solidFill>
                <a:ea typeface="宋体" panose="02010600030101010101" pitchFamily="2" charset="-122"/>
              </a:rPr>
              <a:t>specific negative values</a:t>
            </a:r>
            <a:r>
              <a:rPr lang="en-US" altLang="zh-CN" dirty="0" smtClean="0">
                <a:ea typeface="宋体" panose="02010600030101010101" pitchFamily="2" charset="-122"/>
              </a:rPr>
              <a:t> to indicate an error in %</a:t>
            </a:r>
            <a:r>
              <a:rPr lang="en-US" altLang="zh-CN" dirty="0" err="1" smtClean="0">
                <a:ea typeface="宋体" panose="02010600030101010101" pitchFamily="2" charset="-122"/>
              </a:rPr>
              <a:t>eax</a:t>
            </a:r>
            <a:endParaRPr lang="en-US" altLang="zh-CN" dirty="0" smtClean="0">
              <a:ea typeface="宋体" panose="02010600030101010101" pitchFamily="2" charset="-122"/>
            </a:endParaRPr>
          </a:p>
          <a:p>
            <a:pPr lvl="1"/>
            <a:r>
              <a:rPr lang="en-US" altLang="zh-CN" dirty="0" smtClean="0">
                <a:ea typeface="宋体" panose="02010600030101010101" pitchFamily="2" charset="-122"/>
              </a:rPr>
              <a:t>Most system calls return </a:t>
            </a:r>
            <a:r>
              <a:rPr lang="en-US" altLang="zh-CN" dirty="0" smtClean="0">
                <a:solidFill>
                  <a:schemeClr val="accent2"/>
                </a:solidFill>
                <a:ea typeface="宋体" panose="02010600030101010101" pitchFamily="2" charset="-122"/>
              </a:rPr>
              <a:t>-</a:t>
            </a:r>
            <a:r>
              <a:rPr lang="en-US" altLang="zh-CN" dirty="0" err="1" smtClean="0">
                <a:solidFill>
                  <a:schemeClr val="accent2"/>
                </a:solidFill>
                <a:ea typeface="宋体" panose="02010600030101010101" pitchFamily="2" charset="-122"/>
              </a:rPr>
              <a:t>errno</a:t>
            </a:r>
            <a:endParaRPr lang="en-US" altLang="zh-CN" dirty="0" smtClean="0">
              <a:solidFill>
                <a:schemeClr val="accent2"/>
              </a:solidFill>
              <a:ea typeface="宋体" panose="02010600030101010101" pitchFamily="2" charset="-122"/>
            </a:endParaRPr>
          </a:p>
          <a:p>
            <a:r>
              <a:rPr lang="en-US" altLang="zh-CN" dirty="0" smtClean="0">
                <a:ea typeface="宋体" panose="02010600030101010101" pitchFamily="2" charset="-122"/>
              </a:rPr>
              <a:t>The library </a:t>
            </a:r>
            <a:r>
              <a:rPr lang="en-US" altLang="zh-CN" dirty="0" smtClean="0">
                <a:solidFill>
                  <a:schemeClr val="accent2"/>
                </a:solidFill>
                <a:ea typeface="宋体" panose="02010600030101010101" pitchFamily="2" charset="-122"/>
              </a:rPr>
              <a:t>wrapper code</a:t>
            </a:r>
            <a:r>
              <a:rPr lang="en-US" altLang="zh-CN" dirty="0" smtClean="0">
                <a:ea typeface="宋体" panose="02010600030101010101" pitchFamily="2" charset="-122"/>
              </a:rPr>
              <a:t> is responsible for conforming the return values to the </a:t>
            </a:r>
            <a:r>
              <a:rPr lang="en-US" altLang="zh-CN" dirty="0" err="1" smtClean="0">
                <a:ea typeface="宋体" panose="02010600030101010101" pitchFamily="2" charset="-122"/>
              </a:rPr>
              <a:t>errno</a:t>
            </a:r>
            <a:r>
              <a:rPr lang="en-US" altLang="zh-CN" dirty="0" smtClean="0">
                <a:ea typeface="宋体" panose="02010600030101010101" pitchFamily="2" charset="-122"/>
              </a:rPr>
              <a:t> convention</a:t>
            </a:r>
          </a:p>
        </p:txBody>
      </p:sp>
    </p:spTree>
    <p:extLst>
      <p:ext uri="{BB962C8B-B14F-4D97-AF65-F5344CB8AC3E}">
        <p14:creationId xmlns:p14="http://schemas.microsoft.com/office/powerpoint/2010/main" val="31175060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zh-CN" dirty="0" smtClean="0">
                <a:ea typeface="宋体" panose="02010600030101010101" pitchFamily="2" charset="-122"/>
              </a:rPr>
              <a:t>Passing </a:t>
            </a:r>
            <a:r>
              <a:rPr lang="en-US" altLang="zh-CN" dirty="0" smtClean="0">
                <a:ea typeface="宋体" panose="02010600030101010101" pitchFamily="2" charset="-122"/>
              </a:rPr>
              <a:t>System Call Parameters</a:t>
            </a:r>
            <a:endParaRPr lang="en-US" altLang="zh-CN" dirty="0" smtClean="0">
              <a:ea typeface="宋体" panose="02010600030101010101" pitchFamily="2" charset="-122"/>
            </a:endParaRPr>
          </a:p>
        </p:txBody>
      </p:sp>
      <p:sp>
        <p:nvSpPr>
          <p:cNvPr id="37891" name="Rectangle 3"/>
          <p:cNvSpPr>
            <a:spLocks noGrp="1" noChangeArrowheads="1"/>
          </p:cNvSpPr>
          <p:nvPr>
            <p:ph type="body" idx="1"/>
          </p:nvPr>
        </p:nvSpPr>
        <p:spPr/>
        <p:txBody>
          <a:bodyPr>
            <a:noAutofit/>
          </a:bodyPr>
          <a:lstStyle/>
          <a:p>
            <a:r>
              <a:rPr lang="en-US" altLang="zh-CN" sz="2000" dirty="0" smtClean="0">
                <a:ea typeface="宋体" panose="02010600030101010101" pitchFamily="2" charset="-122"/>
              </a:rPr>
              <a:t>The first parameter is always the </a:t>
            </a:r>
            <a:r>
              <a:rPr lang="en-US" altLang="zh-CN" sz="2000" dirty="0" err="1" smtClean="0">
                <a:solidFill>
                  <a:schemeClr val="accent2"/>
                </a:solidFill>
                <a:ea typeface="宋体" panose="02010600030101010101" pitchFamily="2" charset="-122"/>
              </a:rPr>
              <a:t>syscall</a:t>
            </a:r>
            <a:r>
              <a:rPr lang="en-US" altLang="zh-CN" sz="2000" dirty="0" smtClean="0">
                <a:solidFill>
                  <a:schemeClr val="accent2"/>
                </a:solidFill>
                <a:ea typeface="宋体" panose="02010600030101010101" pitchFamily="2" charset="-122"/>
              </a:rPr>
              <a:t> #</a:t>
            </a:r>
          </a:p>
          <a:p>
            <a:pPr lvl="1"/>
            <a:r>
              <a:rPr lang="en-US" altLang="zh-CN" sz="1800" dirty="0" err="1" smtClean="0">
                <a:ea typeface="宋体" panose="02010600030101010101" pitchFamily="2" charset="-122"/>
              </a:rPr>
              <a:t>eax</a:t>
            </a:r>
            <a:r>
              <a:rPr lang="en-US" altLang="zh-CN" sz="1800" dirty="0" smtClean="0">
                <a:ea typeface="宋体" panose="02010600030101010101" pitchFamily="2" charset="-122"/>
              </a:rPr>
              <a:t> on Intel</a:t>
            </a:r>
          </a:p>
          <a:p>
            <a:pPr lvl="4"/>
            <a:endParaRPr lang="en-US" altLang="zh-CN" sz="2000" dirty="0" smtClean="0">
              <a:ea typeface="宋体" panose="02010600030101010101" pitchFamily="2" charset="-122"/>
            </a:endParaRPr>
          </a:p>
          <a:p>
            <a:r>
              <a:rPr lang="en-US" altLang="zh-CN" sz="2000" dirty="0" smtClean="0">
                <a:ea typeface="宋体" panose="02010600030101010101" pitchFamily="2" charset="-122"/>
              </a:rPr>
              <a:t>Linux allows up to </a:t>
            </a:r>
            <a:r>
              <a:rPr lang="en-US" altLang="zh-CN" sz="2000" dirty="0" smtClean="0">
                <a:solidFill>
                  <a:schemeClr val="accent2"/>
                </a:solidFill>
                <a:ea typeface="宋体" panose="02010600030101010101" pitchFamily="2" charset="-122"/>
              </a:rPr>
              <a:t>six additional parameters</a:t>
            </a:r>
          </a:p>
          <a:p>
            <a:pPr lvl="1"/>
            <a:r>
              <a:rPr lang="en-US" altLang="zh-CN" sz="1800" dirty="0" err="1" smtClean="0">
                <a:ea typeface="宋体" panose="02010600030101010101" pitchFamily="2" charset="-122"/>
              </a:rPr>
              <a:t>ebx</a:t>
            </a:r>
            <a:r>
              <a:rPr lang="en-US" altLang="zh-CN" sz="1800" dirty="0" smtClean="0">
                <a:ea typeface="宋体" panose="02010600030101010101" pitchFamily="2" charset="-122"/>
              </a:rPr>
              <a:t>, </a:t>
            </a:r>
            <a:r>
              <a:rPr lang="en-US" altLang="zh-CN" sz="1800" dirty="0" err="1" smtClean="0">
                <a:ea typeface="宋体" panose="02010600030101010101" pitchFamily="2" charset="-122"/>
              </a:rPr>
              <a:t>ecx</a:t>
            </a:r>
            <a:r>
              <a:rPr lang="en-US" altLang="zh-CN" sz="1800" dirty="0" smtClean="0">
                <a:ea typeface="宋体" panose="02010600030101010101" pitchFamily="2" charset="-122"/>
              </a:rPr>
              <a:t>, </a:t>
            </a:r>
            <a:r>
              <a:rPr lang="en-US" altLang="zh-CN" sz="1800" dirty="0" err="1" smtClean="0">
                <a:ea typeface="宋体" panose="02010600030101010101" pitchFamily="2" charset="-122"/>
              </a:rPr>
              <a:t>edx</a:t>
            </a:r>
            <a:r>
              <a:rPr lang="en-US" altLang="zh-CN" sz="1800" dirty="0" smtClean="0">
                <a:ea typeface="宋体" panose="02010600030101010101" pitchFamily="2" charset="-122"/>
              </a:rPr>
              <a:t>, </a:t>
            </a:r>
            <a:r>
              <a:rPr lang="en-US" altLang="zh-CN" sz="1800" dirty="0" err="1" smtClean="0">
                <a:ea typeface="宋体" panose="02010600030101010101" pitchFamily="2" charset="-122"/>
              </a:rPr>
              <a:t>esi</a:t>
            </a:r>
            <a:r>
              <a:rPr lang="en-US" altLang="zh-CN" sz="1800" dirty="0" smtClean="0">
                <a:ea typeface="宋体" panose="02010600030101010101" pitchFamily="2" charset="-122"/>
              </a:rPr>
              <a:t>, </a:t>
            </a:r>
            <a:r>
              <a:rPr lang="en-US" altLang="zh-CN" sz="1800" dirty="0" err="1" smtClean="0">
                <a:ea typeface="宋体" panose="02010600030101010101" pitchFamily="2" charset="-122"/>
              </a:rPr>
              <a:t>edi</a:t>
            </a:r>
            <a:r>
              <a:rPr lang="en-US" altLang="zh-CN" sz="1800" dirty="0" smtClean="0">
                <a:ea typeface="宋体" panose="02010600030101010101" pitchFamily="2" charset="-122"/>
              </a:rPr>
              <a:t>, </a:t>
            </a:r>
            <a:r>
              <a:rPr lang="en-US" altLang="zh-CN" sz="1800" dirty="0" err="1" smtClean="0">
                <a:ea typeface="宋体" panose="02010600030101010101" pitchFamily="2" charset="-122"/>
              </a:rPr>
              <a:t>ebp</a:t>
            </a:r>
            <a:r>
              <a:rPr lang="en-US" altLang="zh-CN" sz="1800" dirty="0" smtClean="0">
                <a:ea typeface="宋体" panose="02010600030101010101" pitchFamily="2" charset="-122"/>
              </a:rPr>
              <a:t> on Intel</a:t>
            </a:r>
          </a:p>
          <a:p>
            <a:pPr lvl="4"/>
            <a:endParaRPr lang="en-US" altLang="zh-CN" sz="2000" dirty="0" smtClean="0">
              <a:solidFill>
                <a:schemeClr val="accent2"/>
              </a:solidFill>
              <a:ea typeface="宋体" panose="02010600030101010101" pitchFamily="2" charset="-122"/>
            </a:endParaRPr>
          </a:p>
          <a:p>
            <a:r>
              <a:rPr lang="en-US" altLang="zh-CN" sz="2000" dirty="0" smtClean="0">
                <a:ea typeface="宋体" panose="02010600030101010101" pitchFamily="2" charset="-122"/>
              </a:rPr>
              <a:t>System calls that require more parameters </a:t>
            </a:r>
            <a:r>
              <a:rPr lang="en-US" altLang="zh-CN" sz="2000" dirty="0" smtClean="0">
                <a:solidFill>
                  <a:schemeClr val="accent2"/>
                </a:solidFill>
                <a:ea typeface="宋体" panose="02010600030101010101" pitchFamily="2" charset="-122"/>
              </a:rPr>
              <a:t>package the remaining </a:t>
            </a:r>
            <a:r>
              <a:rPr lang="en-US" altLang="zh-CN" sz="2000" dirty="0" err="1" smtClean="0">
                <a:solidFill>
                  <a:schemeClr val="accent2"/>
                </a:solidFill>
                <a:ea typeface="宋体" panose="02010600030101010101" pitchFamily="2" charset="-122"/>
              </a:rPr>
              <a:t>params</a:t>
            </a:r>
            <a:r>
              <a:rPr lang="en-US" altLang="zh-CN" sz="2000" dirty="0" smtClean="0">
                <a:solidFill>
                  <a:schemeClr val="accent2"/>
                </a:solidFill>
                <a:ea typeface="宋体" panose="02010600030101010101" pitchFamily="2" charset="-122"/>
              </a:rPr>
              <a:t> in a </a:t>
            </a:r>
            <a:r>
              <a:rPr lang="en-US" altLang="zh-CN" sz="2000" dirty="0" err="1" smtClean="0">
                <a:solidFill>
                  <a:schemeClr val="accent2"/>
                </a:solidFill>
                <a:ea typeface="宋体" panose="02010600030101010101" pitchFamily="2" charset="-122"/>
              </a:rPr>
              <a:t>struct</a:t>
            </a:r>
            <a:r>
              <a:rPr lang="en-US" altLang="zh-CN" sz="2000" dirty="0" smtClean="0">
                <a:ea typeface="宋体" panose="02010600030101010101" pitchFamily="2" charset="-122"/>
              </a:rPr>
              <a:t> and pass a pointer to that </a:t>
            </a:r>
            <a:r>
              <a:rPr lang="en-US" altLang="zh-CN" sz="2000" dirty="0" err="1" smtClean="0">
                <a:ea typeface="宋体" panose="02010600030101010101" pitchFamily="2" charset="-122"/>
              </a:rPr>
              <a:t>struct</a:t>
            </a:r>
            <a:r>
              <a:rPr lang="en-US" altLang="zh-CN" sz="2000" dirty="0" smtClean="0">
                <a:ea typeface="宋体" panose="02010600030101010101" pitchFamily="2" charset="-122"/>
              </a:rPr>
              <a:t> as the sixth parameter</a:t>
            </a:r>
          </a:p>
          <a:p>
            <a:pPr lvl="4"/>
            <a:endParaRPr lang="zh-CN" altLang="en-US" sz="2000" dirty="0" smtClean="0">
              <a:ea typeface="宋体" panose="02010600030101010101" pitchFamily="2" charset="-122"/>
            </a:endParaRPr>
          </a:p>
          <a:p>
            <a:r>
              <a:rPr lang="en-US" altLang="zh-CN" sz="2000" dirty="0" smtClean="0">
                <a:solidFill>
                  <a:srgbClr val="FF0000"/>
                </a:solidFill>
                <a:ea typeface="宋体" panose="02010600030101010101" pitchFamily="2" charset="-122"/>
              </a:rPr>
              <a:t>Problem: must validate pointers</a:t>
            </a:r>
          </a:p>
          <a:p>
            <a:pPr lvl="1"/>
            <a:r>
              <a:rPr lang="en-US" altLang="zh-CN" sz="1800" dirty="0" smtClean="0">
                <a:ea typeface="宋体" panose="02010600030101010101" pitchFamily="2" charset="-122"/>
              </a:rPr>
              <a:t>Could be invalid, e.g. NULL </a:t>
            </a:r>
            <a:r>
              <a:rPr lang="en-US" altLang="zh-CN" sz="1800" dirty="0" smtClean="0">
                <a:ea typeface="宋体" panose="02010600030101010101" pitchFamily="2" charset="-122"/>
                <a:sym typeface="Wingdings" panose="05000000000000000000" pitchFamily="2" charset="2"/>
              </a:rPr>
              <a:t> crash OS</a:t>
            </a:r>
            <a:endParaRPr lang="en-US" altLang="zh-CN" sz="1800" dirty="0" smtClean="0">
              <a:ea typeface="宋体" panose="02010600030101010101" pitchFamily="2" charset="-122"/>
            </a:endParaRPr>
          </a:p>
          <a:p>
            <a:pPr lvl="1"/>
            <a:r>
              <a:rPr lang="en-US" altLang="zh-CN" sz="1800" dirty="0" smtClean="0">
                <a:ea typeface="宋体" panose="02010600030101010101" pitchFamily="2" charset="-122"/>
              </a:rPr>
              <a:t>Or worse, could point to OS, device memory </a:t>
            </a:r>
            <a:r>
              <a:rPr lang="en-US" altLang="zh-CN" sz="1800" dirty="0" smtClean="0">
                <a:ea typeface="宋体" panose="02010600030101010101" pitchFamily="2" charset="-122"/>
                <a:sym typeface="Wingdings" panose="05000000000000000000" pitchFamily="2" charset="2"/>
              </a:rPr>
              <a:t> security hole</a:t>
            </a:r>
            <a:endParaRPr lang="en-US" altLang="zh-CN" sz="2000" dirty="0" smtClean="0">
              <a:ea typeface="宋体" panose="02010600030101010101" pitchFamily="2" charset="-122"/>
            </a:endParaRPr>
          </a:p>
        </p:txBody>
      </p:sp>
    </p:spTree>
    <p:extLst>
      <p:ext uri="{BB962C8B-B14F-4D97-AF65-F5344CB8AC3E}">
        <p14:creationId xmlns:p14="http://schemas.microsoft.com/office/powerpoint/2010/main" val="2080585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zh-CN" smtClean="0">
                <a:ea typeface="宋体" panose="02010600030101010101" pitchFamily="2" charset="-122"/>
              </a:rPr>
              <a:t>How to validate user pointers?</a:t>
            </a:r>
          </a:p>
        </p:txBody>
      </p:sp>
      <p:sp>
        <p:nvSpPr>
          <p:cNvPr id="38915" name="Rectangle 3"/>
          <p:cNvSpPr>
            <a:spLocks noGrp="1" noChangeArrowheads="1"/>
          </p:cNvSpPr>
          <p:nvPr>
            <p:ph type="body" idx="1"/>
          </p:nvPr>
        </p:nvSpPr>
        <p:spPr/>
        <p:txBody>
          <a:bodyPr/>
          <a:lstStyle/>
          <a:p>
            <a:r>
              <a:rPr lang="en-US" altLang="zh-CN" sz="2200" dirty="0" smtClean="0">
                <a:ea typeface="宋体" panose="02010600030101010101" pitchFamily="2" charset="-122"/>
              </a:rPr>
              <a:t>Too expensive to do a thorough check</a:t>
            </a:r>
          </a:p>
          <a:p>
            <a:pPr lvl="1"/>
            <a:r>
              <a:rPr lang="en-US" altLang="zh-CN" sz="2000" dirty="0" smtClean="0">
                <a:ea typeface="宋体" panose="02010600030101010101" pitchFamily="2" charset="-122"/>
              </a:rPr>
              <a:t>Need to check that the pointer is within all valid memory regions of the calling process</a:t>
            </a:r>
          </a:p>
          <a:p>
            <a:endParaRPr lang="en-US" altLang="zh-CN" sz="2000" dirty="0" smtClean="0">
              <a:ea typeface="宋体" panose="02010600030101010101" pitchFamily="2" charset="-122"/>
            </a:endParaRPr>
          </a:p>
          <a:p>
            <a:r>
              <a:rPr lang="en-US" altLang="zh-CN" sz="2000" dirty="0" smtClean="0">
                <a:ea typeface="宋体" panose="02010600030101010101" pitchFamily="2" charset="-122"/>
              </a:rPr>
              <a:t>Solution: No comprehensive check</a:t>
            </a:r>
          </a:p>
          <a:p>
            <a:pPr lvl="1"/>
            <a:r>
              <a:rPr lang="en-US" altLang="zh-CN" sz="1800" dirty="0" smtClean="0">
                <a:ea typeface="宋体" panose="02010600030101010101" pitchFamily="2" charset="-122"/>
              </a:rPr>
              <a:t>Linux does a </a:t>
            </a:r>
            <a:r>
              <a:rPr lang="en-US" altLang="zh-CN" sz="1800" dirty="0" smtClean="0">
                <a:solidFill>
                  <a:srgbClr val="FF0000"/>
                </a:solidFill>
                <a:ea typeface="宋体" panose="02010600030101010101" pitchFamily="2" charset="-122"/>
              </a:rPr>
              <a:t>simple check</a:t>
            </a:r>
            <a:r>
              <a:rPr lang="en-US" altLang="zh-CN" sz="1800" dirty="0" smtClean="0">
                <a:ea typeface="宋体" panose="02010600030101010101" pitchFamily="2" charset="-122"/>
              </a:rPr>
              <a:t> for address pointers and only determines if pointer variables are within the </a:t>
            </a:r>
            <a:r>
              <a:rPr lang="en-US" altLang="zh-CN" sz="1800" dirty="0" smtClean="0">
                <a:solidFill>
                  <a:srgbClr val="FF0000"/>
                </a:solidFill>
                <a:ea typeface="宋体" panose="02010600030101010101" pitchFamily="2" charset="-122"/>
              </a:rPr>
              <a:t>largest possible</a:t>
            </a:r>
            <a:r>
              <a:rPr lang="en-US" altLang="zh-CN" sz="1800" dirty="0" smtClean="0">
                <a:ea typeface="宋体" panose="02010600030101010101" pitchFamily="2" charset="-122"/>
              </a:rPr>
              <a:t> range of user memory (more details when talking about process)</a:t>
            </a:r>
          </a:p>
          <a:p>
            <a:pPr lvl="1"/>
            <a:r>
              <a:rPr lang="en-US" altLang="zh-CN" sz="1800" dirty="0" smtClean="0">
                <a:ea typeface="宋体" panose="02010600030101010101" pitchFamily="2" charset="-122"/>
              </a:rPr>
              <a:t>Even if a </a:t>
            </a:r>
            <a:r>
              <a:rPr lang="en-US" altLang="zh-CN" sz="1800" dirty="0" smtClean="0">
                <a:solidFill>
                  <a:schemeClr val="accent2"/>
                </a:solidFill>
                <a:ea typeface="宋体" panose="02010600030101010101" pitchFamily="2" charset="-122"/>
              </a:rPr>
              <a:t>pointer value</a:t>
            </a:r>
            <a:r>
              <a:rPr lang="en-US" altLang="zh-CN" sz="1800" dirty="0" smtClean="0">
                <a:ea typeface="宋体" panose="02010600030101010101" pitchFamily="2" charset="-122"/>
              </a:rPr>
              <a:t> passes this check, it is still quite possible that the specific value is invalid</a:t>
            </a:r>
            <a:endParaRPr lang="en-US" altLang="zh-CN" sz="1800" dirty="0" smtClean="0">
              <a:solidFill>
                <a:schemeClr val="accent2"/>
              </a:solidFill>
              <a:ea typeface="宋体" panose="02010600030101010101" pitchFamily="2" charset="-122"/>
            </a:endParaRPr>
          </a:p>
          <a:p>
            <a:pPr lvl="1"/>
            <a:r>
              <a:rPr lang="en-US" altLang="zh-CN" sz="1800" dirty="0" smtClean="0">
                <a:solidFill>
                  <a:schemeClr val="accent2"/>
                </a:solidFill>
                <a:ea typeface="宋体" panose="02010600030101010101" pitchFamily="2" charset="-122"/>
              </a:rPr>
              <a:t>Dereferencing an invalid pointer</a:t>
            </a:r>
            <a:r>
              <a:rPr lang="en-US" altLang="zh-CN" sz="1800" dirty="0" smtClean="0">
                <a:ea typeface="宋体" panose="02010600030101010101" pitchFamily="2" charset="-122"/>
              </a:rPr>
              <a:t> in kernel code would normally be interpreted as a </a:t>
            </a:r>
            <a:r>
              <a:rPr lang="en-US" altLang="zh-CN" sz="1800" dirty="0" smtClean="0">
                <a:solidFill>
                  <a:schemeClr val="accent2"/>
                </a:solidFill>
                <a:ea typeface="宋体" panose="02010600030101010101" pitchFamily="2" charset="-122"/>
              </a:rPr>
              <a:t>kernel bug</a:t>
            </a:r>
            <a:r>
              <a:rPr lang="en-US" altLang="zh-CN" sz="1800" dirty="0" smtClean="0">
                <a:ea typeface="宋体" panose="02010600030101010101" pitchFamily="2" charset="-122"/>
              </a:rPr>
              <a:t> and generate an </a:t>
            </a:r>
            <a:r>
              <a:rPr lang="en-US" altLang="zh-CN" sz="1800" dirty="0" smtClean="0">
                <a:solidFill>
                  <a:schemeClr val="accent2"/>
                </a:solidFill>
                <a:ea typeface="宋体" panose="02010600030101010101" pitchFamily="2" charset="-122"/>
              </a:rPr>
              <a:t>Oops</a:t>
            </a:r>
            <a:r>
              <a:rPr lang="en-US" altLang="zh-CN" sz="1800" dirty="0" smtClean="0">
                <a:ea typeface="宋体" panose="02010600030101010101" pitchFamily="2" charset="-122"/>
              </a:rPr>
              <a:t> message on the console and kill the offending process</a:t>
            </a:r>
          </a:p>
          <a:p>
            <a:pPr lvl="1"/>
            <a:r>
              <a:rPr lang="en-US" altLang="zh-CN" sz="1800" dirty="0" smtClean="0">
                <a:ea typeface="宋体" panose="02010600030101010101" pitchFamily="2" charset="-122"/>
              </a:rPr>
              <a:t>Linux does something very sophisticated to avoid this situation</a:t>
            </a:r>
          </a:p>
        </p:txBody>
      </p:sp>
    </p:spTree>
    <p:extLst>
      <p:ext uri="{BB962C8B-B14F-4D97-AF65-F5344CB8AC3E}">
        <p14:creationId xmlns:p14="http://schemas.microsoft.com/office/powerpoint/2010/main" val="3834469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fontScale="90000"/>
          </a:bodyPr>
          <a:lstStyle/>
          <a:p>
            <a:r>
              <a:rPr lang="en-US" altLang="zh-CN" smtClean="0">
                <a:ea typeface="宋体" panose="02010600030101010101" pitchFamily="2" charset="-122"/>
              </a:rPr>
              <a:t>Handling faults due to user-pointers</a:t>
            </a:r>
          </a:p>
        </p:txBody>
      </p:sp>
      <p:sp>
        <p:nvSpPr>
          <p:cNvPr id="39939" name="Rectangle 3"/>
          <p:cNvSpPr>
            <a:spLocks noGrp="1" noChangeArrowheads="1"/>
          </p:cNvSpPr>
          <p:nvPr>
            <p:ph type="body" idx="1"/>
          </p:nvPr>
        </p:nvSpPr>
        <p:spPr/>
        <p:txBody>
          <a:bodyPr/>
          <a:lstStyle/>
          <a:p>
            <a:r>
              <a:rPr lang="en-US" altLang="zh-CN" sz="2200" dirty="0" smtClean="0">
                <a:ea typeface="宋体" panose="02010600030101010101" pitchFamily="2" charset="-122"/>
              </a:rPr>
              <a:t>Kernel code must access user-pointers using a small set of  </a:t>
            </a:r>
            <a:r>
              <a:rPr lang="en-US" altLang="zh-CN" sz="2200" dirty="0" smtClean="0">
                <a:ea typeface="宋体" panose="02010600030101010101" pitchFamily="2" charset="-122"/>
              </a:rPr>
              <a:t>"paranoid" </a:t>
            </a:r>
            <a:r>
              <a:rPr lang="en-US" altLang="zh-CN" sz="2200" dirty="0" smtClean="0">
                <a:ea typeface="宋体" panose="02010600030101010101" pitchFamily="2" charset="-122"/>
              </a:rPr>
              <a:t>routines (e.g. </a:t>
            </a:r>
            <a:r>
              <a:rPr lang="en-US" altLang="zh-CN" sz="2200" dirty="0" err="1" smtClean="0">
                <a:solidFill>
                  <a:srgbClr val="FF0000"/>
                </a:solidFill>
                <a:ea typeface="宋体" panose="02010600030101010101" pitchFamily="2" charset="-122"/>
              </a:rPr>
              <a:t>copy_from_user</a:t>
            </a:r>
            <a:r>
              <a:rPr lang="en-US" altLang="zh-CN" sz="2200" dirty="0" smtClean="0">
                <a:ea typeface="宋体" panose="02010600030101010101" pitchFamily="2" charset="-122"/>
              </a:rPr>
              <a:t>)</a:t>
            </a:r>
          </a:p>
          <a:p>
            <a:pPr lvl="1"/>
            <a:r>
              <a:rPr lang="en-US" altLang="zh-CN" sz="2000" dirty="0" smtClean="0">
                <a:ea typeface="宋体" panose="02010600030101010101" pitchFamily="2" charset="-122"/>
              </a:rPr>
              <a:t>Thus, kernel knows what addresses in its code can throw invalid memory access exceptions (page fault)</a:t>
            </a:r>
          </a:p>
          <a:p>
            <a:pPr lvl="4"/>
            <a:endParaRPr lang="en-US" altLang="zh-CN" sz="1400" dirty="0" smtClean="0">
              <a:ea typeface="宋体" panose="02010600030101010101" pitchFamily="2" charset="-122"/>
            </a:endParaRPr>
          </a:p>
          <a:p>
            <a:r>
              <a:rPr lang="en-US" altLang="zh-CN" sz="2200" dirty="0" smtClean="0">
                <a:ea typeface="宋体" panose="02010600030101010101" pitchFamily="2" charset="-122"/>
              </a:rPr>
              <a:t>When a page fault occurs, the kernel’s page fault handler checks the faulting EIP (recall: saved by </a:t>
            </a:r>
            <a:r>
              <a:rPr lang="en-US" altLang="zh-CN" sz="2200" dirty="0" err="1" smtClean="0">
                <a:ea typeface="宋体" panose="02010600030101010101" pitchFamily="2" charset="-122"/>
              </a:rPr>
              <a:t>hw</a:t>
            </a:r>
            <a:r>
              <a:rPr lang="en-US" altLang="zh-CN" sz="2200" dirty="0" smtClean="0">
                <a:ea typeface="宋体" panose="02010600030101010101" pitchFamily="2" charset="-122"/>
              </a:rPr>
              <a:t>)</a:t>
            </a:r>
          </a:p>
          <a:p>
            <a:r>
              <a:rPr lang="en-US" altLang="zh-CN" sz="2200" dirty="0" smtClean="0">
                <a:ea typeface="宋体" panose="02010600030101010101" pitchFamily="2" charset="-122"/>
              </a:rPr>
              <a:t>If EIP matches one of the paranoid routines, kernel will not oops; instead, will call </a:t>
            </a:r>
            <a:r>
              <a:rPr lang="en-US" altLang="zh-CN" sz="2200" dirty="0" smtClean="0">
                <a:ea typeface="宋体" panose="02010600030101010101" pitchFamily="2" charset="-122"/>
              </a:rPr>
              <a:t>"fixup" </a:t>
            </a:r>
            <a:r>
              <a:rPr lang="en-US" altLang="zh-CN" sz="2200" dirty="0" smtClean="0">
                <a:ea typeface="宋体" panose="02010600030101010101" pitchFamily="2" charset="-122"/>
              </a:rPr>
              <a:t>code</a:t>
            </a:r>
          </a:p>
          <a:p>
            <a:endParaRPr lang="en-US" altLang="zh-CN" sz="2200" dirty="0" smtClean="0">
              <a:ea typeface="宋体" panose="02010600030101010101" pitchFamily="2" charset="-122"/>
            </a:endParaRPr>
          </a:p>
          <a:p>
            <a:r>
              <a:rPr lang="en-US" altLang="zh-CN" sz="2200" dirty="0" smtClean="0">
                <a:ea typeface="宋体" panose="02010600030101010101" pitchFamily="2" charset="-122"/>
              </a:rPr>
              <a:t>Many violations of this rule in Linux. Tons of security holes are</a:t>
            </a:r>
            <a:r>
              <a:rPr lang="zh-CN" altLang="en-US" sz="2200" dirty="0" smtClean="0">
                <a:ea typeface="宋体" panose="02010600030101010101" pitchFamily="2" charset="-122"/>
              </a:rPr>
              <a:t> </a:t>
            </a:r>
            <a:r>
              <a:rPr lang="en-US" altLang="zh-CN" sz="2200" dirty="0" smtClean="0">
                <a:ea typeface="宋体" panose="02010600030101010101" pitchFamily="2" charset="-122"/>
              </a:rPr>
              <a:t>found</a:t>
            </a:r>
          </a:p>
        </p:txBody>
      </p:sp>
    </p:spTree>
    <p:extLst>
      <p:ext uri="{BB962C8B-B14F-4D97-AF65-F5344CB8AC3E}">
        <p14:creationId xmlns:p14="http://schemas.microsoft.com/office/powerpoint/2010/main" val="4168165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138138" y="269333"/>
            <a:ext cx="8867724" cy="1143000"/>
          </a:xfrm>
        </p:spPr>
        <p:txBody>
          <a:bodyPr/>
          <a:lstStyle/>
          <a:p>
            <a:r>
              <a:rPr lang="en-US" altLang="zh-CN" sz="3200" dirty="0" smtClean="0">
                <a:ea typeface="宋体" panose="02010600030101010101" pitchFamily="2" charset="-122"/>
              </a:rPr>
              <a:t>Paranoid functions to access user pointers</a:t>
            </a:r>
          </a:p>
        </p:txBody>
      </p:sp>
      <p:graphicFrame>
        <p:nvGraphicFramePr>
          <p:cNvPr id="171011" name="Group 3"/>
          <p:cNvGraphicFramePr>
            <a:graphicFrameLocks noGrp="1"/>
          </p:cNvGraphicFramePr>
          <p:nvPr>
            <p:ph idx="4294967295"/>
            <p:extLst>
              <p:ext uri="{D42A27DB-BD31-4B8C-83A1-F6EECF244321}">
                <p14:modId xmlns:p14="http://schemas.microsoft.com/office/powerpoint/2010/main" val="438747060"/>
              </p:ext>
            </p:extLst>
          </p:nvPr>
        </p:nvGraphicFramePr>
        <p:xfrm>
          <a:off x="685800" y="1970067"/>
          <a:ext cx="7772400" cy="4100513"/>
        </p:xfrm>
        <a:graphic>
          <a:graphicData uri="http://schemas.openxmlformats.org/drawingml/2006/table">
            <a:tbl>
              <a:tblPr/>
              <a:tblGrid>
                <a:gridCol w="3886200">
                  <a:extLst>
                    <a:ext uri="{9D8B030D-6E8A-4147-A177-3AD203B41FA5}">
                      <a16:colId xmlns:a16="http://schemas.microsoft.com/office/drawing/2014/main" val="20000"/>
                    </a:ext>
                  </a:extLst>
                </a:gridCol>
                <a:gridCol w="3886200">
                  <a:extLst>
                    <a:ext uri="{9D8B030D-6E8A-4147-A177-3AD203B41FA5}">
                      <a16:colId xmlns:a16="http://schemas.microsoft.com/office/drawing/2014/main" val="20001"/>
                    </a:ext>
                  </a:extLst>
                </a:gridCol>
              </a:tblGrid>
              <a:tr h="490614">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1" i="0" u="none" strike="noStrike" cap="none" normalizeH="0" baseline="0" dirty="0" smtClean="0">
                          <a:ln>
                            <a:noFill/>
                          </a:ln>
                          <a:solidFill>
                            <a:schemeClr val="tx1"/>
                          </a:solidFill>
                          <a:effectLst/>
                          <a:latin typeface="+mn-lt"/>
                          <a:ea typeface="宋体" charset="-122"/>
                        </a:rPr>
                        <a:t>Function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1" i="0" u="none" strike="noStrike" cap="none" normalizeH="0" baseline="0" smtClean="0">
                          <a:ln>
                            <a:noFill/>
                          </a:ln>
                          <a:solidFill>
                            <a:schemeClr val="tx1"/>
                          </a:solidFill>
                          <a:effectLst/>
                          <a:latin typeface="+mn-lt"/>
                          <a:ea typeface="宋体" charset="-122"/>
                        </a:rPr>
                        <a:t>Action</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0614">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err="1" smtClean="0">
                          <a:ln>
                            <a:noFill/>
                          </a:ln>
                          <a:solidFill>
                            <a:schemeClr val="tx1"/>
                          </a:solidFill>
                          <a:effectLst/>
                          <a:latin typeface="+mn-lt"/>
                          <a:ea typeface="宋体" charset="-122"/>
                        </a:rPr>
                        <a:t>get_user</a:t>
                      </a:r>
                      <a:r>
                        <a:rPr kumimoji="0" lang="en-US" altLang="zh-CN" sz="1600" b="0" i="0" u="none" strike="noStrike" cap="none" normalizeH="0" baseline="0" dirty="0" smtClean="0">
                          <a:ln>
                            <a:noFill/>
                          </a:ln>
                          <a:solidFill>
                            <a:schemeClr val="tx1"/>
                          </a:solidFill>
                          <a:effectLst/>
                          <a:latin typeface="+mn-lt"/>
                          <a:ea typeface="宋体" charset="-122"/>
                        </a:rPr>
                        <a:t>(), __</a:t>
                      </a:r>
                      <a:r>
                        <a:rPr kumimoji="0" lang="en-US" altLang="zh-CN" sz="1600" b="0" i="0" u="none" strike="noStrike" cap="none" normalizeH="0" baseline="0" dirty="0" err="1" smtClean="0">
                          <a:ln>
                            <a:noFill/>
                          </a:ln>
                          <a:solidFill>
                            <a:schemeClr val="tx1"/>
                          </a:solidFill>
                          <a:effectLst/>
                          <a:latin typeface="+mn-lt"/>
                          <a:ea typeface="宋体" charset="-122"/>
                        </a:rPr>
                        <a:t>get_user</a:t>
                      </a:r>
                      <a:r>
                        <a:rPr kumimoji="0" lang="en-US" altLang="zh-CN" sz="1600" b="0" i="0" u="none" strike="noStrike" cap="none" normalizeH="0" baseline="0" dirty="0" smtClean="0">
                          <a:ln>
                            <a:noFill/>
                          </a:ln>
                          <a:solidFill>
                            <a:schemeClr val="tx1"/>
                          </a:solidFill>
                          <a:effectLst/>
                          <a:latin typeface="+mn-lt"/>
                          <a:ea typeface="宋体" charset="-122"/>
                        </a:rPr>
                        <a: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smtClean="0">
                          <a:ln>
                            <a:noFill/>
                          </a:ln>
                          <a:solidFill>
                            <a:schemeClr val="tx1"/>
                          </a:solidFill>
                          <a:effectLst/>
                          <a:latin typeface="+mn-lt"/>
                          <a:ea typeface="宋体" charset="-122"/>
                        </a:rPr>
                        <a:t>reads integer (1,2,4 bytes)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9025">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err="1" smtClean="0">
                          <a:ln>
                            <a:noFill/>
                          </a:ln>
                          <a:solidFill>
                            <a:schemeClr val="tx1"/>
                          </a:solidFill>
                          <a:effectLst/>
                          <a:latin typeface="+mn-lt"/>
                          <a:ea typeface="宋体" charset="-122"/>
                        </a:rPr>
                        <a:t>put_user</a:t>
                      </a:r>
                      <a:r>
                        <a:rPr kumimoji="0" lang="en-US" altLang="zh-CN" sz="1600" b="0" i="0" u="none" strike="noStrike" cap="none" normalizeH="0" baseline="0" dirty="0" smtClean="0">
                          <a:ln>
                            <a:noFill/>
                          </a:ln>
                          <a:solidFill>
                            <a:schemeClr val="tx1"/>
                          </a:solidFill>
                          <a:effectLst/>
                          <a:latin typeface="+mn-lt"/>
                          <a:ea typeface="宋体" charset="-122"/>
                        </a:rPr>
                        <a:t>(), __</a:t>
                      </a:r>
                      <a:r>
                        <a:rPr kumimoji="0" lang="en-US" altLang="zh-CN" sz="1600" b="0" i="0" u="none" strike="noStrike" cap="none" normalizeH="0" baseline="0" dirty="0" err="1" smtClean="0">
                          <a:ln>
                            <a:noFill/>
                          </a:ln>
                          <a:solidFill>
                            <a:schemeClr val="tx1"/>
                          </a:solidFill>
                          <a:effectLst/>
                          <a:latin typeface="+mn-lt"/>
                          <a:ea typeface="宋体" charset="-122"/>
                        </a:rPr>
                        <a:t>put_user</a:t>
                      </a:r>
                      <a:r>
                        <a:rPr kumimoji="0" lang="en-US" altLang="zh-CN" sz="1600" b="0" i="0" u="none" strike="noStrike" cap="none" normalizeH="0" baseline="0" dirty="0" smtClean="0">
                          <a:ln>
                            <a:noFill/>
                          </a:ln>
                          <a:solidFill>
                            <a:schemeClr val="tx1"/>
                          </a:solidFill>
                          <a:effectLst/>
                          <a:latin typeface="+mn-lt"/>
                          <a:ea typeface="宋体" charset="-122"/>
                        </a:rPr>
                        <a: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smtClean="0">
                          <a:ln>
                            <a:noFill/>
                          </a:ln>
                          <a:solidFill>
                            <a:schemeClr val="tx1"/>
                          </a:solidFill>
                          <a:effectLst/>
                          <a:latin typeface="+mn-lt"/>
                          <a:ea typeface="宋体" charset="-122"/>
                        </a:rPr>
                        <a:t>writes integer (1,2,4 bytes)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0614">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err="1" smtClean="0">
                          <a:ln>
                            <a:noFill/>
                          </a:ln>
                          <a:solidFill>
                            <a:schemeClr val="tx1"/>
                          </a:solidFill>
                          <a:effectLst/>
                          <a:latin typeface="+mn-lt"/>
                          <a:ea typeface="宋体" charset="-122"/>
                        </a:rPr>
                        <a:t>copy_from_user</a:t>
                      </a:r>
                      <a:r>
                        <a:rPr kumimoji="0" lang="en-US" altLang="zh-CN" sz="1600" b="0" i="0" u="none" strike="noStrike" cap="none" normalizeH="0" baseline="0" dirty="0" smtClean="0">
                          <a:ln>
                            <a:noFill/>
                          </a:ln>
                          <a:solidFill>
                            <a:schemeClr val="tx1"/>
                          </a:solidFill>
                          <a:effectLst/>
                          <a:latin typeface="+mn-lt"/>
                          <a:ea typeface="宋体" charset="-122"/>
                        </a:rPr>
                        <a:t>(), __</a:t>
                      </a:r>
                      <a:r>
                        <a:rPr kumimoji="0" lang="en-US" altLang="zh-CN" sz="1600" b="0" i="0" u="none" strike="noStrike" cap="none" normalizeH="0" baseline="0" dirty="0" err="1" smtClean="0">
                          <a:ln>
                            <a:noFill/>
                          </a:ln>
                          <a:solidFill>
                            <a:schemeClr val="tx1"/>
                          </a:solidFill>
                          <a:effectLst/>
                          <a:latin typeface="+mn-lt"/>
                          <a:ea typeface="宋体" charset="-122"/>
                        </a:rPr>
                        <a:t>copy_from_user</a:t>
                      </a:r>
                      <a:endParaRPr kumimoji="0" lang="en-US" altLang="zh-CN" sz="1600" b="0" i="0" u="none" strike="noStrike" cap="none" normalizeH="0" baseline="0" dirty="0" smtClean="0">
                        <a:ln>
                          <a:noFill/>
                        </a:ln>
                        <a:solidFill>
                          <a:schemeClr val="tx1"/>
                        </a:solidFill>
                        <a:effectLst/>
                        <a:latin typeface="+mn-lt"/>
                        <a:ea typeface="宋体" charset="-122"/>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smtClean="0">
                          <a:ln>
                            <a:noFill/>
                          </a:ln>
                          <a:solidFill>
                            <a:schemeClr val="tx1"/>
                          </a:solidFill>
                          <a:effectLst/>
                          <a:latin typeface="+mn-lt"/>
                          <a:ea typeface="宋体" charset="-122"/>
                        </a:rPr>
                        <a:t>copy a block from user space</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0614">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smtClean="0">
                          <a:ln>
                            <a:noFill/>
                          </a:ln>
                          <a:solidFill>
                            <a:schemeClr val="tx1"/>
                          </a:solidFill>
                          <a:effectLst/>
                          <a:latin typeface="+mn-lt"/>
                          <a:ea typeface="宋体" charset="-122"/>
                        </a:rPr>
                        <a:t>copy_to_user(), __copy_to_user()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smtClean="0">
                          <a:ln>
                            <a:noFill/>
                          </a:ln>
                          <a:solidFill>
                            <a:schemeClr val="tx1"/>
                          </a:solidFill>
                          <a:effectLst/>
                          <a:latin typeface="+mn-lt"/>
                          <a:ea typeface="宋体" charset="-122"/>
                        </a:rPr>
                        <a:t>copy a block to user space</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209">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smtClean="0">
                          <a:ln>
                            <a:noFill/>
                          </a:ln>
                          <a:solidFill>
                            <a:schemeClr val="tx1"/>
                          </a:solidFill>
                          <a:effectLst/>
                          <a:latin typeface="+mn-lt"/>
                          <a:ea typeface="宋体" charset="-122"/>
                        </a:rPr>
                        <a:t>strncpy_from_user(), __strncpy_from_user()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smtClean="0">
                          <a:ln>
                            <a:noFill/>
                          </a:ln>
                          <a:solidFill>
                            <a:schemeClr val="tx1"/>
                          </a:solidFill>
                          <a:effectLst/>
                          <a:latin typeface="+mn-lt"/>
                          <a:ea typeface="宋体" charset="-122"/>
                        </a:rPr>
                        <a:t>copies null-terminated string from user space</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209">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smtClean="0">
                          <a:ln>
                            <a:noFill/>
                          </a:ln>
                          <a:solidFill>
                            <a:schemeClr val="tx1"/>
                          </a:solidFill>
                          <a:effectLst/>
                          <a:latin typeface="+mn-lt"/>
                          <a:ea typeface="宋体" charset="-122"/>
                        </a:rPr>
                        <a:t>strnlen_user(), __strnlen_user()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smtClean="0">
                          <a:ln>
                            <a:noFill/>
                          </a:ln>
                          <a:solidFill>
                            <a:schemeClr val="tx1"/>
                          </a:solidFill>
                          <a:effectLst/>
                          <a:latin typeface="+mn-lt"/>
                          <a:ea typeface="宋体" charset="-122"/>
                        </a:rPr>
                        <a:t>returns length of null-terminated string in user space</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90614">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err="1" smtClean="0">
                          <a:ln>
                            <a:noFill/>
                          </a:ln>
                          <a:solidFill>
                            <a:schemeClr val="tx1"/>
                          </a:solidFill>
                          <a:effectLst/>
                          <a:latin typeface="+mn-lt"/>
                          <a:ea typeface="宋体" charset="-122"/>
                        </a:rPr>
                        <a:t>clear_user</a:t>
                      </a:r>
                      <a:r>
                        <a:rPr kumimoji="0" lang="en-US" altLang="zh-CN" sz="1600" b="0" i="0" u="none" strike="noStrike" cap="none" normalizeH="0" baseline="0" dirty="0" smtClean="0">
                          <a:ln>
                            <a:noFill/>
                          </a:ln>
                          <a:solidFill>
                            <a:schemeClr val="tx1"/>
                          </a:solidFill>
                          <a:effectLst/>
                          <a:latin typeface="+mn-lt"/>
                          <a:ea typeface="宋体" charset="-122"/>
                        </a:rPr>
                        <a:t>(), __</a:t>
                      </a:r>
                      <a:r>
                        <a:rPr kumimoji="0" lang="en-US" altLang="zh-CN" sz="1600" b="0" i="0" u="none" strike="noStrike" cap="none" normalizeH="0" baseline="0" dirty="0" err="1" smtClean="0">
                          <a:ln>
                            <a:noFill/>
                          </a:ln>
                          <a:solidFill>
                            <a:schemeClr val="tx1"/>
                          </a:solidFill>
                          <a:effectLst/>
                          <a:latin typeface="+mn-lt"/>
                          <a:ea typeface="宋体" charset="-122"/>
                        </a:rPr>
                        <a:t>clear_user</a:t>
                      </a:r>
                      <a:r>
                        <a:rPr kumimoji="0" lang="en-US" altLang="zh-CN" sz="1600" b="0" i="0" u="none" strike="noStrike" cap="none" normalizeH="0" baseline="0" dirty="0" smtClean="0">
                          <a:ln>
                            <a:noFill/>
                          </a:ln>
                          <a:solidFill>
                            <a:schemeClr val="tx1"/>
                          </a:solidFill>
                          <a:effectLst/>
                          <a:latin typeface="+mn-lt"/>
                          <a:ea typeface="宋体" charset="-122"/>
                        </a:rPr>
                        <a:t>()</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000099"/>
                        </a:buClr>
                        <a:buSzPct val="75000"/>
                        <a:buFont typeface="Wingdings" pitchFamily="2" charset="2"/>
                        <a:buNone/>
                        <a:tabLst/>
                      </a:pPr>
                      <a:r>
                        <a:rPr kumimoji="0" lang="en-US" altLang="zh-CN" sz="1600" b="0" i="0" u="none" strike="noStrike" cap="none" normalizeH="0" baseline="0" dirty="0" smtClean="0">
                          <a:ln>
                            <a:noFill/>
                          </a:ln>
                          <a:solidFill>
                            <a:schemeClr val="tx1"/>
                          </a:solidFill>
                          <a:effectLst/>
                          <a:latin typeface="+mn-lt"/>
                          <a:ea typeface="宋体" charset="-122"/>
                        </a:rPr>
                        <a:t>fills memory area with zeros</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40992" name="Text Box 32"/>
          <p:cNvSpPr txBox="1">
            <a:spLocks noChangeArrowheads="1"/>
          </p:cNvSpPr>
          <p:nvPr/>
        </p:nvSpPr>
        <p:spPr bwMode="auto">
          <a:xfrm>
            <a:off x="898525" y="5684838"/>
            <a:ext cx="7407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2400">
                <a:solidFill>
                  <a:schemeClr val="tx1"/>
                </a:solidFill>
                <a:latin typeface="Comic Sans MS" panose="030F0702030302020204" pitchFamily="66" charset="0"/>
                <a:ea typeface="宋体" panose="02010600030101010101" pitchFamily="2" charset="-122"/>
              </a:defRPr>
            </a:lvl1pPr>
            <a:lvl2pPr marL="742950" indent="-285750" eaLnBrk="0" hangingPunct="0">
              <a:defRPr sz="2400">
                <a:solidFill>
                  <a:schemeClr val="tx1"/>
                </a:solidFill>
                <a:latin typeface="Comic Sans MS" panose="030F0702030302020204" pitchFamily="66" charset="0"/>
                <a:ea typeface="宋体" panose="02010600030101010101" pitchFamily="2" charset="-122"/>
              </a:defRPr>
            </a:lvl2pPr>
            <a:lvl3pPr marL="1143000" indent="-228600" eaLnBrk="0" hangingPunct="0">
              <a:defRPr sz="2400">
                <a:solidFill>
                  <a:schemeClr val="tx1"/>
                </a:solidFill>
                <a:latin typeface="Comic Sans MS" panose="030F0702030302020204" pitchFamily="66" charset="0"/>
                <a:ea typeface="宋体" panose="02010600030101010101" pitchFamily="2" charset="-122"/>
              </a:defRPr>
            </a:lvl3pPr>
            <a:lvl4pPr marL="1600200" indent="-228600" eaLnBrk="0" hangingPunct="0">
              <a:defRPr sz="2400">
                <a:solidFill>
                  <a:schemeClr val="tx1"/>
                </a:solidFill>
                <a:latin typeface="Comic Sans MS" panose="030F0702030302020204" pitchFamily="66" charset="0"/>
                <a:ea typeface="宋体" panose="02010600030101010101" pitchFamily="2" charset="-122"/>
              </a:defRPr>
            </a:lvl4pPr>
            <a:lvl5pPr marL="2057400" indent="-228600" eaLnBrk="0" hangingPunct="0">
              <a:defRPr sz="2400">
                <a:solidFill>
                  <a:schemeClr val="tx1"/>
                </a:solidFill>
                <a:latin typeface="Comic Sans MS" panose="030F0702030302020204" pitchFamily="66" charset="0"/>
                <a:ea typeface="宋体" panose="02010600030101010101" pitchFamily="2" charset="-122"/>
              </a:defRPr>
            </a:lvl5pPr>
            <a:lvl6pPr marL="25146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6pPr>
            <a:lvl7pPr marL="29718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7pPr>
            <a:lvl8pPr marL="34290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8pPr>
            <a:lvl9pPr marL="3886200" indent="-228600" eaLnBrk="0" fontAlgn="base" hangingPunct="0">
              <a:spcBef>
                <a:spcPct val="50000"/>
              </a:spcBef>
              <a:spcAft>
                <a:spcPct val="0"/>
              </a:spcAft>
              <a:defRPr sz="2400">
                <a:solidFill>
                  <a:schemeClr val="tx1"/>
                </a:solidFill>
                <a:latin typeface="Comic Sans MS" panose="030F0702030302020204" pitchFamily="66" charset="0"/>
                <a:ea typeface="宋体" panose="02010600030101010101" pitchFamily="2" charset="-122"/>
              </a:defRPr>
            </a:lvl9pPr>
          </a:lstStyle>
          <a:p>
            <a:pPr eaLnBrk="1" hangingPunct="1"/>
            <a:endParaRPr lang="en-US" altLang="zh-CN"/>
          </a:p>
        </p:txBody>
      </p:sp>
    </p:spTree>
    <p:extLst>
      <p:ext uri="{BB962C8B-B14F-4D97-AF65-F5344CB8AC3E}">
        <p14:creationId xmlns:p14="http://schemas.microsoft.com/office/powerpoint/2010/main" val="1833130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29017"/>
            <a:ext cx="8229600" cy="1143000"/>
          </a:xfrm>
        </p:spPr>
        <p:txBody>
          <a:bodyPr>
            <a:normAutofit fontScale="90000"/>
          </a:bodyPr>
          <a:lstStyle/>
          <a:p>
            <a:r>
              <a:rPr kumimoji="1" lang="en-US" altLang="zh-CN" sz="3200" dirty="0" smtClean="0"/>
              <a:t>New Instruction: </a:t>
            </a:r>
            <a:br>
              <a:rPr kumimoji="1" lang="en-US" altLang="zh-CN" sz="3200" dirty="0" smtClean="0"/>
            </a:br>
            <a:r>
              <a:rPr kumimoji="1" lang="en-US" altLang="zh-CN" sz="3200" dirty="0" smtClean="0"/>
              <a:t>SYSENTER/SYSEXIT</a:t>
            </a:r>
            <a:r>
              <a:rPr kumimoji="1" lang="zh-CN" altLang="en-US" sz="3200" dirty="0" smtClean="0"/>
              <a:t> </a:t>
            </a:r>
            <a:r>
              <a:rPr kumimoji="1" lang="en-US" altLang="zh-CN" sz="3200" dirty="0" smtClean="0"/>
              <a:t>&amp;</a:t>
            </a:r>
            <a:r>
              <a:rPr kumimoji="1" lang="zh-CN" altLang="en-US" sz="3200" dirty="0" smtClean="0"/>
              <a:t> </a:t>
            </a:r>
            <a:r>
              <a:rPr kumimoji="1" lang="en-US" altLang="zh-CN" sz="3200" dirty="0" smtClean="0"/>
              <a:t>SYSCALL/SYSRET</a:t>
            </a:r>
            <a:endParaRPr kumimoji="1" lang="zh-CN" altLang="en-US" sz="3200" dirty="0"/>
          </a:p>
        </p:txBody>
      </p:sp>
      <p:sp>
        <p:nvSpPr>
          <p:cNvPr id="3" name="内容占位符 2"/>
          <p:cNvSpPr>
            <a:spLocks noGrp="1"/>
          </p:cNvSpPr>
          <p:nvPr>
            <p:ph idx="1"/>
          </p:nvPr>
        </p:nvSpPr>
        <p:spPr>
          <a:xfrm>
            <a:off x="457200" y="1935678"/>
            <a:ext cx="8229600" cy="4190485"/>
          </a:xfrm>
        </p:spPr>
        <p:txBody>
          <a:bodyPr/>
          <a:lstStyle/>
          <a:p>
            <a:r>
              <a:rPr kumimoji="1" lang="en-US" altLang="zh-CN" dirty="0" smtClean="0"/>
              <a:t>"</a:t>
            </a:r>
            <a:r>
              <a:rPr kumimoji="1" lang="en-US" altLang="zh-CN" dirty="0" err="1" smtClean="0"/>
              <a:t>int</a:t>
            </a:r>
            <a:r>
              <a:rPr kumimoji="1" lang="zh-CN" altLang="en-US" dirty="0" smtClean="0"/>
              <a:t> </a:t>
            </a:r>
            <a:r>
              <a:rPr kumimoji="1" lang="en-US" altLang="zh-CN" dirty="0" smtClean="0"/>
              <a:t>0x80"</a:t>
            </a:r>
            <a:r>
              <a:rPr kumimoji="1" lang="zh-CN" altLang="en-US" dirty="0" smtClean="0"/>
              <a:t> </a:t>
            </a:r>
            <a:r>
              <a:rPr kumimoji="1" lang="en-US" altLang="zh-CN" dirty="0" smtClean="0"/>
              <a:t>is</a:t>
            </a:r>
            <a:r>
              <a:rPr kumimoji="1" lang="zh-CN" altLang="en-US" dirty="0" smtClean="0"/>
              <a:t> </a:t>
            </a:r>
            <a:r>
              <a:rPr kumimoji="1" lang="en-US" altLang="zh-CN" dirty="0"/>
              <a:t>O</a:t>
            </a:r>
            <a:r>
              <a:rPr kumimoji="1" lang="en-US" altLang="zh-CN" dirty="0" smtClean="0"/>
              <a:t>bsolete</a:t>
            </a:r>
            <a:endParaRPr kumimoji="1" lang="zh-CN" altLang="en-US" dirty="0" smtClean="0"/>
          </a:p>
          <a:p>
            <a:pPr lvl="1"/>
            <a:r>
              <a:rPr kumimoji="1" lang="en-US" altLang="zh-CN" dirty="0" smtClean="0"/>
              <a:t>Windows</a:t>
            </a:r>
            <a:r>
              <a:rPr kumimoji="1" lang="zh-CN" altLang="en-US" dirty="0" smtClean="0"/>
              <a:t> </a:t>
            </a:r>
            <a:r>
              <a:rPr kumimoji="1" lang="en-US" altLang="zh-CN" dirty="0" smtClean="0"/>
              <a:t>XP</a:t>
            </a:r>
            <a:r>
              <a:rPr kumimoji="1" lang="zh-CN" altLang="en-US" dirty="0" smtClean="0"/>
              <a:t> </a:t>
            </a:r>
            <a:r>
              <a:rPr kumimoji="1" lang="en-US" altLang="zh-CN" dirty="0" smtClean="0"/>
              <a:t>does</a:t>
            </a:r>
            <a:r>
              <a:rPr kumimoji="1" lang="zh-CN" altLang="en-US" dirty="0" smtClean="0"/>
              <a:t> </a:t>
            </a:r>
            <a:r>
              <a:rPr kumimoji="1" lang="en-US" altLang="zh-CN" dirty="0" smtClean="0"/>
              <a:t>not</a:t>
            </a:r>
            <a:r>
              <a:rPr kumimoji="1" lang="zh-CN" altLang="en-US" dirty="0" smtClean="0"/>
              <a:t> </a:t>
            </a:r>
            <a:r>
              <a:rPr kumimoji="1" lang="en-US" altLang="zh-CN" dirty="0" smtClean="0"/>
              <a:t>use</a:t>
            </a:r>
            <a:r>
              <a:rPr kumimoji="1" lang="zh-CN" altLang="en-US" dirty="0" smtClean="0"/>
              <a:t> </a:t>
            </a:r>
            <a:r>
              <a:rPr kumimoji="1" lang="en-US" altLang="zh-CN" dirty="0" smtClean="0"/>
              <a:t>it</a:t>
            </a:r>
            <a:r>
              <a:rPr kumimoji="1" lang="zh-CN" altLang="en-US" dirty="0" smtClean="0"/>
              <a:t> </a:t>
            </a:r>
            <a:r>
              <a:rPr kumimoji="1" lang="en-US" altLang="zh-CN" dirty="0" smtClean="0"/>
              <a:t>any</a:t>
            </a:r>
            <a:r>
              <a:rPr kumimoji="1" lang="zh-CN" altLang="en-US" dirty="0" smtClean="0"/>
              <a:t> </a:t>
            </a:r>
            <a:r>
              <a:rPr kumimoji="1" lang="en-US" altLang="zh-CN" dirty="0" smtClean="0"/>
              <a:t>more</a:t>
            </a:r>
            <a:endParaRPr kumimoji="1" lang="zh-CN" altLang="en-US" dirty="0" smtClean="0"/>
          </a:p>
          <a:p>
            <a:pPr lvl="1"/>
            <a:r>
              <a:rPr kumimoji="1" lang="en-US" altLang="zh-CN" dirty="0" smtClean="0"/>
              <a:t>That’s</a:t>
            </a:r>
            <a:r>
              <a:rPr kumimoji="1" lang="zh-CN" altLang="en-US" dirty="0" smtClean="0"/>
              <a:t> </a:t>
            </a:r>
            <a:r>
              <a:rPr kumimoji="1" lang="en-US" altLang="zh-CN" dirty="0" smtClean="0"/>
              <a:t>why</a:t>
            </a:r>
            <a:r>
              <a:rPr kumimoji="1" lang="zh-CN" altLang="en-US" dirty="0" smtClean="0"/>
              <a:t> </a:t>
            </a:r>
            <a:r>
              <a:rPr kumimoji="1" lang="en-US" altLang="zh-CN" dirty="0" smtClean="0"/>
              <a:t>it</a:t>
            </a:r>
            <a:r>
              <a:rPr kumimoji="1" lang="zh-CN" altLang="en-US" dirty="0" smtClean="0"/>
              <a:t> </a:t>
            </a:r>
            <a:r>
              <a:rPr kumimoji="1" lang="en-US" altLang="zh-CN" dirty="0" smtClean="0"/>
              <a:t>requires</a:t>
            </a:r>
            <a:r>
              <a:rPr kumimoji="1" lang="zh-CN" altLang="en-US" dirty="0" smtClean="0"/>
              <a:t> </a:t>
            </a:r>
            <a:r>
              <a:rPr kumimoji="1" lang="en-US" altLang="zh-CN" dirty="0" smtClean="0"/>
              <a:t>at</a:t>
            </a:r>
            <a:r>
              <a:rPr kumimoji="1" lang="zh-CN" altLang="en-US" dirty="0" smtClean="0"/>
              <a:t> </a:t>
            </a:r>
            <a:r>
              <a:rPr kumimoji="1" lang="en-US" altLang="zh-CN" dirty="0" smtClean="0"/>
              <a:t>least</a:t>
            </a:r>
            <a:r>
              <a:rPr kumimoji="1" lang="zh-CN" altLang="en-US" dirty="0" smtClean="0"/>
              <a:t> </a:t>
            </a:r>
            <a:r>
              <a:rPr kumimoji="1" lang="en-US" altLang="zh-CN" dirty="0" smtClean="0"/>
              <a:t>Pentium</a:t>
            </a:r>
            <a:r>
              <a:rPr kumimoji="1" lang="zh-CN" altLang="en-US" dirty="0" smtClean="0"/>
              <a:t> </a:t>
            </a:r>
            <a:r>
              <a:rPr kumimoji="1" lang="en-US" altLang="zh-CN" dirty="0" smtClean="0"/>
              <a:t>II</a:t>
            </a:r>
            <a:endParaRPr kumimoji="1" lang="zh-CN" altLang="en-US" dirty="0" smtClean="0"/>
          </a:p>
          <a:p>
            <a:r>
              <a:rPr kumimoji="1" lang="en-US" altLang="zh-CN" dirty="0" smtClean="0"/>
              <a:t>New</a:t>
            </a:r>
            <a:r>
              <a:rPr kumimoji="1" lang="zh-CN" altLang="en-US" dirty="0" smtClean="0"/>
              <a:t> </a:t>
            </a:r>
            <a:r>
              <a:rPr kumimoji="1" lang="en-US" altLang="zh-CN" dirty="0" smtClean="0"/>
              <a:t>Instructions</a:t>
            </a:r>
            <a:endParaRPr kumimoji="1" lang="zh-CN" altLang="en-US" dirty="0" smtClean="0"/>
          </a:p>
          <a:p>
            <a:pPr lvl="1"/>
            <a:r>
              <a:rPr kumimoji="1" lang="en-US" altLang="zh-CN" dirty="0" smtClean="0"/>
              <a:t>SYSENTER/SYSEXIT:</a:t>
            </a:r>
            <a:r>
              <a:rPr kumimoji="1" lang="zh-CN" altLang="en-US" dirty="0" smtClean="0"/>
              <a:t> </a:t>
            </a:r>
            <a:r>
              <a:rPr kumimoji="1" lang="en-US" altLang="zh-CN" dirty="0" smtClean="0"/>
              <a:t>Intel,</a:t>
            </a:r>
            <a:r>
              <a:rPr kumimoji="1" lang="zh-CN" altLang="en-US" dirty="0" smtClean="0"/>
              <a:t> </a:t>
            </a:r>
            <a:r>
              <a:rPr kumimoji="1" lang="en-US" altLang="zh-CN" dirty="0" smtClean="0"/>
              <a:t>and</a:t>
            </a:r>
            <a:r>
              <a:rPr kumimoji="1" lang="zh-CN" altLang="en-US" dirty="0" smtClean="0"/>
              <a:t> </a:t>
            </a:r>
            <a:r>
              <a:rPr kumimoji="1" lang="en-US" altLang="zh-CN" dirty="0" smtClean="0"/>
              <a:t>then</a:t>
            </a:r>
            <a:r>
              <a:rPr kumimoji="1" lang="zh-CN" altLang="en-US" dirty="0" smtClean="0"/>
              <a:t> </a:t>
            </a:r>
            <a:r>
              <a:rPr kumimoji="1" lang="en-US" altLang="zh-CN" dirty="0" smtClean="0"/>
              <a:t>AMD</a:t>
            </a:r>
            <a:endParaRPr kumimoji="1" lang="zh-CN" altLang="en-US" dirty="0" smtClean="0"/>
          </a:p>
          <a:p>
            <a:pPr lvl="1"/>
            <a:r>
              <a:rPr kumimoji="1" lang="en-US" altLang="zh-CN" dirty="0" smtClean="0"/>
              <a:t>SYSCALL/SYSRET:</a:t>
            </a:r>
            <a:r>
              <a:rPr kumimoji="1" lang="zh-CN" altLang="en-US" dirty="0" smtClean="0"/>
              <a:t> </a:t>
            </a:r>
            <a:r>
              <a:rPr kumimoji="1" lang="en-US" altLang="zh-CN" dirty="0" smtClean="0"/>
              <a:t>AMD,</a:t>
            </a:r>
            <a:r>
              <a:rPr kumimoji="1" lang="zh-CN" altLang="en-US" dirty="0" smtClean="0"/>
              <a:t> </a:t>
            </a:r>
            <a:r>
              <a:rPr kumimoji="1" lang="en-US" altLang="zh-CN" dirty="0" smtClean="0"/>
              <a:t>and</a:t>
            </a:r>
            <a:r>
              <a:rPr kumimoji="1" lang="zh-CN" altLang="en-US" dirty="0" smtClean="0"/>
              <a:t> </a:t>
            </a:r>
            <a:r>
              <a:rPr kumimoji="1" lang="en-US" altLang="zh-CN" dirty="0" smtClean="0"/>
              <a:t>then</a:t>
            </a:r>
            <a:r>
              <a:rPr kumimoji="1" lang="zh-CN" altLang="en-US" dirty="0" smtClean="0"/>
              <a:t> </a:t>
            </a:r>
            <a:r>
              <a:rPr kumimoji="1" lang="en-US" altLang="zh-CN" dirty="0" smtClean="0"/>
              <a:t>Intel</a:t>
            </a:r>
            <a:endParaRPr kumimoji="1" lang="zh-CN" altLang="en-US" dirty="0"/>
          </a:p>
        </p:txBody>
      </p:sp>
    </p:spTree>
    <p:extLst>
      <p:ext uri="{BB962C8B-B14F-4D97-AF65-F5344CB8AC3E}">
        <p14:creationId xmlns:p14="http://schemas.microsoft.com/office/powerpoint/2010/main" val="33336355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Simplify</a:t>
            </a:r>
            <a:r>
              <a:rPr kumimoji="1" lang="zh-CN" altLang="en-US" dirty="0" smtClean="0"/>
              <a:t> </a:t>
            </a:r>
            <a:r>
              <a:rPr kumimoji="1" lang="en-US" altLang="zh-CN" dirty="0" smtClean="0"/>
              <a:t>System</a:t>
            </a:r>
            <a:r>
              <a:rPr kumimoji="1" lang="zh-CN" altLang="en-US" dirty="0" smtClean="0"/>
              <a:t> </a:t>
            </a:r>
            <a:r>
              <a:rPr kumimoji="1" lang="en-US" altLang="zh-CN" dirty="0" smtClean="0"/>
              <a:t>Call</a:t>
            </a:r>
            <a:r>
              <a:rPr kumimoji="1" lang="zh-CN" altLang="en-US" dirty="0" smtClean="0"/>
              <a:t> </a:t>
            </a:r>
            <a:r>
              <a:rPr kumimoji="1" lang="en-US" altLang="zh-CN" dirty="0" smtClean="0"/>
              <a:t>by</a:t>
            </a:r>
            <a:r>
              <a:rPr kumimoji="1" lang="zh-CN" altLang="en-US" dirty="0" smtClean="0"/>
              <a:t> </a:t>
            </a:r>
            <a:r>
              <a:rPr kumimoji="1" lang="en-US" altLang="zh-CN" dirty="0" smtClean="0"/>
              <a:t>SYSCALL/SYSRET</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smtClean="0"/>
              <a:t>SYSCALL/SYSRET has</a:t>
            </a:r>
            <a:r>
              <a:rPr kumimoji="1" lang="zh-CN" altLang="en-US" dirty="0" smtClean="0"/>
              <a:t> </a:t>
            </a:r>
            <a:r>
              <a:rPr kumimoji="1" lang="en-US" altLang="zh-CN" dirty="0" smtClean="0"/>
              <a:t>lower</a:t>
            </a:r>
            <a:r>
              <a:rPr kumimoji="1" lang="zh-CN" altLang="en-US" dirty="0" smtClean="0"/>
              <a:t> </a:t>
            </a:r>
            <a:r>
              <a:rPr kumimoji="1" lang="en-US" altLang="zh-CN" dirty="0" smtClean="0"/>
              <a:t>latency</a:t>
            </a:r>
            <a:endParaRPr kumimoji="1" lang="zh-CN" altLang="en-US" dirty="0" smtClean="0"/>
          </a:p>
          <a:p>
            <a:pPr lvl="1"/>
            <a:r>
              <a:rPr kumimoji="1" lang="en-US" altLang="zh-CN" dirty="0" smtClean="0"/>
              <a:t>Less</a:t>
            </a:r>
            <a:r>
              <a:rPr kumimoji="1" lang="zh-CN" altLang="en-US" dirty="0" smtClean="0"/>
              <a:t> </a:t>
            </a:r>
            <a:r>
              <a:rPr kumimoji="1" lang="en-US" altLang="zh-CN" dirty="0" smtClean="0"/>
              <a:t>than</a:t>
            </a:r>
            <a:r>
              <a:rPr kumimoji="1" lang="zh-CN" altLang="en-US" dirty="0" smtClean="0"/>
              <a:t> </a:t>
            </a:r>
            <a:r>
              <a:rPr kumimoji="1" lang="en-US" altLang="zh-CN" dirty="0" smtClean="0"/>
              <a:t>25%</a:t>
            </a:r>
            <a:r>
              <a:rPr kumimoji="1" lang="zh-CN" altLang="en-US" dirty="0" smtClean="0"/>
              <a:t> </a:t>
            </a:r>
            <a:r>
              <a:rPr kumimoji="1" lang="en-US" altLang="zh-CN" dirty="0" smtClean="0"/>
              <a:t>of</a:t>
            </a:r>
            <a:r>
              <a:rPr kumimoji="1" lang="zh-CN" altLang="en-US" dirty="0" smtClean="0"/>
              <a:t> </a:t>
            </a:r>
            <a:r>
              <a:rPr kumimoji="1" lang="en-US" altLang="zh-CN" dirty="0" smtClean="0"/>
              <a:t>the</a:t>
            </a:r>
            <a:r>
              <a:rPr kumimoji="1" lang="zh-CN" altLang="en-US" dirty="0" smtClean="0"/>
              <a:t> </a:t>
            </a:r>
            <a:r>
              <a:rPr kumimoji="1" lang="en-US" altLang="zh-CN" dirty="0" smtClean="0"/>
              <a:t>cycles</a:t>
            </a:r>
            <a:r>
              <a:rPr kumimoji="1" lang="zh-CN" altLang="en-US" dirty="0" smtClean="0"/>
              <a:t> </a:t>
            </a:r>
            <a:r>
              <a:rPr kumimoji="1" lang="en-US" altLang="zh-CN" dirty="0" smtClean="0"/>
              <a:t>of previous solution</a:t>
            </a:r>
            <a:endParaRPr kumimoji="1" lang="zh-CN" altLang="en-US" dirty="0" smtClean="0"/>
          </a:p>
          <a:p>
            <a:r>
              <a:rPr kumimoji="1" lang="en-US" altLang="zh-CN" dirty="0" smtClean="0"/>
              <a:t>Why</a:t>
            </a:r>
            <a:r>
              <a:rPr kumimoji="1" lang="zh-CN" altLang="en-US" dirty="0" smtClean="0"/>
              <a:t> </a:t>
            </a:r>
            <a:r>
              <a:rPr kumimoji="1" lang="en-US" altLang="zh-CN" dirty="0" smtClean="0"/>
              <a:t>faster?</a:t>
            </a:r>
            <a:endParaRPr kumimoji="1" lang="zh-CN" altLang="en-US" dirty="0"/>
          </a:p>
          <a:p>
            <a:pPr lvl="1"/>
            <a:r>
              <a:rPr kumimoji="1" lang="en-US" altLang="zh-CN" dirty="0" smtClean="0"/>
              <a:t>Assume OS</a:t>
            </a:r>
            <a:r>
              <a:rPr kumimoji="1" lang="zh-CN" altLang="en-US" dirty="0" smtClean="0"/>
              <a:t> </a:t>
            </a:r>
            <a:r>
              <a:rPr kumimoji="1" lang="en-US" altLang="zh-CN" dirty="0" smtClean="0"/>
              <a:t>implements </a:t>
            </a:r>
            <a:r>
              <a:rPr kumimoji="1" lang="en-US" altLang="zh-CN" dirty="0"/>
              <a:t>a flat-memory </a:t>
            </a:r>
            <a:r>
              <a:rPr kumimoji="1" lang="en-US" altLang="zh-CN" dirty="0" smtClean="0"/>
              <a:t>model</a:t>
            </a:r>
            <a:endParaRPr kumimoji="1" lang="zh-CN" altLang="en-US" dirty="0" smtClean="0"/>
          </a:p>
          <a:p>
            <a:pPr lvl="1"/>
            <a:r>
              <a:rPr kumimoji="1" lang="en-US" altLang="zh-CN" dirty="0" smtClean="0"/>
              <a:t>Simplifies </a:t>
            </a:r>
            <a:r>
              <a:rPr kumimoji="1" lang="en-US" altLang="zh-CN" dirty="0"/>
              <a:t>calls to and returns from </a:t>
            </a:r>
            <a:r>
              <a:rPr kumimoji="1" lang="en-US" altLang="zh-CN" dirty="0" smtClean="0"/>
              <a:t>the</a:t>
            </a:r>
            <a:r>
              <a:rPr kumimoji="1" lang="zh-CN" altLang="en-US" dirty="0" smtClean="0"/>
              <a:t> </a:t>
            </a:r>
            <a:r>
              <a:rPr kumimoji="1" lang="en-US" altLang="zh-CN" dirty="0" smtClean="0"/>
              <a:t>OS</a:t>
            </a:r>
            <a:endParaRPr kumimoji="1" lang="zh-CN" altLang="en-US" dirty="0" smtClean="0"/>
          </a:p>
          <a:p>
            <a:pPr lvl="1"/>
            <a:r>
              <a:rPr kumimoji="1" lang="en-US" altLang="zh-CN" dirty="0" smtClean="0"/>
              <a:t>Eliminating </a:t>
            </a:r>
            <a:r>
              <a:rPr kumimoji="1" lang="en-US" altLang="zh-CN" dirty="0"/>
              <a:t>unneeded checks, and by loading pre-determined values into the CS and SS segment </a:t>
            </a:r>
            <a:r>
              <a:rPr kumimoji="1" lang="en-US" altLang="zh-CN" dirty="0" smtClean="0"/>
              <a:t>registers</a:t>
            </a:r>
            <a:endParaRPr kumimoji="1" lang="zh-CN" altLang="en-US" dirty="0" smtClean="0"/>
          </a:p>
        </p:txBody>
      </p:sp>
      <p:sp>
        <p:nvSpPr>
          <p:cNvPr id="4" name="文本框 3"/>
          <p:cNvSpPr txBox="1"/>
          <p:nvPr/>
        </p:nvSpPr>
        <p:spPr>
          <a:xfrm>
            <a:off x="1331640" y="5805265"/>
            <a:ext cx="7056784" cy="307777"/>
          </a:xfrm>
          <a:prstGeom prst="rect">
            <a:avLst/>
          </a:prstGeom>
          <a:noFill/>
        </p:spPr>
        <p:txBody>
          <a:bodyPr wrap="square" rtlCol="0">
            <a:spAutoFit/>
          </a:bodyPr>
          <a:lstStyle/>
          <a:p>
            <a:pPr algn="r"/>
            <a:r>
              <a:rPr kumimoji="1" lang="en-US" altLang="zh-CN" sz="1400" dirty="0">
                <a:solidFill>
                  <a:schemeClr val="bg1">
                    <a:lumMod val="65000"/>
                  </a:schemeClr>
                </a:solidFill>
                <a:latin typeface="Microsoft YaHei Light" charset="0"/>
                <a:ea typeface="Microsoft YaHei Light" charset="0"/>
                <a:cs typeface="Microsoft YaHei Light" charset="0"/>
              </a:rPr>
              <a:t>More</a:t>
            </a:r>
            <a:r>
              <a:rPr kumimoji="1" lang="zh-CN" altLang="en-US" sz="1400" dirty="0">
                <a:solidFill>
                  <a:schemeClr val="bg1">
                    <a:lumMod val="65000"/>
                  </a:schemeClr>
                </a:solidFill>
                <a:latin typeface="Microsoft YaHei Light" charset="0"/>
                <a:ea typeface="Microsoft YaHei Light" charset="0"/>
                <a:cs typeface="Microsoft YaHei Light" charset="0"/>
              </a:rPr>
              <a:t> </a:t>
            </a:r>
            <a:r>
              <a:rPr kumimoji="1" lang="en-US" altLang="zh-CN" sz="1400" dirty="0">
                <a:solidFill>
                  <a:schemeClr val="bg1">
                    <a:lumMod val="65000"/>
                  </a:schemeClr>
                </a:solidFill>
                <a:latin typeface="Microsoft YaHei Light" charset="0"/>
                <a:ea typeface="Microsoft YaHei Light" charset="0"/>
                <a:cs typeface="Microsoft YaHei Light" charset="0"/>
              </a:rPr>
              <a:t>details:</a:t>
            </a:r>
            <a:r>
              <a:rPr kumimoji="1" lang="zh-CN" altLang="en-US" sz="1400" dirty="0">
                <a:solidFill>
                  <a:schemeClr val="bg1">
                    <a:lumMod val="65000"/>
                  </a:schemeClr>
                </a:solidFill>
                <a:latin typeface="Microsoft YaHei Light" charset="0"/>
                <a:ea typeface="Microsoft YaHei Light" charset="0"/>
                <a:cs typeface="Microsoft YaHei Light" charset="0"/>
              </a:rPr>
              <a:t> </a:t>
            </a:r>
            <a:r>
              <a:rPr kumimoji="1" lang="en-US" altLang="zh-CN" sz="1400" dirty="0">
                <a:solidFill>
                  <a:schemeClr val="bg1">
                    <a:lumMod val="65000"/>
                  </a:schemeClr>
                </a:solidFill>
                <a:latin typeface="Microsoft YaHei Light" charset="0"/>
                <a:ea typeface="Microsoft YaHei Light" charset="0"/>
                <a:cs typeface="Microsoft YaHei Light" charset="0"/>
              </a:rPr>
              <a:t>http://</a:t>
            </a:r>
            <a:r>
              <a:rPr kumimoji="1" lang="en-US" altLang="zh-CN" sz="1400" dirty="0" err="1">
                <a:solidFill>
                  <a:schemeClr val="bg1">
                    <a:lumMod val="65000"/>
                  </a:schemeClr>
                </a:solidFill>
                <a:latin typeface="Microsoft YaHei Light" charset="0"/>
                <a:ea typeface="Microsoft YaHei Light" charset="0"/>
                <a:cs typeface="Microsoft YaHei Light" charset="0"/>
              </a:rPr>
              <a:t>wiki.osdev.org</a:t>
            </a:r>
            <a:r>
              <a:rPr kumimoji="1" lang="en-US" altLang="zh-CN" sz="1400" dirty="0">
                <a:solidFill>
                  <a:schemeClr val="bg1">
                    <a:lumMod val="65000"/>
                  </a:schemeClr>
                </a:solidFill>
                <a:latin typeface="Microsoft YaHei Light" charset="0"/>
                <a:ea typeface="Microsoft YaHei Light" charset="0"/>
                <a:cs typeface="Microsoft YaHei Light" charset="0"/>
              </a:rPr>
              <a:t>/SYSENTER</a:t>
            </a:r>
            <a:endParaRPr kumimoji="1" lang="zh-CN" altLang="en-US" sz="1400" dirty="0">
              <a:solidFill>
                <a:schemeClr val="bg1">
                  <a:lumMod val="65000"/>
                </a:schemeClr>
              </a:solidFill>
              <a:latin typeface="Microsoft YaHei Light" charset="0"/>
              <a:ea typeface="Microsoft YaHei Light" charset="0"/>
              <a:cs typeface="Microsoft YaHei Light" charset="0"/>
            </a:endParaRPr>
          </a:p>
        </p:txBody>
      </p:sp>
    </p:spTree>
    <p:extLst>
      <p:ext uri="{BB962C8B-B14F-4D97-AF65-F5344CB8AC3E}">
        <p14:creationId xmlns:p14="http://schemas.microsoft.com/office/powerpoint/2010/main" val="1311740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Compatibility across Intel and </a:t>
            </a:r>
            <a:r>
              <a:rPr lang="en-US" altLang="zh-CN" dirty="0" smtClean="0"/>
              <a:t>AMD</a:t>
            </a:r>
            <a:endParaRPr kumimoji="1" lang="zh-CN" altLang="en-US" dirty="0"/>
          </a:p>
        </p:txBody>
      </p:sp>
      <p:sp>
        <p:nvSpPr>
          <p:cNvPr id="3" name="内容占位符 2"/>
          <p:cNvSpPr>
            <a:spLocks noGrp="1"/>
          </p:cNvSpPr>
          <p:nvPr>
            <p:ph idx="1"/>
          </p:nvPr>
        </p:nvSpPr>
        <p:spPr/>
        <p:txBody>
          <a:bodyPr/>
          <a:lstStyle/>
          <a:p>
            <a:r>
              <a:rPr kumimoji="1" lang="en-US" altLang="zh-CN" dirty="0" smtClean="0"/>
              <a:t>For</a:t>
            </a:r>
            <a:r>
              <a:rPr kumimoji="1" lang="zh-CN" altLang="en-US" dirty="0" smtClean="0"/>
              <a:t> </a:t>
            </a:r>
            <a:r>
              <a:rPr kumimoji="1" lang="en-US" altLang="zh-CN" dirty="0" smtClean="0"/>
              <a:t>a</a:t>
            </a:r>
            <a:r>
              <a:rPr kumimoji="1" lang="zh-CN" altLang="en-US" dirty="0" smtClean="0"/>
              <a:t> </a:t>
            </a:r>
            <a:r>
              <a:rPr kumimoji="1" lang="en-US" altLang="zh-CN" dirty="0" smtClean="0"/>
              <a:t>32-bit</a:t>
            </a:r>
            <a:r>
              <a:rPr kumimoji="1" lang="zh-CN" altLang="en-US" dirty="0" smtClean="0"/>
              <a:t> </a:t>
            </a:r>
            <a:r>
              <a:rPr kumimoji="1" lang="en-US" altLang="zh-CN" dirty="0" smtClean="0"/>
              <a:t>Kernel</a:t>
            </a:r>
            <a:endParaRPr kumimoji="1" lang="zh-CN" altLang="en-US" dirty="0" smtClean="0"/>
          </a:p>
          <a:p>
            <a:pPr lvl="1"/>
            <a:r>
              <a:rPr lang="en-US" altLang="zh-CN" dirty="0"/>
              <a:t>SYSENTER/SYSEXIT are the only compatible pair</a:t>
            </a:r>
            <a:endParaRPr kumimoji="1" lang="zh-CN" altLang="en-US" dirty="0" smtClean="0"/>
          </a:p>
          <a:p>
            <a:r>
              <a:rPr kumimoji="1" lang="en-US" altLang="zh-CN" dirty="0" smtClean="0"/>
              <a:t>For </a:t>
            </a:r>
            <a:r>
              <a:rPr kumimoji="1" lang="en-US" altLang="zh-CN" dirty="0"/>
              <a:t>a </a:t>
            </a:r>
            <a:r>
              <a:rPr kumimoji="1" lang="en-US" altLang="zh-CN" dirty="0" smtClean="0"/>
              <a:t>64-bit Kernel</a:t>
            </a:r>
            <a:endParaRPr kumimoji="1" lang="zh-CN" altLang="en-US" dirty="0"/>
          </a:p>
          <a:p>
            <a:pPr lvl="1"/>
            <a:r>
              <a:rPr lang="en-US" altLang="zh-CN" dirty="0" smtClean="0"/>
              <a:t>SYSCALL/SYSRET are the only compatible pair</a:t>
            </a:r>
            <a:endParaRPr kumimoji="1" lang="zh-CN" altLang="en-US" dirty="0" smtClean="0"/>
          </a:p>
          <a:p>
            <a:pPr lvl="1"/>
            <a:r>
              <a:rPr kumimoji="1" lang="en-US" altLang="zh-CN" dirty="0" smtClean="0"/>
              <a:t>In </a:t>
            </a:r>
            <a:r>
              <a:rPr kumimoji="1" lang="en-US" altLang="zh-CN" dirty="0"/>
              <a:t>Long mode only</a:t>
            </a:r>
            <a:r>
              <a:rPr lang="en-US" altLang="zh-CN" dirty="0" smtClean="0"/>
              <a:t> (not Long </a:t>
            </a:r>
            <a:r>
              <a:rPr lang="en-US" altLang="zh-CN" dirty="0" err="1" smtClean="0"/>
              <a:t>Compat</a:t>
            </a:r>
            <a:r>
              <a:rPr lang="en-US" altLang="zh-CN" dirty="0" smtClean="0"/>
              <a:t> mode)</a:t>
            </a:r>
            <a:endParaRPr lang="zh-CN" altLang="en-US" dirty="0" smtClean="0"/>
          </a:p>
          <a:p>
            <a:endParaRPr lang="zh-CN" altLang="en-US" b="0" dirty="0" smtClean="0"/>
          </a:p>
        </p:txBody>
      </p:sp>
    </p:spTree>
    <p:extLst>
      <p:ext uri="{BB962C8B-B14F-4D97-AF65-F5344CB8AC3E}">
        <p14:creationId xmlns:p14="http://schemas.microsoft.com/office/powerpoint/2010/main" val="24046586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Using</a:t>
            </a:r>
            <a:r>
              <a:rPr kumimoji="1" lang="zh-CN" altLang="en-US" dirty="0" smtClean="0"/>
              <a:t> </a:t>
            </a:r>
            <a:r>
              <a:rPr kumimoji="1" lang="en-US" altLang="zh-CN" dirty="0" smtClean="0"/>
              <a:t>SYSCALL</a:t>
            </a:r>
            <a:r>
              <a:rPr kumimoji="1" lang="zh-CN" altLang="en-US" dirty="0" smtClean="0"/>
              <a:t> </a:t>
            </a:r>
            <a:r>
              <a:rPr kumimoji="1" lang="en-US" altLang="zh-CN" dirty="0" smtClean="0"/>
              <a:t>to</a:t>
            </a:r>
            <a:r>
              <a:rPr kumimoji="1" lang="zh-CN" altLang="en-US" dirty="0" smtClean="0"/>
              <a:t> </a:t>
            </a:r>
            <a:r>
              <a:rPr kumimoji="1" lang="en-US" altLang="zh-CN" dirty="0" smtClean="0"/>
              <a:t>Invoke</a:t>
            </a:r>
            <a:r>
              <a:rPr kumimoji="1" lang="zh-CN" altLang="en-US" dirty="0" smtClean="0"/>
              <a:t> </a:t>
            </a:r>
            <a:r>
              <a:rPr kumimoji="1" lang="en-US" altLang="zh-CN" dirty="0" smtClean="0"/>
              <a:t>the</a:t>
            </a:r>
            <a:r>
              <a:rPr kumimoji="1" lang="zh-CN" altLang="en-US" dirty="0" smtClean="0"/>
              <a:t> </a:t>
            </a:r>
            <a:r>
              <a:rPr kumimoji="1" lang="en-US" altLang="zh-CN" i="1" dirty="0" smtClean="0"/>
              <a:t>exit()</a:t>
            </a:r>
            <a:r>
              <a:rPr kumimoji="1" lang="zh-CN" altLang="en-US" i="1" dirty="0" smtClean="0"/>
              <a:t> </a:t>
            </a:r>
            <a:r>
              <a:rPr kumimoji="1" lang="en-US" altLang="zh-CN" dirty="0" smtClean="0"/>
              <a:t>System</a:t>
            </a:r>
            <a:r>
              <a:rPr kumimoji="1" lang="zh-CN" altLang="en-US" dirty="0" smtClean="0"/>
              <a:t> </a:t>
            </a:r>
            <a:r>
              <a:rPr kumimoji="1" lang="en-US" altLang="zh-CN" dirty="0" smtClean="0"/>
              <a:t>Call</a:t>
            </a:r>
            <a:endParaRPr kumimoji="1" lang="zh-CN" altLang="en-US" dirty="0"/>
          </a:p>
        </p:txBody>
      </p:sp>
      <p:sp>
        <p:nvSpPr>
          <p:cNvPr id="3" name="内容占位符 2"/>
          <p:cNvSpPr>
            <a:spLocks noGrp="1"/>
          </p:cNvSpPr>
          <p:nvPr>
            <p:ph idx="1"/>
          </p:nvPr>
        </p:nvSpPr>
        <p:spPr>
          <a:xfrm>
            <a:off x="251520" y="1905001"/>
            <a:ext cx="4176464" cy="3771636"/>
          </a:xfrm>
        </p:spPr>
        <p:txBody>
          <a:bodyPr>
            <a:normAutofit/>
          </a:bodyPr>
          <a:lstStyle/>
          <a:p>
            <a:pPr marL="0" indent="0">
              <a:buNone/>
            </a:pPr>
            <a:r>
              <a:rPr kumimoji="1" lang="en-US" altLang="zh-CN" sz="1600" dirty="0">
                <a:latin typeface="Consolas" charset="0"/>
                <a:ea typeface="Consolas" charset="0"/>
                <a:cs typeface="Consolas" charset="0"/>
              </a:rPr>
              <a:t>#include &lt;</a:t>
            </a:r>
            <a:r>
              <a:rPr kumimoji="1" lang="en-US" altLang="zh-CN" sz="1600" dirty="0" err="1">
                <a:latin typeface="Consolas" charset="0"/>
                <a:ea typeface="Consolas" charset="0"/>
                <a:cs typeface="Consolas" charset="0"/>
              </a:rPr>
              <a:t>unistd.h</a:t>
            </a:r>
            <a:r>
              <a:rPr kumimoji="1" lang="en-US" altLang="zh-CN" sz="1600" dirty="0">
                <a:latin typeface="Consolas" charset="0"/>
                <a:ea typeface="Consolas" charset="0"/>
                <a:cs typeface="Consolas" charset="0"/>
              </a:rPr>
              <a:t>&gt; </a:t>
            </a:r>
            <a:endParaRPr kumimoji="1" lang="zh-CN" altLang="en-US" sz="1600" dirty="0">
              <a:latin typeface="Consolas" charset="0"/>
              <a:ea typeface="Consolas" charset="0"/>
              <a:cs typeface="Consolas" charset="0"/>
            </a:endParaRPr>
          </a:p>
          <a:p>
            <a:pPr marL="0" indent="0">
              <a:buNone/>
            </a:pPr>
            <a:r>
              <a:rPr kumimoji="1" lang="en-US" altLang="zh-CN" sz="1600" dirty="0" err="1">
                <a:latin typeface="Consolas" charset="0"/>
                <a:ea typeface="Consolas" charset="0"/>
                <a:cs typeface="Consolas" charset="0"/>
              </a:rPr>
              <a:t>int</a:t>
            </a:r>
            <a:r>
              <a:rPr kumimoji="1" lang="en-US" altLang="zh-CN" sz="1600" dirty="0">
                <a:latin typeface="Consolas" charset="0"/>
                <a:ea typeface="Consolas" charset="0"/>
                <a:cs typeface="Consolas" charset="0"/>
              </a:rPr>
              <a:t> main(</a:t>
            </a:r>
            <a:r>
              <a:rPr kumimoji="1" lang="en-US" altLang="zh-CN" sz="1600" dirty="0" err="1">
                <a:latin typeface="Consolas" charset="0"/>
                <a:ea typeface="Consolas" charset="0"/>
                <a:cs typeface="Consolas" charset="0"/>
              </a:rPr>
              <a:t>int</a:t>
            </a:r>
            <a:r>
              <a:rPr kumimoji="1" lang="en-US" altLang="zh-CN" sz="1600" dirty="0">
                <a:latin typeface="Consolas" charset="0"/>
                <a:ea typeface="Consolas" charset="0"/>
                <a:cs typeface="Consolas" charset="0"/>
              </a:rPr>
              <a:t> </a:t>
            </a:r>
            <a:r>
              <a:rPr kumimoji="1" lang="en-US" altLang="zh-CN" sz="1600" dirty="0" err="1">
                <a:latin typeface="Consolas" charset="0"/>
                <a:ea typeface="Consolas" charset="0"/>
                <a:cs typeface="Consolas" charset="0"/>
              </a:rPr>
              <a:t>argc</a:t>
            </a:r>
            <a:r>
              <a:rPr kumimoji="1" lang="en-US" altLang="zh-CN" sz="1600" dirty="0">
                <a:latin typeface="Consolas" charset="0"/>
                <a:ea typeface="Consolas" charset="0"/>
                <a:cs typeface="Consolas" charset="0"/>
              </a:rPr>
              <a:t>, char *</a:t>
            </a:r>
            <a:r>
              <a:rPr kumimoji="1" lang="en-US" altLang="zh-CN" sz="1600" dirty="0" err="1">
                <a:latin typeface="Consolas" charset="0"/>
                <a:ea typeface="Consolas" charset="0"/>
                <a:cs typeface="Consolas" charset="0"/>
              </a:rPr>
              <a:t>argv</a:t>
            </a:r>
            <a:r>
              <a:rPr kumimoji="1" lang="en-US" altLang="zh-CN" sz="1600" dirty="0">
                <a:latin typeface="Consolas" charset="0"/>
                <a:ea typeface="Consolas" charset="0"/>
                <a:cs typeface="Consolas" charset="0"/>
              </a:rPr>
              <a:t>[]) {</a:t>
            </a:r>
            <a:endParaRPr kumimoji="1" lang="zh-CN" altLang="en-US" sz="1600" dirty="0">
              <a:latin typeface="Consolas" charset="0"/>
              <a:ea typeface="Consolas" charset="0"/>
              <a:cs typeface="Consolas" charset="0"/>
            </a:endParaRPr>
          </a:p>
          <a:p>
            <a:pPr marL="0" indent="0">
              <a:buNone/>
            </a:pPr>
            <a:r>
              <a:rPr kumimoji="1" lang="zh-CN" altLang="en-US" sz="1600" dirty="0">
                <a:latin typeface="Consolas" charset="0"/>
                <a:ea typeface="Consolas" charset="0"/>
                <a:cs typeface="Consolas" charset="0"/>
              </a:rPr>
              <a:t> </a:t>
            </a:r>
            <a:r>
              <a:rPr kumimoji="1" lang="en-US" altLang="zh-CN" sz="1600" dirty="0">
                <a:latin typeface="Consolas" charset="0"/>
                <a:ea typeface="Consolas" charset="0"/>
                <a:cs typeface="Consolas" charset="0"/>
              </a:rPr>
              <a:t> unsigned long </a:t>
            </a:r>
            <a:r>
              <a:rPr kumimoji="1" lang="en-US" altLang="zh-CN" sz="1600" dirty="0" err="1">
                <a:latin typeface="Consolas" charset="0"/>
                <a:ea typeface="Consolas" charset="0"/>
                <a:cs typeface="Consolas" charset="0"/>
              </a:rPr>
              <a:t>syscall_nr</a:t>
            </a:r>
            <a:r>
              <a:rPr kumimoji="1" lang="en-US" altLang="zh-CN" sz="1600" dirty="0">
                <a:latin typeface="Consolas" charset="0"/>
                <a:ea typeface="Consolas" charset="0"/>
                <a:cs typeface="Consolas" charset="0"/>
              </a:rPr>
              <a:t> = 60; </a:t>
            </a:r>
            <a:endParaRPr kumimoji="1" lang="zh-CN" altLang="en-US" sz="1600" dirty="0">
              <a:latin typeface="Consolas" charset="0"/>
              <a:ea typeface="Consolas" charset="0"/>
              <a:cs typeface="Consolas" charset="0"/>
            </a:endParaRPr>
          </a:p>
          <a:p>
            <a:pPr marL="0" indent="0">
              <a:buNone/>
            </a:pPr>
            <a:r>
              <a:rPr kumimoji="1" lang="zh-CN" altLang="en-US" sz="1600" dirty="0">
                <a:latin typeface="Consolas" charset="0"/>
                <a:ea typeface="Consolas" charset="0"/>
                <a:cs typeface="Consolas" charset="0"/>
              </a:rPr>
              <a:t>  </a:t>
            </a:r>
            <a:r>
              <a:rPr kumimoji="1" lang="en-US" altLang="zh-CN" sz="1600" dirty="0">
                <a:latin typeface="Consolas" charset="0"/>
                <a:ea typeface="Consolas" charset="0"/>
                <a:cs typeface="Consolas" charset="0"/>
              </a:rPr>
              <a:t>long </a:t>
            </a:r>
            <a:r>
              <a:rPr kumimoji="1" lang="en-US" altLang="zh-CN" sz="1600" dirty="0" err="1">
                <a:latin typeface="Consolas" charset="0"/>
                <a:ea typeface="Consolas" charset="0"/>
                <a:cs typeface="Consolas" charset="0"/>
              </a:rPr>
              <a:t>exit_status</a:t>
            </a:r>
            <a:r>
              <a:rPr kumimoji="1" lang="en-US" altLang="zh-CN" sz="1600" dirty="0">
                <a:latin typeface="Consolas" charset="0"/>
                <a:ea typeface="Consolas" charset="0"/>
                <a:cs typeface="Consolas" charset="0"/>
              </a:rPr>
              <a:t> = 42; </a:t>
            </a:r>
            <a:endParaRPr kumimoji="1" lang="zh-CN" altLang="en-US" sz="1600" dirty="0">
              <a:latin typeface="Consolas" charset="0"/>
              <a:ea typeface="Consolas" charset="0"/>
              <a:cs typeface="Consolas" charset="0"/>
            </a:endParaRPr>
          </a:p>
          <a:p>
            <a:pPr marL="0" indent="0">
              <a:buNone/>
            </a:pPr>
            <a:r>
              <a:rPr kumimoji="1" lang="zh-CN" altLang="en-US" sz="1600" dirty="0">
                <a:solidFill>
                  <a:schemeClr val="accent2"/>
                </a:solidFill>
                <a:latin typeface="Consolas" charset="0"/>
                <a:ea typeface="Consolas" charset="0"/>
                <a:cs typeface="Consolas" charset="0"/>
              </a:rPr>
              <a:t>  </a:t>
            </a:r>
            <a:r>
              <a:rPr kumimoji="1" lang="en-US" altLang="zh-CN" sz="1600" dirty="0" err="1">
                <a:solidFill>
                  <a:schemeClr val="accent2"/>
                </a:solidFill>
                <a:latin typeface="Consolas" charset="0"/>
                <a:ea typeface="Consolas" charset="0"/>
                <a:cs typeface="Consolas" charset="0"/>
              </a:rPr>
              <a:t>syscall</a:t>
            </a:r>
            <a:r>
              <a:rPr kumimoji="1" lang="en-US" altLang="zh-CN" sz="1600" dirty="0">
                <a:latin typeface="Consolas" charset="0"/>
                <a:ea typeface="Consolas" charset="0"/>
                <a:cs typeface="Consolas" charset="0"/>
              </a:rPr>
              <a:t>(</a:t>
            </a:r>
            <a:r>
              <a:rPr kumimoji="1" lang="en-US" altLang="zh-CN" sz="1600" dirty="0" err="1">
                <a:latin typeface="Consolas" charset="0"/>
                <a:ea typeface="Consolas" charset="0"/>
                <a:cs typeface="Consolas" charset="0"/>
              </a:rPr>
              <a:t>syscall_nr</a:t>
            </a:r>
            <a:r>
              <a:rPr kumimoji="1" lang="en-US" altLang="zh-CN" sz="1600" dirty="0">
                <a:latin typeface="Consolas" charset="0"/>
                <a:ea typeface="Consolas" charset="0"/>
                <a:cs typeface="Consolas" charset="0"/>
              </a:rPr>
              <a:t>, </a:t>
            </a:r>
            <a:r>
              <a:rPr kumimoji="1" lang="en-US" altLang="zh-CN" sz="1600" dirty="0" err="1">
                <a:latin typeface="Consolas" charset="0"/>
                <a:ea typeface="Consolas" charset="0"/>
                <a:cs typeface="Consolas" charset="0"/>
              </a:rPr>
              <a:t>exit_status</a:t>
            </a:r>
            <a:r>
              <a:rPr kumimoji="1" lang="en-US" altLang="zh-CN" sz="1600" dirty="0">
                <a:latin typeface="Consolas" charset="0"/>
                <a:ea typeface="Consolas" charset="0"/>
                <a:cs typeface="Consolas" charset="0"/>
              </a:rPr>
              <a:t>); </a:t>
            </a:r>
            <a:endParaRPr kumimoji="1" lang="zh-CN" altLang="en-US" sz="1600" dirty="0">
              <a:latin typeface="Consolas" charset="0"/>
              <a:ea typeface="Consolas" charset="0"/>
              <a:cs typeface="Consolas" charset="0"/>
            </a:endParaRPr>
          </a:p>
          <a:p>
            <a:pPr marL="0" indent="0">
              <a:buNone/>
            </a:pPr>
            <a:r>
              <a:rPr kumimoji="1" lang="en-US" altLang="zh-CN" sz="1600" dirty="0">
                <a:latin typeface="Consolas" charset="0"/>
                <a:ea typeface="Consolas" charset="0"/>
                <a:cs typeface="Consolas" charset="0"/>
              </a:rPr>
              <a:t>}</a:t>
            </a:r>
            <a:endParaRPr kumimoji="1" lang="zh-CN" altLang="en-US" sz="1600" dirty="0">
              <a:latin typeface="Consolas" charset="0"/>
              <a:ea typeface="Consolas" charset="0"/>
              <a:cs typeface="Consolas" charset="0"/>
            </a:endParaRPr>
          </a:p>
        </p:txBody>
      </p:sp>
      <p:sp>
        <p:nvSpPr>
          <p:cNvPr id="4" name="内容占位符 2"/>
          <p:cNvSpPr txBox="1">
            <a:spLocks/>
          </p:cNvSpPr>
          <p:nvPr/>
        </p:nvSpPr>
        <p:spPr>
          <a:xfrm>
            <a:off x="4427984" y="1905001"/>
            <a:ext cx="4536504" cy="3975829"/>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800" b="1" i="0" kern="120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kumimoji="1" lang="en-US" altLang="zh-CN" sz="1600" b="0" dirty="0" err="1">
                <a:latin typeface="Consolas" charset="0"/>
                <a:ea typeface="Consolas" charset="0"/>
                <a:cs typeface="Consolas" charset="0"/>
              </a:rPr>
              <a:t>int</a:t>
            </a:r>
            <a:r>
              <a:rPr kumimoji="1" lang="en-US" altLang="zh-CN" sz="1600" b="0" dirty="0">
                <a:latin typeface="Consolas" charset="0"/>
                <a:ea typeface="Consolas" charset="0"/>
                <a:cs typeface="Consolas" charset="0"/>
              </a:rPr>
              <a:t> main(</a:t>
            </a:r>
            <a:r>
              <a:rPr kumimoji="1" lang="en-US" altLang="zh-CN" sz="1600" b="0" dirty="0" err="1">
                <a:latin typeface="Consolas" charset="0"/>
                <a:ea typeface="Consolas" charset="0"/>
                <a:cs typeface="Consolas" charset="0"/>
              </a:rPr>
              <a:t>int</a:t>
            </a:r>
            <a:r>
              <a:rPr kumimoji="1" lang="en-US" altLang="zh-CN" sz="1600" b="0" dirty="0">
                <a:latin typeface="Consolas" charset="0"/>
                <a:ea typeface="Consolas" charset="0"/>
                <a:cs typeface="Consolas" charset="0"/>
              </a:rPr>
              <a:t> </a:t>
            </a:r>
            <a:r>
              <a:rPr kumimoji="1" lang="en-US" altLang="zh-CN" sz="1600" b="0" dirty="0" err="1">
                <a:latin typeface="Consolas" charset="0"/>
                <a:ea typeface="Consolas" charset="0"/>
                <a:cs typeface="Consolas" charset="0"/>
              </a:rPr>
              <a:t>argc</a:t>
            </a:r>
            <a:r>
              <a:rPr kumimoji="1" lang="en-US" altLang="zh-CN" sz="1600" b="0" dirty="0">
                <a:latin typeface="Consolas" charset="0"/>
                <a:ea typeface="Consolas" charset="0"/>
                <a:cs typeface="Consolas" charset="0"/>
              </a:rPr>
              <a:t>, char *</a:t>
            </a:r>
            <a:r>
              <a:rPr kumimoji="1" lang="en-US" altLang="zh-CN" sz="1600" b="0" dirty="0" err="1">
                <a:latin typeface="Consolas" charset="0"/>
                <a:ea typeface="Consolas" charset="0"/>
                <a:cs typeface="Consolas" charset="0"/>
              </a:rPr>
              <a:t>argv</a:t>
            </a:r>
            <a:r>
              <a:rPr kumimoji="1" lang="en-US" altLang="zh-CN" sz="1600" b="0" dirty="0">
                <a:latin typeface="Consolas" charset="0"/>
                <a:ea typeface="Consolas" charset="0"/>
                <a:cs typeface="Consolas" charset="0"/>
              </a:rPr>
              <a:t>[])</a:t>
            </a:r>
            <a:r>
              <a:rPr kumimoji="1" lang="zh-CN" altLang="en-US" sz="1600" b="0" dirty="0">
                <a:latin typeface="Consolas" charset="0"/>
                <a:ea typeface="Consolas" charset="0"/>
                <a:cs typeface="Consolas" charset="0"/>
              </a:rPr>
              <a:t> </a:t>
            </a:r>
            <a:r>
              <a:rPr kumimoji="1" lang="en-US" altLang="zh-CN" sz="1600" b="0" dirty="0">
                <a:latin typeface="Consolas" charset="0"/>
                <a:ea typeface="Consolas" charset="0"/>
                <a:cs typeface="Consolas" charset="0"/>
              </a:rPr>
              <a:t>{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a:latin typeface="Consolas" charset="0"/>
                <a:ea typeface="Consolas" charset="0"/>
                <a:cs typeface="Consolas" charset="0"/>
              </a:rPr>
              <a:t>unsigned long </a:t>
            </a:r>
            <a:r>
              <a:rPr kumimoji="1" lang="en-US" altLang="zh-CN" sz="1600" b="0" dirty="0" err="1">
                <a:latin typeface="Consolas" charset="0"/>
                <a:ea typeface="Consolas" charset="0"/>
                <a:cs typeface="Consolas" charset="0"/>
              </a:rPr>
              <a:t>syscall_nr</a:t>
            </a:r>
            <a:r>
              <a:rPr kumimoji="1" lang="en-US" altLang="zh-CN" sz="1600" b="0" dirty="0">
                <a:latin typeface="Consolas" charset="0"/>
                <a:ea typeface="Consolas" charset="0"/>
                <a:cs typeface="Consolas" charset="0"/>
              </a:rPr>
              <a:t> = 60;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a:latin typeface="Consolas" charset="0"/>
                <a:ea typeface="Consolas" charset="0"/>
                <a:cs typeface="Consolas" charset="0"/>
              </a:rPr>
              <a:t>long </a:t>
            </a:r>
            <a:r>
              <a:rPr kumimoji="1" lang="en-US" altLang="zh-CN" sz="1600" b="0" dirty="0" err="1">
                <a:latin typeface="Consolas" charset="0"/>
                <a:ea typeface="Consolas" charset="0"/>
                <a:cs typeface="Consolas" charset="0"/>
              </a:rPr>
              <a:t>exit_nr</a:t>
            </a:r>
            <a:r>
              <a:rPr kumimoji="1" lang="en-US" altLang="zh-CN" sz="1600" b="0" dirty="0">
                <a:latin typeface="Consolas" charset="0"/>
                <a:ea typeface="Consolas" charset="0"/>
                <a:cs typeface="Consolas" charset="0"/>
              </a:rPr>
              <a:t> = 42;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err="1">
                <a:latin typeface="Consolas" charset="0"/>
                <a:ea typeface="Consolas" charset="0"/>
                <a:cs typeface="Consolas" charset="0"/>
              </a:rPr>
              <a:t>asm</a:t>
            </a:r>
            <a:r>
              <a:rPr kumimoji="1" lang="en-US" altLang="zh-CN" sz="1600" b="0" dirty="0">
                <a:latin typeface="Consolas" charset="0"/>
                <a:ea typeface="Consolas" charset="0"/>
                <a:cs typeface="Consolas" charset="0"/>
              </a:rPr>
              <a:t> </a:t>
            </a:r>
            <a:r>
              <a:rPr kumimoji="1" lang="en-US" altLang="zh-CN" sz="1600" b="0" dirty="0" smtClean="0">
                <a:latin typeface="Consolas" charset="0"/>
                <a:ea typeface="Consolas" charset="0"/>
                <a:cs typeface="Consolas" charset="0"/>
              </a:rPr>
              <a:t>("</a:t>
            </a:r>
            <a:r>
              <a:rPr kumimoji="1" lang="en-US" altLang="zh-CN" sz="1600" b="0" dirty="0" err="1" smtClean="0">
                <a:latin typeface="Consolas" charset="0"/>
                <a:ea typeface="Consolas" charset="0"/>
                <a:cs typeface="Consolas" charset="0"/>
              </a:rPr>
              <a:t>movq</a:t>
            </a:r>
            <a:r>
              <a:rPr kumimoji="1" lang="en-US" altLang="zh-CN" sz="1600" b="0" dirty="0" smtClean="0">
                <a:latin typeface="Consolas" charset="0"/>
                <a:ea typeface="Consolas" charset="0"/>
                <a:cs typeface="Consolas" charset="0"/>
              </a:rPr>
              <a:t> </a:t>
            </a:r>
            <a:r>
              <a:rPr kumimoji="1" lang="en-US" altLang="zh-CN" sz="1600" b="0" dirty="0">
                <a:latin typeface="Consolas" charset="0"/>
                <a:ea typeface="Consolas" charset="0"/>
                <a:cs typeface="Consolas" charset="0"/>
              </a:rPr>
              <a:t>%0, %%</a:t>
            </a:r>
            <a:r>
              <a:rPr kumimoji="1" lang="en-US" altLang="zh-CN" sz="1600" b="0" dirty="0" err="1" smtClean="0">
                <a:latin typeface="Consolas" charset="0"/>
                <a:ea typeface="Consolas" charset="0"/>
                <a:cs typeface="Consolas" charset="0"/>
              </a:rPr>
              <a:t>rax</a:t>
            </a:r>
            <a:r>
              <a:rPr kumimoji="1" lang="en-US" altLang="zh-CN" sz="1600" b="0" dirty="0" smtClean="0">
                <a:latin typeface="Consolas" charset="0"/>
                <a:ea typeface="Consolas" charset="0"/>
                <a:cs typeface="Consolas" charset="0"/>
              </a:rPr>
              <a:t>\n"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smtClean="0">
                <a:latin typeface="Consolas" charset="0"/>
                <a:ea typeface="Consolas" charset="0"/>
                <a:cs typeface="Consolas" charset="0"/>
              </a:rPr>
              <a:t>"</a:t>
            </a:r>
            <a:r>
              <a:rPr kumimoji="1" lang="en-US" altLang="zh-CN" sz="1600" b="0" dirty="0" err="1" smtClean="0">
                <a:latin typeface="Consolas" charset="0"/>
                <a:ea typeface="Consolas" charset="0"/>
                <a:cs typeface="Consolas" charset="0"/>
              </a:rPr>
              <a:t>movq</a:t>
            </a:r>
            <a:r>
              <a:rPr kumimoji="1" lang="en-US" altLang="zh-CN" sz="1600" b="0" dirty="0" smtClean="0">
                <a:latin typeface="Consolas" charset="0"/>
                <a:ea typeface="Consolas" charset="0"/>
                <a:cs typeface="Consolas" charset="0"/>
              </a:rPr>
              <a:t> </a:t>
            </a:r>
            <a:r>
              <a:rPr kumimoji="1" lang="en-US" altLang="zh-CN" sz="1600" b="0" dirty="0">
                <a:latin typeface="Consolas" charset="0"/>
                <a:ea typeface="Consolas" charset="0"/>
                <a:cs typeface="Consolas" charset="0"/>
              </a:rPr>
              <a:t>%1, %%</a:t>
            </a:r>
            <a:r>
              <a:rPr kumimoji="1" lang="en-US" altLang="zh-CN" sz="1600" b="0" dirty="0" err="1" smtClean="0">
                <a:latin typeface="Consolas" charset="0"/>
                <a:ea typeface="Consolas" charset="0"/>
                <a:cs typeface="Consolas" charset="0"/>
              </a:rPr>
              <a:t>rdi</a:t>
            </a:r>
            <a:r>
              <a:rPr kumimoji="1" lang="en-US" altLang="zh-CN" sz="1600" b="0" dirty="0" smtClean="0">
                <a:latin typeface="Consolas" charset="0"/>
                <a:ea typeface="Consolas" charset="0"/>
                <a:cs typeface="Consolas" charset="0"/>
              </a:rPr>
              <a:t>\n"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smtClean="0">
                <a:latin typeface="Consolas" charset="0"/>
                <a:ea typeface="Consolas" charset="0"/>
                <a:cs typeface="Consolas" charset="0"/>
              </a:rPr>
              <a:t>"</a:t>
            </a:r>
            <a:r>
              <a:rPr kumimoji="1" lang="en-US" altLang="zh-CN" sz="1600" b="0" dirty="0" err="1" smtClean="0">
                <a:solidFill>
                  <a:schemeClr val="accent2"/>
                </a:solidFill>
                <a:latin typeface="Consolas" charset="0"/>
                <a:ea typeface="Consolas" charset="0"/>
                <a:cs typeface="Consolas" charset="0"/>
              </a:rPr>
              <a:t>syscall</a:t>
            </a:r>
            <a:r>
              <a:rPr kumimoji="1" lang="en-US" altLang="zh-CN" sz="1600" b="0" dirty="0" smtClean="0">
                <a:latin typeface="Consolas" charset="0"/>
                <a:ea typeface="Consolas" charset="0"/>
                <a:cs typeface="Consolas" charset="0"/>
              </a:rPr>
              <a:t>"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a:latin typeface="Consolas" charset="0"/>
                <a:ea typeface="Consolas" charset="0"/>
                <a:cs typeface="Consolas" charset="0"/>
              </a:rPr>
              <a:t>: : </a:t>
            </a:r>
            <a:endParaRPr kumimoji="1" lang="zh-CN" altLang="en-US" sz="1600" b="0" dirty="0">
              <a:latin typeface="Consolas" charset="0"/>
              <a:ea typeface="Consolas" charset="0"/>
              <a:cs typeface="Consolas" charset="0"/>
            </a:endParaRPr>
          </a:p>
          <a:p>
            <a:pPr marL="0" indent="0">
              <a:buNone/>
            </a:pPr>
            <a:r>
              <a:rPr kumimoji="1" lang="zh-CN" altLang="en-US" sz="1600" b="0" dirty="0">
                <a:latin typeface="Consolas" charset="0"/>
                <a:ea typeface="Consolas" charset="0"/>
                <a:cs typeface="Consolas" charset="0"/>
              </a:rPr>
              <a:t>       </a:t>
            </a:r>
            <a:r>
              <a:rPr kumimoji="1" lang="en-US" altLang="zh-CN" sz="1600" b="0" dirty="0" smtClean="0">
                <a:latin typeface="Consolas" charset="0"/>
                <a:ea typeface="Consolas" charset="0"/>
                <a:cs typeface="Consolas" charset="0"/>
              </a:rPr>
              <a:t>"m" </a:t>
            </a:r>
            <a:r>
              <a:rPr kumimoji="1" lang="en-US" altLang="zh-CN" sz="1600" b="0" dirty="0">
                <a:latin typeface="Consolas" charset="0"/>
                <a:ea typeface="Consolas" charset="0"/>
                <a:cs typeface="Consolas" charset="0"/>
              </a:rPr>
              <a:t>(</a:t>
            </a:r>
            <a:r>
              <a:rPr kumimoji="1" lang="en-US" altLang="zh-CN" sz="1600" b="0" dirty="0" err="1">
                <a:latin typeface="Consolas" charset="0"/>
                <a:ea typeface="Consolas" charset="0"/>
                <a:cs typeface="Consolas" charset="0"/>
              </a:rPr>
              <a:t>syscall_nr</a:t>
            </a:r>
            <a:r>
              <a:rPr kumimoji="1" lang="en-US" altLang="zh-CN" sz="1600" b="0" dirty="0">
                <a:latin typeface="Consolas" charset="0"/>
                <a:ea typeface="Consolas" charset="0"/>
                <a:cs typeface="Consolas" charset="0"/>
              </a:rPr>
              <a:t>), </a:t>
            </a:r>
            <a:r>
              <a:rPr kumimoji="1" lang="en-US" altLang="zh-CN" sz="1600" b="0" dirty="0" smtClean="0">
                <a:latin typeface="Consolas" charset="0"/>
                <a:ea typeface="Consolas" charset="0"/>
                <a:cs typeface="Consolas" charset="0"/>
              </a:rPr>
              <a:t>"m" </a:t>
            </a:r>
            <a:r>
              <a:rPr kumimoji="1" lang="en-US" altLang="zh-CN" sz="1600" b="0" dirty="0">
                <a:latin typeface="Consolas" charset="0"/>
                <a:ea typeface="Consolas" charset="0"/>
                <a:cs typeface="Consolas" charset="0"/>
              </a:rPr>
              <a:t>(</a:t>
            </a:r>
            <a:r>
              <a:rPr kumimoji="1" lang="en-US" altLang="zh-CN" sz="1600" b="0" dirty="0" err="1">
                <a:latin typeface="Consolas" charset="0"/>
                <a:ea typeface="Consolas" charset="0"/>
                <a:cs typeface="Consolas" charset="0"/>
              </a:rPr>
              <a:t>exit_nr</a:t>
            </a:r>
            <a:r>
              <a:rPr kumimoji="1" lang="en-US" altLang="zh-CN" sz="1600" b="0" dirty="0">
                <a:latin typeface="Consolas" charset="0"/>
                <a:ea typeface="Consolas" charset="0"/>
                <a:cs typeface="Consolas" charset="0"/>
              </a:rPr>
              <a:t>) : </a:t>
            </a:r>
            <a:endParaRPr kumimoji="1" lang="zh-CN" altLang="en-US" sz="1600" b="0" dirty="0">
              <a:latin typeface="Consolas" charset="0"/>
              <a:ea typeface="Consolas" charset="0"/>
              <a:cs typeface="Consolas" charset="0"/>
            </a:endParaRPr>
          </a:p>
          <a:p>
            <a:pPr marL="0" indent="0">
              <a:buNone/>
            </a:pPr>
            <a:r>
              <a:rPr kumimoji="1" lang="en-US" altLang="zh-CN" sz="1600" b="0" dirty="0">
                <a:latin typeface="Consolas" charset="0"/>
                <a:ea typeface="Consolas" charset="0"/>
                <a:cs typeface="Consolas" charset="0"/>
              </a:rPr>
              <a:t> </a:t>
            </a:r>
            <a:r>
              <a:rPr kumimoji="1" lang="zh-CN" altLang="en-US" sz="1600" b="0" dirty="0">
                <a:latin typeface="Consolas" charset="0"/>
                <a:ea typeface="Consolas" charset="0"/>
                <a:cs typeface="Consolas" charset="0"/>
              </a:rPr>
              <a:t>      </a:t>
            </a:r>
            <a:r>
              <a:rPr kumimoji="1" lang="en-US" altLang="zh-CN" sz="1600" b="0" dirty="0" smtClean="0">
                <a:latin typeface="Consolas" charset="0"/>
                <a:ea typeface="Consolas" charset="0"/>
                <a:cs typeface="Consolas" charset="0"/>
              </a:rPr>
              <a:t>"</a:t>
            </a:r>
            <a:r>
              <a:rPr kumimoji="1" lang="en-US" altLang="zh-CN" sz="1600" b="0" dirty="0" err="1" smtClean="0">
                <a:latin typeface="Consolas" charset="0"/>
                <a:ea typeface="Consolas" charset="0"/>
                <a:cs typeface="Consolas" charset="0"/>
              </a:rPr>
              <a:t>rax</a:t>
            </a:r>
            <a:r>
              <a:rPr kumimoji="1" lang="en-US" altLang="zh-CN" sz="1600" b="0" dirty="0" smtClean="0">
                <a:latin typeface="Consolas" charset="0"/>
                <a:ea typeface="Consolas" charset="0"/>
                <a:cs typeface="Consolas" charset="0"/>
              </a:rPr>
              <a:t>", "</a:t>
            </a:r>
            <a:r>
              <a:rPr kumimoji="1" lang="en-US" altLang="zh-CN" sz="1600" b="0" dirty="0" err="1" smtClean="0">
                <a:latin typeface="Consolas" charset="0"/>
                <a:ea typeface="Consolas" charset="0"/>
                <a:cs typeface="Consolas" charset="0"/>
              </a:rPr>
              <a:t>rdi</a:t>
            </a:r>
            <a:r>
              <a:rPr kumimoji="1" lang="en-US" altLang="zh-CN" sz="1600" b="0" dirty="0" smtClean="0">
                <a:latin typeface="Consolas" charset="0"/>
                <a:ea typeface="Consolas" charset="0"/>
                <a:cs typeface="Consolas" charset="0"/>
              </a:rPr>
              <a:t>"); </a:t>
            </a:r>
            <a:r>
              <a:rPr kumimoji="1" lang="en-US" altLang="zh-CN" sz="1600" b="0" dirty="0">
                <a:latin typeface="Consolas" charset="0"/>
                <a:ea typeface="Consolas" charset="0"/>
                <a:cs typeface="Consolas" charset="0"/>
              </a:rPr>
              <a:t>}</a:t>
            </a:r>
            <a:endParaRPr kumimoji="1" lang="zh-CN" altLang="en-US" sz="1600" b="0" dirty="0">
              <a:latin typeface="Consolas" charset="0"/>
              <a:ea typeface="Consolas" charset="0"/>
              <a:cs typeface="Consolas" charset="0"/>
            </a:endParaRPr>
          </a:p>
        </p:txBody>
      </p:sp>
    </p:spTree>
    <p:extLst>
      <p:ext uri="{BB962C8B-B14F-4D97-AF65-F5344CB8AC3E}">
        <p14:creationId xmlns:p14="http://schemas.microsoft.com/office/powerpoint/2010/main" val="19245193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System</a:t>
            </a:r>
            <a:r>
              <a:rPr lang="zh-CN" altLang="en-US" dirty="0" smtClean="0"/>
              <a:t> </a:t>
            </a:r>
            <a:r>
              <a:rPr lang="en-US" altLang="zh-CN" dirty="0" smtClean="0"/>
              <a:t>Call</a:t>
            </a:r>
            <a:endParaRPr lang="en-US" dirty="0"/>
          </a:p>
        </p:txBody>
      </p:sp>
      <p:sp>
        <p:nvSpPr>
          <p:cNvPr id="3" name="Content Placeholder 2"/>
          <p:cNvSpPr>
            <a:spLocks noGrp="1"/>
          </p:cNvSpPr>
          <p:nvPr>
            <p:ph idx="1"/>
          </p:nvPr>
        </p:nvSpPr>
        <p:spPr/>
        <p:txBody>
          <a:bodyPr>
            <a:normAutofit fontScale="77500" lnSpcReduction="20000"/>
          </a:bodyPr>
          <a:lstStyle/>
          <a:p>
            <a:pPr marL="428608" indent="-428608">
              <a:lnSpc>
                <a:spcPct val="140000"/>
              </a:lnSpc>
              <a:buFont typeface="+mj-lt"/>
              <a:buAutoNum type="arabicPeriod"/>
            </a:pPr>
            <a:r>
              <a:rPr lang="en-US" dirty="0"/>
              <a:t>Fetch the </a:t>
            </a:r>
            <a:r>
              <a:rPr lang="en-US" i="1" dirty="0" err="1"/>
              <a:t>n</a:t>
            </a:r>
            <a:r>
              <a:rPr lang="en-US" dirty="0" err="1"/>
              <a:t>’th</a:t>
            </a:r>
            <a:r>
              <a:rPr lang="en-US" dirty="0"/>
              <a:t> descriptor from the IDT, where </a:t>
            </a:r>
            <a:r>
              <a:rPr lang="en-US" i="1" dirty="0"/>
              <a:t>n </a:t>
            </a:r>
            <a:r>
              <a:rPr lang="en-US" dirty="0"/>
              <a:t>is the argument of int. </a:t>
            </a:r>
          </a:p>
          <a:p>
            <a:pPr marL="428608" indent="-428608">
              <a:lnSpc>
                <a:spcPct val="140000"/>
              </a:lnSpc>
              <a:buFont typeface="+mj-lt"/>
              <a:buAutoNum type="arabicPeriod"/>
            </a:pPr>
            <a:r>
              <a:rPr lang="en-US" dirty="0"/>
              <a:t>Check that CPL in %</a:t>
            </a:r>
            <a:r>
              <a:rPr lang="en-US" dirty="0" err="1"/>
              <a:t>cs</a:t>
            </a:r>
            <a:r>
              <a:rPr lang="en-US" dirty="0"/>
              <a:t> is &lt;= DPL, where DPL is the privilege level in the </a:t>
            </a:r>
            <a:r>
              <a:rPr lang="en-US" dirty="0" smtClean="0"/>
              <a:t>descriptor</a:t>
            </a:r>
            <a:r>
              <a:rPr lang="en-US" dirty="0"/>
              <a:t>. </a:t>
            </a:r>
          </a:p>
          <a:p>
            <a:pPr marL="428608" indent="-428608">
              <a:lnSpc>
                <a:spcPct val="140000"/>
              </a:lnSpc>
              <a:buFont typeface="+mj-lt"/>
              <a:buAutoNum type="arabicPeriod"/>
            </a:pPr>
            <a:r>
              <a:rPr lang="en-US" dirty="0"/>
              <a:t>Save %</a:t>
            </a:r>
            <a:r>
              <a:rPr lang="en-US" dirty="0" err="1"/>
              <a:t>esp</a:t>
            </a:r>
            <a:r>
              <a:rPr lang="en-US" dirty="0"/>
              <a:t> and %</a:t>
            </a:r>
            <a:r>
              <a:rPr lang="en-US" dirty="0" err="1"/>
              <a:t>ss</a:t>
            </a:r>
            <a:r>
              <a:rPr lang="en-US" dirty="0"/>
              <a:t> in a CPU-internal registers, but only if the target segment </a:t>
            </a:r>
            <a:r>
              <a:rPr lang="en-US" dirty="0" smtClean="0"/>
              <a:t>selector’s </a:t>
            </a:r>
            <a:r>
              <a:rPr lang="en-US" dirty="0"/>
              <a:t>PL &lt; CPL. </a:t>
            </a:r>
          </a:p>
          <a:p>
            <a:pPr marL="428608" indent="-428608">
              <a:lnSpc>
                <a:spcPct val="140000"/>
              </a:lnSpc>
              <a:buFont typeface="+mj-lt"/>
              <a:buAutoNum type="arabicPeriod"/>
            </a:pPr>
            <a:r>
              <a:rPr lang="en-US" dirty="0"/>
              <a:t>Load %</a:t>
            </a:r>
            <a:r>
              <a:rPr lang="en-US" dirty="0" err="1"/>
              <a:t>ss</a:t>
            </a:r>
            <a:r>
              <a:rPr lang="en-US" dirty="0"/>
              <a:t> and %</a:t>
            </a:r>
            <a:r>
              <a:rPr lang="en-US" dirty="0" err="1"/>
              <a:t>esp</a:t>
            </a:r>
            <a:r>
              <a:rPr lang="en-US" dirty="0"/>
              <a:t> from a task segment descriptor. </a:t>
            </a:r>
          </a:p>
          <a:p>
            <a:pPr marL="428608" indent="-428608">
              <a:lnSpc>
                <a:spcPct val="140000"/>
              </a:lnSpc>
              <a:buFont typeface="+mj-lt"/>
              <a:buAutoNum type="arabicPeriod"/>
            </a:pPr>
            <a:r>
              <a:rPr lang="en-US" dirty="0"/>
              <a:t>Push %</a:t>
            </a:r>
            <a:r>
              <a:rPr lang="en-US" dirty="0" err="1" smtClean="0"/>
              <a:t>ss</a:t>
            </a:r>
            <a:r>
              <a:rPr lang="en-US" altLang="zh-CN" dirty="0" smtClean="0"/>
              <a:t>,</a:t>
            </a:r>
            <a:r>
              <a:rPr lang="zh-CN" altLang="en-US" dirty="0" smtClean="0"/>
              <a:t> </a:t>
            </a:r>
            <a:r>
              <a:rPr lang="en-US" altLang="zh-CN" dirty="0" smtClean="0"/>
              <a:t>%</a:t>
            </a:r>
            <a:r>
              <a:rPr lang="en-US" altLang="zh-CN" dirty="0" err="1" smtClean="0"/>
              <a:t>esp</a:t>
            </a:r>
            <a:r>
              <a:rPr lang="en-US" altLang="zh-CN" dirty="0" smtClean="0"/>
              <a:t>,</a:t>
            </a:r>
            <a:r>
              <a:rPr lang="zh-CN" altLang="en-US" dirty="0" smtClean="0"/>
              <a:t> </a:t>
            </a:r>
            <a:r>
              <a:rPr lang="en-US" altLang="zh-CN" dirty="0" smtClean="0"/>
              <a:t>%</a:t>
            </a:r>
            <a:r>
              <a:rPr lang="en-US" altLang="zh-CN" dirty="0" err="1" smtClean="0"/>
              <a:t>eflags</a:t>
            </a:r>
            <a:r>
              <a:rPr lang="en-US" altLang="zh-CN" dirty="0" smtClean="0"/>
              <a:t>,</a:t>
            </a:r>
            <a:r>
              <a:rPr lang="zh-CN" altLang="en-US" dirty="0" smtClean="0"/>
              <a:t> </a:t>
            </a:r>
            <a:r>
              <a:rPr lang="en-US" altLang="zh-CN" dirty="0" smtClean="0"/>
              <a:t>%</a:t>
            </a:r>
            <a:r>
              <a:rPr lang="en-US" altLang="zh-CN" dirty="0" err="1" smtClean="0"/>
              <a:t>cs</a:t>
            </a:r>
            <a:r>
              <a:rPr lang="en-US" altLang="zh-CN" dirty="0" smtClean="0"/>
              <a:t>,</a:t>
            </a:r>
            <a:r>
              <a:rPr lang="zh-CN" altLang="en-US" dirty="0" smtClean="0"/>
              <a:t> </a:t>
            </a:r>
            <a:r>
              <a:rPr lang="en-US" altLang="zh-CN" dirty="0" smtClean="0"/>
              <a:t>%</a:t>
            </a:r>
            <a:r>
              <a:rPr lang="en-US" altLang="zh-CN" dirty="0" err="1" smtClean="0"/>
              <a:t>eip</a:t>
            </a:r>
            <a:r>
              <a:rPr lang="en-US" altLang="zh-CN" dirty="0" smtClean="0"/>
              <a:t>,</a:t>
            </a:r>
            <a:endParaRPr lang="en-US" altLang="zh-CN" dirty="0"/>
          </a:p>
          <a:p>
            <a:pPr marL="428608" indent="-428608">
              <a:lnSpc>
                <a:spcPct val="140000"/>
              </a:lnSpc>
              <a:buFont typeface="+mj-lt"/>
              <a:buAutoNum type="arabicPeriod"/>
            </a:pPr>
            <a:r>
              <a:rPr lang="en-US" altLang="zh-CN" dirty="0" smtClean="0"/>
              <a:t>Clear</a:t>
            </a:r>
            <a:r>
              <a:rPr lang="zh-CN" altLang="en-US" dirty="0" smtClean="0"/>
              <a:t> </a:t>
            </a:r>
            <a:r>
              <a:rPr lang="en-US" altLang="zh-CN" dirty="0" smtClean="0"/>
              <a:t>some</a:t>
            </a:r>
            <a:r>
              <a:rPr lang="zh-CN" altLang="en-US" dirty="0" smtClean="0"/>
              <a:t> </a:t>
            </a:r>
            <a:r>
              <a:rPr lang="en-US" altLang="zh-CN" dirty="0" smtClean="0"/>
              <a:t>bits</a:t>
            </a:r>
            <a:r>
              <a:rPr lang="zh-CN" altLang="en-US" dirty="0" smtClean="0"/>
              <a:t> </a:t>
            </a:r>
            <a:r>
              <a:rPr lang="en-US" altLang="zh-CN" dirty="0" smtClean="0"/>
              <a:t>of</a:t>
            </a:r>
            <a:r>
              <a:rPr lang="zh-CN" altLang="en-US" dirty="0" smtClean="0"/>
              <a:t> </a:t>
            </a:r>
            <a:r>
              <a:rPr lang="en-US" altLang="zh-CN" dirty="0" smtClean="0"/>
              <a:t>%</a:t>
            </a:r>
            <a:r>
              <a:rPr lang="en-US" altLang="zh-CN" dirty="0" err="1" smtClean="0"/>
              <a:t>eflags</a:t>
            </a:r>
            <a:endParaRPr lang="en-US" altLang="zh-CN" dirty="0" smtClean="0"/>
          </a:p>
          <a:p>
            <a:pPr marL="428608" indent="-428608">
              <a:lnSpc>
                <a:spcPct val="140000"/>
              </a:lnSpc>
              <a:buFont typeface="+mj-lt"/>
              <a:buAutoNum type="arabicPeriod"/>
            </a:pPr>
            <a:r>
              <a:rPr lang="en-US" altLang="zh-CN" dirty="0" smtClean="0"/>
              <a:t>Set</a:t>
            </a:r>
            <a:r>
              <a:rPr lang="zh-CN" altLang="en-US" dirty="0" smtClean="0"/>
              <a:t> </a:t>
            </a:r>
            <a:r>
              <a:rPr lang="en-US" altLang="zh-CN" dirty="0" smtClean="0"/>
              <a:t>%</a:t>
            </a:r>
            <a:r>
              <a:rPr lang="en-US" altLang="zh-CN" dirty="0" err="1" smtClean="0"/>
              <a:t>cs</a:t>
            </a:r>
            <a:r>
              <a:rPr lang="zh-CN" altLang="en-US" dirty="0" smtClean="0"/>
              <a:t> </a:t>
            </a:r>
            <a:r>
              <a:rPr lang="en-US" altLang="zh-CN" dirty="0" smtClean="0"/>
              <a:t>and</a:t>
            </a:r>
            <a:r>
              <a:rPr lang="zh-CN" altLang="en-US" dirty="0" smtClean="0"/>
              <a:t> </a:t>
            </a:r>
            <a:r>
              <a:rPr lang="en-US" altLang="zh-CN" dirty="0" smtClean="0"/>
              <a:t>%</a:t>
            </a:r>
            <a:r>
              <a:rPr lang="en-US" altLang="zh-CN" dirty="0" err="1" smtClean="0"/>
              <a:t>eip</a:t>
            </a:r>
            <a:r>
              <a:rPr lang="zh-CN" altLang="en-US" dirty="0" smtClean="0"/>
              <a:t> </a:t>
            </a:r>
            <a:r>
              <a:rPr lang="en-US" altLang="zh-CN" dirty="0" smtClean="0"/>
              <a:t>to</a:t>
            </a:r>
            <a:r>
              <a:rPr lang="zh-CN" altLang="en-US" dirty="0" smtClean="0"/>
              <a:t> </a:t>
            </a:r>
            <a:r>
              <a:rPr lang="en-US" altLang="zh-CN" dirty="0" smtClean="0"/>
              <a:t>the</a:t>
            </a:r>
            <a:r>
              <a:rPr lang="zh-CN" altLang="en-US" dirty="0" smtClean="0"/>
              <a:t> </a:t>
            </a:r>
            <a:r>
              <a:rPr lang="en-US" altLang="zh-CN" dirty="0" smtClean="0"/>
              <a:t>values</a:t>
            </a:r>
            <a:r>
              <a:rPr lang="zh-CN" altLang="en-US" dirty="0" smtClean="0"/>
              <a:t> </a:t>
            </a:r>
            <a:r>
              <a:rPr lang="en-US" altLang="zh-CN" dirty="0" smtClean="0"/>
              <a:t>in</a:t>
            </a:r>
            <a:r>
              <a:rPr lang="zh-CN" altLang="en-US" dirty="0" smtClean="0"/>
              <a:t> </a:t>
            </a:r>
            <a:r>
              <a:rPr lang="en-US" altLang="zh-CN" dirty="0" smtClean="0"/>
              <a:t>the</a:t>
            </a:r>
            <a:r>
              <a:rPr lang="zh-CN" altLang="en-US" dirty="0" smtClean="0"/>
              <a:t> </a:t>
            </a:r>
            <a:r>
              <a:rPr lang="en-US" altLang="zh-CN" dirty="0" smtClean="0"/>
              <a:t>descriptor</a:t>
            </a:r>
            <a:endParaRPr lang="en-US" dirty="0"/>
          </a:p>
        </p:txBody>
      </p:sp>
    </p:spTree>
    <p:extLst>
      <p:ext uri="{BB962C8B-B14F-4D97-AF65-F5344CB8AC3E}">
        <p14:creationId xmlns:p14="http://schemas.microsoft.com/office/powerpoint/2010/main" val="18372784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System</a:t>
            </a:r>
            <a:r>
              <a:rPr lang="zh-CN" altLang="en-US" dirty="0" smtClean="0"/>
              <a:t> </a:t>
            </a:r>
            <a:r>
              <a:rPr lang="en-US" altLang="zh-CN" dirty="0" smtClean="0"/>
              <a:t>Call: INT Instruction</a:t>
            </a:r>
            <a:endParaRPr lang="en-US" dirty="0"/>
          </a:p>
        </p:txBody>
      </p:sp>
      <p:sp>
        <p:nvSpPr>
          <p:cNvPr id="3" name="Content Placeholder 2"/>
          <p:cNvSpPr>
            <a:spLocks noGrp="1"/>
          </p:cNvSpPr>
          <p:nvPr>
            <p:ph idx="1"/>
          </p:nvPr>
        </p:nvSpPr>
        <p:spPr/>
        <p:txBody>
          <a:bodyPr>
            <a:noAutofit/>
          </a:bodyPr>
          <a:lstStyle/>
          <a:p>
            <a:pPr marL="428608" indent="-428608">
              <a:lnSpc>
                <a:spcPct val="140000"/>
              </a:lnSpc>
              <a:buFont typeface="+mj-lt"/>
              <a:buAutoNum type="arabicPeriod"/>
            </a:pPr>
            <a:r>
              <a:rPr lang="en-US" sz="1400" dirty="0"/>
              <a:t>decide the vector number, in this case it's the 0x80 in ``</a:t>
            </a:r>
            <a:r>
              <a:rPr lang="en-US" sz="1400" dirty="0" err="1"/>
              <a:t>int</a:t>
            </a:r>
            <a:r>
              <a:rPr lang="en-US" sz="1400" dirty="0"/>
              <a:t> 0x80’’</a:t>
            </a:r>
          </a:p>
          <a:p>
            <a:pPr marL="428608" indent="-428608">
              <a:lnSpc>
                <a:spcPct val="140000"/>
              </a:lnSpc>
              <a:buFont typeface="+mj-lt"/>
              <a:buAutoNum type="arabicPeriod"/>
            </a:pPr>
            <a:r>
              <a:rPr lang="en-US" sz="1400" dirty="0"/>
              <a:t>fetch the interrupt descriptor for vector 0x80 from the IDT.</a:t>
            </a:r>
          </a:p>
          <a:p>
            <a:pPr lvl="1" indent="-285739">
              <a:lnSpc>
                <a:spcPct val="140000"/>
              </a:lnSpc>
            </a:pPr>
            <a:r>
              <a:rPr lang="en-US" sz="1100" dirty="0"/>
              <a:t>(the CPU finds it by taking the 0x40'th 8-byte entry starting at the physical address that the IDTR CPU register points to)</a:t>
            </a:r>
          </a:p>
          <a:p>
            <a:pPr marL="428608" indent="-428608">
              <a:lnSpc>
                <a:spcPct val="140000"/>
              </a:lnSpc>
              <a:buFont typeface="+mj-lt"/>
              <a:buAutoNum type="arabicPeriod"/>
            </a:pPr>
            <a:r>
              <a:rPr lang="en-US" sz="1400" dirty="0"/>
              <a:t>check that CPL &lt;= DPL in the descriptor (but only if INT instruction).</a:t>
            </a:r>
          </a:p>
          <a:p>
            <a:pPr marL="428608" indent="-428608">
              <a:lnSpc>
                <a:spcPct val="140000"/>
              </a:lnSpc>
              <a:buFont typeface="+mj-lt"/>
              <a:buAutoNum type="arabicPeriod"/>
            </a:pPr>
            <a:r>
              <a:rPr lang="en-US" sz="1400" dirty="0">
                <a:solidFill>
                  <a:schemeClr val="accent2"/>
                </a:solidFill>
              </a:rPr>
              <a:t>save ESP and SS in a CPU-internal register (but only if target segment selector's PL &lt; CPL) (*)</a:t>
            </a:r>
          </a:p>
          <a:p>
            <a:pPr marL="428608" indent="-428608">
              <a:lnSpc>
                <a:spcPct val="140000"/>
              </a:lnSpc>
              <a:buFont typeface="+mj-lt"/>
              <a:buAutoNum type="arabicPeriod"/>
            </a:pPr>
            <a:r>
              <a:rPr lang="en-US" sz="1400" dirty="0"/>
              <a:t>load SS and ESP from TSS</a:t>
            </a:r>
          </a:p>
          <a:p>
            <a:pPr marL="428608" indent="-428608">
              <a:lnSpc>
                <a:spcPct val="140000"/>
              </a:lnSpc>
              <a:buFont typeface="+mj-lt"/>
              <a:buAutoNum type="arabicPeriod"/>
            </a:pPr>
            <a:r>
              <a:rPr lang="en-US" sz="1400" dirty="0">
                <a:solidFill>
                  <a:schemeClr val="accent2"/>
                </a:solidFill>
              </a:rPr>
              <a:t>push user SS (*)</a:t>
            </a:r>
          </a:p>
          <a:p>
            <a:pPr marL="428608" indent="-428608">
              <a:lnSpc>
                <a:spcPct val="140000"/>
              </a:lnSpc>
              <a:buFont typeface="+mj-lt"/>
              <a:buAutoNum type="arabicPeriod"/>
            </a:pPr>
            <a:r>
              <a:rPr lang="en-US" sz="1400" dirty="0">
                <a:solidFill>
                  <a:schemeClr val="accent2"/>
                </a:solidFill>
              </a:rPr>
              <a:t>push user ESP (*)</a:t>
            </a:r>
          </a:p>
          <a:p>
            <a:pPr marL="428608" indent="-428608">
              <a:lnSpc>
                <a:spcPct val="140000"/>
              </a:lnSpc>
              <a:buFont typeface="+mj-lt"/>
              <a:buAutoNum type="arabicPeriod"/>
            </a:pPr>
            <a:r>
              <a:rPr lang="en-US" sz="1400" dirty="0"/>
              <a:t>push EFLAGS</a:t>
            </a:r>
          </a:p>
          <a:p>
            <a:pPr marL="428608" indent="-428608">
              <a:lnSpc>
                <a:spcPct val="140000"/>
              </a:lnSpc>
              <a:buFont typeface="+mj-lt"/>
              <a:buAutoNum type="arabicPeriod"/>
            </a:pPr>
            <a:r>
              <a:rPr lang="en-US" sz="1400" dirty="0"/>
              <a:t>push CS</a:t>
            </a:r>
          </a:p>
          <a:p>
            <a:pPr marL="428608" indent="-428608">
              <a:lnSpc>
                <a:spcPct val="140000"/>
              </a:lnSpc>
              <a:buFont typeface="+mj-lt"/>
              <a:buAutoNum type="arabicPeriod"/>
            </a:pPr>
            <a:r>
              <a:rPr lang="en-US" sz="1400" dirty="0"/>
              <a:t>push EIP</a:t>
            </a:r>
          </a:p>
          <a:p>
            <a:pPr marL="428608" indent="-428608">
              <a:lnSpc>
                <a:spcPct val="140000"/>
              </a:lnSpc>
              <a:buFont typeface="+mj-lt"/>
              <a:buAutoNum type="arabicPeriod"/>
            </a:pPr>
            <a:r>
              <a:rPr lang="en-US" sz="1400" dirty="0"/>
              <a:t>clear some EFLAGS bits (on interrupts, see below)</a:t>
            </a:r>
          </a:p>
          <a:p>
            <a:pPr marL="428608" indent="-428608">
              <a:lnSpc>
                <a:spcPct val="140000"/>
              </a:lnSpc>
              <a:buFont typeface="+mj-lt"/>
              <a:buAutoNum type="arabicPeriod"/>
            </a:pPr>
            <a:r>
              <a:rPr lang="en-US" sz="1400" dirty="0"/>
              <a:t>set CS and EIP from IDT descriptor's segment selector and offset</a:t>
            </a:r>
          </a:p>
        </p:txBody>
      </p:sp>
      <p:sp>
        <p:nvSpPr>
          <p:cNvPr id="4" name="文本框 3"/>
          <p:cNvSpPr txBox="1"/>
          <p:nvPr/>
        </p:nvSpPr>
        <p:spPr>
          <a:xfrm>
            <a:off x="2178705" y="6428523"/>
            <a:ext cx="5875735" cy="323165"/>
          </a:xfrm>
          <a:prstGeom prst="rect">
            <a:avLst/>
          </a:prstGeom>
          <a:noFill/>
        </p:spPr>
        <p:txBody>
          <a:bodyPr wrap="square" rtlCol="0">
            <a:spAutoFit/>
          </a:bodyPr>
          <a:lstStyle/>
          <a:p>
            <a:pPr algn="r"/>
            <a:r>
              <a:rPr lang="en-US" altLang="zh-CN" sz="1500" i="1" dirty="0">
                <a:solidFill>
                  <a:schemeClr val="accent2"/>
                </a:solidFill>
              </a:rPr>
              <a:t>4, 6 and 7 are not needed if trap happens in kernel space</a:t>
            </a:r>
            <a:endParaRPr lang="zh-CN" altLang="en-US" sz="1500" i="1" dirty="0">
              <a:solidFill>
                <a:schemeClr val="accent2"/>
              </a:solidFill>
            </a:endParaRPr>
          </a:p>
        </p:txBody>
      </p:sp>
    </p:spTree>
    <p:extLst>
      <p:ext uri="{BB962C8B-B14F-4D97-AF65-F5344CB8AC3E}">
        <p14:creationId xmlns:p14="http://schemas.microsoft.com/office/powerpoint/2010/main" val="4717002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err="1" smtClean="0"/>
              <a:t>vDSO</a:t>
            </a:r>
            <a:endParaRPr kumimoji="1" lang="zh-CN" altLang="en-US" dirty="0"/>
          </a:p>
        </p:txBody>
      </p:sp>
      <p:sp>
        <p:nvSpPr>
          <p:cNvPr id="5" name="文本占位符 4"/>
          <p:cNvSpPr>
            <a:spLocks noGrp="1"/>
          </p:cNvSpPr>
          <p:nvPr>
            <p:ph type="body" idx="1"/>
          </p:nvPr>
        </p:nvSpPr>
        <p:spPr/>
        <p:txBody>
          <a:bodyPr/>
          <a:lstStyle/>
          <a:p>
            <a:r>
              <a:rPr kumimoji="1" lang="en-US" altLang="zh-CN" b="0" dirty="0" smtClean="0"/>
              <a:t>Virtual</a:t>
            </a:r>
            <a:r>
              <a:rPr kumimoji="1" lang="zh-CN" altLang="en-US" b="0" dirty="0" smtClean="0"/>
              <a:t> </a:t>
            </a:r>
            <a:r>
              <a:rPr kumimoji="1" lang="en-US" altLang="zh-CN" b="0" dirty="0" smtClean="0"/>
              <a:t>Dynamic</a:t>
            </a:r>
            <a:r>
              <a:rPr kumimoji="1" lang="zh-CN" altLang="en-US" b="0" dirty="0" smtClean="0"/>
              <a:t> </a:t>
            </a:r>
            <a:r>
              <a:rPr kumimoji="1" lang="en-US" altLang="zh-CN" b="0" dirty="0" smtClean="0"/>
              <a:t>Shared</a:t>
            </a:r>
            <a:r>
              <a:rPr kumimoji="1" lang="zh-CN" altLang="en-US" b="0" dirty="0" smtClean="0"/>
              <a:t> </a:t>
            </a:r>
            <a:r>
              <a:rPr kumimoji="1" lang="en-US" altLang="zh-CN" b="0" dirty="0" smtClean="0"/>
              <a:t>Object</a:t>
            </a:r>
            <a:endParaRPr kumimoji="1" lang="zh-CN" altLang="en-US" b="0" dirty="0"/>
          </a:p>
        </p:txBody>
      </p:sp>
    </p:spTree>
    <p:extLst>
      <p:ext uri="{BB962C8B-B14F-4D97-AF65-F5344CB8AC3E}">
        <p14:creationId xmlns:p14="http://schemas.microsoft.com/office/powerpoint/2010/main" val="9614395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The</a:t>
            </a:r>
            <a:r>
              <a:rPr kumimoji="1" lang="zh-CN" altLang="en-US" dirty="0" smtClean="0"/>
              <a:t> </a:t>
            </a:r>
            <a:r>
              <a:rPr kumimoji="1" lang="en-US" altLang="zh-CN" dirty="0" smtClean="0"/>
              <a:t>Motivation</a:t>
            </a:r>
            <a:r>
              <a:rPr kumimoji="1" lang="zh-CN" altLang="en-US" dirty="0" smtClean="0"/>
              <a:t> </a:t>
            </a:r>
            <a:r>
              <a:rPr kumimoji="1" lang="en-US" altLang="zh-CN" dirty="0" smtClean="0"/>
              <a:t>of</a:t>
            </a:r>
            <a:r>
              <a:rPr kumimoji="1" lang="zh-CN" altLang="en-US" dirty="0" smtClean="0"/>
              <a:t> </a:t>
            </a:r>
            <a:r>
              <a:rPr kumimoji="1" lang="en-US" altLang="zh-CN" dirty="0" err="1" smtClean="0"/>
              <a:t>vDSO</a:t>
            </a:r>
            <a:endParaRPr kumimoji="1" lang="zh-CN" altLang="en-US" dirty="0"/>
          </a:p>
        </p:txBody>
      </p:sp>
      <p:sp>
        <p:nvSpPr>
          <p:cNvPr id="5" name="内容占位符 4"/>
          <p:cNvSpPr>
            <a:spLocks noGrp="1"/>
          </p:cNvSpPr>
          <p:nvPr>
            <p:ph idx="1"/>
          </p:nvPr>
        </p:nvSpPr>
        <p:spPr/>
        <p:txBody>
          <a:bodyPr/>
          <a:lstStyle/>
          <a:p>
            <a:r>
              <a:rPr kumimoji="1" lang="en-US" altLang="zh-CN" dirty="0" smtClean="0"/>
              <a:t>The</a:t>
            </a:r>
            <a:r>
              <a:rPr kumimoji="1" lang="zh-CN" altLang="en-US" dirty="0" smtClean="0"/>
              <a:t> </a:t>
            </a:r>
            <a:r>
              <a:rPr kumimoji="1" lang="en-US" altLang="zh-CN" dirty="0" smtClean="0"/>
              <a:t>latency</a:t>
            </a:r>
            <a:r>
              <a:rPr kumimoji="1" lang="zh-CN" altLang="en-US" dirty="0" smtClean="0"/>
              <a:t> </a:t>
            </a:r>
            <a:r>
              <a:rPr kumimoji="1" lang="en-US" altLang="zh-CN" dirty="0" smtClean="0"/>
              <a:t>of</a:t>
            </a:r>
            <a:r>
              <a:rPr kumimoji="1" lang="zh-CN" altLang="en-US" dirty="0" smtClean="0"/>
              <a:t> </a:t>
            </a:r>
            <a:r>
              <a:rPr kumimoji="1" lang="en-US" altLang="zh-CN" dirty="0" err="1" smtClean="0"/>
              <a:t>syscall</a:t>
            </a:r>
            <a:r>
              <a:rPr kumimoji="1" lang="zh-CN" altLang="en-US" dirty="0" smtClean="0"/>
              <a:t> </a:t>
            </a:r>
            <a:r>
              <a:rPr kumimoji="1" lang="en-US" altLang="zh-CN" dirty="0" smtClean="0"/>
              <a:t>is</a:t>
            </a:r>
            <a:r>
              <a:rPr kumimoji="1" lang="zh-CN" altLang="en-US" dirty="0" smtClean="0"/>
              <a:t> </a:t>
            </a:r>
            <a:r>
              <a:rPr kumimoji="1" lang="en-US" altLang="zh-CN" dirty="0" smtClean="0"/>
              <a:t>not</a:t>
            </a:r>
            <a:r>
              <a:rPr kumimoji="1" lang="zh-CN" altLang="en-US" dirty="0" smtClean="0"/>
              <a:t> </a:t>
            </a:r>
            <a:r>
              <a:rPr kumimoji="1" lang="en-US" altLang="zh-CN" dirty="0" smtClean="0"/>
              <a:t>negligible</a:t>
            </a:r>
            <a:endParaRPr kumimoji="1" lang="zh-CN" altLang="en-US" dirty="0" smtClean="0"/>
          </a:p>
          <a:p>
            <a:pPr lvl="1"/>
            <a:r>
              <a:rPr kumimoji="1" lang="en-US" altLang="zh-CN" dirty="0" smtClean="0"/>
              <a:t>Especially</a:t>
            </a:r>
            <a:r>
              <a:rPr kumimoji="1" lang="zh-CN" altLang="en-US" dirty="0" smtClean="0"/>
              <a:t> </a:t>
            </a:r>
            <a:r>
              <a:rPr kumimoji="1" lang="en-US" altLang="zh-CN" dirty="0" smtClean="0"/>
              <a:t>for</a:t>
            </a:r>
            <a:r>
              <a:rPr kumimoji="1" lang="zh-CN" altLang="en-US" dirty="0" smtClean="0"/>
              <a:t> </a:t>
            </a:r>
            <a:r>
              <a:rPr kumimoji="1" lang="en-US" altLang="zh-CN" dirty="0" smtClean="0"/>
              <a:t>those</a:t>
            </a:r>
            <a:r>
              <a:rPr kumimoji="1" lang="zh-CN" altLang="en-US" dirty="0" smtClean="0"/>
              <a:t> </a:t>
            </a:r>
            <a:r>
              <a:rPr kumimoji="1" lang="en-US" altLang="zh-CN" dirty="0" smtClean="0"/>
              <a:t>called</a:t>
            </a:r>
            <a:r>
              <a:rPr kumimoji="1" lang="zh-CN" altLang="en-US" dirty="0" smtClean="0"/>
              <a:t> </a:t>
            </a:r>
            <a:r>
              <a:rPr kumimoji="1" lang="en-US" altLang="zh-CN" dirty="0" smtClean="0"/>
              <a:t>frequently</a:t>
            </a:r>
            <a:endParaRPr kumimoji="1" lang="zh-CN" altLang="en-US" dirty="0" smtClean="0"/>
          </a:p>
          <a:p>
            <a:pPr lvl="2"/>
            <a:r>
              <a:rPr kumimoji="1" lang="en-US" altLang="zh-CN" dirty="0" smtClean="0"/>
              <a:t>E.g.,</a:t>
            </a:r>
            <a:r>
              <a:rPr kumimoji="1" lang="zh-CN" altLang="en-US" dirty="0" smtClean="0"/>
              <a:t> </a:t>
            </a:r>
            <a:r>
              <a:rPr kumimoji="1" lang="en-US" altLang="zh-CN" dirty="0" err="1" smtClean="0"/>
              <a:t>gettimeofday</a:t>
            </a:r>
            <a:r>
              <a:rPr kumimoji="1" lang="en-US" altLang="zh-CN" dirty="0" smtClean="0"/>
              <a:t>()</a:t>
            </a:r>
            <a:endParaRPr kumimoji="1" lang="zh-CN" altLang="en-US" dirty="0" smtClean="0"/>
          </a:p>
          <a:p>
            <a:r>
              <a:rPr kumimoji="1" lang="en-US" altLang="zh-CN" dirty="0" smtClean="0"/>
              <a:t>How</a:t>
            </a:r>
            <a:r>
              <a:rPr kumimoji="1" lang="zh-CN" altLang="en-US" dirty="0" smtClean="0"/>
              <a:t> </a:t>
            </a:r>
            <a:r>
              <a:rPr kumimoji="1" lang="en-US" altLang="zh-CN" dirty="0" smtClean="0"/>
              <a:t>to</a:t>
            </a:r>
            <a:r>
              <a:rPr kumimoji="1" lang="zh-CN" altLang="en-US" dirty="0" smtClean="0"/>
              <a:t> </a:t>
            </a:r>
            <a:r>
              <a:rPr kumimoji="1" lang="en-US" altLang="zh-CN" dirty="0" smtClean="0"/>
              <a:t>reduce</a:t>
            </a:r>
            <a:r>
              <a:rPr kumimoji="1" lang="zh-CN" altLang="en-US" dirty="0" smtClean="0"/>
              <a:t> </a:t>
            </a:r>
            <a:r>
              <a:rPr kumimoji="1" lang="en-US" altLang="zh-CN" dirty="0" smtClean="0"/>
              <a:t>the</a:t>
            </a:r>
            <a:r>
              <a:rPr kumimoji="1" lang="zh-CN" altLang="en-US" dirty="0" smtClean="0"/>
              <a:t> </a:t>
            </a:r>
            <a:r>
              <a:rPr kumimoji="1" lang="en-US" altLang="zh-CN" dirty="0" smtClean="0"/>
              <a:t>latency</a:t>
            </a:r>
            <a:r>
              <a:rPr kumimoji="1" lang="zh-CN" altLang="en-US" dirty="0" smtClean="0"/>
              <a:t> </a:t>
            </a:r>
            <a:r>
              <a:rPr kumimoji="1" lang="en-US" altLang="zh-CN" dirty="0" smtClean="0"/>
              <a:t>of</a:t>
            </a:r>
            <a:r>
              <a:rPr kumimoji="1" lang="zh-CN" altLang="en-US" dirty="0" smtClean="0"/>
              <a:t> </a:t>
            </a:r>
            <a:r>
              <a:rPr kumimoji="1" lang="en-US" altLang="zh-CN" dirty="0" err="1" smtClean="0"/>
              <a:t>syscall</a:t>
            </a:r>
            <a:r>
              <a:rPr kumimoji="1" lang="en-US" altLang="zh-CN" dirty="0" smtClean="0"/>
              <a:t>?</a:t>
            </a:r>
            <a:endParaRPr kumimoji="1" lang="zh-CN" altLang="en-US" dirty="0" smtClean="0"/>
          </a:p>
          <a:p>
            <a:pPr lvl="1"/>
            <a:r>
              <a:rPr kumimoji="1" lang="en-US" altLang="zh-CN" dirty="0" smtClean="0"/>
              <a:t>Most</a:t>
            </a:r>
            <a:r>
              <a:rPr kumimoji="1" lang="zh-CN" altLang="en-US" dirty="0" smtClean="0"/>
              <a:t> </a:t>
            </a:r>
            <a:r>
              <a:rPr kumimoji="1" lang="en-US" altLang="zh-CN" dirty="0" smtClean="0"/>
              <a:t>of</a:t>
            </a:r>
            <a:r>
              <a:rPr kumimoji="1" lang="zh-CN" altLang="en-US" dirty="0" smtClean="0"/>
              <a:t> </a:t>
            </a:r>
            <a:r>
              <a:rPr kumimoji="1" lang="en-US" altLang="zh-CN" dirty="0" smtClean="0"/>
              <a:t>the</a:t>
            </a:r>
            <a:r>
              <a:rPr kumimoji="1" lang="zh-CN" altLang="en-US" dirty="0" smtClean="0"/>
              <a:t> </a:t>
            </a:r>
            <a:r>
              <a:rPr kumimoji="1" lang="en-US" altLang="zh-CN" dirty="0" smtClean="0"/>
              <a:t>time</a:t>
            </a:r>
            <a:r>
              <a:rPr kumimoji="1" lang="zh-CN" altLang="en-US" dirty="0" smtClean="0"/>
              <a:t> </a:t>
            </a:r>
            <a:r>
              <a:rPr kumimoji="1" lang="en-US" altLang="zh-CN" dirty="0" smtClean="0"/>
              <a:t>is</a:t>
            </a:r>
            <a:r>
              <a:rPr kumimoji="1" lang="zh-CN" altLang="en-US" dirty="0" smtClean="0"/>
              <a:t> </a:t>
            </a:r>
            <a:r>
              <a:rPr kumimoji="1" lang="en-US" altLang="zh-CN" dirty="0" smtClean="0"/>
              <a:t>for</a:t>
            </a:r>
            <a:r>
              <a:rPr kumimoji="1" lang="zh-CN" altLang="en-US" dirty="0" smtClean="0"/>
              <a:t> </a:t>
            </a:r>
            <a:r>
              <a:rPr kumimoji="1" lang="en-US" altLang="zh-CN" dirty="0" smtClean="0"/>
              <a:t>state</a:t>
            </a:r>
            <a:r>
              <a:rPr kumimoji="1" lang="zh-CN" altLang="en-US" dirty="0" smtClean="0"/>
              <a:t> </a:t>
            </a:r>
            <a:r>
              <a:rPr kumimoji="1" lang="en-US" altLang="zh-CN" dirty="0" smtClean="0"/>
              <a:t>saving/restoring</a:t>
            </a:r>
            <a:endParaRPr kumimoji="1" lang="zh-CN" altLang="en-US" dirty="0" smtClean="0"/>
          </a:p>
          <a:p>
            <a:pPr lvl="1"/>
            <a:r>
              <a:rPr kumimoji="1" lang="en-US" altLang="zh-CN" dirty="0" smtClean="0"/>
              <a:t>If</a:t>
            </a:r>
            <a:r>
              <a:rPr kumimoji="1" lang="zh-CN" altLang="en-US" dirty="0" smtClean="0"/>
              <a:t> </a:t>
            </a:r>
            <a:r>
              <a:rPr kumimoji="1" lang="en-US" altLang="zh-CN" dirty="0" smtClean="0">
                <a:solidFill>
                  <a:schemeClr val="accent2"/>
                </a:solidFill>
              </a:rPr>
              <a:t>no</a:t>
            </a:r>
            <a:r>
              <a:rPr kumimoji="1" lang="zh-CN" altLang="en-US" dirty="0" smtClean="0">
                <a:solidFill>
                  <a:schemeClr val="accent2"/>
                </a:solidFill>
              </a:rPr>
              <a:t> </a:t>
            </a:r>
            <a:r>
              <a:rPr kumimoji="1" lang="en-US" altLang="zh-CN" dirty="0" smtClean="0">
                <a:solidFill>
                  <a:schemeClr val="accent2"/>
                </a:solidFill>
              </a:rPr>
              <a:t>mode</a:t>
            </a:r>
            <a:r>
              <a:rPr kumimoji="1" lang="zh-CN" altLang="en-US" dirty="0" smtClean="0">
                <a:solidFill>
                  <a:schemeClr val="accent2"/>
                </a:solidFill>
              </a:rPr>
              <a:t> </a:t>
            </a:r>
            <a:r>
              <a:rPr kumimoji="1" lang="en-US" altLang="zh-CN" dirty="0" smtClean="0">
                <a:solidFill>
                  <a:schemeClr val="accent2"/>
                </a:solidFill>
              </a:rPr>
              <a:t>switching</a:t>
            </a:r>
            <a:r>
              <a:rPr kumimoji="1" lang="en-US" altLang="zh-CN" dirty="0" smtClean="0"/>
              <a:t>,</a:t>
            </a:r>
            <a:r>
              <a:rPr kumimoji="1" lang="zh-CN" altLang="en-US" dirty="0" smtClean="0"/>
              <a:t> </a:t>
            </a:r>
            <a:r>
              <a:rPr kumimoji="1" lang="en-US" altLang="zh-CN" dirty="0" smtClean="0"/>
              <a:t>then</a:t>
            </a:r>
            <a:r>
              <a:rPr kumimoji="1" lang="zh-CN" altLang="en-US" dirty="0" smtClean="0"/>
              <a:t> </a:t>
            </a:r>
            <a:r>
              <a:rPr kumimoji="1" lang="en-US" altLang="zh-CN" dirty="0" smtClean="0"/>
              <a:t>no</a:t>
            </a:r>
            <a:r>
              <a:rPr kumimoji="1" lang="zh-CN" altLang="en-US" dirty="0" smtClean="0"/>
              <a:t> </a:t>
            </a:r>
            <a:r>
              <a:rPr kumimoji="1" lang="en-US" altLang="zh-CN" dirty="0" smtClean="0"/>
              <a:t>state</a:t>
            </a:r>
            <a:r>
              <a:rPr kumimoji="1" lang="zh-CN" altLang="en-US" dirty="0" smtClean="0"/>
              <a:t> </a:t>
            </a:r>
            <a:r>
              <a:rPr kumimoji="1" lang="en-US" altLang="zh-CN" dirty="0" smtClean="0"/>
              <a:t>saving/restoring</a:t>
            </a:r>
            <a:endParaRPr kumimoji="1" lang="zh-CN" altLang="en-US" dirty="0" smtClean="0"/>
          </a:p>
        </p:txBody>
      </p:sp>
    </p:spTree>
    <p:extLst>
      <p:ext uri="{BB962C8B-B14F-4D97-AF65-F5344CB8AC3E}">
        <p14:creationId xmlns:p14="http://schemas.microsoft.com/office/powerpoint/2010/main" val="391698008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The</a:t>
            </a:r>
            <a:r>
              <a:rPr kumimoji="1" lang="zh-CN" altLang="en-US" dirty="0" smtClean="0"/>
              <a:t> </a:t>
            </a:r>
            <a:r>
              <a:rPr kumimoji="1" lang="en-US" altLang="zh-CN" dirty="0" smtClean="0"/>
              <a:t>Code</a:t>
            </a:r>
            <a:r>
              <a:rPr kumimoji="1" lang="zh-CN" altLang="en-US" dirty="0" smtClean="0"/>
              <a:t> </a:t>
            </a:r>
            <a:r>
              <a:rPr kumimoji="1" lang="en-US" altLang="zh-CN" dirty="0" smtClean="0"/>
              <a:t>of</a:t>
            </a:r>
            <a:r>
              <a:rPr kumimoji="1" lang="zh-CN" altLang="en-US" dirty="0" smtClean="0"/>
              <a:t> </a:t>
            </a:r>
            <a:r>
              <a:rPr kumimoji="1" lang="en-US" altLang="zh-CN" i="1" dirty="0" err="1" smtClean="0"/>
              <a:t>gettimeofday</a:t>
            </a:r>
            <a:r>
              <a:rPr kumimoji="1" lang="en-US" altLang="zh-CN" i="1" dirty="0" smtClean="0"/>
              <a:t>()</a:t>
            </a:r>
            <a:endParaRPr kumimoji="1" lang="zh-CN" altLang="en-US" i="1" dirty="0"/>
          </a:p>
        </p:txBody>
      </p:sp>
      <p:sp>
        <p:nvSpPr>
          <p:cNvPr id="3" name="内容占位符 2"/>
          <p:cNvSpPr>
            <a:spLocks noGrp="1"/>
          </p:cNvSpPr>
          <p:nvPr>
            <p:ph idx="1"/>
          </p:nvPr>
        </p:nvSpPr>
        <p:spPr>
          <a:xfrm>
            <a:off x="457200" y="1905001"/>
            <a:ext cx="8229600" cy="4188295"/>
          </a:xfrm>
        </p:spPr>
        <p:txBody>
          <a:bodyPr>
            <a:normAutofit/>
          </a:bodyPr>
          <a:lstStyle/>
          <a:p>
            <a:r>
              <a:rPr kumimoji="1" lang="en-US" altLang="zh-CN" sz="2400" dirty="0"/>
              <a:t>Defined</a:t>
            </a:r>
            <a:r>
              <a:rPr kumimoji="1" lang="zh-CN" altLang="en-US" sz="2400" dirty="0"/>
              <a:t> </a:t>
            </a:r>
            <a:r>
              <a:rPr kumimoji="1" lang="en-US" altLang="zh-CN" sz="2400" dirty="0"/>
              <a:t>by</a:t>
            </a:r>
            <a:r>
              <a:rPr kumimoji="1" lang="zh-CN" altLang="en-US" sz="2400" dirty="0"/>
              <a:t> </a:t>
            </a:r>
            <a:r>
              <a:rPr kumimoji="1" lang="en-US" altLang="zh-CN" sz="2400" dirty="0"/>
              <a:t>the</a:t>
            </a:r>
            <a:r>
              <a:rPr kumimoji="1" lang="zh-CN" altLang="en-US" sz="2400" dirty="0"/>
              <a:t> </a:t>
            </a:r>
            <a:r>
              <a:rPr kumimoji="1" lang="en-US" altLang="zh-CN" sz="2400" dirty="0"/>
              <a:t>kernel</a:t>
            </a:r>
            <a:endParaRPr kumimoji="1" lang="zh-CN" altLang="en-US" sz="2400" dirty="0"/>
          </a:p>
          <a:p>
            <a:pPr lvl="1"/>
            <a:r>
              <a:rPr kumimoji="1" lang="en-US" altLang="zh-CN" sz="2000" dirty="0"/>
              <a:t>As</a:t>
            </a:r>
            <a:r>
              <a:rPr kumimoji="1" lang="zh-CN" altLang="en-US" sz="2000" dirty="0"/>
              <a:t> </a:t>
            </a:r>
            <a:r>
              <a:rPr kumimoji="1" lang="en-US" altLang="zh-CN" sz="2000" dirty="0"/>
              <a:t>a</a:t>
            </a:r>
            <a:r>
              <a:rPr kumimoji="1" lang="zh-CN" altLang="en-US" sz="2000" dirty="0"/>
              <a:t> </a:t>
            </a:r>
            <a:r>
              <a:rPr kumimoji="1" lang="en-US" altLang="zh-CN" sz="2000" dirty="0"/>
              <a:t>part</a:t>
            </a:r>
            <a:r>
              <a:rPr kumimoji="1" lang="zh-CN" altLang="en-US" sz="2000" dirty="0"/>
              <a:t> </a:t>
            </a:r>
            <a:r>
              <a:rPr kumimoji="1" lang="en-US" altLang="zh-CN" sz="2000" dirty="0"/>
              <a:t>of</a:t>
            </a:r>
            <a:r>
              <a:rPr kumimoji="1" lang="zh-CN" altLang="en-US" sz="2000" dirty="0"/>
              <a:t> </a:t>
            </a:r>
            <a:r>
              <a:rPr kumimoji="1" lang="en-US" altLang="zh-CN" sz="2000" dirty="0"/>
              <a:t>kernel</a:t>
            </a:r>
            <a:r>
              <a:rPr kumimoji="1" lang="zh-CN" altLang="en-US" sz="2000" dirty="0"/>
              <a:t> </a:t>
            </a:r>
            <a:r>
              <a:rPr kumimoji="1" lang="en-US" altLang="zh-CN" sz="2000" dirty="0"/>
              <a:t>code</a:t>
            </a:r>
            <a:r>
              <a:rPr kumimoji="1" lang="zh-CN" altLang="en-US" sz="2000" dirty="0"/>
              <a:t> </a:t>
            </a:r>
            <a:r>
              <a:rPr kumimoji="1" lang="en-US" altLang="zh-CN" sz="2000" dirty="0"/>
              <a:t>during</a:t>
            </a:r>
            <a:r>
              <a:rPr kumimoji="1" lang="zh-CN" altLang="en-US" sz="2000" dirty="0"/>
              <a:t> </a:t>
            </a:r>
            <a:r>
              <a:rPr kumimoji="1" lang="en-US" altLang="zh-CN" sz="2000" dirty="0"/>
              <a:t>compiling</a:t>
            </a:r>
            <a:endParaRPr kumimoji="1" lang="zh-CN" altLang="en-US" sz="2000" dirty="0"/>
          </a:p>
          <a:p>
            <a:r>
              <a:rPr kumimoji="1" lang="en-US" altLang="zh-CN" sz="2400" dirty="0"/>
              <a:t>Run</a:t>
            </a:r>
            <a:r>
              <a:rPr kumimoji="1" lang="zh-CN" altLang="en-US" sz="2400" dirty="0"/>
              <a:t> </a:t>
            </a:r>
            <a:r>
              <a:rPr kumimoji="1" lang="en-US" altLang="zh-CN" sz="2400" dirty="0"/>
              <a:t>in</a:t>
            </a:r>
            <a:r>
              <a:rPr kumimoji="1" lang="zh-CN" altLang="en-US" sz="2400" dirty="0"/>
              <a:t> </a:t>
            </a:r>
            <a:r>
              <a:rPr kumimoji="1" lang="en-US" altLang="zh-CN" sz="2400" dirty="0"/>
              <a:t>user</a:t>
            </a:r>
            <a:r>
              <a:rPr kumimoji="1" lang="zh-CN" altLang="en-US" sz="2400" dirty="0"/>
              <a:t> </a:t>
            </a:r>
            <a:r>
              <a:rPr kumimoji="1" lang="en-US" altLang="zh-CN" sz="2400" dirty="0"/>
              <a:t>space</a:t>
            </a:r>
            <a:endParaRPr kumimoji="1" lang="zh-CN" altLang="en-US" sz="2400" dirty="0"/>
          </a:p>
          <a:p>
            <a:pPr lvl="1"/>
            <a:r>
              <a:rPr kumimoji="1" lang="en-US" altLang="zh-CN" sz="2000" dirty="0"/>
              <a:t>The</a:t>
            </a:r>
            <a:r>
              <a:rPr kumimoji="1" lang="zh-CN" altLang="en-US" sz="2000" dirty="0"/>
              <a:t> </a:t>
            </a:r>
            <a:r>
              <a:rPr kumimoji="1" lang="en-US" altLang="zh-CN" sz="2000" dirty="0"/>
              <a:t>code</a:t>
            </a:r>
            <a:r>
              <a:rPr kumimoji="1" lang="zh-CN" altLang="en-US" sz="2000" dirty="0"/>
              <a:t> </a:t>
            </a:r>
            <a:r>
              <a:rPr kumimoji="1" lang="en-US" altLang="zh-CN" sz="2000" dirty="0"/>
              <a:t>is</a:t>
            </a:r>
            <a:r>
              <a:rPr kumimoji="1" lang="zh-CN" altLang="en-US" sz="2000" dirty="0"/>
              <a:t> </a:t>
            </a:r>
            <a:r>
              <a:rPr kumimoji="1" lang="en-US" altLang="zh-CN" sz="2000" dirty="0"/>
              <a:t>loaded</a:t>
            </a:r>
            <a:r>
              <a:rPr kumimoji="1" lang="zh-CN" altLang="en-US" sz="2000" dirty="0"/>
              <a:t> </a:t>
            </a:r>
            <a:r>
              <a:rPr kumimoji="1" lang="en-US" altLang="zh-CN" sz="2000" dirty="0"/>
              <a:t>into</a:t>
            </a:r>
            <a:r>
              <a:rPr kumimoji="1" lang="zh-CN" altLang="en-US" sz="2000" dirty="0"/>
              <a:t> </a:t>
            </a:r>
            <a:r>
              <a:rPr kumimoji="1" lang="en-US" altLang="zh-CN" sz="2000" dirty="0"/>
              <a:t>a</a:t>
            </a:r>
            <a:r>
              <a:rPr kumimoji="1" lang="zh-CN" altLang="en-US" sz="2000" dirty="0"/>
              <a:t> </a:t>
            </a:r>
            <a:r>
              <a:rPr kumimoji="1" lang="en-US" altLang="zh-CN" sz="2000" dirty="0"/>
              <a:t>page</a:t>
            </a:r>
            <a:r>
              <a:rPr kumimoji="1" lang="zh-CN" altLang="en-US" sz="2000" dirty="0"/>
              <a:t> </a:t>
            </a:r>
            <a:r>
              <a:rPr kumimoji="1" lang="en-US" altLang="zh-CN" sz="2000" dirty="0"/>
              <a:t>shared</a:t>
            </a:r>
            <a:r>
              <a:rPr kumimoji="1" lang="zh-CN" altLang="en-US" sz="2000" dirty="0"/>
              <a:t> </a:t>
            </a:r>
            <a:r>
              <a:rPr kumimoji="1" lang="en-US" altLang="zh-CN" sz="2000" dirty="0"/>
              <a:t>with</a:t>
            </a:r>
            <a:r>
              <a:rPr kumimoji="1" lang="zh-CN" altLang="en-US" sz="2000" dirty="0"/>
              <a:t> </a:t>
            </a:r>
            <a:r>
              <a:rPr kumimoji="1" lang="en-US" altLang="zh-CN" sz="2000" dirty="0"/>
              <a:t>user</a:t>
            </a:r>
            <a:endParaRPr kumimoji="1" lang="zh-CN" altLang="en-US" sz="2000" dirty="0"/>
          </a:p>
          <a:p>
            <a:pPr lvl="1"/>
            <a:r>
              <a:rPr kumimoji="1" lang="en-US" altLang="zh-CN" sz="2000" dirty="0"/>
              <a:t>The</a:t>
            </a:r>
            <a:r>
              <a:rPr kumimoji="1" lang="zh-CN" altLang="en-US" sz="2000" dirty="0"/>
              <a:t> </a:t>
            </a:r>
            <a:r>
              <a:rPr kumimoji="1" lang="en-US" altLang="zh-CN" sz="2000" dirty="0"/>
              <a:t>page</a:t>
            </a:r>
            <a:r>
              <a:rPr kumimoji="1" lang="zh-CN" altLang="en-US" sz="2000" dirty="0"/>
              <a:t> </a:t>
            </a:r>
            <a:r>
              <a:rPr kumimoji="1" lang="en-US" altLang="zh-CN" sz="2000" dirty="0"/>
              <a:t>is</a:t>
            </a:r>
            <a:r>
              <a:rPr kumimoji="1" lang="zh-CN" altLang="en-US" sz="2000" dirty="0"/>
              <a:t> </a:t>
            </a:r>
            <a:r>
              <a:rPr kumimoji="1" lang="en-US" altLang="zh-CN" sz="2000" dirty="0"/>
              <a:t>as</a:t>
            </a:r>
            <a:r>
              <a:rPr kumimoji="1" lang="zh-CN" altLang="en-US" sz="2000" dirty="0"/>
              <a:t> </a:t>
            </a:r>
            <a:r>
              <a:rPr kumimoji="1" lang="en-US" altLang="zh-CN" sz="2000" dirty="0"/>
              <a:t>known</a:t>
            </a:r>
            <a:r>
              <a:rPr kumimoji="1" lang="zh-CN" altLang="en-US" sz="2000" dirty="0"/>
              <a:t> </a:t>
            </a:r>
            <a:r>
              <a:rPr kumimoji="1" lang="en-US" altLang="zh-CN" sz="2000" dirty="0"/>
              <a:t>as</a:t>
            </a:r>
            <a:r>
              <a:rPr kumimoji="1" lang="zh-CN" altLang="en-US" sz="2000" dirty="0"/>
              <a:t> </a:t>
            </a:r>
            <a:r>
              <a:rPr kumimoji="1" lang="en-US" altLang="zh-CN" sz="2000" dirty="0" err="1"/>
              <a:t>vDSO</a:t>
            </a:r>
            <a:endParaRPr kumimoji="1" lang="zh-CN" altLang="en-US" sz="2000" dirty="0"/>
          </a:p>
          <a:p>
            <a:pPr lvl="2"/>
            <a:r>
              <a:rPr kumimoji="1" lang="en-US" altLang="zh-CN" sz="1800" dirty="0"/>
              <a:t>Virtual</a:t>
            </a:r>
            <a:r>
              <a:rPr kumimoji="1" lang="zh-CN" altLang="en-US" sz="1800" dirty="0"/>
              <a:t> </a:t>
            </a:r>
            <a:r>
              <a:rPr kumimoji="1" lang="en-US" altLang="zh-CN" sz="1800" dirty="0"/>
              <a:t>Dynamic</a:t>
            </a:r>
            <a:r>
              <a:rPr kumimoji="1" lang="zh-CN" altLang="en-US" sz="1800" dirty="0"/>
              <a:t> </a:t>
            </a:r>
            <a:r>
              <a:rPr kumimoji="1" lang="en-US" altLang="zh-CN" sz="1800" dirty="0"/>
              <a:t>Shared</a:t>
            </a:r>
            <a:r>
              <a:rPr kumimoji="1" lang="zh-CN" altLang="en-US" sz="1800" dirty="0"/>
              <a:t> </a:t>
            </a:r>
            <a:r>
              <a:rPr kumimoji="1" lang="en-US" altLang="zh-CN" sz="1800" dirty="0"/>
              <a:t>Object</a:t>
            </a:r>
            <a:endParaRPr kumimoji="1" lang="zh-CN" altLang="en-US" sz="1800" dirty="0"/>
          </a:p>
          <a:p>
            <a:pPr lvl="1"/>
            <a:r>
              <a:rPr kumimoji="1" lang="en-US" altLang="zh-CN" sz="2000" dirty="0"/>
              <a:t>Time</a:t>
            </a:r>
            <a:r>
              <a:rPr kumimoji="1" lang="zh-CN" altLang="en-US" sz="2000" dirty="0"/>
              <a:t> </a:t>
            </a:r>
            <a:r>
              <a:rPr kumimoji="1" lang="en-US" altLang="zh-CN" sz="2000" dirty="0"/>
              <a:t>value</a:t>
            </a:r>
            <a:r>
              <a:rPr kumimoji="1" lang="zh-CN" altLang="en-US" sz="2000" dirty="0"/>
              <a:t> </a:t>
            </a:r>
            <a:r>
              <a:rPr kumimoji="1" lang="en-US" altLang="zh-CN" sz="2000" dirty="0"/>
              <a:t>is</a:t>
            </a:r>
            <a:r>
              <a:rPr kumimoji="1" lang="zh-CN" altLang="en-US" sz="2000" dirty="0"/>
              <a:t> </a:t>
            </a:r>
            <a:r>
              <a:rPr kumimoji="1" lang="en-US" altLang="zh-CN" sz="2000" dirty="0"/>
              <a:t>also</a:t>
            </a:r>
            <a:r>
              <a:rPr kumimoji="1" lang="zh-CN" altLang="en-US" sz="2000" dirty="0"/>
              <a:t> </a:t>
            </a:r>
            <a:r>
              <a:rPr kumimoji="1" lang="en-US" altLang="zh-CN" sz="2000" dirty="0"/>
              <a:t>mapped</a:t>
            </a:r>
            <a:r>
              <a:rPr kumimoji="1" lang="zh-CN" altLang="en-US" sz="2000" dirty="0"/>
              <a:t> </a:t>
            </a:r>
            <a:r>
              <a:rPr kumimoji="1" lang="en-US" altLang="zh-CN" sz="2000" dirty="0"/>
              <a:t>to</a:t>
            </a:r>
            <a:r>
              <a:rPr kumimoji="1" lang="zh-CN" altLang="en-US" sz="2000" dirty="0"/>
              <a:t> </a:t>
            </a:r>
            <a:r>
              <a:rPr kumimoji="1" lang="en-US" altLang="zh-CN" sz="2000" dirty="0"/>
              <a:t>user</a:t>
            </a:r>
            <a:r>
              <a:rPr kumimoji="1" lang="zh-CN" altLang="en-US" sz="2000" dirty="0"/>
              <a:t> </a:t>
            </a:r>
            <a:r>
              <a:rPr kumimoji="1" lang="en-US" altLang="zh-CN" sz="2000" dirty="0"/>
              <a:t>space</a:t>
            </a:r>
            <a:r>
              <a:rPr kumimoji="1" lang="zh-CN" altLang="en-US" sz="2000" dirty="0"/>
              <a:t> </a:t>
            </a:r>
            <a:r>
              <a:rPr kumimoji="1" lang="en-US" altLang="zh-CN" sz="2000" dirty="0"/>
              <a:t>(read-only)</a:t>
            </a:r>
            <a:endParaRPr kumimoji="1" lang="zh-CN" altLang="en-US" sz="2000" dirty="0"/>
          </a:p>
          <a:p>
            <a:pPr lvl="2"/>
            <a:r>
              <a:rPr kumimoji="1" lang="en-US" altLang="zh-CN" sz="1800" dirty="0"/>
              <a:t>Can</a:t>
            </a:r>
            <a:r>
              <a:rPr kumimoji="1" lang="zh-CN" altLang="en-US" sz="1800" dirty="0"/>
              <a:t> </a:t>
            </a:r>
            <a:r>
              <a:rPr kumimoji="1" lang="en-US" altLang="zh-CN" sz="1800" dirty="0"/>
              <a:t>only</a:t>
            </a:r>
            <a:r>
              <a:rPr kumimoji="1" lang="zh-CN" altLang="en-US" sz="1800" dirty="0"/>
              <a:t> </a:t>
            </a:r>
            <a:r>
              <a:rPr kumimoji="1" lang="en-US" altLang="zh-CN" sz="1800" dirty="0"/>
              <a:t>be</a:t>
            </a:r>
            <a:r>
              <a:rPr kumimoji="1" lang="zh-CN" altLang="en-US" sz="1800" dirty="0"/>
              <a:t> </a:t>
            </a:r>
            <a:r>
              <a:rPr kumimoji="1" lang="en-US" altLang="zh-CN" sz="1800" dirty="0"/>
              <a:t>changed</a:t>
            </a:r>
            <a:r>
              <a:rPr kumimoji="1" lang="zh-CN" altLang="en-US" sz="1800" dirty="0"/>
              <a:t> </a:t>
            </a:r>
            <a:r>
              <a:rPr kumimoji="1" lang="en-US" altLang="zh-CN" sz="1800" dirty="0"/>
              <a:t>in</a:t>
            </a:r>
            <a:r>
              <a:rPr kumimoji="1" lang="zh-CN" altLang="en-US" sz="1800" dirty="0"/>
              <a:t> </a:t>
            </a:r>
            <a:r>
              <a:rPr kumimoji="1" lang="en-US" altLang="zh-CN" sz="1800" dirty="0"/>
              <a:t>kernel</a:t>
            </a:r>
            <a:r>
              <a:rPr kumimoji="1" lang="zh-CN" altLang="en-US" sz="1800" dirty="0"/>
              <a:t> </a:t>
            </a:r>
            <a:r>
              <a:rPr kumimoji="1" lang="en-US" altLang="zh-CN" sz="1800" dirty="0"/>
              <a:t>mode</a:t>
            </a:r>
            <a:endParaRPr kumimoji="1" lang="zh-CN" altLang="en-US" sz="1800" dirty="0"/>
          </a:p>
        </p:txBody>
      </p:sp>
      <p:sp>
        <p:nvSpPr>
          <p:cNvPr id="4" name="文本框 3"/>
          <p:cNvSpPr txBox="1"/>
          <p:nvPr/>
        </p:nvSpPr>
        <p:spPr>
          <a:xfrm>
            <a:off x="2267744" y="5877272"/>
            <a:ext cx="6419056" cy="369332"/>
          </a:xfrm>
          <a:prstGeom prst="rect">
            <a:avLst/>
          </a:prstGeom>
          <a:noFill/>
        </p:spPr>
        <p:txBody>
          <a:bodyPr wrap="square" rtlCol="0">
            <a:spAutoFit/>
          </a:bodyPr>
          <a:lstStyle/>
          <a:p>
            <a:pPr algn="r"/>
            <a:r>
              <a:rPr kumimoji="1" lang="en-US" altLang="zh-CN" dirty="0">
                <a:solidFill>
                  <a:schemeClr val="bg1">
                    <a:lumMod val="75000"/>
                  </a:schemeClr>
                </a:solidFill>
              </a:rPr>
              <a:t>The</a:t>
            </a:r>
            <a:r>
              <a:rPr kumimoji="1" lang="zh-CN" altLang="en-US" dirty="0">
                <a:solidFill>
                  <a:schemeClr val="bg1">
                    <a:lumMod val="75000"/>
                  </a:schemeClr>
                </a:solidFill>
              </a:rPr>
              <a:t> </a:t>
            </a:r>
            <a:r>
              <a:rPr kumimoji="1" lang="en-US" altLang="zh-CN" dirty="0">
                <a:solidFill>
                  <a:schemeClr val="bg1">
                    <a:lumMod val="75000"/>
                  </a:schemeClr>
                </a:solidFill>
              </a:rPr>
              <a:t>source</a:t>
            </a:r>
            <a:r>
              <a:rPr kumimoji="1" lang="zh-CN" altLang="en-US" dirty="0">
                <a:solidFill>
                  <a:schemeClr val="bg1">
                    <a:lumMod val="75000"/>
                  </a:schemeClr>
                </a:solidFill>
              </a:rPr>
              <a:t> </a:t>
            </a:r>
            <a:r>
              <a:rPr kumimoji="1" lang="en-US" altLang="zh-CN" dirty="0">
                <a:solidFill>
                  <a:schemeClr val="bg1">
                    <a:lumMod val="75000"/>
                  </a:schemeClr>
                </a:solidFill>
              </a:rPr>
              <a:t>can</a:t>
            </a:r>
            <a:r>
              <a:rPr kumimoji="1" lang="zh-CN" altLang="en-US" dirty="0">
                <a:solidFill>
                  <a:schemeClr val="bg1">
                    <a:lumMod val="75000"/>
                  </a:schemeClr>
                </a:solidFill>
              </a:rPr>
              <a:t> </a:t>
            </a:r>
            <a:r>
              <a:rPr kumimoji="1" lang="en-US" altLang="zh-CN" dirty="0">
                <a:solidFill>
                  <a:schemeClr val="bg1">
                    <a:lumMod val="75000"/>
                  </a:schemeClr>
                </a:solidFill>
              </a:rPr>
              <a:t>be</a:t>
            </a:r>
            <a:r>
              <a:rPr kumimoji="1" lang="zh-CN" altLang="en-US" dirty="0">
                <a:solidFill>
                  <a:schemeClr val="bg1">
                    <a:lumMod val="75000"/>
                  </a:schemeClr>
                </a:solidFill>
              </a:rPr>
              <a:t> </a:t>
            </a:r>
            <a:r>
              <a:rPr kumimoji="1" lang="en-US" altLang="zh-CN" dirty="0">
                <a:solidFill>
                  <a:schemeClr val="bg1">
                    <a:lumMod val="75000"/>
                  </a:schemeClr>
                </a:solidFill>
              </a:rPr>
              <a:t>found</a:t>
            </a:r>
            <a:r>
              <a:rPr kumimoji="1" lang="zh-CN" altLang="en-US" dirty="0">
                <a:solidFill>
                  <a:schemeClr val="bg1">
                    <a:lumMod val="75000"/>
                  </a:schemeClr>
                </a:solidFill>
              </a:rPr>
              <a:t> </a:t>
            </a:r>
            <a:r>
              <a:rPr kumimoji="1" lang="en-US" altLang="zh-CN" dirty="0">
                <a:solidFill>
                  <a:schemeClr val="bg1">
                    <a:lumMod val="75000"/>
                  </a:schemeClr>
                </a:solidFill>
              </a:rPr>
              <a:t>in</a:t>
            </a:r>
            <a:r>
              <a:rPr kumimoji="1" lang="zh-CN" altLang="en-US" dirty="0">
                <a:solidFill>
                  <a:schemeClr val="bg1">
                    <a:lumMod val="75000"/>
                  </a:schemeClr>
                </a:solidFill>
              </a:rPr>
              <a:t> </a:t>
            </a:r>
            <a:r>
              <a:rPr kumimoji="1" lang="en-US" altLang="zh-CN" dirty="0">
                <a:solidFill>
                  <a:schemeClr val="bg1">
                    <a:lumMod val="75000"/>
                  </a:schemeClr>
                </a:solidFill>
              </a:rPr>
              <a:t>arch/x86/</a:t>
            </a:r>
            <a:r>
              <a:rPr kumimoji="1" lang="en-US" altLang="zh-CN" dirty="0" err="1">
                <a:solidFill>
                  <a:schemeClr val="bg1">
                    <a:lumMod val="75000"/>
                  </a:schemeClr>
                </a:solidFill>
              </a:rPr>
              <a:t>vdso</a:t>
            </a:r>
            <a:r>
              <a:rPr kumimoji="1" lang="en-US" altLang="zh-CN" dirty="0">
                <a:solidFill>
                  <a:schemeClr val="bg1">
                    <a:lumMod val="75000"/>
                  </a:schemeClr>
                </a:solidFill>
              </a:rPr>
              <a:t>/</a:t>
            </a:r>
            <a:r>
              <a:rPr kumimoji="1" lang="en-US" altLang="zh-CN" dirty="0" err="1">
                <a:solidFill>
                  <a:schemeClr val="bg1">
                    <a:lumMod val="75000"/>
                  </a:schemeClr>
                </a:solidFill>
              </a:rPr>
              <a:t>vclock_gettime.c</a:t>
            </a:r>
            <a:endParaRPr kumimoji="1" lang="zh-CN" altLang="en-US" dirty="0">
              <a:solidFill>
                <a:schemeClr val="bg1">
                  <a:lumMod val="75000"/>
                </a:schemeClr>
              </a:solidFill>
            </a:endParaRPr>
          </a:p>
        </p:txBody>
      </p:sp>
    </p:spTree>
    <p:extLst>
      <p:ext uri="{BB962C8B-B14F-4D97-AF65-F5344CB8AC3E}">
        <p14:creationId xmlns:p14="http://schemas.microsoft.com/office/powerpoint/2010/main" val="9366868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Where</a:t>
            </a:r>
            <a:r>
              <a:rPr kumimoji="1" lang="zh-CN" altLang="en-US" dirty="0" smtClean="0"/>
              <a:t> </a:t>
            </a:r>
            <a:r>
              <a:rPr kumimoji="1" lang="en-US" altLang="zh-CN" dirty="0" smtClean="0"/>
              <a:t>is</a:t>
            </a:r>
            <a:r>
              <a:rPr kumimoji="1" lang="zh-CN" altLang="en-US" dirty="0" smtClean="0"/>
              <a:t> </a:t>
            </a:r>
            <a:r>
              <a:rPr kumimoji="1" lang="en-US" altLang="zh-CN" dirty="0" smtClean="0"/>
              <a:t>the</a:t>
            </a:r>
            <a:r>
              <a:rPr kumimoji="1" lang="zh-CN" altLang="en-US" dirty="0" smtClean="0"/>
              <a:t> </a:t>
            </a:r>
            <a:r>
              <a:rPr kumimoji="1" lang="en-US" altLang="zh-CN" dirty="0" smtClean="0"/>
              <a:t>Shared</a:t>
            </a:r>
            <a:r>
              <a:rPr kumimoji="1" lang="zh-CN" altLang="en-US" dirty="0" smtClean="0"/>
              <a:t> </a:t>
            </a:r>
            <a:r>
              <a:rPr kumimoji="1" lang="en-US" altLang="zh-CN" dirty="0" smtClean="0"/>
              <a:t>Page</a:t>
            </a:r>
            <a:r>
              <a:rPr kumimoji="1" lang="zh-CN" altLang="en-US" dirty="0" smtClean="0"/>
              <a:t> </a:t>
            </a:r>
            <a:r>
              <a:rPr kumimoji="1" lang="en-US" altLang="zh-CN" dirty="0" smtClean="0"/>
              <a:t>for</a:t>
            </a:r>
            <a:r>
              <a:rPr kumimoji="1" lang="zh-CN" altLang="en-US" dirty="0" smtClean="0"/>
              <a:t> </a:t>
            </a:r>
            <a:r>
              <a:rPr kumimoji="1" lang="en-US" altLang="zh-CN" dirty="0" err="1" smtClean="0"/>
              <a:t>vDSO</a:t>
            </a:r>
            <a:r>
              <a:rPr kumimoji="1" lang="en-US" altLang="zh-CN" dirty="0" smtClean="0"/>
              <a:t>?</a:t>
            </a:r>
            <a:endParaRPr kumimoji="1" lang="zh-CN" altLang="en-US" dirty="0"/>
          </a:p>
        </p:txBody>
      </p:sp>
      <p:sp>
        <p:nvSpPr>
          <p:cNvPr id="3" name="内容占位符 2"/>
          <p:cNvSpPr>
            <a:spLocks noGrp="1"/>
          </p:cNvSpPr>
          <p:nvPr>
            <p:ph idx="1"/>
          </p:nvPr>
        </p:nvSpPr>
        <p:spPr>
          <a:xfrm>
            <a:off x="457200" y="1905001"/>
            <a:ext cx="8507288" cy="3771636"/>
          </a:xfrm>
        </p:spPr>
        <p:txBody>
          <a:bodyPr>
            <a:normAutofit/>
          </a:bodyPr>
          <a:lstStyle/>
          <a:p>
            <a:pPr marL="0" indent="0">
              <a:buNone/>
            </a:pPr>
            <a:r>
              <a:rPr lang="en-US" altLang="zh-CN" sz="1600" dirty="0">
                <a:solidFill>
                  <a:schemeClr val="accent4"/>
                </a:solidFill>
                <a:latin typeface="Consolas" charset="0"/>
                <a:ea typeface="Consolas" charset="0"/>
                <a:cs typeface="Consolas" charset="0"/>
              </a:rPr>
              <a:t>$</a:t>
            </a:r>
            <a:r>
              <a:rPr lang="en-US" altLang="zh-CN" sz="1600" dirty="0">
                <a:latin typeface="Consolas" charset="0"/>
                <a:ea typeface="Consolas" charset="0"/>
                <a:cs typeface="Consolas" charset="0"/>
              </a:rPr>
              <a:t> </a:t>
            </a:r>
            <a:r>
              <a:rPr lang="en-US" altLang="zh-CN" sz="1600" dirty="0" err="1">
                <a:latin typeface="Consolas" charset="0"/>
                <a:ea typeface="Consolas" charset="0"/>
                <a:cs typeface="Consolas" charset="0"/>
              </a:rPr>
              <a:t>ldd</a:t>
            </a:r>
            <a:r>
              <a:rPr lang="en-US" altLang="zh-CN" sz="1600" dirty="0">
                <a:latin typeface="Consolas" charset="0"/>
                <a:ea typeface="Consolas" charset="0"/>
                <a:cs typeface="Consolas" charset="0"/>
              </a:rPr>
              <a:t> `which bash` </a:t>
            </a:r>
            <a:endParaRPr lang="zh-CN" altLang="en-US" sz="1600" dirty="0">
              <a:latin typeface="Consolas" charset="0"/>
              <a:ea typeface="Consolas" charset="0"/>
              <a:cs typeface="Consolas" charset="0"/>
            </a:endParaRPr>
          </a:p>
          <a:p>
            <a:pPr marL="0" indent="0">
              <a:buNone/>
            </a:pPr>
            <a:r>
              <a:rPr lang="zh-CN" altLang="en-US" sz="1600" dirty="0">
                <a:solidFill>
                  <a:schemeClr val="accent2"/>
                </a:solidFill>
                <a:latin typeface="Consolas" charset="0"/>
                <a:ea typeface="Consolas" charset="0"/>
                <a:cs typeface="Consolas" charset="0"/>
              </a:rPr>
              <a:t>  </a:t>
            </a:r>
            <a:r>
              <a:rPr lang="en-US" altLang="zh-CN" sz="1600" dirty="0">
                <a:solidFill>
                  <a:schemeClr val="accent2"/>
                </a:solidFill>
                <a:latin typeface="Consolas" charset="0"/>
                <a:ea typeface="Consolas" charset="0"/>
                <a:cs typeface="Consolas" charset="0"/>
              </a:rPr>
              <a:t>linux-vdso.so.1 =&gt; (0x00007fff667ff000) </a:t>
            </a:r>
            <a:endParaRPr lang="zh-CN" altLang="en-US" sz="1600" dirty="0">
              <a:solidFill>
                <a:schemeClr val="accent2"/>
              </a:solidFill>
              <a:latin typeface="Consolas" charset="0"/>
              <a:ea typeface="Consolas" charset="0"/>
              <a:cs typeface="Consolas" charset="0"/>
            </a:endParaRPr>
          </a:p>
          <a:p>
            <a:pPr marL="0" indent="0">
              <a:buNone/>
            </a:pPr>
            <a:r>
              <a:rPr lang="zh-CN" altLang="en-US" sz="1600" dirty="0">
                <a:latin typeface="Consolas" charset="0"/>
                <a:ea typeface="Consolas" charset="0"/>
                <a:cs typeface="Consolas" charset="0"/>
              </a:rPr>
              <a:t>  </a:t>
            </a:r>
            <a:r>
              <a:rPr lang="en-US" altLang="zh-CN" sz="1600" dirty="0">
                <a:latin typeface="Consolas" charset="0"/>
                <a:ea typeface="Consolas" charset="0"/>
                <a:cs typeface="Consolas" charset="0"/>
              </a:rPr>
              <a:t>libtinfo.so.5 =&gt; /lib/x86_64-linux-gnu/libtinfo.so.5 (0x00007f623df7d000) </a:t>
            </a:r>
            <a:endParaRPr lang="zh-CN" altLang="en-US" sz="1600" dirty="0">
              <a:latin typeface="Consolas" charset="0"/>
              <a:ea typeface="Consolas" charset="0"/>
              <a:cs typeface="Consolas" charset="0"/>
            </a:endParaRPr>
          </a:p>
          <a:p>
            <a:pPr marL="0" indent="0">
              <a:buNone/>
            </a:pPr>
            <a:r>
              <a:rPr lang="zh-CN" altLang="en-US" sz="1600" dirty="0">
                <a:latin typeface="Consolas" charset="0"/>
                <a:ea typeface="Consolas" charset="0"/>
                <a:cs typeface="Consolas" charset="0"/>
              </a:rPr>
              <a:t>  </a:t>
            </a:r>
            <a:r>
              <a:rPr lang="en-US" altLang="zh-CN" sz="1600" dirty="0">
                <a:latin typeface="Consolas" charset="0"/>
                <a:ea typeface="Consolas" charset="0"/>
                <a:cs typeface="Consolas" charset="0"/>
              </a:rPr>
              <a:t>libdl.so.2 =&gt; /lib/x86_64-linux-gnu/libdl.so.2 (0x00007f623dd79000) </a:t>
            </a:r>
            <a:endParaRPr lang="zh-CN" altLang="en-US" sz="1600" dirty="0">
              <a:latin typeface="Consolas" charset="0"/>
              <a:ea typeface="Consolas" charset="0"/>
              <a:cs typeface="Consolas" charset="0"/>
            </a:endParaRPr>
          </a:p>
          <a:p>
            <a:pPr marL="0" indent="0">
              <a:buNone/>
            </a:pPr>
            <a:r>
              <a:rPr lang="zh-CN" altLang="en-US" sz="1600" dirty="0">
                <a:latin typeface="Consolas" charset="0"/>
                <a:ea typeface="Consolas" charset="0"/>
                <a:cs typeface="Consolas" charset="0"/>
              </a:rPr>
              <a:t>  </a:t>
            </a:r>
            <a:r>
              <a:rPr lang="en-US" altLang="zh-CN" sz="1600" dirty="0">
                <a:latin typeface="Consolas" charset="0"/>
                <a:ea typeface="Consolas" charset="0"/>
                <a:cs typeface="Consolas" charset="0"/>
              </a:rPr>
              <a:t>libc.so.6 =&gt; /lib/x86_64-linux-gnu/libc.so.6 (0x00007f623d9ba000) </a:t>
            </a:r>
            <a:endParaRPr lang="zh-CN" altLang="en-US" sz="1600" dirty="0">
              <a:latin typeface="Consolas" charset="0"/>
              <a:ea typeface="Consolas" charset="0"/>
              <a:cs typeface="Consolas" charset="0"/>
            </a:endParaRPr>
          </a:p>
          <a:p>
            <a:pPr marL="0" indent="0">
              <a:buNone/>
            </a:pPr>
            <a:r>
              <a:rPr lang="zh-CN" altLang="en-US" sz="1600" dirty="0">
                <a:latin typeface="Consolas" charset="0"/>
                <a:ea typeface="Consolas" charset="0"/>
                <a:cs typeface="Consolas" charset="0"/>
              </a:rPr>
              <a:t>  </a:t>
            </a:r>
            <a:r>
              <a:rPr lang="en-US" altLang="zh-CN" sz="1600" dirty="0">
                <a:latin typeface="Consolas" charset="0"/>
                <a:ea typeface="Consolas" charset="0"/>
                <a:cs typeface="Consolas" charset="0"/>
              </a:rPr>
              <a:t>/lib64/ld-linux-x86-64.so.2 (0x00007f623e1ae000)</a:t>
            </a:r>
            <a:endParaRPr kumimoji="1" lang="zh-CN" altLang="en-US" sz="1600" dirty="0">
              <a:latin typeface="Consolas" charset="0"/>
              <a:ea typeface="Consolas" charset="0"/>
              <a:cs typeface="Consolas" charset="0"/>
            </a:endParaRPr>
          </a:p>
        </p:txBody>
      </p:sp>
    </p:spTree>
    <p:extLst>
      <p:ext uri="{BB962C8B-B14F-4D97-AF65-F5344CB8AC3E}">
        <p14:creationId xmlns:p14="http://schemas.microsoft.com/office/powerpoint/2010/main" val="220393869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Flex-SC</a:t>
            </a:r>
            <a:endParaRPr kumimoji="1" lang="zh-CN" altLang="en-US" dirty="0"/>
          </a:p>
        </p:txBody>
      </p:sp>
      <p:sp>
        <p:nvSpPr>
          <p:cNvPr id="5" name="文本占位符 4"/>
          <p:cNvSpPr>
            <a:spLocks noGrp="1"/>
          </p:cNvSpPr>
          <p:nvPr>
            <p:ph type="body" idx="1"/>
          </p:nvPr>
        </p:nvSpPr>
        <p:spPr/>
        <p:txBody>
          <a:bodyPr/>
          <a:lstStyle/>
          <a:p>
            <a:pPr marL="0" lvl="1">
              <a:spcBef>
                <a:spcPts val="1200"/>
              </a:spcBef>
            </a:pPr>
            <a:r>
              <a:rPr lang="en-US" altLang="zh-CN" dirty="0" smtClean="0"/>
              <a:t>Flexible </a:t>
            </a:r>
            <a:r>
              <a:rPr lang="en-US" altLang="zh-CN" dirty="0"/>
              <a:t>System Call Scheduling with Exception-Less System </a:t>
            </a:r>
            <a:r>
              <a:rPr lang="en-US" altLang="zh-CN" dirty="0" smtClean="0"/>
              <a:t>Calls,</a:t>
            </a:r>
            <a:r>
              <a:rPr lang="zh-CN" altLang="en-US" dirty="0" smtClean="0"/>
              <a:t> </a:t>
            </a:r>
            <a:r>
              <a:rPr lang="en-US" altLang="zh-CN" dirty="0" smtClean="0"/>
              <a:t>OSDI’10</a:t>
            </a:r>
            <a:endParaRPr lang="en-US" altLang="zh-CN" dirty="0"/>
          </a:p>
        </p:txBody>
      </p:sp>
    </p:spTree>
    <p:extLst>
      <p:ext uri="{BB962C8B-B14F-4D97-AF65-F5344CB8AC3E}">
        <p14:creationId xmlns:p14="http://schemas.microsoft.com/office/powerpoint/2010/main" val="18404916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The</a:t>
            </a:r>
            <a:r>
              <a:rPr kumimoji="1" lang="zh-CN" altLang="en-US" dirty="0" smtClean="0"/>
              <a:t> </a:t>
            </a:r>
            <a:r>
              <a:rPr kumimoji="1" lang="en-US" altLang="zh-CN" dirty="0" smtClean="0"/>
              <a:t>Motivation</a:t>
            </a:r>
            <a:endParaRPr kumimoji="1" lang="zh-CN" altLang="en-US" dirty="0"/>
          </a:p>
        </p:txBody>
      </p:sp>
      <p:sp>
        <p:nvSpPr>
          <p:cNvPr id="5" name="内容占位符 4"/>
          <p:cNvSpPr>
            <a:spLocks noGrp="1"/>
          </p:cNvSpPr>
          <p:nvPr>
            <p:ph idx="1"/>
          </p:nvPr>
        </p:nvSpPr>
        <p:spPr>
          <a:xfrm>
            <a:off x="457200" y="1905001"/>
            <a:ext cx="8507288" cy="3771636"/>
          </a:xfrm>
        </p:spPr>
        <p:txBody>
          <a:bodyPr>
            <a:normAutofit/>
          </a:bodyPr>
          <a:lstStyle/>
          <a:p>
            <a:r>
              <a:rPr kumimoji="1" lang="en-US" altLang="zh-CN" dirty="0" smtClean="0"/>
              <a:t>How</a:t>
            </a:r>
            <a:r>
              <a:rPr kumimoji="1" lang="zh-CN" altLang="en-US" dirty="0" smtClean="0"/>
              <a:t> </a:t>
            </a:r>
            <a:r>
              <a:rPr kumimoji="1" lang="en-US" altLang="zh-CN" dirty="0" smtClean="0"/>
              <a:t>to</a:t>
            </a:r>
            <a:r>
              <a:rPr kumimoji="1" lang="zh-CN" altLang="en-US" dirty="0" smtClean="0"/>
              <a:t> </a:t>
            </a:r>
            <a:r>
              <a:rPr kumimoji="1" lang="en-US" altLang="zh-CN" dirty="0" smtClean="0"/>
              <a:t>further</a:t>
            </a:r>
            <a:r>
              <a:rPr kumimoji="1" lang="zh-CN" altLang="en-US" dirty="0" smtClean="0"/>
              <a:t> </a:t>
            </a:r>
            <a:r>
              <a:rPr kumimoji="1" lang="en-US" altLang="zh-CN" dirty="0" smtClean="0"/>
              <a:t>reduce</a:t>
            </a:r>
            <a:r>
              <a:rPr kumimoji="1" lang="zh-CN" altLang="en-US" dirty="0" smtClean="0"/>
              <a:t> </a:t>
            </a:r>
            <a:r>
              <a:rPr kumimoji="1" lang="en-US" altLang="zh-CN" dirty="0" smtClean="0"/>
              <a:t>the</a:t>
            </a:r>
            <a:r>
              <a:rPr kumimoji="1" lang="zh-CN" altLang="en-US" dirty="0" smtClean="0"/>
              <a:t> </a:t>
            </a:r>
            <a:r>
              <a:rPr kumimoji="1" lang="en-US" altLang="zh-CN" dirty="0" smtClean="0"/>
              <a:t>latency</a:t>
            </a:r>
            <a:r>
              <a:rPr kumimoji="1" lang="zh-CN" altLang="en-US" dirty="0" smtClean="0"/>
              <a:t> </a:t>
            </a:r>
            <a:r>
              <a:rPr kumimoji="1" lang="en-US" altLang="zh-CN" dirty="0" smtClean="0"/>
              <a:t>of</a:t>
            </a:r>
            <a:r>
              <a:rPr kumimoji="1" lang="zh-CN" altLang="en-US" dirty="0" smtClean="0"/>
              <a:t> </a:t>
            </a:r>
            <a:r>
              <a:rPr kumimoji="1" lang="en-US" altLang="zh-CN" dirty="0" err="1" smtClean="0"/>
              <a:t>syscall</a:t>
            </a:r>
            <a:r>
              <a:rPr kumimoji="1" lang="en-US" altLang="zh-CN" dirty="0" smtClean="0"/>
              <a:t>?</a:t>
            </a:r>
            <a:endParaRPr kumimoji="1" lang="zh-CN" altLang="en-US" dirty="0" smtClean="0"/>
          </a:p>
          <a:p>
            <a:pPr lvl="1"/>
            <a:r>
              <a:rPr kumimoji="1" lang="en-US" altLang="zh-CN" dirty="0" smtClean="0"/>
              <a:t>Not</a:t>
            </a:r>
            <a:r>
              <a:rPr kumimoji="1" lang="zh-CN" altLang="en-US" dirty="0" smtClean="0"/>
              <a:t> </a:t>
            </a:r>
            <a:r>
              <a:rPr kumimoji="1" lang="en-US" altLang="zh-CN" dirty="0" smtClean="0"/>
              <a:t>only</a:t>
            </a:r>
            <a:r>
              <a:rPr kumimoji="1" lang="zh-CN" altLang="en-US" dirty="0" smtClean="0"/>
              <a:t> </a:t>
            </a:r>
            <a:r>
              <a:rPr kumimoji="1" lang="en-US" altLang="zh-CN" dirty="0" smtClean="0"/>
              <a:t>for</a:t>
            </a:r>
            <a:r>
              <a:rPr kumimoji="1" lang="zh-CN" altLang="en-US" dirty="0" smtClean="0"/>
              <a:t> </a:t>
            </a:r>
            <a:r>
              <a:rPr kumimoji="1" lang="en-US" altLang="zh-CN" dirty="0" err="1" smtClean="0"/>
              <a:t>gettimeofday</a:t>
            </a:r>
            <a:r>
              <a:rPr kumimoji="1" lang="en-US" altLang="zh-CN" dirty="0" smtClean="0"/>
              <a:t>()</a:t>
            </a:r>
            <a:endParaRPr kumimoji="1" lang="zh-CN" altLang="en-US" dirty="0" smtClean="0"/>
          </a:p>
          <a:p>
            <a:r>
              <a:rPr kumimoji="1" lang="en-US" altLang="zh-CN" dirty="0" smtClean="0"/>
              <a:t>Where</a:t>
            </a:r>
            <a:r>
              <a:rPr kumimoji="1" lang="zh-CN" altLang="en-US" dirty="0" smtClean="0"/>
              <a:t> </a:t>
            </a:r>
            <a:r>
              <a:rPr kumimoji="1" lang="en-US" altLang="zh-CN" dirty="0" smtClean="0"/>
              <a:t>does</a:t>
            </a:r>
            <a:r>
              <a:rPr kumimoji="1" lang="zh-CN" altLang="en-US" dirty="0" smtClean="0"/>
              <a:t> </a:t>
            </a:r>
            <a:r>
              <a:rPr kumimoji="1" lang="en-US" altLang="zh-CN" dirty="0" smtClean="0"/>
              <a:t>the</a:t>
            </a:r>
            <a:r>
              <a:rPr kumimoji="1" lang="zh-CN" altLang="en-US" dirty="0" smtClean="0"/>
              <a:t> </a:t>
            </a:r>
            <a:r>
              <a:rPr kumimoji="1" lang="en-US" altLang="zh-CN" dirty="0" smtClean="0"/>
              <a:t>latency</a:t>
            </a:r>
            <a:r>
              <a:rPr kumimoji="1" lang="zh-CN" altLang="en-US" dirty="0" smtClean="0"/>
              <a:t> </a:t>
            </a:r>
            <a:r>
              <a:rPr kumimoji="1" lang="en-US" altLang="zh-CN" dirty="0" smtClean="0"/>
              <a:t>come</a:t>
            </a:r>
            <a:r>
              <a:rPr kumimoji="1" lang="zh-CN" altLang="en-US" dirty="0" smtClean="0"/>
              <a:t> </a:t>
            </a:r>
            <a:r>
              <a:rPr kumimoji="1" lang="en-US" altLang="zh-CN" dirty="0" smtClean="0"/>
              <a:t>from?</a:t>
            </a:r>
            <a:endParaRPr kumimoji="1" lang="zh-CN" altLang="en-US" dirty="0" smtClean="0"/>
          </a:p>
          <a:p>
            <a:pPr lvl="1"/>
            <a:r>
              <a:rPr kumimoji="1" lang="en-US" altLang="zh-CN" dirty="0" smtClean="0"/>
              <a:t>Mostly</a:t>
            </a:r>
            <a:r>
              <a:rPr kumimoji="1" lang="zh-CN" altLang="en-US" dirty="0" smtClean="0"/>
              <a:t> </a:t>
            </a:r>
            <a:r>
              <a:rPr kumimoji="1" lang="en-US" altLang="zh-CN" dirty="0" smtClean="0"/>
              <a:t>for</a:t>
            </a:r>
            <a:r>
              <a:rPr kumimoji="1" lang="zh-CN" altLang="en-US" dirty="0" smtClean="0"/>
              <a:t> </a:t>
            </a:r>
            <a:r>
              <a:rPr kumimoji="1" lang="en-US" altLang="zh-CN" dirty="0" smtClean="0"/>
              <a:t>the</a:t>
            </a:r>
            <a:r>
              <a:rPr kumimoji="1" lang="zh-CN" altLang="en-US" dirty="0" smtClean="0"/>
              <a:t> </a:t>
            </a:r>
            <a:r>
              <a:rPr kumimoji="1" lang="en-US" altLang="zh-CN" dirty="0" smtClean="0"/>
              <a:t>state</a:t>
            </a:r>
            <a:r>
              <a:rPr kumimoji="1" lang="zh-CN" altLang="en-US" dirty="0" smtClean="0"/>
              <a:t> </a:t>
            </a:r>
            <a:r>
              <a:rPr kumimoji="1" lang="en-US" altLang="zh-CN" dirty="0" smtClean="0"/>
              <a:t>switch</a:t>
            </a:r>
            <a:endParaRPr kumimoji="1" lang="zh-CN" altLang="en-US" dirty="0" smtClean="0"/>
          </a:p>
          <a:p>
            <a:pPr lvl="2"/>
            <a:r>
              <a:rPr kumimoji="1" lang="en-US" altLang="zh-CN" dirty="0" smtClean="0"/>
              <a:t>Save</a:t>
            </a:r>
            <a:r>
              <a:rPr kumimoji="1" lang="zh-CN" altLang="en-US" dirty="0" smtClean="0"/>
              <a:t> </a:t>
            </a:r>
            <a:r>
              <a:rPr kumimoji="1" lang="en-US" altLang="zh-CN" dirty="0" smtClean="0"/>
              <a:t>and</a:t>
            </a:r>
            <a:r>
              <a:rPr kumimoji="1" lang="zh-CN" altLang="en-US" dirty="0" smtClean="0"/>
              <a:t> </a:t>
            </a:r>
            <a:r>
              <a:rPr kumimoji="1" lang="en-US" altLang="zh-CN" dirty="0" smtClean="0"/>
              <a:t>restore</a:t>
            </a:r>
            <a:r>
              <a:rPr kumimoji="1" lang="zh-CN" altLang="en-US" dirty="0" smtClean="0"/>
              <a:t> </a:t>
            </a:r>
            <a:r>
              <a:rPr kumimoji="1" lang="en-US" altLang="zh-CN" dirty="0" smtClean="0"/>
              <a:t>states</a:t>
            </a:r>
            <a:endParaRPr kumimoji="1" lang="zh-CN" altLang="en-US" dirty="0" smtClean="0"/>
          </a:p>
          <a:p>
            <a:pPr lvl="2"/>
            <a:r>
              <a:rPr kumimoji="1" lang="en-US" altLang="zh-CN" dirty="0" smtClean="0"/>
              <a:t>Privilege</a:t>
            </a:r>
            <a:r>
              <a:rPr kumimoji="1" lang="zh-CN" altLang="en-US" dirty="0" smtClean="0"/>
              <a:t> </a:t>
            </a:r>
            <a:r>
              <a:rPr kumimoji="1" lang="en-US" altLang="zh-CN" dirty="0" smtClean="0"/>
              <a:t>checking</a:t>
            </a:r>
            <a:endParaRPr kumimoji="1" lang="zh-CN" altLang="en-US" dirty="0" smtClean="0"/>
          </a:p>
          <a:p>
            <a:pPr lvl="1"/>
            <a:r>
              <a:rPr kumimoji="1" lang="en-US" altLang="zh-CN" dirty="0" smtClean="0"/>
              <a:t>Cache</a:t>
            </a:r>
            <a:r>
              <a:rPr kumimoji="1" lang="zh-CN" altLang="en-US" dirty="0" smtClean="0"/>
              <a:t> </a:t>
            </a:r>
            <a:r>
              <a:rPr kumimoji="1" lang="en-US" altLang="zh-CN" dirty="0" smtClean="0"/>
              <a:t>pollution</a:t>
            </a:r>
            <a:endParaRPr kumimoji="1" lang="zh-CN" altLang="en-US" dirty="0" smtClean="0"/>
          </a:p>
          <a:p>
            <a:r>
              <a:rPr kumimoji="1" lang="en-US" altLang="zh-CN" dirty="0" smtClean="0">
                <a:solidFill>
                  <a:schemeClr val="accent2"/>
                </a:solidFill>
              </a:rPr>
              <a:t>Could</a:t>
            </a:r>
            <a:r>
              <a:rPr kumimoji="1" lang="zh-CN" altLang="en-US" dirty="0" smtClean="0">
                <a:solidFill>
                  <a:schemeClr val="accent2"/>
                </a:solidFill>
              </a:rPr>
              <a:t> </a:t>
            </a:r>
            <a:r>
              <a:rPr kumimoji="1" lang="en-US" altLang="zh-CN" dirty="0" smtClean="0">
                <a:solidFill>
                  <a:schemeClr val="accent2"/>
                </a:solidFill>
              </a:rPr>
              <a:t>we</a:t>
            </a:r>
            <a:r>
              <a:rPr kumimoji="1" lang="zh-CN" altLang="en-US" dirty="0" smtClean="0">
                <a:solidFill>
                  <a:schemeClr val="accent2"/>
                </a:solidFill>
              </a:rPr>
              <a:t> </a:t>
            </a:r>
            <a:r>
              <a:rPr kumimoji="1" lang="en-US" altLang="zh-CN" dirty="0" smtClean="0">
                <a:solidFill>
                  <a:schemeClr val="accent2"/>
                </a:solidFill>
              </a:rPr>
              <a:t>do</a:t>
            </a:r>
            <a:r>
              <a:rPr kumimoji="1" lang="zh-CN" altLang="en-US" dirty="0" smtClean="0">
                <a:solidFill>
                  <a:schemeClr val="accent2"/>
                </a:solidFill>
              </a:rPr>
              <a:t> </a:t>
            </a:r>
            <a:r>
              <a:rPr kumimoji="1" lang="en-US" altLang="zh-CN" dirty="0" err="1" smtClean="0">
                <a:solidFill>
                  <a:schemeClr val="accent2"/>
                </a:solidFill>
              </a:rPr>
              <a:t>syscall</a:t>
            </a:r>
            <a:r>
              <a:rPr kumimoji="1" lang="zh-CN" altLang="en-US" dirty="0" smtClean="0">
                <a:solidFill>
                  <a:schemeClr val="accent2"/>
                </a:solidFill>
              </a:rPr>
              <a:t> </a:t>
            </a:r>
            <a:r>
              <a:rPr kumimoji="1" lang="en-US" altLang="zh-CN" dirty="0" smtClean="0">
                <a:solidFill>
                  <a:schemeClr val="accent2"/>
                </a:solidFill>
              </a:rPr>
              <a:t>without</a:t>
            </a:r>
            <a:r>
              <a:rPr kumimoji="1" lang="zh-CN" altLang="en-US" dirty="0" smtClean="0">
                <a:solidFill>
                  <a:schemeClr val="accent2"/>
                </a:solidFill>
              </a:rPr>
              <a:t> </a:t>
            </a:r>
            <a:r>
              <a:rPr kumimoji="1" lang="en-US" altLang="zh-CN" dirty="0" smtClean="0">
                <a:solidFill>
                  <a:schemeClr val="accent2"/>
                </a:solidFill>
              </a:rPr>
              <a:t>state</a:t>
            </a:r>
            <a:r>
              <a:rPr kumimoji="1" lang="zh-CN" altLang="en-US" dirty="0" smtClean="0">
                <a:solidFill>
                  <a:schemeClr val="accent2"/>
                </a:solidFill>
              </a:rPr>
              <a:t> </a:t>
            </a:r>
            <a:r>
              <a:rPr kumimoji="1" lang="en-US" altLang="zh-CN" dirty="0" smtClean="0">
                <a:solidFill>
                  <a:schemeClr val="accent2"/>
                </a:solidFill>
              </a:rPr>
              <a:t>switching?</a:t>
            </a:r>
            <a:endParaRPr kumimoji="1" lang="zh-CN" altLang="en-US" dirty="0">
              <a:solidFill>
                <a:schemeClr val="accent2"/>
              </a:solidFill>
            </a:endParaRPr>
          </a:p>
        </p:txBody>
      </p:sp>
    </p:spTree>
    <p:extLst>
      <p:ext uri="{BB962C8B-B14F-4D97-AF65-F5344CB8AC3E}">
        <p14:creationId xmlns:p14="http://schemas.microsoft.com/office/powerpoint/2010/main" val="11792471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Flexible System Call</a:t>
            </a:r>
            <a:endParaRPr lang="zh-CN" altLang="en-US" dirty="0"/>
          </a:p>
        </p:txBody>
      </p:sp>
      <p:sp>
        <p:nvSpPr>
          <p:cNvPr id="3" name="内容占位符 2"/>
          <p:cNvSpPr>
            <a:spLocks noGrp="1"/>
          </p:cNvSpPr>
          <p:nvPr>
            <p:ph idx="1"/>
          </p:nvPr>
        </p:nvSpPr>
        <p:spPr/>
        <p:txBody>
          <a:bodyPr>
            <a:normAutofit/>
          </a:bodyPr>
          <a:lstStyle/>
          <a:p>
            <a:r>
              <a:rPr lang="en-US" altLang="zh-CN" sz="2400" dirty="0"/>
              <a:t>New </a:t>
            </a:r>
            <a:r>
              <a:rPr lang="en-US" altLang="zh-CN" sz="2400" dirty="0" err="1"/>
              <a:t>syscall</a:t>
            </a:r>
            <a:r>
              <a:rPr lang="en-US" altLang="zh-CN" sz="2400" dirty="0"/>
              <a:t> mechanism – </a:t>
            </a:r>
            <a:r>
              <a:rPr lang="en-US" altLang="zh-CN" sz="2400" dirty="0">
                <a:solidFill>
                  <a:schemeClr val="accent2"/>
                </a:solidFill>
              </a:rPr>
              <a:t>Flexible System Call</a:t>
            </a:r>
          </a:p>
          <a:p>
            <a:pPr lvl="1"/>
            <a:r>
              <a:rPr lang="en-US" altLang="zh-CN" sz="2000" dirty="0"/>
              <a:t>Introduce</a:t>
            </a:r>
            <a:r>
              <a:rPr lang="zh-CN" altLang="en-US" sz="2000" dirty="0"/>
              <a:t> </a:t>
            </a:r>
            <a:r>
              <a:rPr lang="en-US" altLang="zh-CN" sz="2000" b="1" dirty="0">
                <a:solidFill>
                  <a:srgbClr val="0070C0"/>
                </a:solidFill>
              </a:rPr>
              <a:t>system call page</a:t>
            </a:r>
            <a:r>
              <a:rPr lang="zh-CN" altLang="en-US" sz="2000" b="1" dirty="0"/>
              <a:t> </a:t>
            </a:r>
            <a:r>
              <a:rPr lang="en-US" altLang="zh-CN" sz="2000" dirty="0"/>
              <a:t>that</a:t>
            </a:r>
            <a:r>
              <a:rPr lang="zh-CN" altLang="en-US" sz="2000" dirty="0"/>
              <a:t> </a:t>
            </a:r>
            <a:r>
              <a:rPr lang="en-US" altLang="zh-CN" sz="2000" dirty="0"/>
              <a:t>is</a:t>
            </a:r>
            <a:r>
              <a:rPr lang="zh-CN" altLang="en-US" sz="2000" dirty="0"/>
              <a:t> </a:t>
            </a:r>
            <a:r>
              <a:rPr lang="en-US" altLang="zh-CN" sz="2000" dirty="0"/>
              <a:t>shared</a:t>
            </a:r>
            <a:r>
              <a:rPr lang="zh-CN" altLang="en-US" sz="2000" dirty="0"/>
              <a:t> </a:t>
            </a:r>
            <a:r>
              <a:rPr lang="en-US" altLang="zh-CN" sz="2000" dirty="0"/>
              <a:t>by</a:t>
            </a:r>
            <a:r>
              <a:rPr lang="zh-CN" altLang="en-US" sz="2000" dirty="0"/>
              <a:t> </a:t>
            </a:r>
            <a:r>
              <a:rPr lang="en-US" altLang="zh-CN" sz="2000" dirty="0"/>
              <a:t>user</a:t>
            </a:r>
            <a:r>
              <a:rPr lang="zh-CN" altLang="en-US" sz="2000" dirty="0"/>
              <a:t> </a:t>
            </a:r>
            <a:r>
              <a:rPr lang="en-US" altLang="zh-CN" sz="2000" dirty="0"/>
              <a:t>&amp;</a:t>
            </a:r>
            <a:r>
              <a:rPr lang="zh-CN" altLang="en-US" sz="2000" dirty="0"/>
              <a:t> </a:t>
            </a:r>
            <a:r>
              <a:rPr lang="en-US" altLang="zh-CN" sz="2000" dirty="0"/>
              <a:t>kernel</a:t>
            </a:r>
          </a:p>
          <a:p>
            <a:pPr lvl="1"/>
            <a:r>
              <a:rPr lang="en-US" altLang="zh-CN" sz="2000" dirty="0"/>
              <a:t>User threads can </a:t>
            </a:r>
            <a:r>
              <a:rPr lang="en-US" altLang="zh-CN" sz="2000" b="1" dirty="0">
                <a:solidFill>
                  <a:srgbClr val="0070C0"/>
                </a:solidFill>
              </a:rPr>
              <a:t>push</a:t>
            </a:r>
            <a:r>
              <a:rPr lang="en-US" altLang="zh-CN" sz="2000" dirty="0">
                <a:solidFill>
                  <a:srgbClr val="0070C0"/>
                </a:solidFill>
              </a:rPr>
              <a:t> </a:t>
            </a:r>
            <a:r>
              <a:rPr lang="en-US" altLang="zh-CN" sz="2000" dirty="0"/>
              <a:t>the system call requests into the system call page</a:t>
            </a:r>
          </a:p>
          <a:p>
            <a:pPr lvl="1"/>
            <a:r>
              <a:rPr lang="en-US" altLang="zh-CN" sz="2000" dirty="0"/>
              <a:t>kernel threads will </a:t>
            </a:r>
            <a:r>
              <a:rPr lang="en-US" altLang="zh-CN" sz="2000" b="1" dirty="0">
                <a:solidFill>
                  <a:srgbClr val="0070C0"/>
                </a:solidFill>
              </a:rPr>
              <a:t>poll</a:t>
            </a:r>
            <a:r>
              <a:rPr lang="en-US" altLang="zh-CN" sz="2000" dirty="0">
                <a:solidFill>
                  <a:srgbClr val="0070C0"/>
                </a:solidFill>
              </a:rPr>
              <a:t> </a:t>
            </a:r>
            <a:r>
              <a:rPr lang="en-US" altLang="zh-CN" sz="2000" dirty="0"/>
              <a:t>the system call requests out the system call page</a:t>
            </a:r>
            <a:endParaRPr lang="zh-CN" altLang="en-US" sz="2000" dirty="0"/>
          </a:p>
          <a:p>
            <a:r>
              <a:rPr lang="en-US" altLang="zh-CN" sz="2400" dirty="0"/>
              <a:t>Exception-less </a:t>
            </a:r>
            <a:r>
              <a:rPr lang="en-US" altLang="zh-CN" sz="2400" dirty="0" err="1"/>
              <a:t>syscall</a:t>
            </a:r>
            <a:endParaRPr lang="zh-CN" altLang="en-US" sz="2400" dirty="0"/>
          </a:p>
          <a:p>
            <a:pPr lvl="1"/>
            <a:r>
              <a:rPr lang="en-US" altLang="zh-CN" sz="2000" dirty="0"/>
              <a:t>Remove synchronicity by decoupling invocation from execution</a:t>
            </a:r>
          </a:p>
        </p:txBody>
      </p:sp>
    </p:spTree>
    <p:extLst>
      <p:ext uri="{BB962C8B-B14F-4D97-AF65-F5344CB8AC3E}">
        <p14:creationId xmlns:p14="http://schemas.microsoft.com/office/powerpoint/2010/main" val="1581264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sz="4400" dirty="0" err="1"/>
              <a:t>FlexSC</a:t>
            </a:r>
            <a:r>
              <a:rPr kumimoji="1" lang="en-US" altLang="zh-CN" sz="4400" dirty="0"/>
              <a:t>: Another Way to System Call</a:t>
            </a:r>
            <a:endParaRPr kumimoji="1" lang="zh-CN" altLang="en-US" sz="4400" dirty="0"/>
          </a:p>
        </p:txBody>
      </p:sp>
      <p:pic>
        <p:nvPicPr>
          <p:cNvPr id="4" name="图片 3"/>
          <p:cNvPicPr>
            <a:picLocks noChangeAspect="1"/>
          </p:cNvPicPr>
          <p:nvPr/>
        </p:nvPicPr>
        <p:blipFill>
          <a:blip r:embed="rId2"/>
          <a:stretch>
            <a:fillRect/>
          </a:stretch>
        </p:blipFill>
        <p:spPr>
          <a:xfrm>
            <a:off x="755576" y="1988841"/>
            <a:ext cx="7632848" cy="3835915"/>
          </a:xfrm>
          <a:prstGeom prst="rect">
            <a:avLst/>
          </a:prstGeom>
        </p:spPr>
      </p:pic>
    </p:spTree>
    <p:extLst>
      <p:ext uri="{BB962C8B-B14F-4D97-AF65-F5344CB8AC3E}">
        <p14:creationId xmlns:p14="http://schemas.microsoft.com/office/powerpoint/2010/main" val="205017341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Exception-less System Call</a:t>
            </a:r>
            <a:endParaRPr kumimoji="1" lang="zh-CN" altLang="en-US" dirty="0"/>
          </a:p>
        </p:txBody>
      </p:sp>
      <p:pic>
        <p:nvPicPr>
          <p:cNvPr id="4" name="图片 3"/>
          <p:cNvPicPr>
            <a:picLocks noChangeAspect="1"/>
          </p:cNvPicPr>
          <p:nvPr/>
        </p:nvPicPr>
        <p:blipFill>
          <a:blip r:embed="rId2"/>
          <a:stretch>
            <a:fillRect/>
          </a:stretch>
        </p:blipFill>
        <p:spPr>
          <a:xfrm>
            <a:off x="755576" y="1772816"/>
            <a:ext cx="7427168" cy="4350094"/>
          </a:xfrm>
          <a:prstGeom prst="rect">
            <a:avLst/>
          </a:prstGeom>
        </p:spPr>
      </p:pic>
    </p:spTree>
    <p:extLst>
      <p:ext uri="{BB962C8B-B14F-4D97-AF65-F5344CB8AC3E}">
        <p14:creationId xmlns:p14="http://schemas.microsoft.com/office/powerpoint/2010/main" val="20141398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Kernel</a:t>
            </a:r>
            <a:r>
              <a:rPr kumimoji="1" lang="zh-CN" altLang="en-US" dirty="0" smtClean="0"/>
              <a:t> </a:t>
            </a:r>
            <a:r>
              <a:rPr kumimoji="1" lang="en-US" altLang="zh-CN" dirty="0" smtClean="0"/>
              <a:t>Fill</a:t>
            </a:r>
            <a:r>
              <a:rPr kumimoji="1" lang="zh-CN" altLang="en-US" dirty="0" smtClean="0"/>
              <a:t> </a:t>
            </a:r>
            <a:r>
              <a:rPr kumimoji="1" lang="en-US" altLang="zh-CN" dirty="0" smtClean="0"/>
              <a:t>the</a:t>
            </a:r>
            <a:r>
              <a:rPr kumimoji="1" lang="zh-CN" altLang="en-US" dirty="0" smtClean="0"/>
              <a:t> </a:t>
            </a:r>
            <a:r>
              <a:rPr kumimoji="1" lang="en-US" altLang="zh-CN" dirty="0" smtClean="0"/>
              <a:t>Results</a:t>
            </a:r>
            <a:endParaRPr kumimoji="1" lang="zh-CN" altLang="en-US" dirty="0"/>
          </a:p>
        </p:txBody>
      </p:sp>
      <p:pic>
        <p:nvPicPr>
          <p:cNvPr id="4" name="图片 3"/>
          <p:cNvPicPr>
            <a:picLocks noChangeAspect="1"/>
          </p:cNvPicPr>
          <p:nvPr/>
        </p:nvPicPr>
        <p:blipFill>
          <a:blip r:embed="rId2"/>
          <a:stretch>
            <a:fillRect/>
          </a:stretch>
        </p:blipFill>
        <p:spPr>
          <a:xfrm>
            <a:off x="701788" y="1761234"/>
            <a:ext cx="7488832" cy="4346717"/>
          </a:xfrm>
          <a:prstGeom prst="rect">
            <a:avLst/>
          </a:prstGeom>
        </p:spPr>
      </p:pic>
    </p:spTree>
    <p:extLst>
      <p:ext uri="{BB962C8B-B14F-4D97-AF65-F5344CB8AC3E}">
        <p14:creationId xmlns:p14="http://schemas.microsoft.com/office/powerpoint/2010/main" val="303475352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Running on a Single Core:</a:t>
            </a:r>
            <a:r>
              <a:rPr lang="zh-CN" altLang="en-US" dirty="0"/>
              <a:t> </a:t>
            </a:r>
            <a:r>
              <a:rPr lang="en-US" altLang="zh-CN" dirty="0" smtClean="0"/>
              <a:t>Single</a:t>
            </a:r>
            <a:r>
              <a:rPr lang="zh-CN" altLang="en-US" dirty="0" smtClean="0"/>
              <a:t> </a:t>
            </a:r>
            <a:r>
              <a:rPr lang="en-US" altLang="zh-CN" dirty="0" smtClean="0"/>
              <a:t>Threads</a:t>
            </a:r>
            <a:endParaRPr lang="zh-CN" altLang="en-US" dirty="0"/>
          </a:p>
        </p:txBody>
      </p:sp>
      <p:sp>
        <p:nvSpPr>
          <p:cNvPr id="16" name="Straight Connector 19"/>
          <p:cNvSpPr>
            <a:spLocks noChangeShapeType="1"/>
          </p:cNvSpPr>
          <p:nvPr/>
        </p:nvSpPr>
        <p:spPr bwMode="auto">
          <a:xfrm>
            <a:off x="1367644" y="3803896"/>
            <a:ext cx="6300700" cy="0"/>
          </a:xfrm>
          <a:prstGeom prst="line">
            <a:avLst/>
          </a:prstGeom>
          <a:noFill/>
          <a:ln w="25400">
            <a:solidFill>
              <a:srgbClr val="000000"/>
            </a:solidFill>
            <a:prstDash val="dash"/>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txBody>
          <a:bodyPr vert="horz" wrap="square" lIns="76200" tIns="38100" rIns="76200" bIns="38100" numCol="1" anchor="t" anchorCtr="0" compatLnSpc="1">
            <a:prstTxWarp prst="textNoShape">
              <a:avLst/>
            </a:prstTxWarp>
          </a:bodyPr>
          <a:lstStyle/>
          <a:p>
            <a:endParaRPr lang="zh-CN" altLang="en-US" sz="1500"/>
          </a:p>
        </p:txBody>
      </p:sp>
      <p:sp>
        <p:nvSpPr>
          <p:cNvPr id="17" name="Text Box 34"/>
          <p:cNvSpPr txBox="1">
            <a:spLocks noChangeArrowheads="1"/>
          </p:cNvSpPr>
          <p:nvPr/>
        </p:nvSpPr>
        <p:spPr bwMode="auto">
          <a:xfrm>
            <a:off x="1547665" y="3100777"/>
            <a:ext cx="1500167" cy="1357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76200" tIns="38100" rIns="76200" bIns="38100" numCol="1" anchor="t" anchorCtr="0" compatLnSpc="1">
            <a:prstTxWarp prst="textNoShape">
              <a:avLst/>
            </a:prstTxWarp>
          </a:bodyPr>
          <a:lstStyle/>
          <a:p>
            <a:pPr algn="just" defTabSz="761970" fontAlgn="base">
              <a:spcBef>
                <a:spcPct val="0"/>
              </a:spcBef>
              <a:spcAft>
                <a:spcPct val="0"/>
              </a:spcAft>
            </a:pPr>
            <a:r>
              <a:rPr lang="en-US" altLang="zh-CN" sz="1667" dirty="0">
                <a:latin typeface="Calibri" pitchFamily="34" charset="0"/>
                <a:ea typeface="宋体" pitchFamily="2" charset="-122"/>
                <a:cs typeface="宋体" pitchFamily="2" charset="-122"/>
              </a:rPr>
              <a:t>User</a:t>
            </a:r>
          </a:p>
          <a:p>
            <a:pPr algn="just" defTabSz="761970" fontAlgn="base">
              <a:spcBef>
                <a:spcPct val="0"/>
              </a:spcBef>
              <a:spcAft>
                <a:spcPct val="0"/>
              </a:spcAft>
            </a:pPr>
            <a:endParaRPr lang="en-US" altLang="zh-CN" sz="1667" dirty="0">
              <a:latin typeface="Calibri" pitchFamily="34" charset="0"/>
              <a:ea typeface="宋体" pitchFamily="2" charset="-122"/>
              <a:cs typeface="宋体" pitchFamily="2" charset="-122"/>
            </a:endParaRPr>
          </a:p>
          <a:p>
            <a:pPr algn="just" defTabSz="761970" fontAlgn="base">
              <a:spcBef>
                <a:spcPct val="0"/>
              </a:spcBef>
              <a:spcAft>
                <a:spcPct val="0"/>
              </a:spcAft>
            </a:pPr>
            <a:endParaRPr lang="en-US" altLang="zh-CN" sz="1667" dirty="0">
              <a:latin typeface="Calibri" pitchFamily="34" charset="0"/>
              <a:ea typeface="宋体" pitchFamily="2" charset="-122"/>
              <a:cs typeface="宋体" pitchFamily="2" charset="-122"/>
            </a:endParaRPr>
          </a:p>
          <a:p>
            <a:pPr algn="just" defTabSz="761970" fontAlgn="base">
              <a:spcBef>
                <a:spcPct val="0"/>
              </a:spcBef>
              <a:spcAft>
                <a:spcPct val="0"/>
              </a:spcAft>
            </a:pPr>
            <a:endParaRPr lang="en-US" altLang="zh-CN" sz="1667" dirty="0">
              <a:latin typeface="Calibri" pitchFamily="34" charset="0"/>
              <a:ea typeface="宋体" pitchFamily="2" charset="-122"/>
              <a:cs typeface="宋体" pitchFamily="2" charset="-122"/>
            </a:endParaRPr>
          </a:p>
          <a:p>
            <a:pPr algn="just" defTabSz="761970" fontAlgn="base">
              <a:spcBef>
                <a:spcPct val="0"/>
              </a:spcBef>
              <a:spcAft>
                <a:spcPct val="0"/>
              </a:spcAft>
            </a:pPr>
            <a:r>
              <a:rPr lang="en-US" altLang="zh-CN" sz="1667" dirty="0">
                <a:latin typeface="Calibri" pitchFamily="34" charset="0"/>
                <a:ea typeface="宋体" pitchFamily="2" charset="-122"/>
                <a:cs typeface="宋体" pitchFamily="2" charset="-122"/>
              </a:rPr>
              <a:t>Kernel</a:t>
            </a:r>
            <a:endParaRPr lang="zh-CN" altLang="zh-CN" sz="2667" dirty="0">
              <a:latin typeface="Arial" pitchFamily="34" charset="0"/>
              <a:ea typeface="宋体" pitchFamily="2" charset="-122"/>
              <a:cs typeface="宋体" pitchFamily="2" charset="-122"/>
            </a:endParaRPr>
          </a:p>
        </p:txBody>
      </p:sp>
      <p:sp>
        <p:nvSpPr>
          <p:cNvPr id="18" name="圆角矩形 17"/>
          <p:cNvSpPr/>
          <p:nvPr/>
        </p:nvSpPr>
        <p:spPr>
          <a:xfrm>
            <a:off x="5803413" y="3110658"/>
            <a:ext cx="840093" cy="1175942"/>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Sys call page</a:t>
            </a:r>
            <a:endParaRPr lang="zh-CN" altLang="en-US" sz="1667" dirty="0">
              <a:solidFill>
                <a:schemeClr val="tx1"/>
              </a:solidFill>
              <a:latin typeface="Verdana" pitchFamily="34" charset="0"/>
              <a:cs typeface="Verdana" pitchFamily="34" charset="0"/>
            </a:endParaRPr>
          </a:p>
        </p:txBody>
      </p:sp>
      <p:sp>
        <p:nvSpPr>
          <p:cNvPr id="19" name="圆角矩形 18"/>
          <p:cNvSpPr/>
          <p:nvPr/>
        </p:nvSpPr>
        <p:spPr>
          <a:xfrm>
            <a:off x="5923427" y="3216057"/>
            <a:ext cx="840093" cy="1175942"/>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Sys call page</a:t>
            </a:r>
            <a:endParaRPr lang="zh-CN" altLang="en-US" sz="1667" dirty="0">
              <a:solidFill>
                <a:schemeClr val="tx1"/>
              </a:solidFill>
              <a:latin typeface="Verdana" pitchFamily="34" charset="0"/>
              <a:cs typeface="Verdana" pitchFamily="34" charset="0"/>
            </a:endParaRPr>
          </a:p>
        </p:txBody>
      </p:sp>
      <p:sp>
        <p:nvSpPr>
          <p:cNvPr id="20" name="圆角矩形 19"/>
          <p:cNvSpPr/>
          <p:nvPr/>
        </p:nvSpPr>
        <p:spPr>
          <a:xfrm>
            <a:off x="6043440" y="3361285"/>
            <a:ext cx="840093" cy="1175942"/>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Sys call page</a:t>
            </a:r>
            <a:endParaRPr lang="zh-CN" altLang="en-US" sz="1667" dirty="0">
              <a:solidFill>
                <a:schemeClr val="tx1"/>
              </a:solidFill>
              <a:latin typeface="Verdana" pitchFamily="34" charset="0"/>
              <a:cs typeface="Verdana" pitchFamily="34" charset="0"/>
            </a:endParaRPr>
          </a:p>
        </p:txBody>
      </p:sp>
      <p:sp>
        <p:nvSpPr>
          <p:cNvPr id="21" name="圆角矩形 20"/>
          <p:cNvSpPr/>
          <p:nvPr/>
        </p:nvSpPr>
        <p:spPr>
          <a:xfrm>
            <a:off x="2807805" y="2483810"/>
            <a:ext cx="2220247" cy="480053"/>
          </a:xfrm>
          <a:prstGeom prst="roundRect">
            <a:avLst/>
          </a:prstGeom>
          <a:solidFill>
            <a:schemeClr val="accent1">
              <a:alpha val="70000"/>
            </a:schemeClr>
          </a:solidFill>
          <a:ln>
            <a:solidFill>
              <a:schemeClr val="accent1">
                <a:shade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Application</a:t>
            </a:r>
            <a:endParaRPr lang="zh-CN" altLang="en-US" sz="1667" dirty="0">
              <a:solidFill>
                <a:schemeClr val="tx1"/>
              </a:solidFill>
              <a:latin typeface="Verdana" pitchFamily="34" charset="0"/>
              <a:cs typeface="Verdana" pitchFamily="34" charset="0"/>
            </a:endParaRPr>
          </a:p>
        </p:txBody>
      </p:sp>
      <p:sp>
        <p:nvSpPr>
          <p:cNvPr id="23" name="右箭头 22"/>
          <p:cNvSpPr/>
          <p:nvPr/>
        </p:nvSpPr>
        <p:spPr>
          <a:xfrm rot="1162316">
            <a:off x="5082230" y="2990456"/>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4" name="TextBox 23"/>
          <p:cNvSpPr txBox="1"/>
          <p:nvPr/>
        </p:nvSpPr>
        <p:spPr>
          <a:xfrm>
            <a:off x="5380170" y="2683730"/>
            <a:ext cx="1480085" cy="323165"/>
          </a:xfrm>
          <a:prstGeom prst="rect">
            <a:avLst/>
          </a:prstGeom>
          <a:noFill/>
        </p:spPr>
        <p:txBody>
          <a:bodyPr wrap="none" rtlCol="0">
            <a:spAutoFit/>
          </a:bodyPr>
          <a:lstStyle/>
          <a:p>
            <a:r>
              <a:rPr lang="en-US" altLang="zh-CN" sz="1500" dirty="0"/>
              <a:t>Push system call</a:t>
            </a:r>
            <a:endParaRPr lang="zh-CN" altLang="en-US" sz="1500" dirty="0"/>
          </a:p>
        </p:txBody>
      </p:sp>
      <p:sp>
        <p:nvSpPr>
          <p:cNvPr id="25" name="右箭头 24"/>
          <p:cNvSpPr/>
          <p:nvPr/>
        </p:nvSpPr>
        <p:spPr>
          <a:xfrm rot="1162316">
            <a:off x="5082230" y="2990455"/>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6" name="右箭头 25"/>
          <p:cNvSpPr/>
          <p:nvPr/>
        </p:nvSpPr>
        <p:spPr>
          <a:xfrm rot="1162316">
            <a:off x="5082230" y="2990454"/>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7" name="右箭头 26"/>
          <p:cNvSpPr/>
          <p:nvPr/>
        </p:nvSpPr>
        <p:spPr>
          <a:xfrm rot="1162316">
            <a:off x="5082230" y="2990456"/>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9" name="圆角矩形 28"/>
          <p:cNvSpPr/>
          <p:nvPr/>
        </p:nvSpPr>
        <p:spPr>
          <a:xfrm>
            <a:off x="6164382" y="3450218"/>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a</a:t>
            </a:r>
            <a:endParaRPr lang="zh-CN" altLang="en-US" sz="1500" dirty="0"/>
          </a:p>
        </p:txBody>
      </p:sp>
      <p:sp>
        <p:nvSpPr>
          <p:cNvPr id="33" name="圆角矩形 32"/>
          <p:cNvSpPr/>
          <p:nvPr/>
        </p:nvSpPr>
        <p:spPr>
          <a:xfrm>
            <a:off x="6512355" y="3450218"/>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b</a:t>
            </a:r>
            <a:endParaRPr lang="zh-CN" altLang="en-US" sz="1500" dirty="0"/>
          </a:p>
        </p:txBody>
      </p:sp>
      <p:sp>
        <p:nvSpPr>
          <p:cNvPr id="34" name="圆角矩形 33"/>
          <p:cNvSpPr/>
          <p:nvPr/>
        </p:nvSpPr>
        <p:spPr>
          <a:xfrm>
            <a:off x="6183013" y="3804030"/>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c</a:t>
            </a:r>
            <a:endParaRPr lang="zh-CN" altLang="en-US" sz="1500" dirty="0"/>
          </a:p>
        </p:txBody>
      </p:sp>
      <p:sp>
        <p:nvSpPr>
          <p:cNvPr id="35" name="圆角矩形 34"/>
          <p:cNvSpPr/>
          <p:nvPr/>
        </p:nvSpPr>
        <p:spPr>
          <a:xfrm>
            <a:off x="6518669" y="3812811"/>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d</a:t>
            </a:r>
            <a:endParaRPr lang="zh-CN" altLang="en-US" sz="1500" dirty="0"/>
          </a:p>
        </p:txBody>
      </p:sp>
      <p:sp>
        <p:nvSpPr>
          <p:cNvPr id="36" name="右箭头 35"/>
          <p:cNvSpPr/>
          <p:nvPr/>
        </p:nvSpPr>
        <p:spPr>
          <a:xfrm rot="5400000">
            <a:off x="4262282" y="3562652"/>
            <a:ext cx="1213552" cy="170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7" name="圆角矩形 36"/>
          <p:cNvSpPr/>
          <p:nvPr/>
        </p:nvSpPr>
        <p:spPr>
          <a:xfrm>
            <a:off x="2856158" y="4297201"/>
            <a:ext cx="2220247" cy="480053"/>
          </a:xfrm>
          <a:prstGeom prst="roundRect">
            <a:avLst/>
          </a:prstGeom>
          <a:solidFill>
            <a:schemeClr val="accent1">
              <a:alpha val="70000"/>
            </a:schemeClr>
          </a:solidFill>
          <a:ln>
            <a:solidFill>
              <a:schemeClr val="accent1">
                <a:shade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Kernel threads</a:t>
            </a:r>
            <a:endParaRPr lang="zh-CN" altLang="en-US" sz="1667" dirty="0">
              <a:solidFill>
                <a:schemeClr val="tx1"/>
              </a:solidFill>
              <a:latin typeface="Verdana" pitchFamily="34" charset="0"/>
              <a:cs typeface="Verdana" pitchFamily="34" charset="0"/>
            </a:endParaRPr>
          </a:p>
        </p:txBody>
      </p:sp>
      <p:sp>
        <p:nvSpPr>
          <p:cNvPr id="38" name="TextBox 37"/>
          <p:cNvSpPr txBox="1"/>
          <p:nvPr/>
        </p:nvSpPr>
        <p:spPr>
          <a:xfrm>
            <a:off x="3437654" y="3432775"/>
            <a:ext cx="1465529" cy="323165"/>
          </a:xfrm>
          <a:prstGeom prst="rect">
            <a:avLst/>
          </a:prstGeom>
          <a:noFill/>
        </p:spPr>
        <p:txBody>
          <a:bodyPr wrap="none" rtlCol="0">
            <a:spAutoFit/>
          </a:bodyPr>
          <a:lstStyle/>
          <a:p>
            <a:r>
              <a:rPr lang="en-US" altLang="zh-CN" sz="1500" dirty="0"/>
              <a:t>Switch to kernel</a:t>
            </a:r>
            <a:endParaRPr lang="zh-CN" altLang="en-US" sz="1500" dirty="0"/>
          </a:p>
        </p:txBody>
      </p:sp>
      <p:sp>
        <p:nvSpPr>
          <p:cNvPr id="41" name="右箭头 40"/>
          <p:cNvSpPr/>
          <p:nvPr/>
        </p:nvSpPr>
        <p:spPr>
          <a:xfrm rot="9521914">
            <a:off x="5131365" y="4236915"/>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3" name="TextBox 42"/>
          <p:cNvSpPr txBox="1"/>
          <p:nvPr/>
        </p:nvSpPr>
        <p:spPr>
          <a:xfrm>
            <a:off x="5309113" y="4473988"/>
            <a:ext cx="1393523" cy="323165"/>
          </a:xfrm>
          <a:prstGeom prst="rect">
            <a:avLst/>
          </a:prstGeom>
          <a:noFill/>
        </p:spPr>
        <p:txBody>
          <a:bodyPr wrap="none" rtlCol="0">
            <a:spAutoFit/>
          </a:bodyPr>
          <a:lstStyle/>
          <a:p>
            <a:r>
              <a:rPr lang="en-US" altLang="zh-CN" sz="1500" dirty="0"/>
              <a:t>pull system call</a:t>
            </a:r>
            <a:endParaRPr lang="zh-CN" altLang="en-US" sz="1500" dirty="0"/>
          </a:p>
        </p:txBody>
      </p:sp>
      <p:sp>
        <p:nvSpPr>
          <p:cNvPr id="44" name="右箭头 43"/>
          <p:cNvSpPr/>
          <p:nvPr/>
        </p:nvSpPr>
        <p:spPr>
          <a:xfrm rot="9521914">
            <a:off x="5131365" y="4236914"/>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6" name="右箭头 45"/>
          <p:cNvSpPr/>
          <p:nvPr/>
        </p:nvSpPr>
        <p:spPr>
          <a:xfrm rot="9521914">
            <a:off x="5131365" y="4236914"/>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7" name="右箭头 46"/>
          <p:cNvSpPr/>
          <p:nvPr/>
        </p:nvSpPr>
        <p:spPr>
          <a:xfrm rot="9521914">
            <a:off x="5131367" y="4240720"/>
            <a:ext cx="955382"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8" name="右箭头 47"/>
          <p:cNvSpPr/>
          <p:nvPr/>
        </p:nvSpPr>
        <p:spPr>
          <a:xfrm rot="16200000">
            <a:off x="2613874" y="3554399"/>
            <a:ext cx="1213552" cy="170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9" name="TextBox 48"/>
          <p:cNvSpPr txBox="1"/>
          <p:nvPr/>
        </p:nvSpPr>
        <p:spPr>
          <a:xfrm>
            <a:off x="3259851" y="3425740"/>
            <a:ext cx="1312026" cy="323165"/>
          </a:xfrm>
          <a:prstGeom prst="rect">
            <a:avLst/>
          </a:prstGeom>
          <a:noFill/>
        </p:spPr>
        <p:txBody>
          <a:bodyPr wrap="none" rtlCol="0">
            <a:spAutoFit/>
          </a:bodyPr>
          <a:lstStyle/>
          <a:p>
            <a:r>
              <a:rPr lang="en-US" altLang="zh-CN" sz="1500" dirty="0"/>
              <a:t>Switch to user</a:t>
            </a:r>
            <a:endParaRPr lang="zh-CN" altLang="en-US" sz="1500" dirty="0"/>
          </a:p>
        </p:txBody>
      </p:sp>
    </p:spTree>
    <p:extLst>
      <p:ext uri="{BB962C8B-B14F-4D97-AF65-F5344CB8AC3E}">
        <p14:creationId xmlns:p14="http://schemas.microsoft.com/office/powerpoint/2010/main" val="45653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10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childTnLst>
                                </p:cTn>
                              </p:par>
                            </p:childTnLst>
                          </p:cTn>
                        </p:par>
                        <p:par>
                          <p:cTn id="14" fill="hold">
                            <p:stCondLst>
                              <p:cond delay="1000"/>
                            </p:stCondLst>
                            <p:childTnLst>
                              <p:par>
                                <p:cTn id="15" presetID="1" presetClass="exit" presetSubtype="0" fill="hold" grpId="1" nodeType="afterEffect">
                                  <p:stCondLst>
                                    <p:cond delay="0"/>
                                  </p:stCondLst>
                                  <p:childTnLst>
                                    <p:set>
                                      <p:cBhvr>
                                        <p:cTn id="16" dur="1" fill="hold">
                                          <p:stCondLst>
                                            <p:cond delay="0"/>
                                          </p:stCondLst>
                                        </p:cTn>
                                        <p:tgtEl>
                                          <p:spTgt spid="23"/>
                                        </p:tgtEl>
                                        <p:attrNameLst>
                                          <p:attrName>style.visibility</p:attrName>
                                        </p:attrNameLst>
                                      </p:cBhvr>
                                      <p:to>
                                        <p:strVal val="hidden"/>
                                      </p:to>
                                    </p:set>
                                  </p:childTnLst>
                                </p:cTn>
                              </p:par>
                            </p:childTnLst>
                          </p:cTn>
                        </p:par>
                        <p:par>
                          <p:cTn id="17" fill="hold">
                            <p:stCondLst>
                              <p:cond delay="1000"/>
                            </p:stCondLst>
                            <p:childTnLst>
                              <p:par>
                                <p:cTn id="18" presetID="22" presetClass="entr" presetSubtype="8" fill="hold" grpId="0" nodeType="afterEffect">
                                  <p:stCondLst>
                                    <p:cond delay="50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1000"/>
                                        <p:tgtEl>
                                          <p:spTgt spid="25"/>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childTnLst>
                          </p:cTn>
                        </p:par>
                        <p:par>
                          <p:cTn id="24" fill="hold">
                            <p:stCondLst>
                              <p:cond delay="2500"/>
                            </p:stCondLst>
                            <p:childTnLst>
                              <p:par>
                                <p:cTn id="25" presetID="1" presetClass="exit" presetSubtype="0" fill="hold" grpId="1" nodeType="afterEffect">
                                  <p:stCondLst>
                                    <p:cond delay="0"/>
                                  </p:stCondLst>
                                  <p:childTnLst>
                                    <p:set>
                                      <p:cBhvr>
                                        <p:cTn id="26" dur="1" fill="hold">
                                          <p:stCondLst>
                                            <p:cond delay="0"/>
                                          </p:stCondLst>
                                        </p:cTn>
                                        <p:tgtEl>
                                          <p:spTgt spid="25"/>
                                        </p:tgtEl>
                                        <p:attrNameLst>
                                          <p:attrName>style.visibility</p:attrName>
                                        </p:attrNameLst>
                                      </p:cBhvr>
                                      <p:to>
                                        <p:strVal val="hidden"/>
                                      </p:to>
                                    </p:set>
                                  </p:childTnLst>
                                </p:cTn>
                              </p:par>
                            </p:childTnLst>
                          </p:cTn>
                        </p:par>
                        <p:par>
                          <p:cTn id="27" fill="hold">
                            <p:stCondLst>
                              <p:cond delay="2500"/>
                            </p:stCondLst>
                            <p:childTnLst>
                              <p:par>
                                <p:cTn id="28" presetID="22" presetClass="entr" presetSubtype="8" fill="hold" grpId="0" nodeType="after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1000"/>
                                        <p:tgtEl>
                                          <p:spTgt spid="26"/>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1000"/>
                                        <p:tgtEl>
                                          <p:spTgt spid="34"/>
                                        </p:tgtEl>
                                      </p:cBhvr>
                                    </p:animEffect>
                                  </p:childTnLst>
                                </p:cTn>
                              </p:par>
                            </p:childTnLst>
                          </p:cTn>
                        </p:par>
                        <p:par>
                          <p:cTn id="34" fill="hold">
                            <p:stCondLst>
                              <p:cond delay="4000"/>
                            </p:stCondLst>
                            <p:childTnLst>
                              <p:par>
                                <p:cTn id="35" presetID="1" presetClass="exit" presetSubtype="0" fill="hold" grpId="1" nodeType="afterEffect">
                                  <p:stCondLst>
                                    <p:cond delay="0"/>
                                  </p:stCondLst>
                                  <p:childTnLst>
                                    <p:set>
                                      <p:cBhvr>
                                        <p:cTn id="36" dur="1" fill="hold">
                                          <p:stCondLst>
                                            <p:cond delay="0"/>
                                          </p:stCondLst>
                                        </p:cTn>
                                        <p:tgtEl>
                                          <p:spTgt spid="26"/>
                                        </p:tgtEl>
                                        <p:attrNameLst>
                                          <p:attrName>style.visibility</p:attrName>
                                        </p:attrNameLst>
                                      </p:cBhvr>
                                      <p:to>
                                        <p:strVal val="hidden"/>
                                      </p:to>
                                    </p:set>
                                  </p:childTnLst>
                                </p:cTn>
                              </p:par>
                            </p:childTnLst>
                          </p:cTn>
                        </p:par>
                        <p:par>
                          <p:cTn id="37" fill="hold">
                            <p:stCondLst>
                              <p:cond delay="4000"/>
                            </p:stCondLst>
                            <p:childTnLst>
                              <p:par>
                                <p:cTn id="38" presetID="22" presetClass="entr" presetSubtype="8" fill="hold" grpId="0" nodeType="after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1000"/>
                                        <p:tgtEl>
                                          <p:spTgt spid="27"/>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childTnLst>
                                </p:cTn>
                              </p:par>
                            </p:childTnLst>
                          </p:cTn>
                        </p:par>
                        <p:par>
                          <p:cTn id="44" fill="hold">
                            <p:stCondLst>
                              <p:cond delay="5500"/>
                            </p:stCondLst>
                            <p:childTnLst>
                              <p:par>
                                <p:cTn id="45" presetID="1" presetClass="exit" presetSubtype="0" fill="hold" grpId="1" nodeType="afterEffect">
                                  <p:stCondLst>
                                    <p:cond delay="0"/>
                                  </p:stCondLst>
                                  <p:childTnLst>
                                    <p:set>
                                      <p:cBhvr>
                                        <p:cTn id="46" dur="1" fill="hold">
                                          <p:stCondLst>
                                            <p:cond delay="0"/>
                                          </p:stCondLst>
                                        </p:cTn>
                                        <p:tgtEl>
                                          <p:spTgt spid="27"/>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4">
                                            <p:txEl>
                                              <p:pRg st="0" end="0"/>
                                            </p:txEl>
                                          </p:spTgt>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1000"/>
                                        <p:tgtEl>
                                          <p:spTgt spid="36"/>
                                        </p:tgtEl>
                                      </p:cBhvr>
                                    </p:animEffect>
                                  </p:childTnLst>
                                </p:cTn>
                              </p:par>
                              <p:par>
                                <p:cTn id="54" presetID="10" presetClass="entr" presetSubtype="0" fill="hold" nodeType="withEffect">
                                  <p:stCondLst>
                                    <p:cond delay="500"/>
                                  </p:stCondLst>
                                  <p:childTnLst>
                                    <p:set>
                                      <p:cBhvr>
                                        <p:cTn id="55" dur="1" fill="hold">
                                          <p:stCondLst>
                                            <p:cond delay="0"/>
                                          </p:stCondLst>
                                        </p:cTn>
                                        <p:tgtEl>
                                          <p:spTgt spid="38">
                                            <p:txEl>
                                              <p:pRg st="0" end="0"/>
                                            </p:txEl>
                                          </p:spTgt>
                                        </p:tgtEl>
                                        <p:attrNameLst>
                                          <p:attrName>style.visibility</p:attrName>
                                        </p:attrNameLst>
                                      </p:cBhvr>
                                      <p:to>
                                        <p:strVal val="visible"/>
                                      </p:to>
                                    </p:set>
                                    <p:animEffect transition="in" filter="fade">
                                      <p:cBhvr>
                                        <p:cTn id="56" dur="750"/>
                                        <p:tgtEl>
                                          <p:spTgt spid="38">
                                            <p:txEl>
                                              <p:pRg st="0" end="0"/>
                                            </p:txEl>
                                          </p:spTgt>
                                        </p:tgtEl>
                                      </p:cBhvr>
                                    </p:animEffect>
                                  </p:childTnLst>
                                </p:cTn>
                              </p:par>
                            </p:childTnLst>
                          </p:cTn>
                        </p:par>
                        <p:par>
                          <p:cTn id="57" fill="hold">
                            <p:stCondLst>
                              <p:cond delay="1250"/>
                            </p:stCondLst>
                            <p:childTnLst>
                              <p:par>
                                <p:cTn id="58" presetID="1" presetClass="exit" presetSubtype="0" fill="hold" grpId="1" nodeType="afterEffect">
                                  <p:stCondLst>
                                    <p:cond delay="1000"/>
                                  </p:stCondLst>
                                  <p:childTnLst>
                                    <p:set>
                                      <p:cBhvr>
                                        <p:cTn id="59" dur="1" fill="hold">
                                          <p:stCondLst>
                                            <p:cond delay="0"/>
                                          </p:stCondLst>
                                        </p:cTn>
                                        <p:tgtEl>
                                          <p:spTgt spid="36"/>
                                        </p:tgtEl>
                                        <p:attrNameLst>
                                          <p:attrName>style.visibility</p:attrName>
                                        </p:attrNameLst>
                                      </p:cBhvr>
                                      <p:to>
                                        <p:strVal val="hidden"/>
                                      </p:to>
                                    </p:set>
                                  </p:childTnLst>
                                </p:cTn>
                              </p:par>
                            </p:childTnLst>
                          </p:cTn>
                        </p:par>
                        <p:par>
                          <p:cTn id="60" fill="hold">
                            <p:stCondLst>
                              <p:cond delay="2250"/>
                            </p:stCondLst>
                            <p:childTnLst>
                              <p:par>
                                <p:cTn id="61" presetID="1" presetClass="exit" presetSubtype="0" fill="hold" grpId="0" nodeType="afterEffect">
                                  <p:stCondLst>
                                    <p:cond delay="0"/>
                                  </p:stCondLst>
                                  <p:childTnLst>
                                    <p:set>
                                      <p:cBhvr>
                                        <p:cTn id="62" dur="1" fill="hold">
                                          <p:stCondLst>
                                            <p:cond delay="0"/>
                                          </p:stCondLst>
                                        </p:cTn>
                                        <p:tgtEl>
                                          <p:spTgt spid="38">
                                            <p:txEl>
                                              <p:pRg st="0" end="0"/>
                                            </p:txEl>
                                          </p:spTgt>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43">
                                            <p:txEl>
                                              <p:pRg st="0" end="0"/>
                                            </p:txEl>
                                          </p:spTgt>
                                        </p:tgtEl>
                                        <p:attrNameLst>
                                          <p:attrName>style.visibility</p:attrName>
                                        </p:attrNameLst>
                                      </p:cBhvr>
                                      <p:to>
                                        <p:strVal val="visible"/>
                                      </p:to>
                                    </p:set>
                                    <p:animEffect transition="in" filter="fade">
                                      <p:cBhvr>
                                        <p:cTn id="67" dur="500"/>
                                        <p:tgtEl>
                                          <p:spTgt spid="43">
                                            <p:txEl>
                                              <p:pRg st="0" end="0"/>
                                            </p:txEl>
                                          </p:spTgt>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right)">
                                      <p:cBhvr>
                                        <p:cTn id="70" dur="1000"/>
                                        <p:tgtEl>
                                          <p:spTgt spid="41"/>
                                        </p:tgtEl>
                                      </p:cBhvr>
                                    </p:animEffect>
                                  </p:childTnLst>
                                </p:cTn>
                              </p:par>
                              <p:par>
                                <p:cTn id="71" presetID="10" presetClass="exit" presetSubtype="0" fill="hold" grpId="1" nodeType="withEffect">
                                  <p:stCondLst>
                                    <p:cond delay="0"/>
                                  </p:stCondLst>
                                  <p:childTnLst>
                                    <p:animEffect transition="out" filter="fade">
                                      <p:cBhvr>
                                        <p:cTn id="72" dur="1000"/>
                                        <p:tgtEl>
                                          <p:spTgt spid="29"/>
                                        </p:tgtEl>
                                      </p:cBhvr>
                                    </p:animEffect>
                                    <p:set>
                                      <p:cBhvr>
                                        <p:cTn id="73" dur="1" fill="hold">
                                          <p:stCondLst>
                                            <p:cond delay="999"/>
                                          </p:stCondLst>
                                        </p:cTn>
                                        <p:tgtEl>
                                          <p:spTgt spid="29"/>
                                        </p:tgtEl>
                                        <p:attrNameLst>
                                          <p:attrName>style.visibility</p:attrName>
                                        </p:attrNameLst>
                                      </p:cBhvr>
                                      <p:to>
                                        <p:strVal val="hidden"/>
                                      </p:to>
                                    </p:set>
                                  </p:childTnLst>
                                </p:cTn>
                              </p:par>
                            </p:childTnLst>
                          </p:cTn>
                        </p:par>
                        <p:par>
                          <p:cTn id="74" fill="hold">
                            <p:stCondLst>
                              <p:cond delay="1000"/>
                            </p:stCondLst>
                            <p:childTnLst>
                              <p:par>
                                <p:cTn id="75" presetID="1" presetClass="exit" presetSubtype="0" fill="hold" grpId="1" nodeType="afterEffect">
                                  <p:stCondLst>
                                    <p:cond delay="0"/>
                                  </p:stCondLst>
                                  <p:childTnLst>
                                    <p:set>
                                      <p:cBhvr>
                                        <p:cTn id="76" dur="1" fill="hold">
                                          <p:stCondLst>
                                            <p:cond delay="0"/>
                                          </p:stCondLst>
                                        </p:cTn>
                                        <p:tgtEl>
                                          <p:spTgt spid="41"/>
                                        </p:tgtEl>
                                        <p:attrNameLst>
                                          <p:attrName>style.visibility</p:attrName>
                                        </p:attrNameLst>
                                      </p:cBhvr>
                                      <p:to>
                                        <p:strVal val="hidden"/>
                                      </p:to>
                                    </p:set>
                                  </p:childTnLst>
                                </p:cTn>
                              </p:par>
                            </p:childTnLst>
                          </p:cTn>
                        </p:par>
                        <p:par>
                          <p:cTn id="77" fill="hold">
                            <p:stCondLst>
                              <p:cond delay="1000"/>
                            </p:stCondLst>
                            <p:childTnLst>
                              <p:par>
                                <p:cTn id="78" presetID="22" presetClass="entr" presetSubtype="2"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wipe(right)">
                                      <p:cBhvr>
                                        <p:cTn id="80" dur="1000"/>
                                        <p:tgtEl>
                                          <p:spTgt spid="44"/>
                                        </p:tgtEl>
                                      </p:cBhvr>
                                    </p:animEffect>
                                  </p:childTnLst>
                                </p:cTn>
                              </p:par>
                              <p:par>
                                <p:cTn id="81" presetID="10" presetClass="exit" presetSubtype="0" fill="hold" grpId="1" nodeType="withEffect">
                                  <p:stCondLst>
                                    <p:cond delay="0"/>
                                  </p:stCondLst>
                                  <p:childTnLst>
                                    <p:animEffect transition="out" filter="fade">
                                      <p:cBhvr>
                                        <p:cTn id="82" dur="1000"/>
                                        <p:tgtEl>
                                          <p:spTgt spid="33"/>
                                        </p:tgtEl>
                                      </p:cBhvr>
                                    </p:animEffect>
                                    <p:set>
                                      <p:cBhvr>
                                        <p:cTn id="83" dur="1" fill="hold">
                                          <p:stCondLst>
                                            <p:cond delay="999"/>
                                          </p:stCondLst>
                                        </p:cTn>
                                        <p:tgtEl>
                                          <p:spTgt spid="33"/>
                                        </p:tgtEl>
                                        <p:attrNameLst>
                                          <p:attrName>style.visibility</p:attrName>
                                        </p:attrNameLst>
                                      </p:cBhvr>
                                      <p:to>
                                        <p:strVal val="hidden"/>
                                      </p:to>
                                    </p:set>
                                  </p:childTnLst>
                                </p:cTn>
                              </p:par>
                            </p:childTnLst>
                          </p:cTn>
                        </p:par>
                        <p:par>
                          <p:cTn id="84" fill="hold">
                            <p:stCondLst>
                              <p:cond delay="2000"/>
                            </p:stCondLst>
                            <p:childTnLst>
                              <p:par>
                                <p:cTn id="85" presetID="1" presetClass="exit" presetSubtype="0" fill="hold" grpId="1" nodeType="afterEffect">
                                  <p:stCondLst>
                                    <p:cond delay="0"/>
                                  </p:stCondLst>
                                  <p:childTnLst>
                                    <p:set>
                                      <p:cBhvr>
                                        <p:cTn id="86" dur="1" fill="hold">
                                          <p:stCondLst>
                                            <p:cond delay="0"/>
                                          </p:stCondLst>
                                        </p:cTn>
                                        <p:tgtEl>
                                          <p:spTgt spid="44"/>
                                        </p:tgtEl>
                                        <p:attrNameLst>
                                          <p:attrName>style.visibility</p:attrName>
                                        </p:attrNameLst>
                                      </p:cBhvr>
                                      <p:to>
                                        <p:strVal val="hidden"/>
                                      </p:to>
                                    </p:set>
                                  </p:childTnLst>
                                </p:cTn>
                              </p:par>
                            </p:childTnLst>
                          </p:cTn>
                        </p:par>
                        <p:par>
                          <p:cTn id="87" fill="hold">
                            <p:stCondLst>
                              <p:cond delay="2000"/>
                            </p:stCondLst>
                            <p:childTnLst>
                              <p:par>
                                <p:cTn id="88" presetID="22" presetClass="entr" presetSubtype="2"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1000"/>
                                        <p:tgtEl>
                                          <p:spTgt spid="46"/>
                                        </p:tgtEl>
                                      </p:cBhvr>
                                    </p:animEffect>
                                  </p:childTnLst>
                                </p:cTn>
                              </p:par>
                              <p:par>
                                <p:cTn id="91" presetID="10" presetClass="exit" presetSubtype="0" fill="hold" grpId="1" nodeType="withEffect">
                                  <p:stCondLst>
                                    <p:cond delay="0"/>
                                  </p:stCondLst>
                                  <p:childTnLst>
                                    <p:animEffect transition="out" filter="fade">
                                      <p:cBhvr>
                                        <p:cTn id="92" dur="1000"/>
                                        <p:tgtEl>
                                          <p:spTgt spid="34"/>
                                        </p:tgtEl>
                                      </p:cBhvr>
                                    </p:animEffect>
                                    <p:set>
                                      <p:cBhvr>
                                        <p:cTn id="93" dur="1" fill="hold">
                                          <p:stCondLst>
                                            <p:cond delay="999"/>
                                          </p:stCondLst>
                                        </p:cTn>
                                        <p:tgtEl>
                                          <p:spTgt spid="34"/>
                                        </p:tgtEl>
                                        <p:attrNameLst>
                                          <p:attrName>style.visibility</p:attrName>
                                        </p:attrNameLst>
                                      </p:cBhvr>
                                      <p:to>
                                        <p:strVal val="hidden"/>
                                      </p:to>
                                    </p:set>
                                  </p:childTnLst>
                                </p:cTn>
                              </p:par>
                            </p:childTnLst>
                          </p:cTn>
                        </p:par>
                        <p:par>
                          <p:cTn id="94" fill="hold">
                            <p:stCondLst>
                              <p:cond delay="3000"/>
                            </p:stCondLst>
                            <p:childTnLst>
                              <p:par>
                                <p:cTn id="95" presetID="1" presetClass="exit" presetSubtype="0" fill="hold" grpId="1" nodeType="afterEffect">
                                  <p:stCondLst>
                                    <p:cond delay="0"/>
                                  </p:stCondLst>
                                  <p:childTnLst>
                                    <p:set>
                                      <p:cBhvr>
                                        <p:cTn id="96" dur="1" fill="hold">
                                          <p:stCondLst>
                                            <p:cond delay="0"/>
                                          </p:stCondLst>
                                        </p:cTn>
                                        <p:tgtEl>
                                          <p:spTgt spid="46"/>
                                        </p:tgtEl>
                                        <p:attrNameLst>
                                          <p:attrName>style.visibility</p:attrName>
                                        </p:attrNameLst>
                                      </p:cBhvr>
                                      <p:to>
                                        <p:strVal val="hidden"/>
                                      </p:to>
                                    </p:set>
                                  </p:childTnLst>
                                </p:cTn>
                              </p:par>
                            </p:childTnLst>
                          </p:cTn>
                        </p:par>
                        <p:par>
                          <p:cTn id="97" fill="hold">
                            <p:stCondLst>
                              <p:cond delay="3000"/>
                            </p:stCondLst>
                            <p:childTnLst>
                              <p:par>
                                <p:cTn id="98" presetID="22" presetClass="entr" presetSubtype="2" fill="hold" grpId="0"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right)">
                                      <p:cBhvr>
                                        <p:cTn id="100" dur="1000"/>
                                        <p:tgtEl>
                                          <p:spTgt spid="47"/>
                                        </p:tgtEl>
                                      </p:cBhvr>
                                    </p:animEffect>
                                  </p:childTnLst>
                                </p:cTn>
                              </p:par>
                              <p:par>
                                <p:cTn id="101" presetID="10" presetClass="exit" presetSubtype="0" fill="hold" grpId="1" nodeType="withEffect">
                                  <p:stCondLst>
                                    <p:cond delay="0"/>
                                  </p:stCondLst>
                                  <p:childTnLst>
                                    <p:animEffect transition="out" filter="fade">
                                      <p:cBhvr>
                                        <p:cTn id="102" dur="1000"/>
                                        <p:tgtEl>
                                          <p:spTgt spid="35"/>
                                        </p:tgtEl>
                                      </p:cBhvr>
                                    </p:animEffect>
                                    <p:set>
                                      <p:cBhvr>
                                        <p:cTn id="103" dur="1" fill="hold">
                                          <p:stCondLst>
                                            <p:cond delay="999"/>
                                          </p:stCondLst>
                                        </p:cTn>
                                        <p:tgtEl>
                                          <p:spTgt spid="35"/>
                                        </p:tgtEl>
                                        <p:attrNameLst>
                                          <p:attrName>style.visibility</p:attrName>
                                        </p:attrNameLst>
                                      </p:cBhvr>
                                      <p:to>
                                        <p:strVal val="hidden"/>
                                      </p:to>
                                    </p:set>
                                  </p:childTnLst>
                                </p:cTn>
                              </p:par>
                            </p:childTnLst>
                          </p:cTn>
                        </p:par>
                        <p:par>
                          <p:cTn id="104" fill="hold">
                            <p:stCondLst>
                              <p:cond delay="4000"/>
                            </p:stCondLst>
                            <p:childTnLst>
                              <p:par>
                                <p:cTn id="105" presetID="1" presetClass="exit" presetSubtype="0" fill="hold" grpId="1" nodeType="afterEffect">
                                  <p:stCondLst>
                                    <p:cond delay="0"/>
                                  </p:stCondLst>
                                  <p:childTnLst>
                                    <p:set>
                                      <p:cBhvr>
                                        <p:cTn id="106" dur="1" fill="hold">
                                          <p:stCondLst>
                                            <p:cond delay="0"/>
                                          </p:stCondLst>
                                        </p:cTn>
                                        <p:tgtEl>
                                          <p:spTgt spid="47"/>
                                        </p:tgtEl>
                                        <p:attrNameLst>
                                          <p:attrName>style.visibility</p:attrName>
                                        </p:attrNameLst>
                                      </p:cBhvr>
                                      <p:to>
                                        <p:strVal val="hidden"/>
                                      </p:to>
                                    </p:set>
                                  </p:childTnLst>
                                </p:cTn>
                              </p:par>
                            </p:childTnLst>
                          </p:cTn>
                        </p:par>
                        <p:par>
                          <p:cTn id="107" fill="hold">
                            <p:stCondLst>
                              <p:cond delay="4000"/>
                            </p:stCondLst>
                            <p:childTnLst>
                              <p:par>
                                <p:cTn id="108" presetID="1" presetClass="exit" presetSubtype="0" fill="hold" grpId="0" nodeType="afterEffect">
                                  <p:stCondLst>
                                    <p:cond delay="0"/>
                                  </p:stCondLst>
                                  <p:childTnLst>
                                    <p:set>
                                      <p:cBhvr>
                                        <p:cTn id="109" dur="1" fill="hold">
                                          <p:stCondLst>
                                            <p:cond delay="0"/>
                                          </p:stCondLst>
                                        </p:cTn>
                                        <p:tgtEl>
                                          <p:spTgt spid="43">
                                            <p:txEl>
                                              <p:pRg st="0" end="0"/>
                                            </p:txEl>
                                          </p:spTgt>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wipe(down)">
                                      <p:cBhvr>
                                        <p:cTn id="114" dur="1000"/>
                                        <p:tgtEl>
                                          <p:spTgt spid="48"/>
                                        </p:tgtEl>
                                      </p:cBhvr>
                                    </p:animEffect>
                                  </p:childTnLst>
                                </p:cTn>
                              </p:par>
                              <p:par>
                                <p:cTn id="115" presetID="10" presetClass="entr" presetSubtype="0" fill="hold" nodeType="withEffect">
                                  <p:stCondLst>
                                    <p:cond delay="500"/>
                                  </p:stCondLst>
                                  <p:childTnLst>
                                    <p:set>
                                      <p:cBhvr>
                                        <p:cTn id="116" dur="1" fill="hold">
                                          <p:stCondLst>
                                            <p:cond delay="0"/>
                                          </p:stCondLst>
                                        </p:cTn>
                                        <p:tgtEl>
                                          <p:spTgt spid="49">
                                            <p:txEl>
                                              <p:pRg st="0" end="0"/>
                                            </p:txEl>
                                          </p:spTgt>
                                        </p:tgtEl>
                                        <p:attrNameLst>
                                          <p:attrName>style.visibility</p:attrName>
                                        </p:attrNameLst>
                                      </p:cBhvr>
                                      <p:to>
                                        <p:strVal val="visible"/>
                                      </p:to>
                                    </p:set>
                                    <p:animEffect transition="in" filter="fade">
                                      <p:cBhvr>
                                        <p:cTn id="117" dur="750"/>
                                        <p:tgtEl>
                                          <p:spTgt spid="49">
                                            <p:txEl>
                                              <p:pRg st="0" end="0"/>
                                            </p:txEl>
                                          </p:spTgt>
                                        </p:tgtEl>
                                      </p:cBhvr>
                                    </p:animEffect>
                                  </p:childTnLst>
                                </p:cTn>
                              </p:par>
                            </p:childTnLst>
                          </p:cTn>
                        </p:par>
                        <p:par>
                          <p:cTn id="118" fill="hold">
                            <p:stCondLst>
                              <p:cond delay="1250"/>
                            </p:stCondLst>
                            <p:childTnLst>
                              <p:par>
                                <p:cTn id="119" presetID="1" presetClass="exit" presetSubtype="0" fill="hold" grpId="1" nodeType="afterEffect">
                                  <p:stCondLst>
                                    <p:cond delay="1000"/>
                                  </p:stCondLst>
                                  <p:childTnLst>
                                    <p:set>
                                      <p:cBhvr>
                                        <p:cTn id="120" dur="1" fill="hold">
                                          <p:stCondLst>
                                            <p:cond delay="0"/>
                                          </p:stCondLst>
                                        </p:cTn>
                                        <p:tgtEl>
                                          <p:spTgt spid="48"/>
                                        </p:tgtEl>
                                        <p:attrNameLst>
                                          <p:attrName>style.visibility</p:attrName>
                                        </p:attrNameLst>
                                      </p:cBhvr>
                                      <p:to>
                                        <p:strVal val="hidden"/>
                                      </p:to>
                                    </p:set>
                                  </p:childTnLst>
                                </p:cTn>
                              </p:par>
                            </p:childTnLst>
                          </p:cTn>
                        </p:par>
                        <p:par>
                          <p:cTn id="121" fill="hold">
                            <p:stCondLst>
                              <p:cond delay="2250"/>
                            </p:stCondLst>
                            <p:childTnLst>
                              <p:par>
                                <p:cTn id="122" presetID="1" presetClass="exit" presetSubtype="0" fill="hold" grpId="0" nodeType="afterEffect">
                                  <p:stCondLst>
                                    <p:cond delay="0"/>
                                  </p:stCondLst>
                                  <p:childTnLst>
                                    <p:set>
                                      <p:cBhvr>
                                        <p:cTn id="123" dur="1" fill="hold">
                                          <p:stCondLst>
                                            <p:cond delay="0"/>
                                          </p:stCondLst>
                                        </p:cTn>
                                        <p:tgtEl>
                                          <p:spTgt spid="49">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build="allAtOnce"/>
      <p:bldP spid="25" grpId="0" animBg="1"/>
      <p:bldP spid="25" grpId="1" animBg="1"/>
      <p:bldP spid="26" grpId="0" animBg="1"/>
      <p:bldP spid="26" grpId="1" animBg="1"/>
      <p:bldP spid="27" grpId="0" animBg="1"/>
      <p:bldP spid="27" grpId="1" animBg="1"/>
      <p:bldP spid="29" grpId="0" animBg="1"/>
      <p:bldP spid="29" grpId="1" animBg="1"/>
      <p:bldP spid="33" grpId="0" animBg="1"/>
      <p:bldP spid="33" grpId="1" animBg="1"/>
      <p:bldP spid="34" grpId="0" animBg="1"/>
      <p:bldP spid="34" grpId="1" animBg="1"/>
      <p:bldP spid="35" grpId="0" animBg="1"/>
      <p:bldP spid="35" grpId="1" animBg="1"/>
      <p:bldP spid="36" grpId="0" animBg="1"/>
      <p:bldP spid="36" grpId="1" animBg="1"/>
      <p:bldP spid="38" grpId="0" build="allAtOnce"/>
      <p:bldP spid="41" grpId="0" animBg="1"/>
      <p:bldP spid="41" grpId="1" animBg="1"/>
      <p:bldP spid="43" grpId="0" build="allAtOnce"/>
      <p:bldP spid="44" grpId="0" animBg="1"/>
      <p:bldP spid="44" grpId="1" animBg="1"/>
      <p:bldP spid="46" grpId="0" animBg="1"/>
      <p:bldP spid="46" grpId="1" animBg="1"/>
      <p:bldP spid="47" grpId="0" animBg="1"/>
      <p:bldP spid="47" grpId="1" animBg="1"/>
      <p:bldP spid="48" grpId="0" animBg="1"/>
      <p:bldP spid="48" grpId="1" animBg="1"/>
      <p:bldP spid="49" grpId="0" build="allAtOnce"/>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Running on a Single Core:</a:t>
            </a:r>
            <a:r>
              <a:rPr lang="zh-CN" altLang="en-US" dirty="0" smtClean="0"/>
              <a:t> </a:t>
            </a:r>
            <a:r>
              <a:rPr lang="en-US" altLang="zh-CN" dirty="0" smtClean="0"/>
              <a:t>Multiple</a:t>
            </a:r>
            <a:r>
              <a:rPr lang="zh-CN" altLang="en-US" dirty="0" smtClean="0"/>
              <a:t> </a:t>
            </a:r>
            <a:r>
              <a:rPr lang="en-US" altLang="zh-CN" dirty="0" smtClean="0"/>
              <a:t>Threads</a:t>
            </a:r>
            <a:endParaRPr lang="zh-CN" altLang="en-US" dirty="0"/>
          </a:p>
        </p:txBody>
      </p:sp>
      <p:sp>
        <p:nvSpPr>
          <p:cNvPr id="4" name="Text Box 18"/>
          <p:cNvSpPr txBox="1">
            <a:spLocks noChangeArrowheads="1"/>
          </p:cNvSpPr>
          <p:nvPr/>
        </p:nvSpPr>
        <p:spPr bwMode="auto">
          <a:xfrm>
            <a:off x="2204679" y="2710720"/>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5" name="Straight Connector 19"/>
          <p:cNvSpPr>
            <a:spLocks noChangeShapeType="1"/>
          </p:cNvSpPr>
          <p:nvPr/>
        </p:nvSpPr>
        <p:spPr bwMode="auto">
          <a:xfrm>
            <a:off x="1931708" y="4914600"/>
            <a:ext cx="5880653" cy="0"/>
          </a:xfrm>
          <a:prstGeom prst="line">
            <a:avLst/>
          </a:prstGeom>
          <a:noFill/>
          <a:ln w="25400">
            <a:solidFill>
              <a:srgbClr val="000000"/>
            </a:solidFill>
            <a:prstDash val="dash"/>
            <a:round/>
            <a:headEnd/>
            <a:tailEnd/>
          </a:ln>
          <a:effectLst>
            <a:outerShdw dist="20000" dir="5400000" rotWithShape="0">
              <a:srgbClr val="808080">
                <a:alpha val="37999"/>
              </a:srgbClr>
            </a:outerShdw>
          </a:effectLst>
          <a:extLst>
            <a:ext uri="{909E8E84-426E-40dd-AFC4-6F175D3DCCD1}">
              <a14:hiddenFill xmlns="" xmlns:a14="http://schemas.microsoft.com/office/drawing/2010/main">
                <a:noFill/>
              </a14:hiddenFill>
            </a:ext>
          </a:extLst>
        </p:spPr>
        <p:txBody>
          <a:bodyPr vert="horz" wrap="square" lIns="76200" tIns="38100" rIns="76200" bIns="38100" numCol="1" anchor="t" anchorCtr="0" compatLnSpc="1">
            <a:prstTxWarp prst="textNoShape">
              <a:avLst/>
            </a:prstTxWarp>
          </a:bodyPr>
          <a:lstStyle/>
          <a:p>
            <a:endParaRPr lang="zh-CN" altLang="en-US" sz="1500"/>
          </a:p>
        </p:txBody>
      </p:sp>
      <p:sp>
        <p:nvSpPr>
          <p:cNvPr id="7" name="Text Box 24"/>
          <p:cNvSpPr txBox="1">
            <a:spLocks noChangeArrowheads="1"/>
          </p:cNvSpPr>
          <p:nvPr/>
        </p:nvSpPr>
        <p:spPr bwMode="auto">
          <a:xfrm>
            <a:off x="2335980" y="5071925"/>
            <a:ext cx="2100233" cy="42004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horz"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2000" dirty="0">
                <a:latin typeface="Verdana" pitchFamily="34" charset="0"/>
                <a:ea typeface="Verdana" pitchFamily="34" charset="0"/>
                <a:cs typeface="Verdana" pitchFamily="34" charset="0"/>
              </a:rPr>
              <a:t>kernel thread</a:t>
            </a:r>
            <a:endParaRPr lang="zh-CN" altLang="zh-CN" sz="2000" dirty="0">
              <a:latin typeface="Verdana" pitchFamily="34" charset="0"/>
              <a:ea typeface="Verdana" pitchFamily="34" charset="0"/>
              <a:cs typeface="Verdana" pitchFamily="34" charset="0"/>
            </a:endParaRPr>
          </a:p>
        </p:txBody>
      </p:sp>
      <p:sp>
        <p:nvSpPr>
          <p:cNvPr id="8" name="Text Box 34"/>
          <p:cNvSpPr txBox="1">
            <a:spLocks noChangeArrowheads="1"/>
          </p:cNvSpPr>
          <p:nvPr/>
        </p:nvSpPr>
        <p:spPr bwMode="auto">
          <a:xfrm>
            <a:off x="6252186" y="4374251"/>
            <a:ext cx="1270620" cy="10806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76200" tIns="38100" rIns="76200" bIns="38100" numCol="1" anchor="t" anchorCtr="0" compatLnSpc="1">
            <a:prstTxWarp prst="textNoShape">
              <a:avLst/>
            </a:prstTxWarp>
          </a:bodyPr>
          <a:lstStyle/>
          <a:p>
            <a:pPr algn="just" defTabSz="761970" fontAlgn="base">
              <a:spcBef>
                <a:spcPct val="0"/>
              </a:spcBef>
              <a:spcAft>
                <a:spcPct val="0"/>
              </a:spcAft>
            </a:pPr>
            <a:r>
              <a:rPr lang="en-US" altLang="zh-CN" sz="1333" dirty="0">
                <a:latin typeface="Calibri" pitchFamily="34" charset="0"/>
                <a:ea typeface="宋体" pitchFamily="2" charset="-122"/>
                <a:cs typeface="宋体" pitchFamily="2" charset="-122"/>
              </a:rPr>
              <a:t>User mode</a:t>
            </a:r>
          </a:p>
          <a:p>
            <a:pPr algn="just" defTabSz="761970" fontAlgn="base">
              <a:spcBef>
                <a:spcPct val="0"/>
              </a:spcBef>
              <a:spcAft>
                <a:spcPct val="0"/>
              </a:spcAft>
            </a:pPr>
            <a:endParaRPr lang="en-US" altLang="zh-CN" sz="1333" dirty="0">
              <a:latin typeface="Calibri" pitchFamily="34" charset="0"/>
              <a:ea typeface="宋体" pitchFamily="2" charset="-122"/>
              <a:cs typeface="宋体" pitchFamily="2" charset="-122"/>
            </a:endParaRPr>
          </a:p>
          <a:p>
            <a:pPr algn="just" defTabSz="761970" fontAlgn="base">
              <a:spcBef>
                <a:spcPct val="0"/>
              </a:spcBef>
              <a:spcAft>
                <a:spcPct val="0"/>
              </a:spcAft>
            </a:pPr>
            <a:endParaRPr lang="en-US" altLang="zh-CN" sz="1333" dirty="0">
              <a:latin typeface="Calibri" pitchFamily="34" charset="0"/>
              <a:ea typeface="宋体" pitchFamily="2" charset="-122"/>
              <a:cs typeface="宋体" pitchFamily="2" charset="-122"/>
            </a:endParaRPr>
          </a:p>
          <a:p>
            <a:pPr algn="just" defTabSz="761970" fontAlgn="base">
              <a:spcBef>
                <a:spcPct val="0"/>
              </a:spcBef>
              <a:spcAft>
                <a:spcPct val="0"/>
              </a:spcAft>
            </a:pPr>
            <a:endParaRPr lang="en-US" altLang="zh-CN" sz="1333" dirty="0">
              <a:latin typeface="Calibri" pitchFamily="34" charset="0"/>
              <a:ea typeface="宋体" pitchFamily="2" charset="-122"/>
              <a:cs typeface="宋体" pitchFamily="2" charset="-122"/>
            </a:endParaRPr>
          </a:p>
          <a:p>
            <a:pPr algn="just" defTabSz="761970" fontAlgn="base">
              <a:spcBef>
                <a:spcPct val="0"/>
              </a:spcBef>
              <a:spcAft>
                <a:spcPct val="0"/>
              </a:spcAft>
            </a:pPr>
            <a:r>
              <a:rPr lang="en-US" altLang="zh-CN" sz="1333" dirty="0">
                <a:latin typeface="Calibri" pitchFamily="34" charset="0"/>
                <a:ea typeface="宋体" pitchFamily="2" charset="-122"/>
                <a:cs typeface="宋体" pitchFamily="2" charset="-122"/>
              </a:rPr>
              <a:t>Kernel mode</a:t>
            </a:r>
            <a:endParaRPr lang="zh-CN" altLang="zh-CN" sz="2000" dirty="0">
              <a:latin typeface="Arial" pitchFamily="34" charset="0"/>
              <a:ea typeface="宋体" pitchFamily="2" charset="-122"/>
              <a:cs typeface="宋体" pitchFamily="2" charset="-122"/>
            </a:endParaRPr>
          </a:p>
        </p:txBody>
      </p:sp>
      <p:sp>
        <p:nvSpPr>
          <p:cNvPr id="10" name="Text Box 18"/>
          <p:cNvSpPr txBox="1">
            <a:spLocks noChangeArrowheads="1"/>
          </p:cNvSpPr>
          <p:nvPr/>
        </p:nvSpPr>
        <p:spPr bwMode="auto">
          <a:xfrm>
            <a:off x="2760719" y="2719031"/>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11" name="Text Box 18"/>
          <p:cNvSpPr txBox="1">
            <a:spLocks noChangeArrowheads="1"/>
          </p:cNvSpPr>
          <p:nvPr/>
        </p:nvSpPr>
        <p:spPr bwMode="auto">
          <a:xfrm>
            <a:off x="3322877" y="2719031"/>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12" name="圆角矩形 11"/>
          <p:cNvSpPr/>
          <p:nvPr/>
        </p:nvSpPr>
        <p:spPr>
          <a:xfrm>
            <a:off x="4992048" y="3970603"/>
            <a:ext cx="840093" cy="1175942"/>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Sys call page</a:t>
            </a:r>
            <a:endParaRPr lang="zh-CN" altLang="en-US" sz="1667" dirty="0">
              <a:solidFill>
                <a:schemeClr val="tx1"/>
              </a:solidFill>
              <a:latin typeface="Verdana" pitchFamily="34" charset="0"/>
              <a:cs typeface="Verdana" pitchFamily="34" charset="0"/>
            </a:endParaRPr>
          </a:p>
        </p:txBody>
      </p:sp>
      <p:sp>
        <p:nvSpPr>
          <p:cNvPr id="13" name="圆角矩形 12"/>
          <p:cNvSpPr/>
          <p:nvPr/>
        </p:nvSpPr>
        <p:spPr>
          <a:xfrm>
            <a:off x="5112061" y="4076002"/>
            <a:ext cx="840093" cy="1175942"/>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Sys call page</a:t>
            </a:r>
            <a:endParaRPr lang="zh-CN" altLang="en-US" sz="1667" dirty="0">
              <a:solidFill>
                <a:schemeClr val="tx1"/>
              </a:solidFill>
              <a:latin typeface="Verdana" pitchFamily="34" charset="0"/>
              <a:cs typeface="Verdana" pitchFamily="34" charset="0"/>
            </a:endParaRPr>
          </a:p>
        </p:txBody>
      </p:sp>
      <p:sp>
        <p:nvSpPr>
          <p:cNvPr id="14" name="圆角矩形 13"/>
          <p:cNvSpPr/>
          <p:nvPr/>
        </p:nvSpPr>
        <p:spPr>
          <a:xfrm>
            <a:off x="5232074" y="4221229"/>
            <a:ext cx="840093" cy="1175942"/>
          </a:xfrm>
          <a:prstGeom prst="round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7" dirty="0">
                <a:solidFill>
                  <a:schemeClr val="tx1"/>
                </a:solidFill>
                <a:latin typeface="Verdana" pitchFamily="34" charset="0"/>
                <a:ea typeface="Verdana" pitchFamily="34" charset="0"/>
                <a:cs typeface="Verdana" pitchFamily="34" charset="0"/>
              </a:rPr>
              <a:t>Sys call page</a:t>
            </a:r>
            <a:endParaRPr lang="zh-CN" altLang="en-US" sz="1667" dirty="0">
              <a:solidFill>
                <a:schemeClr val="tx1"/>
              </a:solidFill>
              <a:latin typeface="Verdana" pitchFamily="34" charset="0"/>
              <a:cs typeface="Verdana" pitchFamily="34" charset="0"/>
            </a:endParaRPr>
          </a:p>
        </p:txBody>
      </p:sp>
      <p:sp>
        <p:nvSpPr>
          <p:cNvPr id="15" name="Text Box 18"/>
          <p:cNvSpPr txBox="1">
            <a:spLocks noChangeArrowheads="1"/>
          </p:cNvSpPr>
          <p:nvPr/>
        </p:nvSpPr>
        <p:spPr bwMode="auto">
          <a:xfrm>
            <a:off x="3862937" y="2715618"/>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17" name="右箭头 16"/>
          <p:cNvSpPr/>
          <p:nvPr/>
        </p:nvSpPr>
        <p:spPr>
          <a:xfrm rot="696842">
            <a:off x="2579858" y="4051697"/>
            <a:ext cx="2712328" cy="1847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8" name="圆角矩形 17"/>
          <p:cNvSpPr/>
          <p:nvPr/>
        </p:nvSpPr>
        <p:spPr>
          <a:xfrm>
            <a:off x="5362748" y="4341040"/>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a</a:t>
            </a:r>
            <a:endParaRPr lang="zh-CN" altLang="en-US" sz="1500" dirty="0"/>
          </a:p>
        </p:txBody>
      </p:sp>
      <p:sp>
        <p:nvSpPr>
          <p:cNvPr id="16" name="TextBox 15"/>
          <p:cNvSpPr txBox="1"/>
          <p:nvPr/>
        </p:nvSpPr>
        <p:spPr>
          <a:xfrm>
            <a:off x="3297363" y="4164081"/>
            <a:ext cx="1451488" cy="323165"/>
          </a:xfrm>
          <a:prstGeom prst="rect">
            <a:avLst/>
          </a:prstGeom>
          <a:noFill/>
        </p:spPr>
        <p:txBody>
          <a:bodyPr wrap="none" rtlCol="0">
            <a:spAutoFit/>
          </a:bodyPr>
          <a:lstStyle/>
          <a:p>
            <a:r>
              <a:rPr lang="en-US" altLang="zh-CN" sz="1500" dirty="0"/>
              <a:t>Push system call</a:t>
            </a:r>
            <a:endParaRPr lang="zh-CN" altLang="en-US" sz="1500" dirty="0"/>
          </a:p>
        </p:txBody>
      </p:sp>
      <p:sp>
        <p:nvSpPr>
          <p:cNvPr id="19" name="环形箭头 18"/>
          <p:cNvSpPr/>
          <p:nvPr/>
        </p:nvSpPr>
        <p:spPr>
          <a:xfrm>
            <a:off x="2342147" y="2371624"/>
            <a:ext cx="669681" cy="658660"/>
          </a:xfrm>
          <a:prstGeom prst="circularArrow">
            <a:avLst>
              <a:gd name="adj1" fmla="val 6804"/>
              <a:gd name="adj2" fmla="val 1142319"/>
              <a:gd name="adj3" fmla="val 20366430"/>
              <a:gd name="adj4" fmla="val 10800000"/>
              <a:gd name="adj5" fmla="val 121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0" name="TextBox 19"/>
          <p:cNvSpPr txBox="1"/>
          <p:nvPr/>
        </p:nvSpPr>
        <p:spPr>
          <a:xfrm>
            <a:off x="2731911" y="2217737"/>
            <a:ext cx="686535" cy="323165"/>
          </a:xfrm>
          <a:prstGeom prst="rect">
            <a:avLst/>
          </a:prstGeom>
          <a:noFill/>
        </p:spPr>
        <p:txBody>
          <a:bodyPr wrap="none" rtlCol="0">
            <a:spAutoFit/>
          </a:bodyPr>
          <a:lstStyle/>
          <a:p>
            <a:r>
              <a:rPr lang="en-US" altLang="zh-CN" sz="1500" dirty="0"/>
              <a:t>switch</a:t>
            </a:r>
            <a:endParaRPr lang="zh-CN" altLang="en-US" sz="1500" dirty="0"/>
          </a:p>
        </p:txBody>
      </p:sp>
      <p:sp>
        <p:nvSpPr>
          <p:cNvPr id="28" name="右箭头 27"/>
          <p:cNvSpPr/>
          <p:nvPr/>
        </p:nvSpPr>
        <p:spPr>
          <a:xfrm rot="701574">
            <a:off x="3007838" y="4097847"/>
            <a:ext cx="2320141" cy="198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29" name="圆角矩形 28"/>
          <p:cNvSpPr/>
          <p:nvPr/>
        </p:nvSpPr>
        <p:spPr>
          <a:xfrm>
            <a:off x="5728438" y="4341040"/>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b</a:t>
            </a:r>
            <a:endParaRPr lang="zh-CN" altLang="en-US" sz="1500" dirty="0"/>
          </a:p>
        </p:txBody>
      </p:sp>
      <p:sp>
        <p:nvSpPr>
          <p:cNvPr id="27" name="TextBox 26"/>
          <p:cNvSpPr txBox="1"/>
          <p:nvPr/>
        </p:nvSpPr>
        <p:spPr>
          <a:xfrm>
            <a:off x="3508487" y="4033264"/>
            <a:ext cx="1451488" cy="323165"/>
          </a:xfrm>
          <a:prstGeom prst="rect">
            <a:avLst/>
          </a:prstGeom>
          <a:noFill/>
        </p:spPr>
        <p:txBody>
          <a:bodyPr wrap="none" rtlCol="0">
            <a:spAutoFit/>
          </a:bodyPr>
          <a:lstStyle/>
          <a:p>
            <a:r>
              <a:rPr lang="en-US" altLang="zh-CN" sz="1500" dirty="0"/>
              <a:t>Push system call</a:t>
            </a:r>
            <a:endParaRPr lang="zh-CN" altLang="en-US" sz="1500" dirty="0"/>
          </a:p>
        </p:txBody>
      </p:sp>
      <p:sp>
        <p:nvSpPr>
          <p:cNvPr id="33" name="环形箭头 32"/>
          <p:cNvSpPr/>
          <p:nvPr/>
        </p:nvSpPr>
        <p:spPr>
          <a:xfrm>
            <a:off x="2829097" y="2365068"/>
            <a:ext cx="669681" cy="658660"/>
          </a:xfrm>
          <a:prstGeom prst="circularArrow">
            <a:avLst>
              <a:gd name="adj1" fmla="val 6804"/>
              <a:gd name="adj2" fmla="val 1142319"/>
              <a:gd name="adj3" fmla="val 20366430"/>
              <a:gd name="adj4" fmla="val 10800000"/>
              <a:gd name="adj5" fmla="val 121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34" name="TextBox 33"/>
          <p:cNvSpPr txBox="1"/>
          <p:nvPr/>
        </p:nvSpPr>
        <p:spPr>
          <a:xfrm>
            <a:off x="3218861" y="2211181"/>
            <a:ext cx="686535" cy="323165"/>
          </a:xfrm>
          <a:prstGeom prst="rect">
            <a:avLst/>
          </a:prstGeom>
          <a:noFill/>
        </p:spPr>
        <p:txBody>
          <a:bodyPr wrap="none" rtlCol="0">
            <a:spAutoFit/>
          </a:bodyPr>
          <a:lstStyle/>
          <a:p>
            <a:r>
              <a:rPr lang="en-US" altLang="zh-CN" sz="1500" dirty="0"/>
              <a:t>switch</a:t>
            </a:r>
            <a:endParaRPr lang="zh-CN" altLang="en-US" sz="1500" dirty="0"/>
          </a:p>
        </p:txBody>
      </p:sp>
      <p:sp>
        <p:nvSpPr>
          <p:cNvPr id="37" name="右箭头 36"/>
          <p:cNvSpPr/>
          <p:nvPr/>
        </p:nvSpPr>
        <p:spPr>
          <a:xfrm rot="701574">
            <a:off x="3487758" y="4154511"/>
            <a:ext cx="1833301" cy="1797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8" name="圆角矩形 37"/>
          <p:cNvSpPr/>
          <p:nvPr/>
        </p:nvSpPr>
        <p:spPr>
          <a:xfrm>
            <a:off x="5362747" y="4778155"/>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c</a:t>
            </a:r>
            <a:endParaRPr lang="zh-CN" altLang="en-US" sz="1500" dirty="0"/>
          </a:p>
        </p:txBody>
      </p:sp>
      <p:sp>
        <p:nvSpPr>
          <p:cNvPr id="39" name="TextBox 38"/>
          <p:cNvSpPr txBox="1"/>
          <p:nvPr/>
        </p:nvSpPr>
        <p:spPr>
          <a:xfrm>
            <a:off x="3650994" y="4067343"/>
            <a:ext cx="1451488" cy="323165"/>
          </a:xfrm>
          <a:prstGeom prst="rect">
            <a:avLst/>
          </a:prstGeom>
          <a:noFill/>
        </p:spPr>
        <p:txBody>
          <a:bodyPr wrap="none" rtlCol="0">
            <a:spAutoFit/>
          </a:bodyPr>
          <a:lstStyle/>
          <a:p>
            <a:r>
              <a:rPr lang="en-US" altLang="zh-CN" sz="1500" dirty="0"/>
              <a:t>Push system call</a:t>
            </a:r>
            <a:endParaRPr lang="zh-CN" altLang="en-US" sz="1500" dirty="0"/>
          </a:p>
        </p:txBody>
      </p:sp>
      <p:sp>
        <p:nvSpPr>
          <p:cNvPr id="40" name="环形箭头 39"/>
          <p:cNvSpPr/>
          <p:nvPr/>
        </p:nvSpPr>
        <p:spPr>
          <a:xfrm>
            <a:off x="3393378" y="2351980"/>
            <a:ext cx="669681" cy="658660"/>
          </a:xfrm>
          <a:prstGeom prst="circularArrow">
            <a:avLst>
              <a:gd name="adj1" fmla="val 6804"/>
              <a:gd name="adj2" fmla="val 1142319"/>
              <a:gd name="adj3" fmla="val 20366430"/>
              <a:gd name="adj4" fmla="val 10800000"/>
              <a:gd name="adj5" fmla="val 121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41" name="TextBox 40"/>
          <p:cNvSpPr txBox="1"/>
          <p:nvPr/>
        </p:nvSpPr>
        <p:spPr>
          <a:xfrm>
            <a:off x="3783142" y="2198093"/>
            <a:ext cx="686535" cy="323165"/>
          </a:xfrm>
          <a:prstGeom prst="rect">
            <a:avLst/>
          </a:prstGeom>
          <a:noFill/>
        </p:spPr>
        <p:txBody>
          <a:bodyPr wrap="none" rtlCol="0">
            <a:spAutoFit/>
          </a:bodyPr>
          <a:lstStyle/>
          <a:p>
            <a:r>
              <a:rPr lang="en-US" altLang="zh-CN" sz="1500" dirty="0"/>
              <a:t>switch</a:t>
            </a:r>
            <a:endParaRPr lang="zh-CN" altLang="en-US" sz="1500" dirty="0"/>
          </a:p>
        </p:txBody>
      </p:sp>
      <p:sp>
        <p:nvSpPr>
          <p:cNvPr id="42" name="右箭头 41"/>
          <p:cNvSpPr/>
          <p:nvPr/>
        </p:nvSpPr>
        <p:spPr>
          <a:xfrm rot="701574">
            <a:off x="4031807" y="4202410"/>
            <a:ext cx="1265738" cy="1787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3" name="圆角矩形 42"/>
          <p:cNvSpPr/>
          <p:nvPr/>
        </p:nvSpPr>
        <p:spPr>
          <a:xfrm>
            <a:off x="5728438" y="4771892"/>
            <a:ext cx="229366" cy="2728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t>d</a:t>
            </a:r>
            <a:endParaRPr lang="zh-CN" altLang="en-US" sz="1500" dirty="0"/>
          </a:p>
        </p:txBody>
      </p:sp>
      <p:sp>
        <p:nvSpPr>
          <p:cNvPr id="44" name="TextBox 43"/>
          <p:cNvSpPr txBox="1"/>
          <p:nvPr/>
        </p:nvSpPr>
        <p:spPr>
          <a:xfrm>
            <a:off x="3632167" y="4076004"/>
            <a:ext cx="1451488" cy="323165"/>
          </a:xfrm>
          <a:prstGeom prst="rect">
            <a:avLst/>
          </a:prstGeom>
          <a:noFill/>
        </p:spPr>
        <p:txBody>
          <a:bodyPr wrap="none" rtlCol="0">
            <a:spAutoFit/>
          </a:bodyPr>
          <a:lstStyle/>
          <a:p>
            <a:r>
              <a:rPr lang="en-US" altLang="zh-CN" sz="1500" dirty="0"/>
              <a:t>Push system call</a:t>
            </a:r>
            <a:endParaRPr lang="zh-CN" altLang="en-US" sz="1500" dirty="0"/>
          </a:p>
        </p:txBody>
      </p:sp>
      <p:sp>
        <p:nvSpPr>
          <p:cNvPr id="45" name="右箭头 44"/>
          <p:cNvSpPr/>
          <p:nvPr/>
        </p:nvSpPr>
        <p:spPr>
          <a:xfrm rot="5400000">
            <a:off x="3726727" y="4608728"/>
            <a:ext cx="905148" cy="1704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6" name="TextBox 45"/>
          <p:cNvSpPr txBox="1"/>
          <p:nvPr/>
        </p:nvSpPr>
        <p:spPr>
          <a:xfrm>
            <a:off x="2747896" y="4633052"/>
            <a:ext cx="1436099" cy="323165"/>
          </a:xfrm>
          <a:prstGeom prst="rect">
            <a:avLst/>
          </a:prstGeom>
          <a:noFill/>
        </p:spPr>
        <p:txBody>
          <a:bodyPr wrap="none" rtlCol="0">
            <a:spAutoFit/>
          </a:bodyPr>
          <a:lstStyle/>
          <a:p>
            <a:r>
              <a:rPr lang="en-US" altLang="zh-CN" sz="1500" dirty="0"/>
              <a:t>Switch to kernel</a:t>
            </a:r>
            <a:endParaRPr lang="zh-CN" altLang="en-US" sz="1500" dirty="0"/>
          </a:p>
        </p:txBody>
      </p:sp>
      <p:sp>
        <p:nvSpPr>
          <p:cNvPr id="47" name="TextBox 46"/>
          <p:cNvSpPr txBox="1"/>
          <p:nvPr/>
        </p:nvSpPr>
        <p:spPr>
          <a:xfrm>
            <a:off x="4564877" y="5338084"/>
            <a:ext cx="1366528" cy="323165"/>
          </a:xfrm>
          <a:prstGeom prst="rect">
            <a:avLst/>
          </a:prstGeom>
          <a:noFill/>
        </p:spPr>
        <p:txBody>
          <a:bodyPr wrap="none" rtlCol="0">
            <a:spAutoFit/>
          </a:bodyPr>
          <a:lstStyle/>
          <a:p>
            <a:r>
              <a:rPr lang="en-US" altLang="zh-CN" sz="1500" dirty="0"/>
              <a:t>pull system call</a:t>
            </a:r>
            <a:endParaRPr lang="zh-CN" altLang="en-US" sz="1500" dirty="0"/>
          </a:p>
        </p:txBody>
      </p:sp>
      <p:sp>
        <p:nvSpPr>
          <p:cNvPr id="48" name="右箭头 47"/>
          <p:cNvSpPr/>
          <p:nvPr/>
        </p:nvSpPr>
        <p:spPr>
          <a:xfrm rot="9817356">
            <a:off x="4417644" y="5076438"/>
            <a:ext cx="913584" cy="2104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9" name="右箭头 48"/>
          <p:cNvSpPr/>
          <p:nvPr/>
        </p:nvSpPr>
        <p:spPr>
          <a:xfrm rot="9817356">
            <a:off x="4415242" y="5076441"/>
            <a:ext cx="913584" cy="2104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50" name="右箭头 49"/>
          <p:cNvSpPr/>
          <p:nvPr/>
        </p:nvSpPr>
        <p:spPr>
          <a:xfrm rot="9817356">
            <a:off x="4417644" y="5076442"/>
            <a:ext cx="913584" cy="2104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51" name="右箭头 50"/>
          <p:cNvSpPr/>
          <p:nvPr/>
        </p:nvSpPr>
        <p:spPr>
          <a:xfrm rot="9817356">
            <a:off x="4415241" y="5076302"/>
            <a:ext cx="913584" cy="2104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52" name="右箭头 51"/>
          <p:cNvSpPr/>
          <p:nvPr/>
        </p:nvSpPr>
        <p:spPr>
          <a:xfrm rot="16200000">
            <a:off x="2033716" y="4602972"/>
            <a:ext cx="916654" cy="17049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53" name="TextBox 52"/>
          <p:cNvSpPr txBox="1"/>
          <p:nvPr/>
        </p:nvSpPr>
        <p:spPr>
          <a:xfrm>
            <a:off x="2524993" y="4646352"/>
            <a:ext cx="1258149" cy="553998"/>
          </a:xfrm>
          <a:prstGeom prst="rect">
            <a:avLst/>
          </a:prstGeom>
          <a:noFill/>
        </p:spPr>
        <p:txBody>
          <a:bodyPr wrap="square" rtlCol="0">
            <a:spAutoFit/>
          </a:bodyPr>
          <a:lstStyle/>
          <a:p>
            <a:r>
              <a:rPr lang="en-US" altLang="zh-CN" sz="1500" dirty="0"/>
              <a:t>Switch to user</a:t>
            </a:r>
            <a:endParaRPr lang="zh-CN" altLang="en-US" sz="1500" dirty="0"/>
          </a:p>
        </p:txBody>
      </p:sp>
      <p:sp>
        <p:nvSpPr>
          <p:cNvPr id="54" name="Text Box 18"/>
          <p:cNvSpPr txBox="1">
            <a:spLocks noChangeArrowheads="1"/>
          </p:cNvSpPr>
          <p:nvPr/>
        </p:nvSpPr>
        <p:spPr bwMode="auto">
          <a:xfrm>
            <a:off x="2204678" y="2710720"/>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55" name="Text Box 18"/>
          <p:cNvSpPr txBox="1">
            <a:spLocks noChangeArrowheads="1"/>
          </p:cNvSpPr>
          <p:nvPr/>
        </p:nvSpPr>
        <p:spPr bwMode="auto">
          <a:xfrm>
            <a:off x="2760719" y="2719031"/>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56" name="Text Box 18"/>
          <p:cNvSpPr txBox="1">
            <a:spLocks noChangeArrowheads="1"/>
          </p:cNvSpPr>
          <p:nvPr/>
        </p:nvSpPr>
        <p:spPr bwMode="auto">
          <a:xfrm>
            <a:off x="3322876" y="2719031"/>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59" name="Text Box 18"/>
          <p:cNvSpPr txBox="1">
            <a:spLocks noChangeArrowheads="1"/>
          </p:cNvSpPr>
          <p:nvPr/>
        </p:nvSpPr>
        <p:spPr bwMode="auto">
          <a:xfrm>
            <a:off x="3860940" y="2715995"/>
            <a:ext cx="404234" cy="1500167"/>
          </a:xfrm>
          <a:prstGeom prst="rect">
            <a:avLst/>
          </a:prstGeom>
          <a:noFill/>
          <a:ln w="19050">
            <a:solidFill>
              <a:srgbClr val="000000"/>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vert="eaVert" wrap="square" lIns="76200" tIns="38100" rIns="76200" bIns="38100" numCol="1" anchor="t" anchorCtr="0" compatLnSpc="1">
            <a:prstTxWarp prst="textNoShape">
              <a:avLst/>
            </a:prstTxWarp>
          </a:bodyPr>
          <a:lstStyle/>
          <a:p>
            <a:pPr algn="ctr" defTabSz="761970" fontAlgn="base">
              <a:spcBef>
                <a:spcPct val="0"/>
              </a:spcBef>
              <a:spcAft>
                <a:spcPct val="0"/>
              </a:spcAft>
            </a:pPr>
            <a:r>
              <a:rPr lang="en-US" altLang="zh-CN" sz="1667" dirty="0">
                <a:latin typeface="Verdana" pitchFamily="34" charset="0"/>
                <a:ea typeface="Verdana" pitchFamily="34" charset="0"/>
                <a:cs typeface="Verdana" pitchFamily="34" charset="0"/>
              </a:rPr>
              <a:t>user thread</a:t>
            </a:r>
            <a:endParaRPr lang="zh-CN" altLang="zh-CN" sz="2000" dirty="0">
              <a:latin typeface="Verdana" pitchFamily="34" charset="0"/>
              <a:ea typeface="宋体" pitchFamily="2" charset="-122"/>
              <a:cs typeface="Verdana" pitchFamily="34" charset="0"/>
            </a:endParaRPr>
          </a:p>
        </p:txBody>
      </p:sp>
      <p:sp>
        <p:nvSpPr>
          <p:cNvPr id="9" name="矩形 8"/>
          <p:cNvSpPr/>
          <p:nvPr/>
        </p:nvSpPr>
        <p:spPr>
          <a:xfrm>
            <a:off x="889248" y="5805264"/>
            <a:ext cx="8003232" cy="338554"/>
          </a:xfrm>
          <a:prstGeom prst="rect">
            <a:avLst/>
          </a:prstGeom>
        </p:spPr>
        <p:txBody>
          <a:bodyPr wrap="square">
            <a:spAutoFit/>
          </a:bodyPr>
          <a:lstStyle/>
          <a:p>
            <a:pPr algn="r"/>
            <a:r>
              <a:rPr lang="en-US" altLang="zh-CN" sz="1600" dirty="0" err="1">
                <a:solidFill>
                  <a:schemeClr val="bg1">
                    <a:lumMod val="75000"/>
                  </a:schemeClr>
                </a:solidFill>
                <a:latin typeface="Microsoft YaHei Light" charset="0"/>
                <a:ea typeface="Microsoft YaHei Light" charset="0"/>
                <a:cs typeface="Microsoft YaHei Light" charset="0"/>
              </a:rPr>
              <a:t>FlexSC</a:t>
            </a:r>
            <a:r>
              <a:rPr lang="en-US" altLang="zh-CN" sz="1600" dirty="0">
                <a:solidFill>
                  <a:schemeClr val="bg1">
                    <a:lumMod val="75000"/>
                  </a:schemeClr>
                </a:solidFill>
                <a:latin typeface="Microsoft YaHei Light" charset="0"/>
                <a:ea typeface="Microsoft YaHei Light" charset="0"/>
                <a:cs typeface="Microsoft YaHei Light" charset="0"/>
              </a:rPr>
              <a:t>: Flexible System Call Scheduling with Exception-Less System Calls </a:t>
            </a:r>
          </a:p>
        </p:txBody>
      </p:sp>
    </p:spTree>
    <p:extLst>
      <p:ext uri="{BB962C8B-B14F-4D97-AF65-F5344CB8AC3E}">
        <p14:creationId xmlns:p14="http://schemas.microsoft.com/office/powerpoint/2010/main" val="212835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10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childTnLst>
                                </p:cTn>
                              </p:par>
                            </p:childTnLst>
                          </p:cTn>
                        </p:par>
                        <p:par>
                          <p:cTn id="14" fill="hold">
                            <p:stCondLst>
                              <p:cond delay="1000"/>
                            </p:stCondLst>
                            <p:childTnLst>
                              <p:par>
                                <p:cTn id="15" presetID="1" presetClass="exit" presetSubtype="0" fill="hold" grpId="1" nodeType="afterEffect">
                                  <p:stCondLst>
                                    <p:cond delay="500"/>
                                  </p:stCondLst>
                                  <p:childTnLst>
                                    <p:set>
                                      <p:cBhvr>
                                        <p:cTn id="16" dur="1" fill="hold">
                                          <p:stCondLst>
                                            <p:cond delay="0"/>
                                          </p:stCondLst>
                                        </p:cTn>
                                        <p:tgtEl>
                                          <p:spTgt spid="17"/>
                                        </p:tgtEl>
                                        <p:attrNameLst>
                                          <p:attrName>style.visibility</p:attrName>
                                        </p:attrNameLst>
                                      </p:cBhvr>
                                      <p:to>
                                        <p:strVal val="hidden"/>
                                      </p:to>
                                    </p:set>
                                  </p:childTnLst>
                                </p:cTn>
                              </p:par>
                            </p:childTnLst>
                          </p:cTn>
                        </p:par>
                        <p:par>
                          <p:cTn id="17" fill="hold">
                            <p:stCondLst>
                              <p:cond delay="1500"/>
                            </p:stCondLst>
                            <p:childTnLst>
                              <p:par>
                                <p:cTn id="18" presetID="1" presetClass="exit" presetSubtype="0" fill="hold" grpId="0" nodeType="afterEffect">
                                  <p:stCondLst>
                                    <p:cond delay="0"/>
                                  </p:stCondLst>
                                  <p:childTnLst>
                                    <p:set>
                                      <p:cBhvr>
                                        <p:cTn id="19" dur="1" fill="hold">
                                          <p:stCondLst>
                                            <p:cond delay="0"/>
                                          </p:stCondLst>
                                        </p:cTn>
                                        <p:tgtEl>
                                          <p:spTgt spid="16">
                                            <p:txEl>
                                              <p:pRg st="0" end="0"/>
                                            </p:txEl>
                                          </p:spTgt>
                                        </p:tgtEl>
                                        <p:attrNameLst>
                                          <p:attrName>style.visibility</p:attrName>
                                        </p:attrNameLst>
                                      </p:cBhvr>
                                      <p:to>
                                        <p:strVal val="hidden"/>
                                      </p:to>
                                    </p:set>
                                  </p:childTnLst>
                                </p:cTn>
                              </p:par>
                            </p:childTnLst>
                          </p:cTn>
                        </p:par>
                        <p:par>
                          <p:cTn id="20" fill="hold">
                            <p:stCondLst>
                              <p:cond delay="1500"/>
                            </p:stCondLst>
                            <p:childTnLst>
                              <p:par>
                                <p:cTn id="21" presetID="9" presetClass="emph" presetSubtype="0" grpId="0" nodeType="afterEffect">
                                  <p:stCondLst>
                                    <p:cond delay="250"/>
                                  </p:stCondLst>
                                  <p:childTnLst>
                                    <p:set>
                                      <p:cBhvr rctx="PPT">
                                        <p:cTn id="22" dur="indefinite"/>
                                        <p:tgtEl>
                                          <p:spTgt spid="4"/>
                                        </p:tgtEl>
                                        <p:attrNameLst>
                                          <p:attrName>style.opacity</p:attrName>
                                        </p:attrNameLst>
                                      </p:cBhvr>
                                      <p:to>
                                        <p:strVal val="0.5"/>
                                      </p:to>
                                    </p:set>
                                    <p:animEffect filter="image" prLst="opacity: 0.5">
                                      <p:cBhvr rctx="IE">
                                        <p:cTn id="23" dur="indefinite"/>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xEl>
                                              <p:pRg st="0" end="0"/>
                                            </p:txEl>
                                          </p:spTgt>
                                        </p:tgtEl>
                                        <p:attrNameLst>
                                          <p:attrName>style.visibility</p:attrName>
                                        </p:attrNameLst>
                                      </p:cBhvr>
                                      <p:to>
                                        <p:strVal val="visible"/>
                                      </p:to>
                                    </p:set>
                                    <p:animEffect transition="in" filter="fade">
                                      <p:cBhvr>
                                        <p:cTn id="29" dur="750"/>
                                        <p:tgtEl>
                                          <p:spTgt spid="20">
                                            <p:txEl>
                                              <p:pRg st="0" end="0"/>
                                            </p:txEl>
                                          </p:spTgt>
                                        </p:tgtEl>
                                      </p:cBhvr>
                                    </p:animEffect>
                                  </p:childTnLst>
                                </p:cTn>
                              </p:par>
                            </p:childTnLst>
                          </p:cTn>
                        </p:par>
                        <p:par>
                          <p:cTn id="30" fill="hold">
                            <p:stCondLst>
                              <p:cond delay="2500"/>
                            </p:stCondLst>
                            <p:childTnLst>
                              <p:par>
                                <p:cTn id="31" presetID="1" presetClass="exit" presetSubtype="0" fill="hold" grpId="0" nodeType="afterEffect">
                                  <p:stCondLst>
                                    <p:cond delay="500"/>
                                  </p:stCondLst>
                                  <p:childTnLst>
                                    <p:set>
                                      <p:cBhvr>
                                        <p:cTn id="32" dur="1" fill="hold">
                                          <p:stCondLst>
                                            <p:cond delay="0"/>
                                          </p:stCondLst>
                                        </p:cTn>
                                        <p:tgtEl>
                                          <p:spTgt spid="20">
                                            <p:txEl>
                                              <p:pRg st="0" end="0"/>
                                            </p:txEl>
                                          </p:spTgt>
                                        </p:tgtEl>
                                        <p:attrNameLst>
                                          <p:attrName>style.visibility</p:attrName>
                                        </p:attrNameLst>
                                      </p:cBhvr>
                                      <p:to>
                                        <p:strVal val="hidden"/>
                                      </p:to>
                                    </p:set>
                                  </p:childTnLst>
                                </p:cTn>
                              </p:par>
                            </p:childTnLst>
                          </p:cTn>
                        </p:par>
                        <p:par>
                          <p:cTn id="33" fill="hold">
                            <p:stCondLst>
                              <p:cond delay="3000"/>
                            </p:stCondLst>
                            <p:childTnLst>
                              <p:par>
                                <p:cTn id="34" presetID="10" presetClass="exit" presetSubtype="0" fill="hold" grpId="1" nodeType="afterEffect">
                                  <p:stCondLst>
                                    <p:cond delay="0"/>
                                  </p:stCondLst>
                                  <p:childTnLst>
                                    <p:animEffect transition="out" filter="fade">
                                      <p:cBhvr>
                                        <p:cTn id="35" dur="500"/>
                                        <p:tgtEl>
                                          <p:spTgt spid="19"/>
                                        </p:tgtEl>
                                      </p:cBhvr>
                                    </p:animEffect>
                                    <p:set>
                                      <p:cBhvr>
                                        <p:cTn id="36" dur="1" fill="hold">
                                          <p:stCondLst>
                                            <p:cond delay="499"/>
                                          </p:stCondLst>
                                        </p:cTn>
                                        <p:tgtEl>
                                          <p:spTgt spid="1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7">
                                            <p:txEl>
                                              <p:pRg st="0" end="0"/>
                                            </p:txEl>
                                          </p:spTgt>
                                        </p:tgtEl>
                                        <p:attrNameLst>
                                          <p:attrName>style.visibility</p:attrName>
                                        </p:attrNameLst>
                                      </p:cBhvr>
                                      <p:to>
                                        <p:strVal val="visible"/>
                                      </p:to>
                                    </p:set>
                                    <p:animEffect transition="in" filter="fade">
                                      <p:cBhvr>
                                        <p:cTn id="41" dur="500"/>
                                        <p:tgtEl>
                                          <p:spTgt spid="27">
                                            <p:txEl>
                                              <p:pRg st="0" end="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1000"/>
                                        <p:tgtEl>
                                          <p:spTgt spid="28"/>
                                        </p:tgtEl>
                                      </p:cBhvr>
                                    </p:animEffect>
                                  </p:childTnLst>
                                </p:cTn>
                              </p:par>
                            </p:childTnLst>
                          </p:cTn>
                        </p:par>
                        <p:par>
                          <p:cTn id="48" fill="hold">
                            <p:stCondLst>
                              <p:cond delay="1000"/>
                            </p:stCondLst>
                            <p:childTnLst>
                              <p:par>
                                <p:cTn id="49" presetID="1" presetClass="exit" presetSubtype="0" fill="hold" grpId="1" nodeType="afterEffect">
                                  <p:stCondLst>
                                    <p:cond delay="500"/>
                                  </p:stCondLst>
                                  <p:childTnLst>
                                    <p:set>
                                      <p:cBhvr>
                                        <p:cTn id="50" dur="1" fill="hold">
                                          <p:stCondLst>
                                            <p:cond delay="0"/>
                                          </p:stCondLst>
                                        </p:cTn>
                                        <p:tgtEl>
                                          <p:spTgt spid="28"/>
                                        </p:tgtEl>
                                        <p:attrNameLst>
                                          <p:attrName>style.visibility</p:attrName>
                                        </p:attrNameLst>
                                      </p:cBhvr>
                                      <p:to>
                                        <p:strVal val="hidden"/>
                                      </p:to>
                                    </p:set>
                                  </p:childTnLst>
                                </p:cTn>
                              </p:par>
                            </p:childTnLst>
                          </p:cTn>
                        </p:par>
                        <p:par>
                          <p:cTn id="51" fill="hold">
                            <p:stCondLst>
                              <p:cond delay="1500"/>
                            </p:stCondLst>
                            <p:childTnLst>
                              <p:par>
                                <p:cTn id="52" presetID="1" presetClass="exit" presetSubtype="0" fill="hold" grpId="0" nodeType="afterEffect">
                                  <p:stCondLst>
                                    <p:cond delay="0"/>
                                  </p:stCondLst>
                                  <p:childTnLst>
                                    <p:set>
                                      <p:cBhvr>
                                        <p:cTn id="53" dur="1" fill="hold">
                                          <p:stCondLst>
                                            <p:cond delay="0"/>
                                          </p:stCondLst>
                                        </p:cTn>
                                        <p:tgtEl>
                                          <p:spTgt spid="27">
                                            <p:txEl>
                                              <p:pRg st="0" end="0"/>
                                            </p:txEl>
                                          </p:spTgt>
                                        </p:tgtEl>
                                        <p:attrNameLst>
                                          <p:attrName>style.visibility</p:attrName>
                                        </p:attrNameLst>
                                      </p:cBhvr>
                                      <p:to>
                                        <p:strVal val="hidden"/>
                                      </p:to>
                                    </p:set>
                                  </p:childTnLst>
                                </p:cTn>
                              </p:par>
                            </p:childTnLst>
                          </p:cTn>
                        </p:par>
                        <p:par>
                          <p:cTn id="54" fill="hold">
                            <p:stCondLst>
                              <p:cond delay="1500"/>
                            </p:stCondLst>
                            <p:childTnLst>
                              <p:par>
                                <p:cTn id="55" presetID="9" presetClass="emph" presetSubtype="0" grpId="0" nodeType="afterEffect">
                                  <p:stCondLst>
                                    <p:cond delay="250"/>
                                  </p:stCondLst>
                                  <p:childTnLst>
                                    <p:set>
                                      <p:cBhvr rctx="PPT">
                                        <p:cTn id="56" dur="indefinite"/>
                                        <p:tgtEl>
                                          <p:spTgt spid="10"/>
                                        </p:tgtEl>
                                        <p:attrNameLst>
                                          <p:attrName>style.opacity</p:attrName>
                                        </p:attrNameLst>
                                      </p:cBhvr>
                                      <p:to>
                                        <p:strVal val="0.5"/>
                                      </p:to>
                                    </p:set>
                                    <p:animEffect filter="image" prLst="opacity: 0.5">
                                      <p:cBhvr rctx="IE">
                                        <p:cTn id="57" dur="indefinite"/>
                                        <p:tgtEl>
                                          <p:spTgt spid="10"/>
                                        </p:tgtEl>
                                      </p:cBhvr>
                                    </p:animEffect>
                                  </p:childTnLst>
                                </p:cTn>
                              </p:par>
                            </p:childTnLst>
                          </p:cTn>
                        </p:par>
                        <p:par>
                          <p:cTn id="58" fill="hold">
                            <p:stCondLst>
                              <p:cond delay="175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childTnLst>
                                </p:cTn>
                              </p:par>
                              <p:par>
                                <p:cTn id="62" presetID="10" presetClass="entr" presetSubtype="0" fill="hold" nodeType="withEffect">
                                  <p:stCondLst>
                                    <p:cond delay="0"/>
                                  </p:stCondLst>
                                  <p:childTnLst>
                                    <p:set>
                                      <p:cBhvr>
                                        <p:cTn id="63" dur="1" fill="hold">
                                          <p:stCondLst>
                                            <p:cond delay="0"/>
                                          </p:stCondLst>
                                        </p:cTn>
                                        <p:tgtEl>
                                          <p:spTgt spid="34">
                                            <p:txEl>
                                              <p:pRg st="0" end="0"/>
                                            </p:txEl>
                                          </p:spTgt>
                                        </p:tgtEl>
                                        <p:attrNameLst>
                                          <p:attrName>style.visibility</p:attrName>
                                        </p:attrNameLst>
                                      </p:cBhvr>
                                      <p:to>
                                        <p:strVal val="visible"/>
                                      </p:to>
                                    </p:set>
                                    <p:animEffect transition="in" filter="fade">
                                      <p:cBhvr>
                                        <p:cTn id="64" dur="750"/>
                                        <p:tgtEl>
                                          <p:spTgt spid="34">
                                            <p:txEl>
                                              <p:pRg st="0" end="0"/>
                                            </p:txEl>
                                          </p:spTgt>
                                        </p:tgtEl>
                                      </p:cBhvr>
                                    </p:animEffect>
                                  </p:childTnLst>
                                </p:cTn>
                              </p:par>
                            </p:childTnLst>
                          </p:cTn>
                        </p:par>
                        <p:par>
                          <p:cTn id="65" fill="hold">
                            <p:stCondLst>
                              <p:cond delay="2750"/>
                            </p:stCondLst>
                            <p:childTnLst>
                              <p:par>
                                <p:cTn id="66" presetID="1" presetClass="exit" presetSubtype="0" fill="hold" grpId="0" nodeType="afterEffect">
                                  <p:stCondLst>
                                    <p:cond delay="500"/>
                                  </p:stCondLst>
                                  <p:childTnLst>
                                    <p:set>
                                      <p:cBhvr>
                                        <p:cTn id="67" dur="1" fill="hold">
                                          <p:stCondLst>
                                            <p:cond delay="0"/>
                                          </p:stCondLst>
                                        </p:cTn>
                                        <p:tgtEl>
                                          <p:spTgt spid="34">
                                            <p:txEl>
                                              <p:pRg st="0" end="0"/>
                                            </p:txEl>
                                          </p:spTgt>
                                        </p:tgtEl>
                                        <p:attrNameLst>
                                          <p:attrName>style.visibility</p:attrName>
                                        </p:attrNameLst>
                                      </p:cBhvr>
                                      <p:to>
                                        <p:strVal val="hidden"/>
                                      </p:to>
                                    </p:set>
                                  </p:childTnLst>
                                </p:cTn>
                              </p:par>
                            </p:childTnLst>
                          </p:cTn>
                        </p:par>
                        <p:par>
                          <p:cTn id="68" fill="hold">
                            <p:stCondLst>
                              <p:cond delay="3250"/>
                            </p:stCondLst>
                            <p:childTnLst>
                              <p:par>
                                <p:cTn id="69" presetID="10" presetClass="exit" presetSubtype="0" fill="hold" grpId="1" nodeType="afterEffect">
                                  <p:stCondLst>
                                    <p:cond delay="0"/>
                                  </p:stCondLst>
                                  <p:childTnLst>
                                    <p:animEffect transition="out" filter="fade">
                                      <p:cBhvr>
                                        <p:cTn id="70" dur="500"/>
                                        <p:tgtEl>
                                          <p:spTgt spid="33"/>
                                        </p:tgtEl>
                                      </p:cBhvr>
                                    </p:animEffect>
                                    <p:set>
                                      <p:cBhvr>
                                        <p:cTn id="71" dur="1" fill="hold">
                                          <p:stCondLst>
                                            <p:cond delay="499"/>
                                          </p:stCondLst>
                                        </p:cTn>
                                        <p:tgtEl>
                                          <p:spTgt spid="33"/>
                                        </p:tgtEl>
                                        <p:attrNameLst>
                                          <p:attrName>style.visibility</p:attrName>
                                        </p:attrNameLst>
                                      </p:cBhvr>
                                      <p:to>
                                        <p:strVal val="hidden"/>
                                      </p:to>
                                    </p:set>
                                  </p:childTnLst>
                                </p:cTn>
                              </p:par>
                            </p:childTnLst>
                          </p:cTn>
                        </p:par>
                        <p:par>
                          <p:cTn id="72" fill="hold">
                            <p:stCondLst>
                              <p:cond delay="4250"/>
                            </p:stCondLst>
                            <p:childTnLst>
                              <p:par>
                                <p:cTn id="73" presetID="10" presetClass="entr" presetSubtype="0" fill="hold" nodeType="afterEffect">
                                  <p:stCondLst>
                                    <p:cond delay="500"/>
                                  </p:stCondLst>
                                  <p:childTnLst>
                                    <p:set>
                                      <p:cBhvr>
                                        <p:cTn id="74" dur="1" fill="hold">
                                          <p:stCondLst>
                                            <p:cond delay="0"/>
                                          </p:stCondLst>
                                        </p:cTn>
                                        <p:tgtEl>
                                          <p:spTgt spid="39">
                                            <p:txEl>
                                              <p:pRg st="0" end="0"/>
                                            </p:txEl>
                                          </p:spTgt>
                                        </p:tgtEl>
                                        <p:attrNameLst>
                                          <p:attrName>style.visibility</p:attrName>
                                        </p:attrNameLst>
                                      </p:cBhvr>
                                      <p:to>
                                        <p:strVal val="visible"/>
                                      </p:to>
                                    </p:set>
                                    <p:animEffect transition="in" filter="fade">
                                      <p:cBhvr>
                                        <p:cTn id="75" dur="500"/>
                                        <p:tgtEl>
                                          <p:spTgt spid="39">
                                            <p:txEl>
                                              <p:pRg st="0" end="0"/>
                                            </p:txEl>
                                          </p:spTgt>
                                        </p:tgtEl>
                                      </p:cBhvr>
                                    </p:animEffect>
                                  </p:childTnLst>
                                </p:cTn>
                              </p:par>
                              <p:par>
                                <p:cTn id="76" presetID="10" presetClass="entr" presetSubtype="0" fill="hold" grpId="0" nodeType="withEffect">
                                  <p:stCondLst>
                                    <p:cond delay="5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childTnLst>
                                </p:cTn>
                              </p:par>
                              <p:par>
                                <p:cTn id="79" presetID="22" presetClass="entr" presetSubtype="8" fill="hold" grpId="0" nodeType="withEffect">
                                  <p:stCondLst>
                                    <p:cond delay="500"/>
                                  </p:stCondLst>
                                  <p:childTnLst>
                                    <p:set>
                                      <p:cBhvr>
                                        <p:cTn id="80" dur="1" fill="hold">
                                          <p:stCondLst>
                                            <p:cond delay="0"/>
                                          </p:stCondLst>
                                        </p:cTn>
                                        <p:tgtEl>
                                          <p:spTgt spid="37"/>
                                        </p:tgtEl>
                                        <p:attrNameLst>
                                          <p:attrName>style.visibility</p:attrName>
                                        </p:attrNameLst>
                                      </p:cBhvr>
                                      <p:to>
                                        <p:strVal val="visible"/>
                                      </p:to>
                                    </p:set>
                                    <p:animEffect transition="in" filter="wipe(left)">
                                      <p:cBhvr>
                                        <p:cTn id="81" dur="1000"/>
                                        <p:tgtEl>
                                          <p:spTgt spid="37"/>
                                        </p:tgtEl>
                                      </p:cBhvr>
                                    </p:animEffect>
                                  </p:childTnLst>
                                </p:cTn>
                              </p:par>
                            </p:childTnLst>
                          </p:cTn>
                        </p:par>
                        <p:par>
                          <p:cTn id="82" fill="hold">
                            <p:stCondLst>
                              <p:cond delay="5750"/>
                            </p:stCondLst>
                            <p:childTnLst>
                              <p:par>
                                <p:cTn id="83" presetID="1" presetClass="exit" presetSubtype="0" fill="hold" grpId="1" nodeType="afterEffect">
                                  <p:stCondLst>
                                    <p:cond delay="500"/>
                                  </p:stCondLst>
                                  <p:childTnLst>
                                    <p:set>
                                      <p:cBhvr>
                                        <p:cTn id="84" dur="1" fill="hold">
                                          <p:stCondLst>
                                            <p:cond delay="0"/>
                                          </p:stCondLst>
                                        </p:cTn>
                                        <p:tgtEl>
                                          <p:spTgt spid="37"/>
                                        </p:tgtEl>
                                        <p:attrNameLst>
                                          <p:attrName>style.visibility</p:attrName>
                                        </p:attrNameLst>
                                      </p:cBhvr>
                                      <p:to>
                                        <p:strVal val="hidden"/>
                                      </p:to>
                                    </p:set>
                                  </p:childTnLst>
                                </p:cTn>
                              </p:par>
                            </p:childTnLst>
                          </p:cTn>
                        </p:par>
                        <p:par>
                          <p:cTn id="85" fill="hold">
                            <p:stCondLst>
                              <p:cond delay="6250"/>
                            </p:stCondLst>
                            <p:childTnLst>
                              <p:par>
                                <p:cTn id="86" presetID="1" presetClass="exit" presetSubtype="0" fill="hold" grpId="0" nodeType="afterEffect">
                                  <p:stCondLst>
                                    <p:cond delay="0"/>
                                  </p:stCondLst>
                                  <p:childTnLst>
                                    <p:set>
                                      <p:cBhvr>
                                        <p:cTn id="87" dur="1" fill="hold">
                                          <p:stCondLst>
                                            <p:cond delay="0"/>
                                          </p:stCondLst>
                                        </p:cTn>
                                        <p:tgtEl>
                                          <p:spTgt spid="39">
                                            <p:txEl>
                                              <p:pRg st="0" end="0"/>
                                            </p:txEl>
                                          </p:spTgt>
                                        </p:tgtEl>
                                        <p:attrNameLst>
                                          <p:attrName>style.visibility</p:attrName>
                                        </p:attrNameLst>
                                      </p:cBhvr>
                                      <p:to>
                                        <p:strVal val="hidden"/>
                                      </p:to>
                                    </p:set>
                                  </p:childTnLst>
                                </p:cTn>
                              </p:par>
                            </p:childTnLst>
                          </p:cTn>
                        </p:par>
                        <p:par>
                          <p:cTn id="88" fill="hold">
                            <p:stCondLst>
                              <p:cond delay="6250"/>
                            </p:stCondLst>
                            <p:childTnLst>
                              <p:par>
                                <p:cTn id="89" presetID="9" presetClass="emph" presetSubtype="0" grpId="0" nodeType="afterEffect">
                                  <p:stCondLst>
                                    <p:cond delay="250"/>
                                  </p:stCondLst>
                                  <p:childTnLst>
                                    <p:set>
                                      <p:cBhvr rctx="PPT">
                                        <p:cTn id="90" dur="indefinite"/>
                                        <p:tgtEl>
                                          <p:spTgt spid="11"/>
                                        </p:tgtEl>
                                        <p:attrNameLst>
                                          <p:attrName>style.opacity</p:attrName>
                                        </p:attrNameLst>
                                      </p:cBhvr>
                                      <p:to>
                                        <p:strVal val="0.5"/>
                                      </p:to>
                                    </p:set>
                                    <p:animEffect filter="image" prLst="opacity: 0.5">
                                      <p:cBhvr rctx="IE">
                                        <p:cTn id="91" dur="indefinite"/>
                                        <p:tgtEl>
                                          <p:spTgt spid="11"/>
                                        </p:tgtEl>
                                      </p:cBhvr>
                                    </p:animEffect>
                                  </p:childTnLst>
                                </p:cTn>
                              </p:par>
                            </p:childTnLst>
                          </p:cTn>
                        </p:par>
                        <p:par>
                          <p:cTn id="92" fill="hold">
                            <p:stCondLst>
                              <p:cond delay="6500"/>
                            </p:stCondLst>
                            <p:childTnLst>
                              <p:par>
                                <p:cTn id="93" presetID="10" presetClass="entr" presetSubtype="0"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1000"/>
                                        <p:tgtEl>
                                          <p:spTgt spid="40"/>
                                        </p:tgtEl>
                                      </p:cBhvr>
                                    </p:animEffect>
                                  </p:childTnLst>
                                </p:cTn>
                              </p:par>
                              <p:par>
                                <p:cTn id="96" presetID="10" presetClass="entr" presetSubtype="0" fill="hold" nodeType="withEffect">
                                  <p:stCondLst>
                                    <p:cond delay="0"/>
                                  </p:stCondLst>
                                  <p:childTnLst>
                                    <p:set>
                                      <p:cBhvr>
                                        <p:cTn id="97" dur="1" fill="hold">
                                          <p:stCondLst>
                                            <p:cond delay="0"/>
                                          </p:stCondLst>
                                        </p:cTn>
                                        <p:tgtEl>
                                          <p:spTgt spid="41">
                                            <p:txEl>
                                              <p:pRg st="0" end="0"/>
                                            </p:txEl>
                                          </p:spTgt>
                                        </p:tgtEl>
                                        <p:attrNameLst>
                                          <p:attrName>style.visibility</p:attrName>
                                        </p:attrNameLst>
                                      </p:cBhvr>
                                      <p:to>
                                        <p:strVal val="visible"/>
                                      </p:to>
                                    </p:set>
                                    <p:animEffect transition="in" filter="fade">
                                      <p:cBhvr>
                                        <p:cTn id="98" dur="750"/>
                                        <p:tgtEl>
                                          <p:spTgt spid="41">
                                            <p:txEl>
                                              <p:pRg st="0" end="0"/>
                                            </p:txEl>
                                          </p:spTgt>
                                        </p:tgtEl>
                                      </p:cBhvr>
                                    </p:animEffect>
                                  </p:childTnLst>
                                </p:cTn>
                              </p:par>
                            </p:childTnLst>
                          </p:cTn>
                        </p:par>
                        <p:par>
                          <p:cTn id="99" fill="hold">
                            <p:stCondLst>
                              <p:cond delay="7500"/>
                            </p:stCondLst>
                            <p:childTnLst>
                              <p:par>
                                <p:cTn id="100" presetID="1" presetClass="exit" presetSubtype="0" fill="hold" grpId="0" nodeType="afterEffect">
                                  <p:stCondLst>
                                    <p:cond delay="500"/>
                                  </p:stCondLst>
                                  <p:childTnLst>
                                    <p:set>
                                      <p:cBhvr>
                                        <p:cTn id="101" dur="1" fill="hold">
                                          <p:stCondLst>
                                            <p:cond delay="0"/>
                                          </p:stCondLst>
                                        </p:cTn>
                                        <p:tgtEl>
                                          <p:spTgt spid="41">
                                            <p:txEl>
                                              <p:pRg st="0" end="0"/>
                                            </p:txEl>
                                          </p:spTgt>
                                        </p:tgtEl>
                                        <p:attrNameLst>
                                          <p:attrName>style.visibility</p:attrName>
                                        </p:attrNameLst>
                                      </p:cBhvr>
                                      <p:to>
                                        <p:strVal val="hidden"/>
                                      </p:to>
                                    </p:set>
                                  </p:childTnLst>
                                </p:cTn>
                              </p:par>
                            </p:childTnLst>
                          </p:cTn>
                        </p:par>
                        <p:par>
                          <p:cTn id="102" fill="hold">
                            <p:stCondLst>
                              <p:cond delay="8000"/>
                            </p:stCondLst>
                            <p:childTnLst>
                              <p:par>
                                <p:cTn id="103" presetID="10" presetClass="exit" presetSubtype="0" fill="hold" grpId="1" nodeType="afterEffect">
                                  <p:stCondLst>
                                    <p:cond delay="0"/>
                                  </p:stCondLst>
                                  <p:childTnLst>
                                    <p:animEffect transition="out" filter="fade">
                                      <p:cBhvr>
                                        <p:cTn id="104" dur="500"/>
                                        <p:tgtEl>
                                          <p:spTgt spid="40"/>
                                        </p:tgtEl>
                                      </p:cBhvr>
                                    </p:animEffect>
                                    <p:set>
                                      <p:cBhvr>
                                        <p:cTn id="105" dur="1" fill="hold">
                                          <p:stCondLst>
                                            <p:cond delay="499"/>
                                          </p:stCondLst>
                                        </p:cTn>
                                        <p:tgtEl>
                                          <p:spTgt spid="40"/>
                                        </p:tgtEl>
                                        <p:attrNameLst>
                                          <p:attrName>style.visibility</p:attrName>
                                        </p:attrNameLst>
                                      </p:cBhvr>
                                      <p:to>
                                        <p:strVal val="hidden"/>
                                      </p:to>
                                    </p:set>
                                  </p:childTnLst>
                                </p:cTn>
                              </p:par>
                            </p:childTnLst>
                          </p:cTn>
                        </p:par>
                        <p:par>
                          <p:cTn id="106" fill="hold">
                            <p:stCondLst>
                              <p:cond delay="8500"/>
                            </p:stCondLst>
                            <p:childTnLst>
                              <p:par>
                                <p:cTn id="107" presetID="10" presetClass="entr" presetSubtype="0" fill="hold" nodeType="afterEffect">
                                  <p:stCondLst>
                                    <p:cond delay="500"/>
                                  </p:stCondLst>
                                  <p:childTnLst>
                                    <p:set>
                                      <p:cBhvr>
                                        <p:cTn id="108" dur="1" fill="hold">
                                          <p:stCondLst>
                                            <p:cond delay="0"/>
                                          </p:stCondLst>
                                        </p:cTn>
                                        <p:tgtEl>
                                          <p:spTgt spid="44">
                                            <p:txEl>
                                              <p:pRg st="0" end="0"/>
                                            </p:txEl>
                                          </p:spTgt>
                                        </p:tgtEl>
                                        <p:attrNameLst>
                                          <p:attrName>style.visibility</p:attrName>
                                        </p:attrNameLst>
                                      </p:cBhvr>
                                      <p:to>
                                        <p:strVal val="visible"/>
                                      </p:to>
                                    </p:set>
                                    <p:animEffect transition="in" filter="fade">
                                      <p:cBhvr>
                                        <p:cTn id="109" dur="500"/>
                                        <p:tgtEl>
                                          <p:spTgt spid="44">
                                            <p:txEl>
                                              <p:pRg st="0" end="0"/>
                                            </p:txEl>
                                          </p:spTgt>
                                        </p:tgtEl>
                                      </p:cBhvr>
                                    </p:animEffect>
                                  </p:childTnLst>
                                </p:cTn>
                              </p:par>
                            </p:childTnLst>
                          </p:cTn>
                        </p:par>
                        <p:par>
                          <p:cTn id="110" fill="hold">
                            <p:stCondLst>
                              <p:cond delay="9500"/>
                            </p:stCondLst>
                            <p:childTnLst>
                              <p:par>
                                <p:cTn id="111" presetID="10" presetClass="entr" presetSubtype="0" fill="hold" grpId="0" nodeType="afterEffect">
                                  <p:stCondLst>
                                    <p:cond delay="0"/>
                                  </p:stCondLst>
                                  <p:childTnLst>
                                    <p:set>
                                      <p:cBhvr>
                                        <p:cTn id="112" dur="1" fill="hold">
                                          <p:stCondLst>
                                            <p:cond delay="0"/>
                                          </p:stCondLst>
                                        </p:cTn>
                                        <p:tgtEl>
                                          <p:spTgt spid="43"/>
                                        </p:tgtEl>
                                        <p:attrNameLst>
                                          <p:attrName>style.visibility</p:attrName>
                                        </p:attrNameLst>
                                      </p:cBhvr>
                                      <p:to>
                                        <p:strVal val="visible"/>
                                      </p:to>
                                    </p:set>
                                    <p:animEffect transition="in" filter="fade">
                                      <p:cBhvr>
                                        <p:cTn id="113" dur="1000"/>
                                        <p:tgtEl>
                                          <p:spTgt spid="43"/>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wipe(left)">
                                      <p:cBhvr>
                                        <p:cTn id="116" dur="1000"/>
                                        <p:tgtEl>
                                          <p:spTgt spid="42"/>
                                        </p:tgtEl>
                                      </p:cBhvr>
                                    </p:animEffect>
                                  </p:childTnLst>
                                </p:cTn>
                              </p:par>
                            </p:childTnLst>
                          </p:cTn>
                        </p:par>
                        <p:par>
                          <p:cTn id="117" fill="hold">
                            <p:stCondLst>
                              <p:cond delay="10500"/>
                            </p:stCondLst>
                            <p:childTnLst>
                              <p:par>
                                <p:cTn id="118" presetID="1" presetClass="exit" presetSubtype="0" fill="hold" grpId="1" nodeType="afterEffect">
                                  <p:stCondLst>
                                    <p:cond delay="0"/>
                                  </p:stCondLst>
                                  <p:childTnLst>
                                    <p:set>
                                      <p:cBhvr>
                                        <p:cTn id="119" dur="1" fill="hold">
                                          <p:stCondLst>
                                            <p:cond delay="0"/>
                                          </p:stCondLst>
                                        </p:cTn>
                                        <p:tgtEl>
                                          <p:spTgt spid="42"/>
                                        </p:tgtEl>
                                        <p:attrNameLst>
                                          <p:attrName>style.visibility</p:attrName>
                                        </p:attrNameLst>
                                      </p:cBhvr>
                                      <p:to>
                                        <p:strVal val="hidden"/>
                                      </p:to>
                                    </p:set>
                                  </p:childTnLst>
                                </p:cTn>
                              </p:par>
                            </p:childTnLst>
                          </p:cTn>
                        </p:par>
                        <p:par>
                          <p:cTn id="120" fill="hold">
                            <p:stCondLst>
                              <p:cond delay="10500"/>
                            </p:stCondLst>
                            <p:childTnLst>
                              <p:par>
                                <p:cTn id="121" presetID="1" presetClass="exit" presetSubtype="0" fill="hold" grpId="0" nodeType="afterEffect">
                                  <p:stCondLst>
                                    <p:cond delay="0"/>
                                  </p:stCondLst>
                                  <p:childTnLst>
                                    <p:set>
                                      <p:cBhvr>
                                        <p:cTn id="122" dur="1" fill="hold">
                                          <p:stCondLst>
                                            <p:cond delay="0"/>
                                          </p:stCondLst>
                                        </p:cTn>
                                        <p:tgtEl>
                                          <p:spTgt spid="44">
                                            <p:txEl>
                                              <p:pRg st="0" end="0"/>
                                            </p:txEl>
                                          </p:spTgt>
                                        </p:tgtEl>
                                        <p:attrNameLst>
                                          <p:attrName>style.visibility</p:attrName>
                                        </p:attrNameLst>
                                      </p:cBhvr>
                                      <p:to>
                                        <p:strVal val="hidden"/>
                                      </p:to>
                                    </p:set>
                                  </p:childTnLst>
                                </p:cTn>
                              </p:par>
                            </p:childTnLst>
                          </p:cTn>
                        </p:par>
                        <p:par>
                          <p:cTn id="123" fill="hold">
                            <p:stCondLst>
                              <p:cond delay="10500"/>
                            </p:stCondLst>
                            <p:childTnLst>
                              <p:par>
                                <p:cTn id="124" presetID="9" presetClass="emph" presetSubtype="0" grpId="0" nodeType="afterEffect">
                                  <p:stCondLst>
                                    <p:cond delay="250"/>
                                  </p:stCondLst>
                                  <p:childTnLst>
                                    <p:set>
                                      <p:cBhvr rctx="PPT">
                                        <p:cTn id="125" dur="indefinite"/>
                                        <p:tgtEl>
                                          <p:spTgt spid="15"/>
                                        </p:tgtEl>
                                        <p:attrNameLst>
                                          <p:attrName>style.opacity</p:attrName>
                                        </p:attrNameLst>
                                      </p:cBhvr>
                                      <p:to>
                                        <p:strVal val="0.5"/>
                                      </p:to>
                                    </p:set>
                                    <p:animEffect filter="image" prLst="opacity: 0.5">
                                      <p:cBhvr rctx="IE">
                                        <p:cTn id="126" dur="indefinite"/>
                                        <p:tgtEl>
                                          <p:spTgt spid="15"/>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1" fill="hold" grpId="0" nodeType="clickEffect">
                                  <p:stCondLst>
                                    <p:cond delay="0"/>
                                  </p:stCondLst>
                                  <p:childTnLst>
                                    <p:set>
                                      <p:cBhvr>
                                        <p:cTn id="130" dur="1" fill="hold">
                                          <p:stCondLst>
                                            <p:cond delay="0"/>
                                          </p:stCondLst>
                                        </p:cTn>
                                        <p:tgtEl>
                                          <p:spTgt spid="45"/>
                                        </p:tgtEl>
                                        <p:attrNameLst>
                                          <p:attrName>style.visibility</p:attrName>
                                        </p:attrNameLst>
                                      </p:cBhvr>
                                      <p:to>
                                        <p:strVal val="visible"/>
                                      </p:to>
                                    </p:set>
                                    <p:animEffect transition="in" filter="wipe(up)">
                                      <p:cBhvr>
                                        <p:cTn id="131" dur="1000"/>
                                        <p:tgtEl>
                                          <p:spTgt spid="45"/>
                                        </p:tgtEl>
                                      </p:cBhvr>
                                    </p:animEffect>
                                  </p:childTnLst>
                                </p:cTn>
                              </p:par>
                              <p:par>
                                <p:cTn id="132" presetID="10" presetClass="entr" presetSubtype="0" fill="hold" nodeType="withEffect">
                                  <p:stCondLst>
                                    <p:cond delay="500"/>
                                  </p:stCondLst>
                                  <p:childTnLst>
                                    <p:set>
                                      <p:cBhvr>
                                        <p:cTn id="133" dur="1" fill="hold">
                                          <p:stCondLst>
                                            <p:cond delay="0"/>
                                          </p:stCondLst>
                                        </p:cTn>
                                        <p:tgtEl>
                                          <p:spTgt spid="46">
                                            <p:txEl>
                                              <p:pRg st="0" end="0"/>
                                            </p:txEl>
                                          </p:spTgt>
                                        </p:tgtEl>
                                        <p:attrNameLst>
                                          <p:attrName>style.visibility</p:attrName>
                                        </p:attrNameLst>
                                      </p:cBhvr>
                                      <p:to>
                                        <p:strVal val="visible"/>
                                      </p:to>
                                    </p:set>
                                    <p:animEffect transition="in" filter="fade">
                                      <p:cBhvr>
                                        <p:cTn id="134" dur="750"/>
                                        <p:tgtEl>
                                          <p:spTgt spid="46">
                                            <p:txEl>
                                              <p:pRg st="0" end="0"/>
                                            </p:txEl>
                                          </p:spTgt>
                                        </p:tgtEl>
                                      </p:cBhvr>
                                    </p:animEffect>
                                  </p:childTnLst>
                                </p:cTn>
                              </p:par>
                            </p:childTnLst>
                          </p:cTn>
                        </p:par>
                        <p:par>
                          <p:cTn id="135" fill="hold">
                            <p:stCondLst>
                              <p:cond delay="1250"/>
                            </p:stCondLst>
                            <p:childTnLst>
                              <p:par>
                                <p:cTn id="136" presetID="1" presetClass="exit" presetSubtype="0" fill="hold" grpId="1" nodeType="afterEffect">
                                  <p:stCondLst>
                                    <p:cond delay="1000"/>
                                  </p:stCondLst>
                                  <p:childTnLst>
                                    <p:set>
                                      <p:cBhvr>
                                        <p:cTn id="137" dur="1" fill="hold">
                                          <p:stCondLst>
                                            <p:cond delay="0"/>
                                          </p:stCondLst>
                                        </p:cTn>
                                        <p:tgtEl>
                                          <p:spTgt spid="45"/>
                                        </p:tgtEl>
                                        <p:attrNameLst>
                                          <p:attrName>style.visibility</p:attrName>
                                        </p:attrNameLst>
                                      </p:cBhvr>
                                      <p:to>
                                        <p:strVal val="hidden"/>
                                      </p:to>
                                    </p:set>
                                  </p:childTnLst>
                                </p:cTn>
                              </p:par>
                            </p:childTnLst>
                          </p:cTn>
                        </p:par>
                        <p:par>
                          <p:cTn id="138" fill="hold">
                            <p:stCondLst>
                              <p:cond delay="2250"/>
                            </p:stCondLst>
                            <p:childTnLst>
                              <p:par>
                                <p:cTn id="139" presetID="1" presetClass="exit" presetSubtype="0" fill="hold" grpId="0" nodeType="afterEffect">
                                  <p:stCondLst>
                                    <p:cond delay="0"/>
                                  </p:stCondLst>
                                  <p:childTnLst>
                                    <p:set>
                                      <p:cBhvr>
                                        <p:cTn id="140" dur="1" fill="hold">
                                          <p:stCondLst>
                                            <p:cond delay="0"/>
                                          </p:stCondLst>
                                        </p:cTn>
                                        <p:tgtEl>
                                          <p:spTgt spid="46">
                                            <p:txEl>
                                              <p:pRg st="0" end="0"/>
                                            </p:txEl>
                                          </p:spTgt>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47">
                                            <p:txEl>
                                              <p:pRg st="0" end="0"/>
                                            </p:txEl>
                                          </p:spTgt>
                                        </p:tgtEl>
                                        <p:attrNameLst>
                                          <p:attrName>style.visibility</p:attrName>
                                        </p:attrNameLst>
                                      </p:cBhvr>
                                      <p:to>
                                        <p:strVal val="visible"/>
                                      </p:to>
                                    </p:set>
                                    <p:animEffect transition="in" filter="fade">
                                      <p:cBhvr>
                                        <p:cTn id="145" dur="500"/>
                                        <p:tgtEl>
                                          <p:spTgt spid="47">
                                            <p:txEl>
                                              <p:pRg st="0" end="0"/>
                                            </p:txEl>
                                          </p:spTgt>
                                        </p:tgtEl>
                                      </p:cBhvr>
                                    </p:animEffect>
                                  </p:childTnLst>
                                </p:cTn>
                              </p:par>
                            </p:childTnLst>
                          </p:cTn>
                        </p:par>
                        <p:par>
                          <p:cTn id="146" fill="hold">
                            <p:stCondLst>
                              <p:cond delay="500"/>
                            </p:stCondLst>
                            <p:childTnLst>
                              <p:par>
                                <p:cTn id="147" presetID="22" presetClass="entr" presetSubtype="2" fill="hold" grpId="0" nodeType="afterEffect">
                                  <p:stCondLst>
                                    <p:cond delay="0"/>
                                  </p:stCondLst>
                                  <p:childTnLst>
                                    <p:set>
                                      <p:cBhvr>
                                        <p:cTn id="148" dur="1" fill="hold">
                                          <p:stCondLst>
                                            <p:cond delay="0"/>
                                          </p:stCondLst>
                                        </p:cTn>
                                        <p:tgtEl>
                                          <p:spTgt spid="48"/>
                                        </p:tgtEl>
                                        <p:attrNameLst>
                                          <p:attrName>style.visibility</p:attrName>
                                        </p:attrNameLst>
                                      </p:cBhvr>
                                      <p:to>
                                        <p:strVal val="visible"/>
                                      </p:to>
                                    </p:set>
                                    <p:animEffect transition="in" filter="wipe(right)">
                                      <p:cBhvr>
                                        <p:cTn id="149" dur="1000"/>
                                        <p:tgtEl>
                                          <p:spTgt spid="48"/>
                                        </p:tgtEl>
                                      </p:cBhvr>
                                    </p:animEffect>
                                  </p:childTnLst>
                                </p:cTn>
                              </p:par>
                              <p:par>
                                <p:cTn id="150" presetID="10" presetClass="exit" presetSubtype="0" fill="hold" grpId="1" nodeType="withEffect">
                                  <p:stCondLst>
                                    <p:cond delay="0"/>
                                  </p:stCondLst>
                                  <p:childTnLst>
                                    <p:animEffect transition="out" filter="fade">
                                      <p:cBhvr>
                                        <p:cTn id="151" dur="1000"/>
                                        <p:tgtEl>
                                          <p:spTgt spid="18"/>
                                        </p:tgtEl>
                                      </p:cBhvr>
                                    </p:animEffect>
                                    <p:set>
                                      <p:cBhvr>
                                        <p:cTn id="152" dur="1" fill="hold">
                                          <p:stCondLst>
                                            <p:cond delay="999"/>
                                          </p:stCondLst>
                                        </p:cTn>
                                        <p:tgtEl>
                                          <p:spTgt spid="18"/>
                                        </p:tgtEl>
                                        <p:attrNameLst>
                                          <p:attrName>style.visibility</p:attrName>
                                        </p:attrNameLst>
                                      </p:cBhvr>
                                      <p:to>
                                        <p:strVal val="hidden"/>
                                      </p:to>
                                    </p:set>
                                  </p:childTnLst>
                                </p:cTn>
                              </p:par>
                            </p:childTnLst>
                          </p:cTn>
                        </p:par>
                        <p:par>
                          <p:cTn id="153" fill="hold">
                            <p:stCondLst>
                              <p:cond delay="1500"/>
                            </p:stCondLst>
                            <p:childTnLst>
                              <p:par>
                                <p:cTn id="154" presetID="1" presetClass="exit" presetSubtype="0" fill="hold" grpId="1" nodeType="afterEffect">
                                  <p:stCondLst>
                                    <p:cond delay="0"/>
                                  </p:stCondLst>
                                  <p:childTnLst>
                                    <p:set>
                                      <p:cBhvr>
                                        <p:cTn id="155" dur="1" fill="hold">
                                          <p:stCondLst>
                                            <p:cond delay="0"/>
                                          </p:stCondLst>
                                        </p:cTn>
                                        <p:tgtEl>
                                          <p:spTgt spid="48"/>
                                        </p:tgtEl>
                                        <p:attrNameLst>
                                          <p:attrName>style.visibility</p:attrName>
                                        </p:attrNameLst>
                                      </p:cBhvr>
                                      <p:to>
                                        <p:strVal val="hidden"/>
                                      </p:to>
                                    </p:set>
                                  </p:childTnLst>
                                </p:cTn>
                              </p:par>
                            </p:childTnLst>
                          </p:cTn>
                        </p:par>
                        <p:par>
                          <p:cTn id="156" fill="hold">
                            <p:stCondLst>
                              <p:cond delay="1500"/>
                            </p:stCondLst>
                            <p:childTnLst>
                              <p:par>
                                <p:cTn id="157" presetID="22" presetClass="entr" presetSubtype="2" fill="hold" grpId="0" nodeType="afterEffect">
                                  <p:stCondLst>
                                    <p:cond delay="250"/>
                                  </p:stCondLst>
                                  <p:childTnLst>
                                    <p:set>
                                      <p:cBhvr>
                                        <p:cTn id="158" dur="1" fill="hold">
                                          <p:stCondLst>
                                            <p:cond delay="0"/>
                                          </p:stCondLst>
                                        </p:cTn>
                                        <p:tgtEl>
                                          <p:spTgt spid="49"/>
                                        </p:tgtEl>
                                        <p:attrNameLst>
                                          <p:attrName>style.visibility</p:attrName>
                                        </p:attrNameLst>
                                      </p:cBhvr>
                                      <p:to>
                                        <p:strVal val="visible"/>
                                      </p:to>
                                    </p:set>
                                    <p:animEffect transition="in" filter="wipe(right)">
                                      <p:cBhvr>
                                        <p:cTn id="159" dur="1000"/>
                                        <p:tgtEl>
                                          <p:spTgt spid="49"/>
                                        </p:tgtEl>
                                      </p:cBhvr>
                                    </p:animEffect>
                                  </p:childTnLst>
                                </p:cTn>
                              </p:par>
                              <p:par>
                                <p:cTn id="160" presetID="10" presetClass="exit" presetSubtype="0" fill="hold" grpId="1" nodeType="withEffect">
                                  <p:stCondLst>
                                    <p:cond delay="250"/>
                                  </p:stCondLst>
                                  <p:childTnLst>
                                    <p:animEffect transition="out" filter="fade">
                                      <p:cBhvr>
                                        <p:cTn id="161" dur="1000"/>
                                        <p:tgtEl>
                                          <p:spTgt spid="29"/>
                                        </p:tgtEl>
                                      </p:cBhvr>
                                    </p:animEffect>
                                    <p:set>
                                      <p:cBhvr>
                                        <p:cTn id="162" dur="1" fill="hold">
                                          <p:stCondLst>
                                            <p:cond delay="999"/>
                                          </p:stCondLst>
                                        </p:cTn>
                                        <p:tgtEl>
                                          <p:spTgt spid="29"/>
                                        </p:tgtEl>
                                        <p:attrNameLst>
                                          <p:attrName>style.visibility</p:attrName>
                                        </p:attrNameLst>
                                      </p:cBhvr>
                                      <p:to>
                                        <p:strVal val="hidden"/>
                                      </p:to>
                                    </p:set>
                                  </p:childTnLst>
                                </p:cTn>
                              </p:par>
                            </p:childTnLst>
                          </p:cTn>
                        </p:par>
                        <p:par>
                          <p:cTn id="163" fill="hold">
                            <p:stCondLst>
                              <p:cond delay="2750"/>
                            </p:stCondLst>
                            <p:childTnLst>
                              <p:par>
                                <p:cTn id="164" presetID="1" presetClass="exit" presetSubtype="0" fill="hold" grpId="1" nodeType="afterEffect">
                                  <p:stCondLst>
                                    <p:cond delay="0"/>
                                  </p:stCondLst>
                                  <p:childTnLst>
                                    <p:set>
                                      <p:cBhvr>
                                        <p:cTn id="165" dur="1" fill="hold">
                                          <p:stCondLst>
                                            <p:cond delay="0"/>
                                          </p:stCondLst>
                                        </p:cTn>
                                        <p:tgtEl>
                                          <p:spTgt spid="49"/>
                                        </p:tgtEl>
                                        <p:attrNameLst>
                                          <p:attrName>style.visibility</p:attrName>
                                        </p:attrNameLst>
                                      </p:cBhvr>
                                      <p:to>
                                        <p:strVal val="hidden"/>
                                      </p:to>
                                    </p:set>
                                  </p:childTnLst>
                                </p:cTn>
                              </p:par>
                            </p:childTnLst>
                          </p:cTn>
                        </p:par>
                        <p:par>
                          <p:cTn id="166" fill="hold">
                            <p:stCondLst>
                              <p:cond delay="2750"/>
                            </p:stCondLst>
                            <p:childTnLst>
                              <p:par>
                                <p:cTn id="167" presetID="22" presetClass="entr" presetSubtype="2" fill="hold" grpId="0" nodeType="afterEffect">
                                  <p:stCondLst>
                                    <p:cond delay="250"/>
                                  </p:stCondLst>
                                  <p:childTnLst>
                                    <p:set>
                                      <p:cBhvr>
                                        <p:cTn id="168" dur="1" fill="hold">
                                          <p:stCondLst>
                                            <p:cond delay="0"/>
                                          </p:stCondLst>
                                        </p:cTn>
                                        <p:tgtEl>
                                          <p:spTgt spid="50"/>
                                        </p:tgtEl>
                                        <p:attrNameLst>
                                          <p:attrName>style.visibility</p:attrName>
                                        </p:attrNameLst>
                                      </p:cBhvr>
                                      <p:to>
                                        <p:strVal val="visible"/>
                                      </p:to>
                                    </p:set>
                                    <p:animEffect transition="in" filter="wipe(right)">
                                      <p:cBhvr>
                                        <p:cTn id="169" dur="1000"/>
                                        <p:tgtEl>
                                          <p:spTgt spid="50"/>
                                        </p:tgtEl>
                                      </p:cBhvr>
                                    </p:animEffect>
                                  </p:childTnLst>
                                </p:cTn>
                              </p:par>
                              <p:par>
                                <p:cTn id="170" presetID="10" presetClass="exit" presetSubtype="0" fill="hold" grpId="1" nodeType="withEffect">
                                  <p:stCondLst>
                                    <p:cond delay="250"/>
                                  </p:stCondLst>
                                  <p:childTnLst>
                                    <p:animEffect transition="out" filter="fade">
                                      <p:cBhvr>
                                        <p:cTn id="171" dur="1000"/>
                                        <p:tgtEl>
                                          <p:spTgt spid="38"/>
                                        </p:tgtEl>
                                      </p:cBhvr>
                                    </p:animEffect>
                                    <p:set>
                                      <p:cBhvr>
                                        <p:cTn id="172" dur="1" fill="hold">
                                          <p:stCondLst>
                                            <p:cond delay="999"/>
                                          </p:stCondLst>
                                        </p:cTn>
                                        <p:tgtEl>
                                          <p:spTgt spid="38"/>
                                        </p:tgtEl>
                                        <p:attrNameLst>
                                          <p:attrName>style.visibility</p:attrName>
                                        </p:attrNameLst>
                                      </p:cBhvr>
                                      <p:to>
                                        <p:strVal val="hidden"/>
                                      </p:to>
                                    </p:set>
                                  </p:childTnLst>
                                </p:cTn>
                              </p:par>
                            </p:childTnLst>
                          </p:cTn>
                        </p:par>
                        <p:par>
                          <p:cTn id="173" fill="hold">
                            <p:stCondLst>
                              <p:cond delay="4000"/>
                            </p:stCondLst>
                            <p:childTnLst>
                              <p:par>
                                <p:cTn id="174" presetID="1" presetClass="exit" presetSubtype="0" fill="hold" grpId="1" nodeType="afterEffect">
                                  <p:stCondLst>
                                    <p:cond delay="0"/>
                                  </p:stCondLst>
                                  <p:childTnLst>
                                    <p:set>
                                      <p:cBhvr>
                                        <p:cTn id="175" dur="1" fill="hold">
                                          <p:stCondLst>
                                            <p:cond delay="0"/>
                                          </p:stCondLst>
                                        </p:cTn>
                                        <p:tgtEl>
                                          <p:spTgt spid="50"/>
                                        </p:tgtEl>
                                        <p:attrNameLst>
                                          <p:attrName>style.visibility</p:attrName>
                                        </p:attrNameLst>
                                      </p:cBhvr>
                                      <p:to>
                                        <p:strVal val="hidden"/>
                                      </p:to>
                                    </p:set>
                                  </p:childTnLst>
                                </p:cTn>
                              </p:par>
                            </p:childTnLst>
                          </p:cTn>
                        </p:par>
                        <p:par>
                          <p:cTn id="176" fill="hold">
                            <p:stCondLst>
                              <p:cond delay="4000"/>
                            </p:stCondLst>
                            <p:childTnLst>
                              <p:par>
                                <p:cTn id="177" presetID="22" presetClass="entr" presetSubtype="2" fill="hold" grpId="0" nodeType="afterEffect">
                                  <p:stCondLst>
                                    <p:cond delay="250"/>
                                  </p:stCondLst>
                                  <p:childTnLst>
                                    <p:set>
                                      <p:cBhvr>
                                        <p:cTn id="178" dur="1" fill="hold">
                                          <p:stCondLst>
                                            <p:cond delay="0"/>
                                          </p:stCondLst>
                                        </p:cTn>
                                        <p:tgtEl>
                                          <p:spTgt spid="51"/>
                                        </p:tgtEl>
                                        <p:attrNameLst>
                                          <p:attrName>style.visibility</p:attrName>
                                        </p:attrNameLst>
                                      </p:cBhvr>
                                      <p:to>
                                        <p:strVal val="visible"/>
                                      </p:to>
                                    </p:set>
                                    <p:animEffect transition="in" filter="wipe(right)">
                                      <p:cBhvr>
                                        <p:cTn id="179" dur="1000"/>
                                        <p:tgtEl>
                                          <p:spTgt spid="51"/>
                                        </p:tgtEl>
                                      </p:cBhvr>
                                    </p:animEffect>
                                  </p:childTnLst>
                                </p:cTn>
                              </p:par>
                              <p:par>
                                <p:cTn id="180" presetID="10" presetClass="exit" presetSubtype="0" fill="hold" grpId="1" nodeType="withEffect">
                                  <p:stCondLst>
                                    <p:cond delay="250"/>
                                  </p:stCondLst>
                                  <p:childTnLst>
                                    <p:animEffect transition="out" filter="fade">
                                      <p:cBhvr>
                                        <p:cTn id="181" dur="1000"/>
                                        <p:tgtEl>
                                          <p:spTgt spid="43"/>
                                        </p:tgtEl>
                                      </p:cBhvr>
                                    </p:animEffect>
                                    <p:set>
                                      <p:cBhvr>
                                        <p:cTn id="182" dur="1" fill="hold">
                                          <p:stCondLst>
                                            <p:cond delay="999"/>
                                          </p:stCondLst>
                                        </p:cTn>
                                        <p:tgtEl>
                                          <p:spTgt spid="43"/>
                                        </p:tgtEl>
                                        <p:attrNameLst>
                                          <p:attrName>style.visibility</p:attrName>
                                        </p:attrNameLst>
                                      </p:cBhvr>
                                      <p:to>
                                        <p:strVal val="hidden"/>
                                      </p:to>
                                    </p:set>
                                  </p:childTnLst>
                                </p:cTn>
                              </p:par>
                            </p:childTnLst>
                          </p:cTn>
                        </p:par>
                        <p:par>
                          <p:cTn id="183" fill="hold">
                            <p:stCondLst>
                              <p:cond delay="5250"/>
                            </p:stCondLst>
                            <p:childTnLst>
                              <p:par>
                                <p:cTn id="184" presetID="1" presetClass="exit" presetSubtype="0" fill="hold" grpId="1" nodeType="afterEffect">
                                  <p:stCondLst>
                                    <p:cond delay="0"/>
                                  </p:stCondLst>
                                  <p:childTnLst>
                                    <p:set>
                                      <p:cBhvr>
                                        <p:cTn id="185" dur="1" fill="hold">
                                          <p:stCondLst>
                                            <p:cond delay="0"/>
                                          </p:stCondLst>
                                        </p:cTn>
                                        <p:tgtEl>
                                          <p:spTgt spid="51"/>
                                        </p:tgtEl>
                                        <p:attrNameLst>
                                          <p:attrName>style.visibility</p:attrName>
                                        </p:attrNameLst>
                                      </p:cBhvr>
                                      <p:to>
                                        <p:strVal val="hidden"/>
                                      </p:to>
                                    </p:set>
                                  </p:childTnLst>
                                </p:cTn>
                              </p:par>
                            </p:childTnLst>
                          </p:cTn>
                        </p:par>
                        <p:par>
                          <p:cTn id="186" fill="hold">
                            <p:stCondLst>
                              <p:cond delay="5250"/>
                            </p:stCondLst>
                            <p:childTnLst>
                              <p:par>
                                <p:cTn id="187" presetID="1" presetClass="exit" presetSubtype="0" fill="hold" grpId="0" nodeType="afterEffect">
                                  <p:stCondLst>
                                    <p:cond delay="0"/>
                                  </p:stCondLst>
                                  <p:childTnLst>
                                    <p:set>
                                      <p:cBhvr>
                                        <p:cTn id="188" dur="1" fill="hold">
                                          <p:stCondLst>
                                            <p:cond delay="0"/>
                                          </p:stCondLst>
                                        </p:cTn>
                                        <p:tgtEl>
                                          <p:spTgt spid="47">
                                            <p:txEl>
                                              <p:pRg st="0" end="0"/>
                                            </p:txEl>
                                          </p:spTgt>
                                        </p:tgtEl>
                                        <p:attrNameLst>
                                          <p:attrName>style.visibility</p:attrName>
                                        </p:attrNameLst>
                                      </p:cBhvr>
                                      <p:to>
                                        <p:strVal val="hidden"/>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4" fill="hold" grpId="0" nodeType="clickEffect">
                                  <p:stCondLst>
                                    <p:cond delay="0"/>
                                  </p:stCondLst>
                                  <p:childTnLst>
                                    <p:set>
                                      <p:cBhvr>
                                        <p:cTn id="192" dur="1" fill="hold">
                                          <p:stCondLst>
                                            <p:cond delay="0"/>
                                          </p:stCondLst>
                                        </p:cTn>
                                        <p:tgtEl>
                                          <p:spTgt spid="52"/>
                                        </p:tgtEl>
                                        <p:attrNameLst>
                                          <p:attrName>style.visibility</p:attrName>
                                        </p:attrNameLst>
                                      </p:cBhvr>
                                      <p:to>
                                        <p:strVal val="visible"/>
                                      </p:to>
                                    </p:set>
                                    <p:animEffect transition="in" filter="wipe(down)">
                                      <p:cBhvr>
                                        <p:cTn id="193" dur="1000"/>
                                        <p:tgtEl>
                                          <p:spTgt spid="52"/>
                                        </p:tgtEl>
                                      </p:cBhvr>
                                    </p:animEffect>
                                  </p:childTnLst>
                                </p:cTn>
                              </p:par>
                              <p:par>
                                <p:cTn id="194" presetID="10" presetClass="entr" presetSubtype="0" fill="hold" nodeType="withEffect">
                                  <p:stCondLst>
                                    <p:cond delay="500"/>
                                  </p:stCondLst>
                                  <p:childTnLst>
                                    <p:set>
                                      <p:cBhvr>
                                        <p:cTn id="195" dur="1" fill="hold">
                                          <p:stCondLst>
                                            <p:cond delay="0"/>
                                          </p:stCondLst>
                                        </p:cTn>
                                        <p:tgtEl>
                                          <p:spTgt spid="53">
                                            <p:txEl>
                                              <p:pRg st="0" end="0"/>
                                            </p:txEl>
                                          </p:spTgt>
                                        </p:tgtEl>
                                        <p:attrNameLst>
                                          <p:attrName>style.visibility</p:attrName>
                                        </p:attrNameLst>
                                      </p:cBhvr>
                                      <p:to>
                                        <p:strVal val="visible"/>
                                      </p:to>
                                    </p:set>
                                    <p:animEffect transition="in" filter="fade">
                                      <p:cBhvr>
                                        <p:cTn id="196" dur="750"/>
                                        <p:tgtEl>
                                          <p:spTgt spid="53">
                                            <p:txEl>
                                              <p:pRg st="0" end="0"/>
                                            </p:txEl>
                                          </p:spTgt>
                                        </p:tgtEl>
                                      </p:cBhvr>
                                    </p:animEffect>
                                  </p:childTnLst>
                                </p:cTn>
                              </p:par>
                              <p:par>
                                <p:cTn id="197" presetID="10" presetClass="entr" presetSubtype="0" fill="hold" grpId="0" nodeType="withEffect">
                                  <p:stCondLst>
                                    <p:cond delay="500"/>
                                  </p:stCondLst>
                                  <p:childTnLst>
                                    <p:set>
                                      <p:cBhvr>
                                        <p:cTn id="198" dur="1" fill="hold">
                                          <p:stCondLst>
                                            <p:cond delay="0"/>
                                          </p:stCondLst>
                                        </p:cTn>
                                        <p:tgtEl>
                                          <p:spTgt spid="54"/>
                                        </p:tgtEl>
                                        <p:attrNameLst>
                                          <p:attrName>style.visibility</p:attrName>
                                        </p:attrNameLst>
                                      </p:cBhvr>
                                      <p:to>
                                        <p:strVal val="visible"/>
                                      </p:to>
                                    </p:set>
                                    <p:animEffect transition="in" filter="fade">
                                      <p:cBhvr>
                                        <p:cTn id="199" dur="500"/>
                                        <p:tgtEl>
                                          <p:spTgt spid="54"/>
                                        </p:tgtEl>
                                      </p:cBhvr>
                                    </p:animEffect>
                                  </p:childTnLst>
                                </p:cTn>
                              </p:par>
                              <p:par>
                                <p:cTn id="200" presetID="10" presetClass="entr" presetSubtype="0" fill="hold" grpId="0" nodeType="withEffect">
                                  <p:stCondLst>
                                    <p:cond delay="500"/>
                                  </p:stCondLst>
                                  <p:childTnLst>
                                    <p:set>
                                      <p:cBhvr>
                                        <p:cTn id="201" dur="1" fill="hold">
                                          <p:stCondLst>
                                            <p:cond delay="0"/>
                                          </p:stCondLst>
                                        </p:cTn>
                                        <p:tgtEl>
                                          <p:spTgt spid="55"/>
                                        </p:tgtEl>
                                        <p:attrNameLst>
                                          <p:attrName>style.visibility</p:attrName>
                                        </p:attrNameLst>
                                      </p:cBhvr>
                                      <p:to>
                                        <p:strVal val="visible"/>
                                      </p:to>
                                    </p:set>
                                    <p:animEffect transition="in" filter="fade">
                                      <p:cBhvr>
                                        <p:cTn id="202" dur="500"/>
                                        <p:tgtEl>
                                          <p:spTgt spid="55"/>
                                        </p:tgtEl>
                                      </p:cBhvr>
                                    </p:animEffect>
                                  </p:childTnLst>
                                </p:cTn>
                              </p:par>
                              <p:par>
                                <p:cTn id="203" presetID="10" presetClass="entr" presetSubtype="0" fill="hold" grpId="0" nodeType="withEffect">
                                  <p:stCondLst>
                                    <p:cond delay="500"/>
                                  </p:stCondLst>
                                  <p:childTnLst>
                                    <p:set>
                                      <p:cBhvr>
                                        <p:cTn id="204" dur="1" fill="hold">
                                          <p:stCondLst>
                                            <p:cond delay="0"/>
                                          </p:stCondLst>
                                        </p:cTn>
                                        <p:tgtEl>
                                          <p:spTgt spid="56"/>
                                        </p:tgtEl>
                                        <p:attrNameLst>
                                          <p:attrName>style.visibility</p:attrName>
                                        </p:attrNameLst>
                                      </p:cBhvr>
                                      <p:to>
                                        <p:strVal val="visible"/>
                                      </p:to>
                                    </p:set>
                                    <p:animEffect transition="in" filter="fade">
                                      <p:cBhvr>
                                        <p:cTn id="205" dur="500"/>
                                        <p:tgtEl>
                                          <p:spTgt spid="56"/>
                                        </p:tgtEl>
                                      </p:cBhvr>
                                    </p:animEffect>
                                  </p:childTnLst>
                                </p:cTn>
                              </p:par>
                              <p:par>
                                <p:cTn id="206" presetID="10" presetClass="entr" presetSubtype="0" fill="hold" grpId="0" nodeType="withEffect">
                                  <p:stCondLst>
                                    <p:cond delay="500"/>
                                  </p:stCondLst>
                                  <p:childTnLst>
                                    <p:set>
                                      <p:cBhvr>
                                        <p:cTn id="207" dur="1" fill="hold">
                                          <p:stCondLst>
                                            <p:cond delay="0"/>
                                          </p:stCondLst>
                                        </p:cTn>
                                        <p:tgtEl>
                                          <p:spTgt spid="59"/>
                                        </p:tgtEl>
                                        <p:attrNameLst>
                                          <p:attrName>style.visibility</p:attrName>
                                        </p:attrNameLst>
                                      </p:cBhvr>
                                      <p:to>
                                        <p:strVal val="visible"/>
                                      </p:to>
                                    </p:set>
                                    <p:animEffect transition="in" filter="fade">
                                      <p:cBhvr>
                                        <p:cTn id="208" dur="500"/>
                                        <p:tgtEl>
                                          <p:spTgt spid="59"/>
                                        </p:tgtEl>
                                      </p:cBhvr>
                                    </p:animEffect>
                                  </p:childTnLst>
                                </p:cTn>
                              </p:par>
                            </p:childTnLst>
                          </p:cTn>
                        </p:par>
                        <p:par>
                          <p:cTn id="209" fill="hold">
                            <p:stCondLst>
                              <p:cond delay="1250"/>
                            </p:stCondLst>
                            <p:childTnLst>
                              <p:par>
                                <p:cTn id="210" presetID="1" presetClass="exit" presetSubtype="0" fill="hold" grpId="1" nodeType="afterEffect">
                                  <p:stCondLst>
                                    <p:cond delay="1000"/>
                                  </p:stCondLst>
                                  <p:childTnLst>
                                    <p:set>
                                      <p:cBhvr>
                                        <p:cTn id="211" dur="1" fill="hold">
                                          <p:stCondLst>
                                            <p:cond delay="0"/>
                                          </p:stCondLst>
                                        </p:cTn>
                                        <p:tgtEl>
                                          <p:spTgt spid="52"/>
                                        </p:tgtEl>
                                        <p:attrNameLst>
                                          <p:attrName>style.visibility</p:attrName>
                                        </p:attrNameLst>
                                      </p:cBhvr>
                                      <p:to>
                                        <p:strVal val="hidden"/>
                                      </p:to>
                                    </p:set>
                                  </p:childTnLst>
                                </p:cTn>
                              </p:par>
                            </p:childTnLst>
                          </p:cTn>
                        </p:par>
                        <p:par>
                          <p:cTn id="212" fill="hold">
                            <p:stCondLst>
                              <p:cond delay="2250"/>
                            </p:stCondLst>
                            <p:childTnLst>
                              <p:par>
                                <p:cTn id="213" presetID="1" presetClass="exit" presetSubtype="0" fill="hold" grpId="0" nodeType="afterEffect">
                                  <p:stCondLst>
                                    <p:cond delay="0"/>
                                  </p:stCondLst>
                                  <p:childTnLst>
                                    <p:set>
                                      <p:cBhvr>
                                        <p:cTn id="214" dur="1" fill="hold">
                                          <p:stCondLst>
                                            <p:cond delay="0"/>
                                          </p:stCondLst>
                                        </p:cTn>
                                        <p:tgtEl>
                                          <p:spTgt spid="5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5" grpId="0" animBg="1"/>
      <p:bldP spid="17" grpId="0" animBg="1"/>
      <p:bldP spid="17" grpId="1" animBg="1"/>
      <p:bldP spid="18" grpId="0" animBg="1"/>
      <p:bldP spid="18" grpId="1" animBg="1"/>
      <p:bldP spid="16" grpId="0" build="allAtOnce"/>
      <p:bldP spid="19" grpId="0" animBg="1"/>
      <p:bldP spid="19" grpId="1" animBg="1"/>
      <p:bldP spid="20" grpId="0" build="allAtOnce"/>
      <p:bldP spid="28" grpId="0" animBg="1"/>
      <p:bldP spid="28" grpId="1" animBg="1"/>
      <p:bldP spid="29" grpId="0" animBg="1"/>
      <p:bldP spid="29" grpId="1" animBg="1"/>
      <p:bldP spid="27" grpId="0" build="allAtOnce"/>
      <p:bldP spid="33" grpId="0" animBg="1"/>
      <p:bldP spid="33" grpId="1" animBg="1"/>
      <p:bldP spid="34" grpId="0" build="allAtOnce"/>
      <p:bldP spid="37" grpId="0" animBg="1"/>
      <p:bldP spid="37" grpId="1" animBg="1"/>
      <p:bldP spid="38" grpId="0" animBg="1"/>
      <p:bldP spid="38" grpId="1" animBg="1"/>
      <p:bldP spid="39" grpId="0" build="allAtOnce"/>
      <p:bldP spid="40" grpId="0" animBg="1"/>
      <p:bldP spid="40" grpId="1" animBg="1"/>
      <p:bldP spid="41" grpId="0" build="allAtOnce"/>
      <p:bldP spid="42" grpId="0" animBg="1"/>
      <p:bldP spid="42" grpId="1" animBg="1"/>
      <p:bldP spid="43" grpId="0" animBg="1"/>
      <p:bldP spid="43" grpId="1" animBg="1"/>
      <p:bldP spid="44" grpId="0" build="allAtOnce"/>
      <p:bldP spid="45" grpId="0" animBg="1"/>
      <p:bldP spid="45" grpId="1" animBg="1"/>
      <p:bldP spid="46" grpId="0" build="allAtOnce"/>
      <p:bldP spid="47" grpId="0" build="allAtOnce"/>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build="allAtOnce"/>
      <p:bldP spid="54" grpId="0" animBg="1"/>
      <p:bldP spid="55" grpId="0" animBg="1"/>
      <p:bldP spid="56" grpId="0" animBg="1"/>
      <p:bldP spid="5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Conclusion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System</a:t>
            </a:r>
            <a:r>
              <a:rPr kumimoji="1" lang="zh-CN" altLang="en-US" sz="2400" dirty="0"/>
              <a:t> </a:t>
            </a:r>
            <a:r>
              <a:rPr kumimoji="1" lang="en-US" altLang="zh-CN" sz="2400" dirty="0"/>
              <a:t>call</a:t>
            </a:r>
            <a:r>
              <a:rPr kumimoji="1" lang="zh-CN" altLang="en-US" sz="2400" dirty="0"/>
              <a:t> </a:t>
            </a:r>
            <a:r>
              <a:rPr kumimoji="1" lang="en-US" altLang="zh-CN" sz="2400" dirty="0"/>
              <a:t>VS.</a:t>
            </a:r>
            <a:r>
              <a:rPr kumimoji="1" lang="zh-CN" altLang="en-US" sz="2400" dirty="0"/>
              <a:t> </a:t>
            </a:r>
            <a:r>
              <a:rPr kumimoji="1" lang="en-US" altLang="zh-CN" sz="2400" dirty="0"/>
              <a:t>function</a:t>
            </a:r>
            <a:r>
              <a:rPr kumimoji="1" lang="zh-CN" altLang="en-US" sz="2400" dirty="0"/>
              <a:t> </a:t>
            </a:r>
            <a:r>
              <a:rPr kumimoji="1" lang="en-US" altLang="zh-CN" sz="2400" dirty="0"/>
              <a:t>call</a:t>
            </a:r>
            <a:endParaRPr kumimoji="1" lang="zh-CN" altLang="en-US" sz="2400" dirty="0"/>
          </a:p>
          <a:p>
            <a:pPr lvl="1"/>
            <a:r>
              <a:rPr kumimoji="1" lang="en-US" altLang="zh-CN" sz="2000" dirty="0"/>
              <a:t>Trap!</a:t>
            </a:r>
            <a:r>
              <a:rPr kumimoji="1" lang="zh-CN" altLang="en-US" sz="2000" dirty="0"/>
              <a:t> </a:t>
            </a:r>
            <a:r>
              <a:rPr kumimoji="1" lang="en-US" altLang="zh-CN" sz="2000" dirty="0"/>
              <a:t>Switching</a:t>
            </a:r>
            <a:r>
              <a:rPr kumimoji="1" lang="zh-CN" altLang="en-US" sz="2000" dirty="0"/>
              <a:t> </a:t>
            </a:r>
            <a:r>
              <a:rPr kumimoji="1" lang="en-US" altLang="zh-CN" sz="2000" dirty="0"/>
              <a:t>the</a:t>
            </a:r>
            <a:r>
              <a:rPr kumimoji="1" lang="zh-CN" altLang="en-US" sz="2000" dirty="0"/>
              <a:t> </a:t>
            </a:r>
            <a:r>
              <a:rPr kumimoji="1" lang="en-US" altLang="zh-CN" sz="2000" dirty="0"/>
              <a:t>mode</a:t>
            </a:r>
            <a:endParaRPr kumimoji="1" lang="zh-CN" altLang="en-US" sz="2000" dirty="0"/>
          </a:p>
          <a:p>
            <a:pPr lvl="1"/>
            <a:r>
              <a:rPr kumimoji="1" lang="en-US" altLang="zh-CN" sz="2000" dirty="0"/>
              <a:t>State</a:t>
            </a:r>
            <a:r>
              <a:rPr kumimoji="1" lang="zh-CN" altLang="en-US" sz="2000" dirty="0"/>
              <a:t> </a:t>
            </a:r>
            <a:r>
              <a:rPr kumimoji="1" lang="en-US" altLang="zh-CN" sz="2000" dirty="0"/>
              <a:t>saving/restoring,</a:t>
            </a:r>
            <a:r>
              <a:rPr kumimoji="1" lang="zh-CN" altLang="en-US" sz="2000" dirty="0"/>
              <a:t> </a:t>
            </a:r>
            <a:r>
              <a:rPr kumimoji="1" lang="en-US" altLang="zh-CN" sz="2000" dirty="0"/>
              <a:t>changing</a:t>
            </a:r>
            <a:r>
              <a:rPr kumimoji="1" lang="zh-CN" altLang="en-US" sz="2000" dirty="0"/>
              <a:t> </a:t>
            </a:r>
            <a:r>
              <a:rPr kumimoji="1" lang="en-US" altLang="zh-CN" sz="2000" dirty="0"/>
              <a:t>stack,</a:t>
            </a:r>
            <a:r>
              <a:rPr kumimoji="1" lang="zh-CN" altLang="en-US" sz="2000" dirty="0"/>
              <a:t> </a:t>
            </a:r>
            <a:r>
              <a:rPr kumimoji="1" lang="en-US" altLang="zh-CN" sz="2000" dirty="0"/>
              <a:t>checking</a:t>
            </a:r>
            <a:r>
              <a:rPr kumimoji="1" lang="is-IS" altLang="zh-CN" sz="2000" dirty="0"/>
              <a:t>…</a:t>
            </a:r>
            <a:endParaRPr kumimoji="1" lang="zh-CN" altLang="en-US" sz="2000" dirty="0"/>
          </a:p>
          <a:p>
            <a:r>
              <a:rPr kumimoji="1" lang="en-US" altLang="zh-CN" sz="2400" dirty="0"/>
              <a:t>‘</a:t>
            </a:r>
            <a:r>
              <a:rPr kumimoji="1" lang="en-US" altLang="zh-CN" sz="2400" dirty="0" err="1"/>
              <a:t>Int</a:t>
            </a:r>
            <a:r>
              <a:rPr kumimoji="1" lang="zh-CN" altLang="en-US" sz="2400" dirty="0"/>
              <a:t> </a:t>
            </a:r>
            <a:r>
              <a:rPr kumimoji="1" lang="en-US" altLang="zh-CN" sz="2400" dirty="0"/>
              <a:t>0x80’</a:t>
            </a:r>
            <a:r>
              <a:rPr kumimoji="1" lang="zh-CN" altLang="en-US" sz="2400" dirty="0"/>
              <a:t> </a:t>
            </a:r>
            <a:r>
              <a:rPr kumimoji="1" lang="en-US" altLang="zh-CN" sz="2400" dirty="0"/>
              <a:t>is</a:t>
            </a:r>
            <a:r>
              <a:rPr kumimoji="1" lang="zh-CN" altLang="en-US" sz="2400" dirty="0"/>
              <a:t> </a:t>
            </a:r>
            <a:r>
              <a:rPr kumimoji="1" lang="en-US" altLang="zh-CN" sz="2400" dirty="0"/>
              <a:t>not</a:t>
            </a:r>
            <a:r>
              <a:rPr kumimoji="1" lang="zh-CN" altLang="en-US" sz="2400" dirty="0"/>
              <a:t> </a:t>
            </a:r>
            <a:r>
              <a:rPr kumimoji="1" lang="en-US" altLang="zh-CN" sz="2400" dirty="0"/>
              <a:t>enough</a:t>
            </a:r>
            <a:endParaRPr kumimoji="1" lang="zh-CN" altLang="en-US" sz="2400" dirty="0"/>
          </a:p>
          <a:p>
            <a:pPr lvl="1"/>
            <a:r>
              <a:rPr kumimoji="1" lang="en-US" altLang="zh-CN" sz="2000" dirty="0"/>
              <a:t>New</a:t>
            </a:r>
            <a:r>
              <a:rPr kumimoji="1" lang="zh-CN" altLang="en-US" sz="2000" dirty="0"/>
              <a:t> </a:t>
            </a:r>
            <a:r>
              <a:rPr kumimoji="1" lang="en-US" altLang="zh-CN" sz="2000" dirty="0"/>
              <a:t>instructions</a:t>
            </a:r>
            <a:r>
              <a:rPr kumimoji="1" lang="zh-CN" altLang="en-US" sz="2000" dirty="0"/>
              <a:t> </a:t>
            </a:r>
            <a:r>
              <a:rPr kumimoji="1" lang="en-US" altLang="zh-CN" sz="2000" dirty="0"/>
              <a:t>for</a:t>
            </a:r>
            <a:r>
              <a:rPr kumimoji="1" lang="zh-CN" altLang="en-US" sz="2000" dirty="0"/>
              <a:t> </a:t>
            </a:r>
            <a:r>
              <a:rPr kumimoji="1" lang="en-US" altLang="zh-CN" sz="2000" dirty="0"/>
              <a:t>lower</a:t>
            </a:r>
            <a:r>
              <a:rPr kumimoji="1" lang="zh-CN" altLang="en-US" sz="2000" dirty="0"/>
              <a:t> </a:t>
            </a:r>
            <a:r>
              <a:rPr kumimoji="1" lang="en-US" altLang="zh-CN" sz="2000" dirty="0"/>
              <a:t>latency</a:t>
            </a:r>
            <a:endParaRPr kumimoji="1" lang="zh-CN" altLang="en-US" sz="2000" dirty="0"/>
          </a:p>
          <a:p>
            <a:pPr lvl="1"/>
            <a:r>
              <a:rPr kumimoji="1" lang="en-US" altLang="zh-CN" sz="2000" dirty="0" err="1"/>
              <a:t>vDSO</a:t>
            </a:r>
            <a:r>
              <a:rPr kumimoji="1" lang="zh-CN" altLang="en-US" sz="2000" dirty="0"/>
              <a:t> </a:t>
            </a:r>
            <a:r>
              <a:rPr kumimoji="1" lang="en-US" altLang="zh-CN" sz="2000" dirty="0"/>
              <a:t>for</a:t>
            </a:r>
            <a:r>
              <a:rPr kumimoji="1" lang="zh-CN" altLang="en-US" sz="2000" dirty="0"/>
              <a:t> </a:t>
            </a:r>
            <a:r>
              <a:rPr kumimoji="1" lang="en-US" altLang="zh-CN" sz="2000" dirty="0"/>
              <a:t>reducing</a:t>
            </a:r>
            <a:r>
              <a:rPr kumimoji="1" lang="zh-CN" altLang="en-US" sz="2000" dirty="0"/>
              <a:t> </a:t>
            </a:r>
            <a:r>
              <a:rPr kumimoji="1" lang="en-US" altLang="zh-CN" sz="2000" dirty="0"/>
              <a:t>trapping</a:t>
            </a:r>
            <a:endParaRPr kumimoji="1" lang="zh-CN" altLang="en-US" sz="2000" dirty="0"/>
          </a:p>
          <a:p>
            <a:pPr lvl="1"/>
            <a:r>
              <a:rPr kumimoji="1" lang="en-US" altLang="zh-CN" sz="2000" dirty="0" err="1"/>
              <a:t>FlexSC</a:t>
            </a:r>
            <a:r>
              <a:rPr kumimoji="1" lang="zh-CN" altLang="en-US" sz="2000" dirty="0"/>
              <a:t> </a:t>
            </a:r>
            <a:r>
              <a:rPr kumimoji="1" lang="en-US" altLang="zh-CN" sz="2000" dirty="0"/>
              <a:t>for</a:t>
            </a:r>
            <a:r>
              <a:rPr kumimoji="1" lang="zh-CN" altLang="en-US" sz="2000" dirty="0"/>
              <a:t> </a:t>
            </a:r>
            <a:r>
              <a:rPr kumimoji="1" lang="en-US" altLang="zh-CN" sz="2000" dirty="0"/>
              <a:t>further</a:t>
            </a:r>
            <a:r>
              <a:rPr kumimoji="1" lang="zh-CN" altLang="en-US" sz="2000" dirty="0"/>
              <a:t> </a:t>
            </a:r>
            <a:r>
              <a:rPr kumimoji="1" lang="en-US" altLang="zh-CN" sz="2000" dirty="0"/>
              <a:t>reducing</a:t>
            </a:r>
            <a:r>
              <a:rPr kumimoji="1" lang="zh-CN" altLang="en-US" sz="2000" dirty="0"/>
              <a:t> </a:t>
            </a:r>
            <a:r>
              <a:rPr kumimoji="1" lang="en-US" altLang="zh-CN" sz="2000" dirty="0"/>
              <a:t>trapping</a:t>
            </a:r>
            <a:r>
              <a:rPr kumimoji="1" lang="zh-CN" altLang="en-US" sz="2000" dirty="0"/>
              <a:t> </a:t>
            </a:r>
            <a:r>
              <a:rPr kumimoji="1" lang="en-US" altLang="zh-CN" sz="2000" dirty="0"/>
              <a:t>by</a:t>
            </a:r>
            <a:r>
              <a:rPr kumimoji="1" lang="zh-CN" altLang="en-US" sz="2000" dirty="0"/>
              <a:t> </a:t>
            </a:r>
            <a:r>
              <a:rPr kumimoji="1" lang="en-US" altLang="zh-CN" sz="2000" dirty="0"/>
              <a:t>multi-core</a:t>
            </a:r>
            <a:endParaRPr kumimoji="1" lang="zh-CN" altLang="en-US" sz="2000" dirty="0"/>
          </a:p>
          <a:p>
            <a:pPr lvl="1"/>
            <a:endParaRPr kumimoji="1" lang="zh-CN" altLang="en-US" sz="2000" dirty="0"/>
          </a:p>
        </p:txBody>
      </p:sp>
    </p:spTree>
    <p:extLst>
      <p:ext uri="{BB962C8B-B14F-4D97-AF65-F5344CB8AC3E}">
        <p14:creationId xmlns:p14="http://schemas.microsoft.com/office/powerpoint/2010/main" val="41978836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Cross</a:t>
            </a:r>
            <a:r>
              <a:rPr kumimoji="1" lang="en-US" altLang="zh-CN" dirty="0"/>
              <a:t>-</a:t>
            </a:r>
            <a:r>
              <a:rPr kumimoji="1" lang="en-US" altLang="zh-CN" dirty="0" smtClean="0"/>
              <a:t>Mode</a:t>
            </a:r>
            <a:r>
              <a:rPr kumimoji="1" lang="zh-CN" altLang="en-US" dirty="0" smtClean="0"/>
              <a:t> </a:t>
            </a:r>
            <a:r>
              <a:rPr kumimoji="1" lang="en-US" altLang="zh-CN" dirty="0" smtClean="0"/>
              <a:t>Calls</a:t>
            </a:r>
            <a:endParaRPr kumimoji="1" lang="zh-CN" altLang="en-US" dirty="0"/>
          </a:p>
        </p:txBody>
      </p:sp>
      <p:sp>
        <p:nvSpPr>
          <p:cNvPr id="3" name="内容占位符 2"/>
          <p:cNvSpPr>
            <a:spLocks noGrp="1"/>
          </p:cNvSpPr>
          <p:nvPr>
            <p:ph idx="1"/>
          </p:nvPr>
        </p:nvSpPr>
        <p:spPr>
          <a:xfrm>
            <a:off x="457200" y="1905001"/>
            <a:ext cx="4330824" cy="4188295"/>
          </a:xfrm>
        </p:spPr>
        <p:txBody>
          <a:bodyPr>
            <a:normAutofit/>
          </a:bodyPr>
          <a:lstStyle/>
          <a:p>
            <a:r>
              <a:rPr kumimoji="1" lang="en-US" altLang="zh-CN" sz="2400" dirty="0" err="1"/>
              <a:t>ProxOS</a:t>
            </a:r>
            <a:endParaRPr kumimoji="1" lang="zh-CN" altLang="en-US" sz="2400" dirty="0"/>
          </a:p>
          <a:p>
            <a:pPr lvl="1"/>
            <a:r>
              <a:rPr kumimoji="1" lang="en-US" altLang="zh-CN" sz="2000" dirty="0"/>
              <a:t>Two</a:t>
            </a:r>
            <a:r>
              <a:rPr kumimoji="1" lang="zh-CN" altLang="en-US" sz="2000" dirty="0"/>
              <a:t> </a:t>
            </a:r>
            <a:r>
              <a:rPr kumimoji="1" lang="en-US" altLang="zh-CN" sz="2000" dirty="0"/>
              <a:t>virtual</a:t>
            </a:r>
            <a:r>
              <a:rPr kumimoji="1" lang="zh-CN" altLang="en-US" sz="2000" dirty="0"/>
              <a:t> </a:t>
            </a:r>
            <a:r>
              <a:rPr kumimoji="1" lang="en-US" altLang="zh-CN" sz="2000" dirty="0"/>
              <a:t>machines,</a:t>
            </a:r>
            <a:r>
              <a:rPr kumimoji="1" lang="zh-CN" altLang="en-US" sz="2000" dirty="0"/>
              <a:t> </a:t>
            </a:r>
            <a:r>
              <a:rPr kumimoji="1" lang="en-US" altLang="zh-CN" sz="2000" dirty="0"/>
              <a:t>one</a:t>
            </a:r>
            <a:r>
              <a:rPr kumimoji="1" lang="zh-CN" altLang="en-US" sz="2000" dirty="0"/>
              <a:t> </a:t>
            </a:r>
            <a:r>
              <a:rPr kumimoji="1" lang="en-US" altLang="zh-CN" sz="2000" dirty="0"/>
              <a:t>is</a:t>
            </a:r>
            <a:r>
              <a:rPr kumimoji="1" lang="zh-CN" altLang="en-US" sz="2000" dirty="0"/>
              <a:t> </a:t>
            </a:r>
            <a:r>
              <a:rPr kumimoji="1" lang="en-US" altLang="zh-CN" sz="2000" dirty="0"/>
              <a:t>trusted</a:t>
            </a:r>
            <a:r>
              <a:rPr kumimoji="1" lang="zh-CN" altLang="en-US" sz="2000" dirty="0"/>
              <a:t> </a:t>
            </a:r>
            <a:r>
              <a:rPr kumimoji="1" lang="en-US" altLang="zh-CN" sz="2000" dirty="0"/>
              <a:t>and</a:t>
            </a:r>
            <a:r>
              <a:rPr kumimoji="1" lang="zh-CN" altLang="en-US" sz="2000" dirty="0"/>
              <a:t> </a:t>
            </a:r>
            <a:r>
              <a:rPr kumimoji="1" lang="en-US" altLang="zh-CN" sz="2000" dirty="0"/>
              <a:t>the</a:t>
            </a:r>
            <a:r>
              <a:rPr kumimoji="1" lang="zh-CN" altLang="en-US" sz="2000" dirty="0"/>
              <a:t> </a:t>
            </a:r>
            <a:r>
              <a:rPr kumimoji="1" lang="en-US" altLang="zh-CN" sz="2000" dirty="0"/>
              <a:t>other</a:t>
            </a:r>
            <a:r>
              <a:rPr kumimoji="1" lang="zh-CN" altLang="en-US" sz="2000" dirty="0"/>
              <a:t> </a:t>
            </a:r>
            <a:r>
              <a:rPr kumimoji="1" lang="en-US" altLang="zh-CN" sz="2000" dirty="0"/>
              <a:t>is</a:t>
            </a:r>
            <a:r>
              <a:rPr kumimoji="1" lang="zh-CN" altLang="en-US" sz="2000" dirty="0"/>
              <a:t> </a:t>
            </a:r>
            <a:r>
              <a:rPr kumimoji="1" lang="en-US" altLang="zh-CN" sz="2000" dirty="0"/>
              <a:t>untrusted</a:t>
            </a:r>
            <a:endParaRPr kumimoji="1" lang="zh-CN" altLang="en-US" sz="2000" dirty="0"/>
          </a:p>
          <a:p>
            <a:pPr lvl="1"/>
            <a:r>
              <a:rPr kumimoji="1" lang="en-US" altLang="zh-CN" sz="2000" dirty="0"/>
              <a:t>Redirect</a:t>
            </a:r>
            <a:r>
              <a:rPr kumimoji="1" lang="zh-CN" altLang="en-US" sz="2000" dirty="0"/>
              <a:t> </a:t>
            </a:r>
            <a:r>
              <a:rPr kumimoji="1" lang="en-US" altLang="zh-CN" sz="2000" dirty="0"/>
              <a:t>untrusted</a:t>
            </a:r>
            <a:r>
              <a:rPr kumimoji="1" lang="zh-CN" altLang="en-US" sz="2000" dirty="0"/>
              <a:t> </a:t>
            </a:r>
            <a:r>
              <a:rPr kumimoji="1" lang="en-US" altLang="zh-CN" sz="2000" dirty="0"/>
              <a:t>system</a:t>
            </a:r>
            <a:r>
              <a:rPr kumimoji="1" lang="zh-CN" altLang="en-US" sz="2000" dirty="0"/>
              <a:t> </a:t>
            </a:r>
            <a:r>
              <a:rPr kumimoji="1" lang="en-US" altLang="zh-CN" sz="2000" dirty="0"/>
              <a:t>calls</a:t>
            </a:r>
            <a:r>
              <a:rPr kumimoji="1" lang="zh-CN" altLang="en-US" sz="2000" dirty="0"/>
              <a:t> </a:t>
            </a:r>
            <a:r>
              <a:rPr kumimoji="1" lang="en-US" altLang="zh-CN" sz="2000" dirty="0"/>
              <a:t>to</a:t>
            </a:r>
            <a:r>
              <a:rPr kumimoji="1" lang="zh-CN" altLang="en-US" sz="2000" dirty="0"/>
              <a:t> </a:t>
            </a:r>
            <a:r>
              <a:rPr kumimoji="1" lang="en-US" altLang="zh-CN" sz="2000" dirty="0"/>
              <a:t>the</a:t>
            </a:r>
            <a:r>
              <a:rPr kumimoji="1" lang="zh-CN" altLang="en-US" sz="2000" dirty="0"/>
              <a:t> </a:t>
            </a:r>
            <a:r>
              <a:rPr kumimoji="1" lang="en-US" altLang="zh-CN" sz="2000" dirty="0"/>
              <a:t>untrusted</a:t>
            </a:r>
            <a:r>
              <a:rPr kumimoji="1" lang="zh-CN" altLang="en-US" sz="2000" dirty="0"/>
              <a:t> </a:t>
            </a:r>
            <a:r>
              <a:rPr kumimoji="1" lang="en-US" altLang="zh-CN" sz="2000" dirty="0"/>
              <a:t>VMs</a:t>
            </a:r>
            <a:endParaRPr kumimoji="1" lang="zh-CN" altLang="en-US" sz="2000" dirty="0"/>
          </a:p>
          <a:p>
            <a:pPr lvl="1"/>
            <a:r>
              <a:rPr kumimoji="1" lang="en-US" altLang="zh-CN" sz="2000" dirty="0"/>
              <a:t>Overhead</a:t>
            </a:r>
            <a:r>
              <a:rPr kumimoji="1" lang="zh-CN" altLang="en-US" sz="2000" dirty="0"/>
              <a:t> </a:t>
            </a:r>
            <a:r>
              <a:rPr kumimoji="1" lang="en-US" altLang="zh-CN" sz="2000" dirty="0"/>
              <a:t>of</a:t>
            </a:r>
            <a:r>
              <a:rPr kumimoji="1" lang="zh-CN" altLang="en-US" sz="2000" dirty="0"/>
              <a:t> </a:t>
            </a:r>
            <a:r>
              <a:rPr kumimoji="1" lang="en-US" altLang="zh-CN" sz="2000" dirty="0"/>
              <a:t>mode</a:t>
            </a:r>
            <a:r>
              <a:rPr kumimoji="1" lang="zh-CN" altLang="en-US" sz="2000" dirty="0"/>
              <a:t> </a:t>
            </a:r>
            <a:r>
              <a:rPr kumimoji="1" lang="en-US" altLang="zh-CN" sz="2000" dirty="0"/>
              <a:t>switching</a:t>
            </a:r>
            <a:r>
              <a:rPr kumimoji="1" lang="zh-CN" altLang="en-US" sz="2000" dirty="0"/>
              <a:t> </a:t>
            </a:r>
            <a:r>
              <a:rPr kumimoji="1" lang="en-US" altLang="zh-CN" sz="2000" dirty="0"/>
              <a:t>could</a:t>
            </a:r>
            <a:r>
              <a:rPr kumimoji="1" lang="zh-CN" altLang="en-US" sz="2000" dirty="0"/>
              <a:t> </a:t>
            </a:r>
            <a:r>
              <a:rPr kumimoji="1" lang="en-US" altLang="zh-CN" sz="2000" dirty="0"/>
              <a:t>be</a:t>
            </a:r>
            <a:r>
              <a:rPr kumimoji="1" lang="zh-CN" altLang="en-US" sz="2000" dirty="0"/>
              <a:t> </a:t>
            </a:r>
            <a:r>
              <a:rPr kumimoji="1" lang="en-US" altLang="zh-CN" sz="2000" dirty="0"/>
              <a:t>high!</a:t>
            </a:r>
            <a:endParaRPr kumimoji="1" lang="zh-CN" altLang="en-US" sz="2000" dirty="0"/>
          </a:p>
          <a:p>
            <a:r>
              <a:rPr kumimoji="1" lang="en-US" altLang="zh-CN" sz="2400" dirty="0"/>
              <a:t>More</a:t>
            </a:r>
            <a:endParaRPr kumimoji="1" lang="zh-CN" altLang="en-US" sz="2400" dirty="0"/>
          </a:p>
          <a:p>
            <a:pPr lvl="1"/>
            <a:r>
              <a:rPr kumimoji="1" lang="en-US" altLang="zh-CN" sz="2000" dirty="0"/>
              <a:t>Nested</a:t>
            </a:r>
            <a:r>
              <a:rPr kumimoji="1" lang="zh-CN" altLang="en-US" sz="2000" dirty="0"/>
              <a:t> </a:t>
            </a:r>
            <a:r>
              <a:rPr kumimoji="1" lang="en-US" altLang="zh-CN" sz="2000" dirty="0"/>
              <a:t>Virtualization</a:t>
            </a:r>
            <a:endParaRPr kumimoji="1" lang="zh-CN" altLang="en-US" sz="2000" dirty="0"/>
          </a:p>
        </p:txBody>
      </p:sp>
      <p:pic>
        <p:nvPicPr>
          <p:cNvPr id="5" name="图片 4"/>
          <p:cNvPicPr>
            <a:picLocks noChangeAspect="1"/>
          </p:cNvPicPr>
          <p:nvPr/>
        </p:nvPicPr>
        <p:blipFill>
          <a:blip r:embed="rId2"/>
          <a:stretch>
            <a:fillRect/>
          </a:stretch>
        </p:blipFill>
        <p:spPr>
          <a:xfrm>
            <a:off x="4948050" y="1700808"/>
            <a:ext cx="3751363" cy="4320480"/>
          </a:xfrm>
          <a:prstGeom prst="rect">
            <a:avLst/>
          </a:prstGeom>
        </p:spPr>
      </p:pic>
    </p:spTree>
    <p:extLst>
      <p:ext uri="{BB962C8B-B14F-4D97-AF65-F5344CB8AC3E}">
        <p14:creationId xmlns:p14="http://schemas.microsoft.com/office/powerpoint/2010/main" val="397835386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Optimization</a:t>
            </a:r>
            <a:r>
              <a:rPr kumimoji="1" lang="zh-CN" altLang="en-US" dirty="0" smtClean="0"/>
              <a:t> </a:t>
            </a:r>
            <a:r>
              <a:rPr kumimoji="1" lang="en-US" altLang="zh-CN" dirty="0" smtClean="0"/>
              <a:t>for</a:t>
            </a:r>
            <a:r>
              <a:rPr kumimoji="1" lang="zh-CN" altLang="en-US" dirty="0" smtClean="0"/>
              <a:t> </a:t>
            </a:r>
            <a:r>
              <a:rPr kumimoji="1" lang="en-US" altLang="zh-CN" dirty="0" smtClean="0"/>
              <a:t>Cross-Mode</a:t>
            </a:r>
            <a:r>
              <a:rPr kumimoji="1" lang="zh-CN" altLang="en-US" dirty="0" smtClean="0"/>
              <a:t> </a:t>
            </a:r>
            <a:r>
              <a:rPr kumimoji="1" lang="en-US" altLang="zh-CN" dirty="0" smtClean="0"/>
              <a:t>Calls</a:t>
            </a:r>
            <a:endParaRPr kumimoji="1" lang="zh-CN" altLang="en-US" dirty="0"/>
          </a:p>
        </p:txBody>
      </p:sp>
      <p:sp>
        <p:nvSpPr>
          <p:cNvPr id="3" name="内容占位符 2"/>
          <p:cNvSpPr>
            <a:spLocks noGrp="1"/>
          </p:cNvSpPr>
          <p:nvPr>
            <p:ph idx="1"/>
          </p:nvPr>
        </p:nvSpPr>
        <p:spPr/>
        <p:txBody>
          <a:bodyPr>
            <a:normAutofit/>
          </a:bodyPr>
          <a:lstStyle/>
          <a:p>
            <a:r>
              <a:rPr kumimoji="1" lang="en-US" altLang="zh-CN" sz="2400" dirty="0"/>
              <a:t>Using</a:t>
            </a:r>
            <a:r>
              <a:rPr kumimoji="1" lang="zh-CN" altLang="en-US" sz="2400" dirty="0"/>
              <a:t> </a:t>
            </a:r>
            <a:r>
              <a:rPr kumimoji="1" lang="en-US" altLang="zh-CN" sz="2400" dirty="0"/>
              <a:t>shared</a:t>
            </a:r>
            <a:r>
              <a:rPr kumimoji="1" lang="zh-CN" altLang="en-US" sz="2400" dirty="0"/>
              <a:t> </a:t>
            </a:r>
            <a:r>
              <a:rPr kumimoji="1" lang="en-US" altLang="zh-CN" sz="2400" dirty="0"/>
              <a:t>memory</a:t>
            </a:r>
            <a:r>
              <a:rPr kumimoji="1" lang="zh-CN" altLang="en-US" sz="2400" dirty="0"/>
              <a:t> </a:t>
            </a:r>
            <a:r>
              <a:rPr kumimoji="1" lang="en-US" altLang="zh-CN" sz="2400" dirty="0"/>
              <a:t>(like</a:t>
            </a:r>
            <a:r>
              <a:rPr kumimoji="1" lang="zh-CN" altLang="en-US" sz="2400" dirty="0"/>
              <a:t> </a:t>
            </a:r>
            <a:r>
              <a:rPr kumimoji="1" lang="en-US" altLang="zh-CN" sz="2400" dirty="0" err="1"/>
              <a:t>FlexSC</a:t>
            </a:r>
            <a:r>
              <a:rPr kumimoji="1" lang="en-US" altLang="zh-CN" sz="2400" dirty="0"/>
              <a:t>)</a:t>
            </a:r>
            <a:endParaRPr kumimoji="1" lang="zh-CN" altLang="en-US" sz="2400" dirty="0"/>
          </a:p>
          <a:p>
            <a:pPr lvl="1"/>
            <a:r>
              <a:rPr kumimoji="1" lang="en-US" altLang="zh-CN" sz="2000" dirty="0"/>
              <a:t>Make</a:t>
            </a:r>
            <a:r>
              <a:rPr kumimoji="1" lang="zh-CN" altLang="en-US" sz="2000" dirty="0"/>
              <a:t> </a:t>
            </a:r>
            <a:r>
              <a:rPr kumimoji="1" lang="en-US" altLang="zh-CN" sz="2000" dirty="0"/>
              <a:t>synchronous</a:t>
            </a:r>
            <a:r>
              <a:rPr kumimoji="1" lang="zh-CN" altLang="en-US" sz="2000" dirty="0"/>
              <a:t> </a:t>
            </a:r>
            <a:r>
              <a:rPr kumimoji="1" lang="en-US" altLang="zh-CN" sz="2000" dirty="0"/>
              <a:t>calls</a:t>
            </a:r>
            <a:r>
              <a:rPr kumimoji="1" lang="zh-CN" altLang="en-US" sz="2000" dirty="0"/>
              <a:t> </a:t>
            </a:r>
            <a:r>
              <a:rPr kumimoji="1" lang="en-US" altLang="zh-CN" sz="2000" dirty="0"/>
              <a:t>to</a:t>
            </a:r>
            <a:r>
              <a:rPr kumimoji="1" lang="zh-CN" altLang="en-US" sz="2000" dirty="0"/>
              <a:t> </a:t>
            </a:r>
            <a:r>
              <a:rPr kumimoji="1" lang="en-US" altLang="zh-CN" sz="2000" dirty="0"/>
              <a:t>asynchronous</a:t>
            </a:r>
            <a:r>
              <a:rPr kumimoji="1" lang="zh-CN" altLang="en-US" sz="2000" dirty="0"/>
              <a:t> </a:t>
            </a:r>
            <a:r>
              <a:rPr kumimoji="1" lang="en-US" altLang="zh-CN" sz="2000" dirty="0"/>
              <a:t>ones</a:t>
            </a:r>
            <a:endParaRPr kumimoji="1" lang="zh-CN" altLang="en-US" sz="2000" dirty="0"/>
          </a:p>
          <a:p>
            <a:pPr lvl="1"/>
            <a:r>
              <a:rPr kumimoji="1" lang="en-US" altLang="zh-CN" sz="2000" dirty="0"/>
              <a:t>Require</a:t>
            </a:r>
            <a:r>
              <a:rPr kumimoji="1" lang="zh-CN" altLang="en-US" sz="2000" dirty="0"/>
              <a:t> </a:t>
            </a:r>
            <a:r>
              <a:rPr kumimoji="1" lang="en-US" altLang="zh-CN" sz="2000" dirty="0"/>
              <a:t>app</a:t>
            </a:r>
            <a:r>
              <a:rPr kumimoji="1" lang="zh-CN" altLang="en-US" sz="2000" dirty="0"/>
              <a:t> </a:t>
            </a:r>
            <a:r>
              <a:rPr kumimoji="1" lang="en-US" altLang="zh-CN" sz="2000" dirty="0"/>
              <a:t>logic</a:t>
            </a:r>
            <a:r>
              <a:rPr kumimoji="1" lang="zh-CN" altLang="en-US" sz="2000" dirty="0"/>
              <a:t> </a:t>
            </a:r>
            <a:r>
              <a:rPr kumimoji="1" lang="en-US" altLang="zh-CN" sz="2000" dirty="0"/>
              <a:t>to</a:t>
            </a:r>
            <a:r>
              <a:rPr kumimoji="1" lang="zh-CN" altLang="en-US" sz="2000" dirty="0"/>
              <a:t> </a:t>
            </a:r>
            <a:r>
              <a:rPr kumimoji="1" lang="en-US" altLang="zh-CN" sz="2000" dirty="0"/>
              <a:t>be</a:t>
            </a:r>
            <a:r>
              <a:rPr kumimoji="1" lang="zh-CN" altLang="en-US" sz="2000" dirty="0"/>
              <a:t> </a:t>
            </a:r>
            <a:r>
              <a:rPr kumimoji="1" lang="en-US" altLang="zh-CN" sz="2000" dirty="0"/>
              <a:t>changed</a:t>
            </a:r>
            <a:endParaRPr kumimoji="1" lang="zh-CN" altLang="en-US" sz="2000" dirty="0"/>
          </a:p>
          <a:p>
            <a:r>
              <a:rPr kumimoji="1" lang="en-US" altLang="zh-CN" sz="2400" dirty="0"/>
              <a:t>How</a:t>
            </a:r>
            <a:r>
              <a:rPr kumimoji="1" lang="zh-CN" altLang="en-US" sz="2400" dirty="0"/>
              <a:t> </a:t>
            </a:r>
            <a:r>
              <a:rPr kumimoji="1" lang="en-US" altLang="zh-CN" sz="2400" dirty="0"/>
              <a:t>about</a:t>
            </a:r>
            <a:r>
              <a:rPr kumimoji="1" lang="zh-CN" altLang="en-US" sz="2400" dirty="0"/>
              <a:t> </a:t>
            </a:r>
            <a:r>
              <a:rPr kumimoji="1" lang="en-US" altLang="zh-CN" sz="2400" dirty="0"/>
              <a:t>a</a:t>
            </a:r>
            <a:r>
              <a:rPr kumimoji="1" lang="zh-CN" altLang="en-US" sz="2400" dirty="0"/>
              <a:t> </a:t>
            </a:r>
            <a:r>
              <a:rPr kumimoji="1" lang="en-US" altLang="zh-CN" sz="2400" dirty="0"/>
              <a:t>new</a:t>
            </a:r>
            <a:r>
              <a:rPr kumimoji="1" lang="zh-CN" altLang="en-US" sz="2400" dirty="0"/>
              <a:t> </a:t>
            </a:r>
            <a:r>
              <a:rPr kumimoji="1" lang="en-US" altLang="zh-CN" sz="2400" dirty="0"/>
              <a:t>instruction</a:t>
            </a:r>
            <a:r>
              <a:rPr kumimoji="1" lang="zh-CN" altLang="en-US" sz="2400" dirty="0"/>
              <a:t> </a:t>
            </a:r>
            <a:r>
              <a:rPr kumimoji="1" lang="en-US" altLang="zh-CN" sz="2400" dirty="0"/>
              <a:t>for</a:t>
            </a:r>
            <a:r>
              <a:rPr kumimoji="1" lang="zh-CN" altLang="en-US" sz="2400" dirty="0"/>
              <a:t> </a:t>
            </a:r>
            <a:r>
              <a:rPr kumimoji="1" lang="en-US" altLang="zh-CN" sz="2400" dirty="0"/>
              <a:t>world-call?</a:t>
            </a:r>
            <a:endParaRPr kumimoji="1" lang="zh-CN" altLang="en-US" sz="2400" dirty="0"/>
          </a:p>
          <a:p>
            <a:pPr lvl="1"/>
            <a:r>
              <a:rPr kumimoji="1" lang="en-US" altLang="zh-CN" sz="2000" dirty="0"/>
              <a:t>A</a:t>
            </a:r>
            <a:r>
              <a:rPr kumimoji="1" lang="zh-CN" altLang="en-US" sz="2000" dirty="0"/>
              <a:t> </a:t>
            </a:r>
            <a:r>
              <a:rPr kumimoji="1" lang="en-US" altLang="zh-CN" sz="2000" dirty="0"/>
              <a:t>world</a:t>
            </a:r>
            <a:r>
              <a:rPr kumimoji="1" lang="zh-CN" altLang="en-US" sz="2000" dirty="0"/>
              <a:t> </a:t>
            </a:r>
            <a:r>
              <a:rPr kumimoji="1" lang="en-US" altLang="zh-CN" sz="2000" dirty="0"/>
              <a:t>is</a:t>
            </a:r>
            <a:r>
              <a:rPr kumimoji="1" lang="zh-CN" altLang="en-US" sz="2000" dirty="0"/>
              <a:t> </a:t>
            </a:r>
            <a:r>
              <a:rPr kumimoji="1" lang="en-US" altLang="zh-CN" sz="2000" dirty="0"/>
              <a:t>just</a:t>
            </a:r>
            <a:r>
              <a:rPr kumimoji="1" lang="zh-CN" altLang="en-US" sz="2000" dirty="0"/>
              <a:t> </a:t>
            </a:r>
            <a:r>
              <a:rPr kumimoji="1" lang="en-US" altLang="zh-CN" sz="2000" dirty="0"/>
              <a:t>a</a:t>
            </a:r>
            <a:r>
              <a:rPr kumimoji="1" lang="zh-CN" altLang="en-US" sz="2000" dirty="0"/>
              <a:t> </a:t>
            </a:r>
            <a:r>
              <a:rPr kumimoji="1" lang="en-US" altLang="zh-CN" sz="2000" dirty="0"/>
              <a:t>mode</a:t>
            </a:r>
            <a:r>
              <a:rPr kumimoji="1" lang="zh-CN" altLang="en-US" sz="2000" dirty="0"/>
              <a:t> </a:t>
            </a:r>
            <a:r>
              <a:rPr kumimoji="1" lang="en-US" altLang="zh-CN" sz="2000" dirty="0"/>
              <a:t>(including</a:t>
            </a:r>
            <a:r>
              <a:rPr kumimoji="1" lang="zh-CN" altLang="en-US" sz="2000" dirty="0"/>
              <a:t> </a:t>
            </a:r>
            <a:r>
              <a:rPr kumimoji="1" lang="en-US" altLang="zh-CN" sz="2000" dirty="0"/>
              <a:t>VM,</a:t>
            </a:r>
            <a:r>
              <a:rPr kumimoji="1" lang="zh-CN" altLang="en-US" sz="2000" dirty="0"/>
              <a:t> </a:t>
            </a:r>
            <a:r>
              <a:rPr kumimoji="1" lang="en-US" altLang="zh-CN" sz="2000" dirty="0"/>
              <a:t>kernel/user,</a:t>
            </a:r>
            <a:r>
              <a:rPr kumimoji="1" lang="zh-CN" altLang="en-US" sz="2000" dirty="0"/>
              <a:t> </a:t>
            </a:r>
            <a:r>
              <a:rPr kumimoji="1" lang="en-US" altLang="zh-CN" sz="2000" dirty="0"/>
              <a:t>etc.)</a:t>
            </a:r>
            <a:endParaRPr kumimoji="1" lang="zh-CN" altLang="en-US" sz="2000" dirty="0"/>
          </a:p>
          <a:p>
            <a:pPr lvl="1"/>
            <a:r>
              <a:rPr kumimoji="1" lang="en-US" altLang="zh-CN" sz="2000" dirty="0"/>
              <a:t>Separating</a:t>
            </a:r>
            <a:r>
              <a:rPr kumimoji="1" lang="zh-CN" altLang="en-US" sz="2000" dirty="0"/>
              <a:t> </a:t>
            </a:r>
            <a:r>
              <a:rPr kumimoji="1" lang="en-US" altLang="zh-CN" sz="2000" dirty="0"/>
              <a:t>protection</a:t>
            </a:r>
            <a:r>
              <a:rPr kumimoji="1" lang="zh-CN" altLang="en-US" sz="2000" dirty="0"/>
              <a:t> </a:t>
            </a:r>
            <a:r>
              <a:rPr kumimoji="1" lang="en-US" altLang="zh-CN" sz="2000" dirty="0"/>
              <a:t>from</a:t>
            </a:r>
            <a:r>
              <a:rPr kumimoji="1" lang="zh-CN" altLang="en-US" sz="2000" dirty="0"/>
              <a:t> </a:t>
            </a:r>
            <a:r>
              <a:rPr kumimoji="1" lang="en-US" altLang="zh-CN" sz="2000" dirty="0"/>
              <a:t>managing</a:t>
            </a:r>
            <a:endParaRPr kumimoji="1" lang="zh-CN" altLang="en-US" sz="2000" dirty="0"/>
          </a:p>
          <a:p>
            <a:pPr lvl="2"/>
            <a:r>
              <a:rPr kumimoji="1" lang="en-US" altLang="zh-CN" sz="1600" dirty="0"/>
              <a:t>Configure</a:t>
            </a:r>
            <a:r>
              <a:rPr kumimoji="1" lang="zh-CN" altLang="en-US" sz="1600" dirty="0"/>
              <a:t> </a:t>
            </a:r>
            <a:r>
              <a:rPr kumimoji="1" lang="en-US" altLang="zh-CN" sz="1600" dirty="0"/>
              <a:t>by</a:t>
            </a:r>
            <a:r>
              <a:rPr kumimoji="1" lang="zh-CN" altLang="en-US" sz="1600" dirty="0"/>
              <a:t> </a:t>
            </a:r>
            <a:r>
              <a:rPr kumimoji="1" lang="en-US" altLang="zh-CN" sz="1600" dirty="0"/>
              <a:t>software</a:t>
            </a:r>
            <a:r>
              <a:rPr kumimoji="1" lang="zh-CN" altLang="en-US" sz="1600" dirty="0"/>
              <a:t> </a:t>
            </a:r>
            <a:r>
              <a:rPr kumimoji="1" lang="en-US" altLang="zh-CN" sz="1600" dirty="0"/>
              <a:t>(managing)</a:t>
            </a:r>
            <a:endParaRPr kumimoji="1" lang="zh-CN" altLang="en-US" sz="1600" dirty="0"/>
          </a:p>
          <a:p>
            <a:pPr lvl="2"/>
            <a:r>
              <a:rPr kumimoji="1" lang="en-US" altLang="zh-CN" sz="1600" dirty="0"/>
              <a:t>Check</a:t>
            </a:r>
            <a:r>
              <a:rPr kumimoji="1" lang="zh-CN" altLang="en-US" sz="1600" dirty="0"/>
              <a:t> </a:t>
            </a:r>
            <a:r>
              <a:rPr kumimoji="1" lang="en-US" altLang="zh-CN" sz="1600" dirty="0"/>
              <a:t>by</a:t>
            </a:r>
            <a:r>
              <a:rPr kumimoji="1" lang="zh-CN" altLang="en-US" sz="1600" dirty="0"/>
              <a:t> </a:t>
            </a:r>
            <a:r>
              <a:rPr kumimoji="1" lang="en-US" altLang="zh-CN" sz="1600" dirty="0"/>
              <a:t>hardware</a:t>
            </a:r>
            <a:r>
              <a:rPr kumimoji="1" lang="zh-CN" altLang="en-US" sz="1600" dirty="0"/>
              <a:t> </a:t>
            </a:r>
            <a:r>
              <a:rPr kumimoji="1" lang="en-US" altLang="zh-CN" sz="1600" dirty="0"/>
              <a:t>(protection)</a:t>
            </a:r>
            <a:endParaRPr kumimoji="1" lang="zh-CN" altLang="en-US" sz="1600" dirty="0"/>
          </a:p>
        </p:txBody>
      </p:sp>
    </p:spTree>
    <p:extLst>
      <p:ext uri="{BB962C8B-B14F-4D97-AF65-F5344CB8AC3E}">
        <p14:creationId xmlns:p14="http://schemas.microsoft.com/office/powerpoint/2010/main" val="332187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8103</TotalTime>
  <Words>4057</Words>
  <Application>Microsoft Office PowerPoint</Application>
  <PresentationFormat>全屏显示(4:3)</PresentationFormat>
  <Paragraphs>661</Paragraphs>
  <Slides>69</Slides>
  <Notes>11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69</vt:i4>
      </vt:variant>
    </vt:vector>
  </HeadingPairs>
  <TitlesOfParts>
    <vt:vector size="83" baseType="lpstr">
      <vt:lpstr>Microsoft YaHei Light</vt:lpstr>
      <vt:lpstr>MS PGothic</vt:lpstr>
      <vt:lpstr>宋体</vt:lpstr>
      <vt:lpstr>宋体</vt:lpstr>
      <vt:lpstr>Arial</vt:lpstr>
      <vt:lpstr>Calibri</vt:lpstr>
      <vt:lpstr>Comic Sans MS</vt:lpstr>
      <vt:lpstr>Consolas</vt:lpstr>
      <vt:lpstr>Courier New</vt:lpstr>
      <vt:lpstr>Tahoma</vt:lpstr>
      <vt:lpstr>Times New Roman</vt:lpstr>
      <vt:lpstr>Verdana</vt:lpstr>
      <vt:lpstr>Wingdings</vt:lpstr>
      <vt:lpstr>CloudVisor-Austin</vt:lpstr>
      <vt:lpstr>Interrupt</vt:lpstr>
      <vt:lpstr>Review: Events causing User-&gt;Kernel</vt:lpstr>
      <vt:lpstr>Review: OS as Services</vt:lpstr>
      <vt:lpstr>Review: Terminology for Intel</vt:lpstr>
      <vt:lpstr>Putting It All Together</vt:lpstr>
      <vt:lpstr>PowerPoint 演示文稿</vt:lpstr>
      <vt:lpstr>Timer Interrupt</vt:lpstr>
      <vt:lpstr>Sleep &amp; Wakeup</vt:lpstr>
      <vt:lpstr>Interrupt Priority</vt:lpstr>
      <vt:lpstr>EOI: End of Interrupt</vt:lpstr>
      <vt:lpstr>Nested Interrupts</vt:lpstr>
      <vt:lpstr>Maximizing Parallelism</vt:lpstr>
      <vt:lpstr>Handling Nested Interrupts</vt:lpstr>
      <vt:lpstr>Nested Execution</vt:lpstr>
      <vt:lpstr>Interrupt Masking</vt:lpstr>
      <vt:lpstr>Triple Fault</vt:lpstr>
      <vt:lpstr>/proc/interrupts</vt:lpstr>
      <vt:lpstr>More in /proc/pci:</vt:lpstr>
      <vt:lpstr>Bottom half (in Linux)</vt:lpstr>
      <vt:lpstr>Interrupt Handling Philosophy</vt:lpstr>
      <vt:lpstr>Intr Handlers Have No Process Context</vt:lpstr>
      <vt:lpstr>Why No Sleep?</vt:lpstr>
      <vt:lpstr>What Can’t You (ISR) Do?</vt:lpstr>
      <vt:lpstr>Interrupt Stack</vt:lpstr>
      <vt:lpstr>Top and Bottom Halves</vt:lpstr>
      <vt:lpstr>Top Half: Do it Now!</vt:lpstr>
      <vt:lpstr>PowerPoint 演示文稿</vt:lpstr>
      <vt:lpstr>Softirqs</vt:lpstr>
      <vt:lpstr>When Do Softirqs Run?</vt:lpstr>
      <vt:lpstr>Rescheduling Softirqs</vt:lpstr>
      <vt:lpstr>Tasklets</vt:lpstr>
      <vt:lpstr>Tasklets</vt:lpstr>
      <vt:lpstr>The Trouble with Tasklets</vt:lpstr>
      <vt:lpstr>Work Queues</vt:lpstr>
      <vt:lpstr>Kernel Threads</vt:lpstr>
      <vt:lpstr>Comparing Approaches</vt:lpstr>
      <vt:lpstr>System Calls</vt:lpstr>
      <vt:lpstr>System Calls in Previous Classes (Partial)</vt:lpstr>
      <vt:lpstr>Tracing System Calls</vt:lpstr>
      <vt:lpstr>Using strace</vt:lpstr>
      <vt:lpstr>2 Ways to Do System Calls: From Coder’s View</vt:lpstr>
      <vt:lpstr>3 Ways to Do System Calls: From Machine’s View</vt:lpstr>
      <vt:lpstr>Example of Calling exit()</vt:lpstr>
      <vt:lpstr>Lib call/Syscall Return Codes</vt:lpstr>
      <vt:lpstr>Passing System Call Parameters</vt:lpstr>
      <vt:lpstr>How to validate user pointers?</vt:lpstr>
      <vt:lpstr>Handling faults due to user-pointers</vt:lpstr>
      <vt:lpstr>Paranoid functions to access user pointers</vt:lpstr>
      <vt:lpstr>New Instruction:  SYSENTER/SYSEXIT &amp; SYSCALL/SYSRET</vt:lpstr>
      <vt:lpstr>Simplify System Call by SYSCALL/SYSRET</vt:lpstr>
      <vt:lpstr>Compatibility across Intel and AMD</vt:lpstr>
      <vt:lpstr>Using SYSCALL to Invoke the exit() System Call</vt:lpstr>
      <vt:lpstr>System Call</vt:lpstr>
      <vt:lpstr>System Call: INT Instruction</vt:lpstr>
      <vt:lpstr>vDSO</vt:lpstr>
      <vt:lpstr>The Motivation of vDSO</vt:lpstr>
      <vt:lpstr>The Code of gettimeofday()</vt:lpstr>
      <vt:lpstr>Where is the Shared Page for vDSO?</vt:lpstr>
      <vt:lpstr>Flex-SC</vt:lpstr>
      <vt:lpstr>The Motivation</vt:lpstr>
      <vt:lpstr>Flexible System Call</vt:lpstr>
      <vt:lpstr>FlexSC: Another Way to System Call</vt:lpstr>
      <vt:lpstr>Exception-less System Call</vt:lpstr>
      <vt:lpstr>Kernel Fill the Results</vt:lpstr>
      <vt:lpstr>Running on a Single Core: Single Threads</vt:lpstr>
      <vt:lpstr>Running on a Single Core: Multiple Threads</vt:lpstr>
      <vt:lpstr>Conclusion</vt:lpstr>
      <vt:lpstr>Cross-Mode Calls</vt:lpstr>
      <vt:lpstr>Optimization for Cross-Mode Calls</vt:lpstr>
    </vt:vector>
  </TitlesOfParts>
  <Company>ppi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Haibo CHen</dc:creator>
  <cp:lastModifiedBy>Xia Yubin</cp:lastModifiedBy>
  <cp:revision>249</cp:revision>
  <cp:lastPrinted>2012-03-06T02:02:05Z</cp:lastPrinted>
  <dcterms:created xsi:type="dcterms:W3CDTF">2012-03-02T02:20:40Z</dcterms:created>
  <dcterms:modified xsi:type="dcterms:W3CDTF">2019-03-28T01:49:26Z</dcterms:modified>
</cp:coreProperties>
</file>