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85" r:id="rId2"/>
    <p:sldId id="286" r:id="rId3"/>
    <p:sldId id="260" r:id="rId4"/>
    <p:sldId id="256" r:id="rId5"/>
    <p:sldId id="295" r:id="rId6"/>
    <p:sldId id="300" r:id="rId7"/>
    <p:sldId id="294" r:id="rId8"/>
    <p:sldId id="266" r:id="rId9"/>
    <p:sldId id="283" r:id="rId10"/>
    <p:sldId id="296" r:id="rId11"/>
    <p:sldId id="297" r:id="rId12"/>
    <p:sldId id="298" r:id="rId13"/>
    <p:sldId id="299" r:id="rId14"/>
    <p:sldId id="267" r:id="rId15"/>
    <p:sldId id="284" r:id="rId16"/>
    <p:sldId id="265" r:id="rId17"/>
    <p:sldId id="269" r:id="rId18"/>
    <p:sldId id="288" r:id="rId19"/>
    <p:sldId id="268" r:id="rId20"/>
    <p:sldId id="270" r:id="rId21"/>
    <p:sldId id="289" r:id="rId22"/>
    <p:sldId id="292" r:id="rId23"/>
    <p:sldId id="291" r:id="rId24"/>
    <p:sldId id="271" r:id="rId25"/>
    <p:sldId id="272" r:id="rId26"/>
    <p:sldId id="293" r:id="rId27"/>
    <p:sldId id="274" r:id="rId28"/>
    <p:sldId id="281" r:id="rId29"/>
    <p:sldId id="275" r:id="rId30"/>
    <p:sldId id="280" r:id="rId31"/>
    <p:sldId id="279" r:id="rId32"/>
    <p:sldId id="278" r:id="rId33"/>
    <p:sldId id="277" r:id="rId34"/>
    <p:sldId id="276" r:id="rId35"/>
    <p:sldId id="282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56"/>
    <p:restoredTop sz="79184"/>
  </p:normalViewPr>
  <p:slideViewPr>
    <p:cSldViewPr snapToGrid="0" snapToObjects="1">
      <p:cViewPr>
        <p:scale>
          <a:sx n="67" d="100"/>
          <a:sy n="67" d="100"/>
        </p:scale>
        <p:origin x="-12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A2BC2-CB6C-5B41-9933-6591FF02CE18}" type="datetimeFigureOut">
              <a:rPr lang="en-US" smtClean="0"/>
              <a:t>9/6/20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5D7CF-34F9-D74C-9D85-2F1444719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06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目标：能够独立查看</a:t>
            </a:r>
            <a:r>
              <a:rPr lang="en-US" altLang="zh-CN" b="0" dirty="0"/>
              <a:t>/</a:t>
            </a:r>
            <a:r>
              <a:rPr lang="zh-CN" altLang="en-US" b="0" dirty="0"/>
              <a:t>修改</a:t>
            </a:r>
            <a:r>
              <a:rPr lang="en-US" altLang="zh-CN" b="0" dirty="0"/>
              <a:t>/</a:t>
            </a:r>
            <a:r>
              <a:rPr lang="zh-CN" altLang="en-US" b="0" dirty="0"/>
              <a:t>编写“中等规模”</a:t>
            </a:r>
            <a:r>
              <a:rPr lang="en-US" altLang="zh-CN" b="0" dirty="0"/>
              <a:t>C++</a:t>
            </a:r>
            <a:r>
              <a:rPr lang="zh-CN" altLang="en-US" b="0" dirty="0"/>
              <a:t>项目</a:t>
            </a:r>
            <a:endParaRPr lang="en-US" altLang="zh-CN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5D7CF-34F9-D74C-9D85-2F14447191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71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5D7CF-34F9-D74C-9D85-2F144471914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15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当有其他构造函数的时候，默认构造函数不会隐式的生成。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5D7CF-34F9-D74C-9D85-2F144471914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87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570245"/>
            <a:ext cx="10515600" cy="8995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1">
                <a:solidFill>
                  <a:srgbClr val="C9161E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838200" y="3126851"/>
            <a:ext cx="10515600" cy="604299"/>
          </a:xfrm>
        </p:spPr>
        <p:txBody>
          <a:bodyPr anchor="ctr">
            <a:noAutofit/>
          </a:bodyPr>
          <a:lstStyle>
            <a:lvl1pPr algn="ctr">
              <a:defRPr lang="zh-CN" altLang="en-US" sz="2800" b="0">
                <a:solidFill>
                  <a:srgbClr val="C9161E"/>
                </a:solidFill>
                <a:latin typeface="+mn-ea"/>
                <a:cs typeface="+mj-cs"/>
              </a:defRPr>
            </a:lvl1pPr>
          </a:lstStyle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/>
              <a:t>Click to edit Master subtitle style</a:t>
            </a:r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0" y="3893788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6">
            <a:extLst>
              <a:ext uri="{FF2B5EF4-FFF2-40B4-BE49-F238E27FC236}">
                <a16:creationId xmlns:a16="http://schemas.microsoft.com/office/drawing/2014/main" id="{5F5CA263-7DFE-354A-AA37-1FACD057BD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70325"/>
            <a:ext cx="12192000" cy="336803"/>
          </a:xfrm>
          <a:prstGeom prst="rect">
            <a:avLst/>
          </a:prstGeom>
        </p:spPr>
      </p:pic>
      <p:pic>
        <p:nvPicPr>
          <p:cNvPr id="11" name="图片 11">
            <a:extLst>
              <a:ext uri="{FF2B5EF4-FFF2-40B4-BE49-F238E27FC236}">
                <a16:creationId xmlns:a16="http://schemas.microsoft.com/office/drawing/2014/main" id="{2E7B063C-4952-4F40-9C13-72EA0FA2E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70323"/>
            <a:ext cx="12192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90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64"/>
            <a:ext cx="12192000" cy="336803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658702" y="907453"/>
            <a:ext cx="11162884" cy="5652832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58699" y="130923"/>
            <a:ext cx="11162884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62"/>
            <a:ext cx="12192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76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64"/>
            <a:ext cx="12192000" cy="336803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658702" y="907453"/>
            <a:ext cx="11162884" cy="5652832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58699" y="130923"/>
            <a:ext cx="11162884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62"/>
            <a:ext cx="12192000" cy="336803"/>
          </a:xfrm>
          <a:prstGeom prst="rect">
            <a:avLst/>
          </a:prstGeom>
        </p:spPr>
      </p:pic>
      <p:sp>
        <p:nvSpPr>
          <p:cNvPr id="14" name="灯片编号占位符 5">
            <a:extLst>
              <a:ext uri="{FF2B5EF4-FFF2-40B4-BE49-F238E27FC236}">
                <a16:creationId xmlns:a16="http://schemas.microsoft.com/office/drawing/2014/main" id="{B1613FE4-FB94-A048-8609-7678FE41D61A}"/>
              </a:ext>
            </a:extLst>
          </p:cNvPr>
          <p:cNvSpPr txBox="1">
            <a:spLocks/>
          </p:cNvSpPr>
          <p:nvPr/>
        </p:nvSpPr>
        <p:spPr>
          <a:xfrm>
            <a:off x="11289859" y="42821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200" smtClean="0">
                <a:solidFill>
                  <a:srgbClr val="CA141E"/>
                </a:solidFill>
              </a:rPr>
              <a:pPr lvl="0"/>
              <a:t>‹#›</a:t>
            </a:fld>
            <a:endParaRPr lang="zh-CN" altLang="en-US" sz="1200" dirty="0">
              <a:solidFill>
                <a:srgbClr val="CA141E"/>
              </a:solidFill>
            </a:endParaRPr>
          </a:p>
        </p:txBody>
      </p:sp>
      <p:sp>
        <p:nvSpPr>
          <p:cNvPr id="17" name="灯片编号占位符 5">
            <a:extLst>
              <a:ext uri="{FF2B5EF4-FFF2-40B4-BE49-F238E27FC236}">
                <a16:creationId xmlns:a16="http://schemas.microsoft.com/office/drawing/2014/main" id="{0EA1F2B8-E2AB-8B45-B93A-6C7BEDC9E4AA}"/>
              </a:ext>
            </a:extLst>
          </p:cNvPr>
          <p:cNvSpPr txBox="1">
            <a:spLocks/>
          </p:cNvSpPr>
          <p:nvPr/>
        </p:nvSpPr>
        <p:spPr>
          <a:xfrm>
            <a:off x="11289858" y="42821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200" smtClean="0">
                <a:solidFill>
                  <a:srgbClr val="CA141E"/>
                </a:solidFill>
              </a:rPr>
              <a:pPr lvl="0"/>
              <a:t>‹#›</a:t>
            </a:fld>
            <a:endParaRPr lang="zh-CN" altLang="en-US" sz="1200" dirty="0">
              <a:solidFill>
                <a:srgbClr val="CA14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752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-有页码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" name="矩形 12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BF23C0-E360-1446-989E-CC724D798248}"/>
              </a:ext>
            </a:extLst>
          </p:cNvPr>
          <p:cNvSpPr txBox="1"/>
          <p:nvPr/>
        </p:nvSpPr>
        <p:spPr>
          <a:xfrm>
            <a:off x="3485662" y="4454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99367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5821680"/>
            <a:ext cx="12192000" cy="1036320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726" y="6100774"/>
            <a:ext cx="2611396" cy="5184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1802" y="235137"/>
            <a:ext cx="8632687" cy="337358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accent1"/>
                </a:solidFill>
                <a:effectLst>
                  <a:glow rad="25400">
                    <a:srgbClr val="BFE2F3"/>
                  </a:glow>
                </a:effectLst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0411"/>
            <a:ext cx="12192000" cy="5181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5821680"/>
            <a:ext cx="12192000" cy="1036320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725" y="6100772"/>
            <a:ext cx="2611396" cy="5184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0411"/>
            <a:ext cx="12192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00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67">
          <p15:clr>
            <a:srgbClr val="FBAE40"/>
          </p15:clr>
        </p15:guide>
        <p15:guide id="2" pos="153">
          <p15:clr>
            <a:srgbClr val="FBAE40"/>
          </p15:clr>
        </p15:guide>
        <p15:guide id="3" pos="5556">
          <p15:clr>
            <a:srgbClr val="FBAE40"/>
          </p15:clr>
        </p15:guide>
        <p15:guide id="4" pos="2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2" y="175417"/>
            <a:ext cx="2023540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58702" y="975603"/>
            <a:ext cx="11162884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1"/>
            <a:ext cx="12192000" cy="3368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1" y="175415"/>
            <a:ext cx="2023540" cy="40141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9"/>
            <a:ext cx="12192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3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纯标题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2" y="175417"/>
            <a:ext cx="2023540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58702" y="975603"/>
            <a:ext cx="11162884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1000037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灯片编号占位符 5"/>
          <p:cNvSpPr txBox="1">
            <a:spLocks/>
          </p:cNvSpPr>
          <p:nvPr/>
        </p:nvSpPr>
        <p:spPr>
          <a:xfrm>
            <a:off x="11595422" y="311755"/>
            <a:ext cx="596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z="1200" smtClean="0"/>
              <a:pPr lvl="0"/>
              <a:t>‹#›</a:t>
            </a:fld>
            <a:endParaRPr lang="zh-CN" altLang="en-US" sz="12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1"/>
            <a:ext cx="12192000" cy="3368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1" y="175415"/>
            <a:ext cx="2023540" cy="40141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文本框 15"/>
          <p:cNvSpPr txBox="1"/>
          <p:nvPr/>
        </p:nvSpPr>
        <p:spPr>
          <a:xfrm>
            <a:off x="11000035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灯片编号占位符 5"/>
          <p:cNvSpPr txBox="1">
            <a:spLocks/>
          </p:cNvSpPr>
          <p:nvPr/>
        </p:nvSpPr>
        <p:spPr>
          <a:xfrm>
            <a:off x="11595421" y="311755"/>
            <a:ext cx="596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z="1200" smtClean="0"/>
              <a:pPr lvl="0"/>
              <a:t>‹#›</a:t>
            </a:fld>
            <a:endParaRPr lang="zh-CN" altLang="en-US" sz="1200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9"/>
            <a:ext cx="12192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717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2" y="175417"/>
            <a:ext cx="2023540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1" y="175415"/>
            <a:ext cx="2023540" cy="40141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44276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2" y="175417"/>
            <a:ext cx="2023540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文本框 4"/>
          <p:cNvSpPr txBox="1"/>
          <p:nvPr/>
        </p:nvSpPr>
        <p:spPr>
          <a:xfrm>
            <a:off x="11000037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596802" y="313203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66928B9-3BBA-BB4A-872A-708BE28170E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1" y="175415"/>
            <a:ext cx="2023540" cy="40141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文本框 11"/>
          <p:cNvSpPr txBox="1"/>
          <p:nvPr/>
        </p:nvSpPr>
        <p:spPr>
          <a:xfrm>
            <a:off x="11000035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260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2" y="175417"/>
            <a:ext cx="2023540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349859" y="1717675"/>
            <a:ext cx="5376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6381752" y="1717675"/>
            <a:ext cx="5376333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9860" y="975600"/>
            <a:ext cx="11408225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1"/>
            <a:ext cx="12192000" cy="33680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1" y="175415"/>
            <a:ext cx="2023540" cy="40141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9"/>
            <a:ext cx="12192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75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两栏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2" y="175417"/>
            <a:ext cx="2023540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文本框 5"/>
          <p:cNvSpPr txBox="1"/>
          <p:nvPr/>
        </p:nvSpPr>
        <p:spPr>
          <a:xfrm>
            <a:off x="11000037" y="313203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349859" y="1717675"/>
            <a:ext cx="5376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6381752" y="1717675"/>
            <a:ext cx="5376333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1595421" y="313203"/>
            <a:ext cx="649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66928B9-3BBA-BB4A-872A-708BE28170E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9859" y="975600"/>
            <a:ext cx="11421927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21"/>
            <a:ext cx="12192000" cy="3368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1" y="175415"/>
            <a:ext cx="2023540" cy="401413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文本框 17"/>
          <p:cNvSpPr txBox="1"/>
          <p:nvPr/>
        </p:nvSpPr>
        <p:spPr>
          <a:xfrm>
            <a:off x="11000035" y="313201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3519"/>
            <a:ext cx="12192000" cy="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1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pos="389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2" y="175417"/>
            <a:ext cx="2023540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349859" y="960117"/>
            <a:ext cx="5376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12192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349859" y="1717675"/>
            <a:ext cx="5376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6381752" y="1717675"/>
            <a:ext cx="5376333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381751" y="958297"/>
            <a:ext cx="5376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1" y="175415"/>
            <a:ext cx="2023540" cy="4014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0" y="1550505"/>
            <a:ext cx="12192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28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658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2" y="175417"/>
            <a:ext cx="2023540" cy="4014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文本框 5"/>
          <p:cNvSpPr txBox="1"/>
          <p:nvPr/>
        </p:nvSpPr>
        <p:spPr>
          <a:xfrm>
            <a:off x="11000037" y="313203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349859" y="960117"/>
            <a:ext cx="5376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12192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349859" y="1717675"/>
            <a:ext cx="5376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6381752" y="1717675"/>
            <a:ext cx="5376333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381751" y="958297"/>
            <a:ext cx="5376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11595421" y="313203"/>
            <a:ext cx="649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66928B9-3BBA-BB4A-872A-708BE28170E5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586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1" y="175415"/>
            <a:ext cx="2023540" cy="401413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文本框 18"/>
          <p:cNvSpPr txBox="1"/>
          <p:nvPr/>
        </p:nvSpPr>
        <p:spPr>
          <a:xfrm>
            <a:off x="11000035" y="313201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0" y="1550505"/>
            <a:ext cx="12192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550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  <p15:guide id="2" pos="3895">
          <p15:clr>
            <a:srgbClr val="FBAE40"/>
          </p15:clr>
        </p15:guide>
        <p15:guide id="3" pos="519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封面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015" y="5815086"/>
            <a:ext cx="3278293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5500" y="4006448"/>
            <a:ext cx="11100025" cy="111419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625500" y="5245249"/>
            <a:ext cx="7760477" cy="468179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en-US" altLang="zh-CN"/>
              <a:t>Click to edit Master subtitle style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32"/>
            <a:ext cx="12192000" cy="393192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0" y="3893788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625500" y="5815087"/>
            <a:ext cx="5545667" cy="49900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单击此处添加日期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32"/>
            <a:ext cx="12192000" cy="393192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0" y="3893788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261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21">
          <p15:clr>
            <a:srgbClr val="FBAE40"/>
          </p15:clr>
        </p15:guide>
        <p15:guide id="3" pos="29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546"/>
            <a:ext cx="12192000" cy="2796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55" y="4211593"/>
            <a:ext cx="4029124" cy="79994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8200" y="1552218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0552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64"/>
            <a:ext cx="12192000" cy="336803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658702" y="907453"/>
            <a:ext cx="11162884" cy="5652832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58699" y="130923"/>
            <a:ext cx="11162884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62"/>
            <a:ext cx="12192000" cy="336803"/>
          </a:xfrm>
          <a:prstGeom prst="rect">
            <a:avLst/>
          </a:prstGeom>
        </p:spPr>
      </p:pic>
      <p:sp>
        <p:nvSpPr>
          <p:cNvPr id="14" name="灯片编号占位符 5">
            <a:extLst>
              <a:ext uri="{FF2B5EF4-FFF2-40B4-BE49-F238E27FC236}">
                <a16:creationId xmlns:a16="http://schemas.microsoft.com/office/drawing/2014/main" id="{B1613FE4-FB94-A048-8609-7678FE41D61A}"/>
              </a:ext>
            </a:extLst>
          </p:cNvPr>
          <p:cNvSpPr txBox="1">
            <a:spLocks/>
          </p:cNvSpPr>
          <p:nvPr/>
        </p:nvSpPr>
        <p:spPr>
          <a:xfrm>
            <a:off x="11289859" y="42821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200" smtClean="0">
                <a:solidFill>
                  <a:srgbClr val="CA141E"/>
                </a:solidFill>
              </a:rPr>
              <a:pPr lvl="0"/>
              <a:t>‹#›</a:t>
            </a:fld>
            <a:endParaRPr lang="zh-CN" altLang="en-US" sz="1200" dirty="0">
              <a:solidFill>
                <a:srgbClr val="CA141E"/>
              </a:solidFill>
            </a:endParaRPr>
          </a:p>
        </p:txBody>
      </p:sp>
      <p:sp>
        <p:nvSpPr>
          <p:cNvPr id="17" name="灯片编号占位符 5">
            <a:extLst>
              <a:ext uri="{FF2B5EF4-FFF2-40B4-BE49-F238E27FC236}">
                <a16:creationId xmlns:a16="http://schemas.microsoft.com/office/drawing/2014/main" id="{0EA1F2B8-E2AB-8B45-B93A-6C7BEDC9E4AA}"/>
              </a:ext>
            </a:extLst>
          </p:cNvPr>
          <p:cNvSpPr txBox="1">
            <a:spLocks/>
          </p:cNvSpPr>
          <p:nvPr/>
        </p:nvSpPr>
        <p:spPr>
          <a:xfrm>
            <a:off x="11289858" y="42821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200" smtClean="0">
                <a:solidFill>
                  <a:srgbClr val="CA141E"/>
                </a:solidFill>
              </a:rPr>
              <a:pPr lvl="0"/>
              <a:t>‹#›</a:t>
            </a:fld>
            <a:endParaRPr lang="zh-CN" altLang="en-US" sz="1200" dirty="0">
              <a:solidFill>
                <a:srgbClr val="CA14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7183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50486-867C-F349-8AC7-BB5669071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095073-648F-4B40-8C3E-7E94D54E34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A3C9A-A04A-7D4B-A96F-CA7C6F28D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E1B-1312-B04A-A0A7-27D9D7FA1759}" type="datetimeFigureOut">
              <a:rPr lang="en-US" smtClean="0"/>
              <a:t>9/6/20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4540D-6901-A64F-A31B-C7A2A315E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3588F-4FCD-7948-B7CE-C3C9100E8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28B9-3BBA-BB4A-872A-708BE2817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10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DC481-2331-0E42-B0BD-37FE666BE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4818A-8E02-634B-9EFD-8FD25A2A8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2F957-1D84-7747-B23E-3798556F0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E1B-1312-B04A-A0A7-27D9D7FA1759}" type="datetimeFigureOut">
              <a:rPr lang="en-US" smtClean="0"/>
              <a:t>9/6/20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C461E-CC3C-B841-8F76-6777118F8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F40CC-8578-FA43-962B-1BCC17EE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28B9-3BBA-BB4A-872A-708BE2817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7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551293" y="807632"/>
            <a:ext cx="11120561" cy="586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6766563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/>
        </p:nvSpPr>
        <p:spPr>
          <a:xfrm>
            <a:off x="0" y="6766561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Title Placeholder 18">
            <a:extLst>
              <a:ext uri="{FF2B5EF4-FFF2-40B4-BE49-F238E27FC236}">
                <a16:creationId xmlns:a16="http://schemas.microsoft.com/office/drawing/2014/main" id="{4C9964D8-4BFD-804F-99A9-ED45AB25F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292" y="153114"/>
            <a:ext cx="11120561" cy="53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单击此处编辑母版标题样式</a:t>
            </a:r>
            <a:endParaRPr lang="en-US" dirty="0"/>
          </a:p>
        </p:txBody>
      </p:sp>
      <p:pic>
        <p:nvPicPr>
          <p:cNvPr id="20" name="图片 6">
            <a:extLst>
              <a:ext uri="{FF2B5EF4-FFF2-40B4-BE49-F238E27FC236}">
                <a16:creationId xmlns:a16="http://schemas.microsoft.com/office/drawing/2014/main" id="{D5A3873C-51EC-964C-AAEF-428CAC80874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64"/>
            <a:ext cx="12192000" cy="336803"/>
          </a:xfrm>
          <a:prstGeom prst="rect">
            <a:avLst/>
          </a:prstGeom>
        </p:spPr>
      </p:pic>
      <p:pic>
        <p:nvPicPr>
          <p:cNvPr id="21" name="图片 11">
            <a:extLst>
              <a:ext uri="{FF2B5EF4-FFF2-40B4-BE49-F238E27FC236}">
                <a16:creationId xmlns:a16="http://schemas.microsoft.com/office/drawing/2014/main" id="{93180A0D-F737-044A-97C9-44EF8437AEC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162"/>
            <a:ext cx="12192000" cy="336803"/>
          </a:xfrm>
          <a:prstGeom prst="rect">
            <a:avLst/>
          </a:prstGeom>
        </p:spPr>
      </p:pic>
      <p:sp>
        <p:nvSpPr>
          <p:cNvPr id="22" name="灯片编号占位符 5">
            <a:extLst>
              <a:ext uri="{FF2B5EF4-FFF2-40B4-BE49-F238E27FC236}">
                <a16:creationId xmlns:a16="http://schemas.microsoft.com/office/drawing/2014/main" id="{13A9B832-BDC2-444E-A5C9-920CE3FF8687}"/>
              </a:ext>
            </a:extLst>
          </p:cNvPr>
          <p:cNvSpPr txBox="1">
            <a:spLocks/>
          </p:cNvSpPr>
          <p:nvPr/>
        </p:nvSpPr>
        <p:spPr>
          <a:xfrm>
            <a:off x="11258191" y="428215"/>
            <a:ext cx="4868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200" smtClean="0">
                <a:solidFill>
                  <a:srgbClr val="CA141E"/>
                </a:solidFill>
              </a:rPr>
              <a:pPr lvl="0"/>
              <a:t>‹#›</a:t>
            </a:fld>
            <a:endParaRPr lang="zh-CN" altLang="en-US" sz="1200" dirty="0">
              <a:solidFill>
                <a:srgbClr val="CA14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7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C8161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mkaplony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1505-A155-7341-B784-5280583B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软件工程实践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61CF9-6F97-D74D-A6F1-2749B7592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b="1" dirty="0"/>
              <a:t>实验时间与地点：</a:t>
            </a:r>
            <a:r>
              <a:rPr lang="zh-CN" altLang="en-US" dirty="0"/>
              <a:t>周二下午</a:t>
            </a:r>
            <a:r>
              <a:rPr lang="en-US" altLang="zh-CN" dirty="0"/>
              <a:t>4:00~6:00</a:t>
            </a:r>
            <a:r>
              <a:rPr lang="zh-CN" altLang="en-US" dirty="0"/>
              <a:t>软件学院机房（软件大楼</a:t>
            </a:r>
            <a:r>
              <a:rPr lang="en-US" altLang="zh-CN" dirty="0"/>
              <a:t>3-101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b="1" dirty="0"/>
              <a:t>需自带笔记本电脑</a:t>
            </a:r>
            <a:endParaRPr lang="en-US" altLang="zh-CN" b="1" dirty="0"/>
          </a:p>
          <a:p>
            <a:r>
              <a:rPr lang="zh-CN" altLang="en-US" b="1" dirty="0"/>
              <a:t>请按照教程配置好环境</a:t>
            </a:r>
            <a:endParaRPr lang="en-US" altLang="zh-CN" b="1" dirty="0"/>
          </a:p>
          <a:p>
            <a:r>
              <a:rPr lang="zh-CN" altLang="en-US" dirty="0"/>
              <a:t>内容：</a:t>
            </a:r>
            <a:r>
              <a:rPr lang="en-US" altLang="zh-CN" dirty="0"/>
              <a:t>5~6</a:t>
            </a:r>
            <a:r>
              <a:rPr lang="zh-CN" altLang="en-US" dirty="0"/>
              <a:t> </a:t>
            </a:r>
            <a:r>
              <a:rPr lang="en-US" altLang="zh-CN" dirty="0"/>
              <a:t>labs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1~2</a:t>
            </a:r>
            <a:r>
              <a:rPr lang="zh-CN" altLang="en-US" dirty="0"/>
              <a:t> </a:t>
            </a:r>
            <a:r>
              <a:rPr lang="en-US" altLang="zh-CN" dirty="0"/>
              <a:t>projects</a:t>
            </a:r>
          </a:p>
          <a:p>
            <a:r>
              <a:rPr lang="zh-CN" altLang="en-US" dirty="0"/>
              <a:t>助教信息：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董明凯 </a:t>
            </a:r>
            <a:r>
              <a:rPr lang="en-US" altLang="zh-CN" dirty="0"/>
              <a:t>(</a:t>
            </a:r>
            <a:r>
              <a:rPr lang="en-US" altLang="zh-CN" dirty="0">
                <a:hlinkClick r:id="rId3"/>
              </a:rPr>
              <a:t>dmkaplony@sjtu.edu.cn</a:t>
            </a:r>
            <a:r>
              <a:rPr lang="en-US" altLang="zh-CN" dirty="0"/>
              <a:t>)</a:t>
            </a:r>
          </a:p>
          <a:p>
            <a:pPr marL="457200" lvl="1" indent="0">
              <a:buNone/>
            </a:pPr>
            <a:r>
              <a:rPr lang="zh-CN" altLang="en-US" dirty="0"/>
              <a:t>王帅惟</a:t>
            </a:r>
            <a:br>
              <a:rPr lang="en-US" altLang="zh-CN" dirty="0"/>
            </a:br>
            <a:r>
              <a:rPr lang="zh-CN" altLang="en-US" dirty="0"/>
              <a:t>王友运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CN" dirty="0"/>
              <a:t>周</a:t>
            </a:r>
            <a:r>
              <a:rPr lang="zh-CN" altLang="en-US" dirty="0"/>
              <a:t>洲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91232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E26D6-5FE2-5548-B3A9-F4D0B6B3F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当你遇到问题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4A247-1FBB-1944-9C37-27947A779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自己尝试解决（分析、思考、尝试</a:t>
            </a:r>
            <a:r>
              <a:rPr lang="en-US" altLang="zh-CN" dirty="0"/>
              <a:t>……</a:t>
            </a:r>
            <a:r>
              <a:rPr lang="zh-CN" altLang="en-US" dirty="0"/>
              <a:t>）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尝试通过网络等其他资源解决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与其他同学交流讨论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询问助教</a:t>
            </a:r>
            <a:r>
              <a:rPr lang="en-US" altLang="zh-CN" dirty="0"/>
              <a:t>/</a:t>
            </a:r>
            <a:r>
              <a:rPr lang="zh-CN" altLang="en-US" dirty="0"/>
              <a:t>老师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93026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0317FC-2E76-5347-833B-9F2CD677B5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C++</a:t>
            </a:r>
            <a:r>
              <a:rPr lang="zh-CN" altLang="en-US" dirty="0"/>
              <a:t>程序设计</a:t>
            </a:r>
            <a:r>
              <a:rPr lang="en-US" altLang="zh-CN" dirty="0"/>
              <a:t>-</a:t>
            </a:r>
            <a:r>
              <a:rPr lang="zh-CN" altLang="en-US" dirty="0"/>
              <a:t>思想与方法</a:t>
            </a:r>
            <a:endParaRPr lang="en-US" dirty="0"/>
          </a:p>
          <a:p>
            <a:r>
              <a:rPr lang="en-US" dirty="0">
                <a:solidFill>
                  <a:schemeClr val="accent6"/>
                </a:solidFill>
              </a:rPr>
              <a:t>https://zh.cppreference.com/</a:t>
            </a:r>
          </a:p>
          <a:p>
            <a:r>
              <a:rPr lang="en-US" dirty="0"/>
              <a:t>C++ Primer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9F5520-B2FC-104B-8176-80A24CE6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参考资料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5A72F0-6B81-B549-833F-912D97BAB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148" y="2470747"/>
            <a:ext cx="2946400" cy="3479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E6D59EE-068A-7146-AD3C-D80C23250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109"/>
          <a:stretch/>
        </p:blipFill>
        <p:spPr>
          <a:xfrm>
            <a:off x="781528" y="2521547"/>
            <a:ext cx="5918146" cy="403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33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01F94-4EEB-D544-B0EB-E9E2035EB4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软件工程实践</a:t>
            </a:r>
            <a:r>
              <a:rPr lang="en-US" altLang="zh-CN" dirty="0"/>
              <a:t>1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A7712-7FC7-154F-A31A-4C6A768AA8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C++</a:t>
            </a:r>
            <a:r>
              <a:rPr lang="en-US" sz="3200" dirty="0" err="1"/>
              <a:t>回顾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59312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92C51-7561-194E-81B9-6DCAE75E2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一个简单的</a:t>
            </a:r>
            <a:r>
              <a:rPr lang="en-US" dirty="0"/>
              <a:t>C++</a:t>
            </a:r>
            <a:r>
              <a:rPr lang="zh-CN" altLang="en-US" dirty="0"/>
              <a:t>程序代码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1A9126-3312-284F-BA0E-15FD86062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114" y="1244005"/>
            <a:ext cx="6111519" cy="29328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35932F-44E0-3844-850F-F847246E5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14" y="4947284"/>
            <a:ext cx="6111519" cy="1333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9573AA-1CD7-1A48-ADAB-81C43118D322}"/>
              </a:ext>
            </a:extLst>
          </p:cNvPr>
          <p:cNvSpPr txBox="1"/>
          <p:nvPr/>
        </p:nvSpPr>
        <p:spPr>
          <a:xfrm>
            <a:off x="8032362" y="1013172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头文件引用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07110DC-A82C-724D-BF88-A6CFBE9EAA99}"/>
              </a:ext>
            </a:extLst>
          </p:cNvPr>
          <p:cNvCxnSpPr>
            <a:stCxn id="6" idx="1"/>
          </p:cNvCxnSpPr>
          <p:nvPr/>
        </p:nvCxnSpPr>
        <p:spPr>
          <a:xfrm flipH="1">
            <a:off x="4670978" y="1244005"/>
            <a:ext cx="3361384" cy="138499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3DFC480-0F38-5B40-B9EE-B4022A6A2A71}"/>
              </a:ext>
            </a:extLst>
          </p:cNvPr>
          <p:cNvSpPr txBox="1"/>
          <p:nvPr/>
        </p:nvSpPr>
        <p:spPr>
          <a:xfrm>
            <a:off x="8032361" y="1626012"/>
            <a:ext cx="203132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使用命名空间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2D316BB-6B60-9040-A797-DD97F224400F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670979" y="1856845"/>
            <a:ext cx="3361382" cy="16158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D4A317B-2D66-9D40-88A9-D0FA718E74BE}"/>
              </a:ext>
            </a:extLst>
          </p:cNvPr>
          <p:cNvSpPr txBox="1"/>
          <p:nvPr/>
        </p:nvSpPr>
        <p:spPr>
          <a:xfrm>
            <a:off x="7614617" y="3092412"/>
            <a:ext cx="143340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main</a:t>
            </a:r>
            <a:r>
              <a:rPr lang="zh-CN" altLang="en-US" sz="2400" b="1" dirty="0">
                <a:solidFill>
                  <a:srgbClr val="C00000"/>
                </a:solidFill>
              </a:rPr>
              <a:t>函数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89B6B2E4-E346-204E-86AB-889E8E72827C}"/>
              </a:ext>
            </a:extLst>
          </p:cNvPr>
          <p:cNvSpPr/>
          <p:nvPr/>
        </p:nvSpPr>
        <p:spPr>
          <a:xfrm>
            <a:off x="7220633" y="2612045"/>
            <a:ext cx="393984" cy="1422400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D4A7DE-7AC3-4C4F-81B1-40E9BE118FFE}"/>
              </a:ext>
            </a:extLst>
          </p:cNvPr>
          <p:cNvSpPr txBox="1"/>
          <p:nvPr/>
        </p:nvSpPr>
        <p:spPr>
          <a:xfrm>
            <a:off x="1379398" y="4352955"/>
            <a:ext cx="169950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C++</a:t>
            </a:r>
            <a:r>
              <a:rPr lang="zh-CN" altLang="en-US" sz="2400" b="1" dirty="0">
                <a:solidFill>
                  <a:srgbClr val="C00000"/>
                </a:solidFill>
              </a:rPr>
              <a:t>编译器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4C1621-08FA-FF47-BBC0-5DB93A3EE0AC}"/>
              </a:ext>
            </a:extLst>
          </p:cNvPr>
          <p:cNvSpPr txBox="1"/>
          <p:nvPr/>
        </p:nvSpPr>
        <p:spPr>
          <a:xfrm>
            <a:off x="3085962" y="4352955"/>
            <a:ext cx="356219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-o</a:t>
            </a:r>
            <a:r>
              <a:rPr lang="zh-CN" altLang="en-US" sz="2400" b="1" dirty="0">
                <a:solidFill>
                  <a:srgbClr val="C00000"/>
                </a:solidFill>
              </a:rPr>
              <a:t>后接生成的目标文件名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596CFA-C377-C342-B58F-5D69D5EB4167}"/>
              </a:ext>
            </a:extLst>
          </p:cNvPr>
          <p:cNvSpPr txBox="1"/>
          <p:nvPr/>
        </p:nvSpPr>
        <p:spPr>
          <a:xfrm>
            <a:off x="6648156" y="4352955"/>
            <a:ext cx="200728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C++</a:t>
            </a:r>
            <a:r>
              <a:rPr lang="zh-CN" altLang="en-US" sz="2400" b="1" dirty="0">
                <a:solidFill>
                  <a:srgbClr val="C00000"/>
                </a:solidFill>
              </a:rPr>
              <a:t>源文件名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36E0101-935E-B74F-8295-895F8FAE7FE0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2229150" y="4814620"/>
            <a:ext cx="711711" cy="249508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6696663-A0B0-F34E-82D7-34D317FD7AD9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4142019" y="4814620"/>
            <a:ext cx="725040" cy="249508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016479C-C9B6-014A-BDD6-86515AA9502D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6476543" y="4814620"/>
            <a:ext cx="1175254" cy="249508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0C92965-9FA0-2D47-9BDD-5DB6F61D0F40}"/>
              </a:ext>
            </a:extLst>
          </p:cNvPr>
          <p:cNvSpPr txBox="1"/>
          <p:nvPr/>
        </p:nvSpPr>
        <p:spPr>
          <a:xfrm>
            <a:off x="4670978" y="5653519"/>
            <a:ext cx="387798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运行生成的文件（即程序）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125F75B-7E9C-614A-92D0-6F985E5A6D71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3962400" y="5613995"/>
            <a:ext cx="708578" cy="27035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C5FE776-3F5F-D74B-9404-EAA1D7F367E4}"/>
              </a:ext>
            </a:extLst>
          </p:cNvPr>
          <p:cNvSpPr txBox="1"/>
          <p:nvPr/>
        </p:nvSpPr>
        <p:spPr>
          <a:xfrm>
            <a:off x="3338510" y="6267858"/>
            <a:ext cx="233910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程序执行的输出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8C4B425-FCF7-3340-99AA-4300BC2E2687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3081868" y="5884351"/>
            <a:ext cx="256642" cy="61434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495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94AE0-D3D3-3E47-ACAE-499F3DBA0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Qt界面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DC82B25-BE2E-DE4F-9F42-537A2BB7B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2621" y="690514"/>
            <a:ext cx="9267670" cy="60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49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CE8F4-9CA7-094D-A3CF-A08BA2574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Qt .pro file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D4106-391D-E94D-A76E-8E0A2052F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N" dirty="0"/>
              <a:t>Project文件</a:t>
            </a:r>
            <a:r>
              <a:rPr lang="zh-CN" altLang="en-US" dirty="0"/>
              <a:t>，描述了</a:t>
            </a:r>
            <a:r>
              <a:rPr lang="en-US" altLang="zh-CN" dirty="0"/>
              <a:t>Project</a:t>
            </a:r>
            <a:r>
              <a:rPr lang="zh-CN" altLang="en-US" dirty="0"/>
              <a:t>的信息</a:t>
            </a:r>
            <a:endParaRPr lang="en-C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E14E55-DCCC-254D-A9FE-96BC61CB73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78471" y="2027401"/>
            <a:ext cx="4521794" cy="34260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2CD0FE-0467-CA40-A6DA-C499230D71AA}"/>
              </a:ext>
            </a:extLst>
          </p:cNvPr>
          <p:cNvSpPr txBox="1"/>
          <p:nvPr/>
        </p:nvSpPr>
        <p:spPr>
          <a:xfrm>
            <a:off x="8687454" y="1978168"/>
            <a:ext cx="80021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配置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08E4CFE-C676-9A40-917D-49A8655D2B97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6810233" y="2209001"/>
            <a:ext cx="1877221" cy="71162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Brace 6">
            <a:extLst>
              <a:ext uri="{FF2B5EF4-FFF2-40B4-BE49-F238E27FC236}">
                <a16:creationId xmlns:a16="http://schemas.microsoft.com/office/drawing/2014/main" id="{0312FA4C-194E-9042-8596-810DFD0E7880}"/>
              </a:ext>
            </a:extLst>
          </p:cNvPr>
          <p:cNvSpPr/>
          <p:nvPr/>
        </p:nvSpPr>
        <p:spPr>
          <a:xfrm>
            <a:off x="6306281" y="2439833"/>
            <a:ext cx="393984" cy="989167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62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8A11736-B51A-E549-A66F-8B50188240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5067" y="1935163"/>
            <a:ext cx="10447866" cy="2387600"/>
          </a:xfrm>
        </p:spPr>
        <p:txBody>
          <a:bodyPr/>
          <a:lstStyle/>
          <a:p>
            <a:r>
              <a:rPr lang="zh-CN" altLang="en-US" dirty="0"/>
              <a:t>尝试编译运行</a:t>
            </a:r>
            <a:r>
              <a:rPr lang="en-US" altLang="zh-CN" dirty="0"/>
              <a:t>demo-</a:t>
            </a:r>
            <a:r>
              <a:rPr lang="en-US" altLang="zh-CN" dirty="0" err="1"/>
              <a:t>hello.cc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918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63376D-010B-8D44-B12D-FFDF49DE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0995"/>
            <a:ext cx="10515600" cy="899510"/>
          </a:xfrm>
        </p:spPr>
        <p:txBody>
          <a:bodyPr/>
          <a:lstStyle/>
          <a:p>
            <a:r>
              <a:rPr lang="zh-CN" altLang="en-US" dirty="0"/>
              <a:t>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232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B0DD4-4916-974A-BACE-D652B0C8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一个简单的类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38A40B-D7AB-D745-8BDB-5B06DEC0B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8146" y="1120510"/>
            <a:ext cx="5962218" cy="50262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117F92-486E-4341-B9D1-C68577C95591}"/>
              </a:ext>
            </a:extLst>
          </p:cNvPr>
          <p:cNvSpPr txBox="1"/>
          <p:nvPr/>
        </p:nvSpPr>
        <p:spPr>
          <a:xfrm>
            <a:off x="5441562" y="1605838"/>
            <a:ext cx="80021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类名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E2A1C6-3AE2-1146-8894-375BE99090B2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3572933" y="1836671"/>
            <a:ext cx="1868629" cy="56307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21A86A5-83A0-8744-BAD6-90ACC09E38A3}"/>
              </a:ext>
            </a:extLst>
          </p:cNvPr>
          <p:cNvSpPr txBox="1"/>
          <p:nvPr/>
        </p:nvSpPr>
        <p:spPr>
          <a:xfrm>
            <a:off x="7614617" y="3092412"/>
            <a:ext cx="295465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私有成员变量和函数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3F3EAD0B-C319-A44F-8818-FA1137942919}"/>
              </a:ext>
            </a:extLst>
          </p:cNvPr>
          <p:cNvSpPr/>
          <p:nvPr/>
        </p:nvSpPr>
        <p:spPr>
          <a:xfrm>
            <a:off x="7220633" y="2692399"/>
            <a:ext cx="393984" cy="1253067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0FF7C7-9771-4247-A3FD-0973DF77D74D}"/>
              </a:ext>
            </a:extLst>
          </p:cNvPr>
          <p:cNvSpPr txBox="1"/>
          <p:nvPr/>
        </p:nvSpPr>
        <p:spPr>
          <a:xfrm>
            <a:off x="7614617" y="4601868"/>
            <a:ext cx="295465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公开成员变量和函数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CD89D977-2959-1C46-9776-02A86D718B6A}"/>
              </a:ext>
            </a:extLst>
          </p:cNvPr>
          <p:cNvSpPr/>
          <p:nvPr/>
        </p:nvSpPr>
        <p:spPr>
          <a:xfrm>
            <a:off x="7220633" y="3971023"/>
            <a:ext cx="393984" cy="1766467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A88FC2-17C5-DA4C-B940-82F4C19DA09F}"/>
              </a:ext>
            </a:extLst>
          </p:cNvPr>
          <p:cNvSpPr txBox="1"/>
          <p:nvPr/>
        </p:nvSpPr>
        <p:spPr>
          <a:xfrm>
            <a:off x="7614617" y="5955975"/>
            <a:ext cx="266611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还有一种</a:t>
            </a:r>
            <a:r>
              <a:rPr lang="en-US" altLang="zh-CN" sz="2400" b="1" dirty="0">
                <a:solidFill>
                  <a:srgbClr val="C00000"/>
                </a:solidFill>
              </a:rPr>
              <a:t>protected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5281EF-FD35-204D-B018-FEF6F31FAE36}"/>
              </a:ext>
            </a:extLst>
          </p:cNvPr>
          <p:cNvSpPr txBox="1"/>
          <p:nvPr/>
        </p:nvSpPr>
        <p:spPr>
          <a:xfrm>
            <a:off x="246492" y="6392129"/>
            <a:ext cx="2332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参考： </a:t>
            </a:r>
            <a:r>
              <a:rPr lang="en-US" altLang="zh-CN" dirty="0"/>
              <a:t>10.2</a:t>
            </a:r>
            <a:r>
              <a:rPr lang="zh-CN" altLang="en-US" dirty="0"/>
              <a:t> 类的定义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23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B0DD4-4916-974A-BACE-D652B0C8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一个简单的类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38A40B-D7AB-D745-8BDB-5B06DEC0B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8146" y="1120510"/>
            <a:ext cx="5962218" cy="50262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117F92-486E-4341-B9D1-C68577C95591}"/>
              </a:ext>
            </a:extLst>
          </p:cNvPr>
          <p:cNvSpPr txBox="1"/>
          <p:nvPr/>
        </p:nvSpPr>
        <p:spPr>
          <a:xfrm>
            <a:off x="5441562" y="1605838"/>
            <a:ext cx="80021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类名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E2A1C6-3AE2-1146-8894-375BE99090B2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3572933" y="1836671"/>
            <a:ext cx="1868629" cy="56307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A0FF7C7-9771-4247-A3FD-0973DF77D74D}"/>
              </a:ext>
            </a:extLst>
          </p:cNvPr>
          <p:cNvSpPr txBox="1"/>
          <p:nvPr/>
        </p:nvSpPr>
        <p:spPr>
          <a:xfrm>
            <a:off x="7225499" y="5259527"/>
            <a:ext cx="387798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构造函数（无返回值类型）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CD89D977-2959-1C46-9776-02A86D718B6A}"/>
              </a:ext>
            </a:extLst>
          </p:cNvPr>
          <p:cNvSpPr/>
          <p:nvPr/>
        </p:nvSpPr>
        <p:spPr>
          <a:xfrm>
            <a:off x="6831515" y="5223469"/>
            <a:ext cx="393984" cy="461665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F52066-70D9-EA44-BCF5-D8F2BA3AEA8D}"/>
              </a:ext>
            </a:extLst>
          </p:cNvPr>
          <p:cNvSpPr txBox="1"/>
          <p:nvPr/>
        </p:nvSpPr>
        <p:spPr>
          <a:xfrm>
            <a:off x="5702255" y="6120621"/>
            <a:ext cx="203132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成员函数参数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FEAF79C-5664-4848-A07E-3AB72006FA46}"/>
              </a:ext>
            </a:extLst>
          </p:cNvPr>
          <p:cNvCxnSpPr>
            <a:cxnSpLocks/>
          </p:cNvCxnSpPr>
          <p:nvPr/>
        </p:nvCxnSpPr>
        <p:spPr>
          <a:xfrm flipH="1" flipV="1">
            <a:off x="5029200" y="5186628"/>
            <a:ext cx="812471" cy="104330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D4F07B3-2DCB-0C41-9463-655F0558E1E1}"/>
              </a:ext>
            </a:extLst>
          </p:cNvPr>
          <p:cNvCxnSpPr>
            <a:cxnSpLocks/>
          </p:cNvCxnSpPr>
          <p:nvPr/>
        </p:nvCxnSpPr>
        <p:spPr>
          <a:xfrm flipH="1">
            <a:off x="3894669" y="5186628"/>
            <a:ext cx="1947002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D8C7A3-F23A-5F48-B4FF-BBCFFCD24DD6}"/>
              </a:ext>
            </a:extLst>
          </p:cNvPr>
          <p:cNvCxnSpPr>
            <a:cxnSpLocks/>
          </p:cNvCxnSpPr>
          <p:nvPr/>
        </p:nvCxnSpPr>
        <p:spPr>
          <a:xfrm flipH="1">
            <a:off x="5571067" y="3970748"/>
            <a:ext cx="1584784" cy="966408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E3CC44C-BD1B-7742-956C-2701CB5BC186}"/>
              </a:ext>
            </a:extLst>
          </p:cNvPr>
          <p:cNvSpPr txBox="1"/>
          <p:nvPr/>
        </p:nvSpPr>
        <p:spPr>
          <a:xfrm>
            <a:off x="7155851" y="3756848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按引用传递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032059-FC14-E542-8AE2-C77B62D094B7}"/>
              </a:ext>
            </a:extLst>
          </p:cNvPr>
          <p:cNvSpPr txBox="1"/>
          <p:nvPr/>
        </p:nvSpPr>
        <p:spPr>
          <a:xfrm>
            <a:off x="3922031" y="3786234"/>
            <a:ext cx="264687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参数内容不可修改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1860651-1F56-2642-B8B8-696225AC3398}"/>
              </a:ext>
            </a:extLst>
          </p:cNvPr>
          <p:cNvCxnSpPr>
            <a:cxnSpLocks/>
            <a:stCxn id="27" idx="2"/>
          </p:cNvCxnSpPr>
          <p:nvPr/>
        </p:nvCxnSpPr>
        <p:spPr>
          <a:xfrm flipH="1">
            <a:off x="4249255" y="4247899"/>
            <a:ext cx="996215" cy="669842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EC85530-63A9-6342-A7FB-7D0194184C70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6568909" y="4461133"/>
            <a:ext cx="1981982" cy="44487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C03F361-4788-9D4D-ADAB-EB9B0DCCC8A0}"/>
              </a:ext>
            </a:extLst>
          </p:cNvPr>
          <p:cNvSpPr txBox="1"/>
          <p:nvPr/>
        </p:nvSpPr>
        <p:spPr>
          <a:xfrm>
            <a:off x="8550891" y="4230300"/>
            <a:ext cx="355417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此函数不可修改成员变量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B63A12-0A1B-BF46-9A3B-F340B20FCCDF}"/>
              </a:ext>
            </a:extLst>
          </p:cNvPr>
          <p:cNvSpPr txBox="1"/>
          <p:nvPr/>
        </p:nvSpPr>
        <p:spPr>
          <a:xfrm>
            <a:off x="177943" y="6392129"/>
            <a:ext cx="6662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参考：</a:t>
            </a:r>
            <a:r>
              <a:rPr lang="en-US" altLang="zh-CN" dirty="0"/>
              <a:t>7.6.2</a:t>
            </a:r>
            <a:r>
              <a:rPr lang="zh-CN" altLang="en-US" dirty="0"/>
              <a:t> 引用传递、</a:t>
            </a:r>
            <a:r>
              <a:rPr lang="en-US" altLang="zh-CN" dirty="0"/>
              <a:t>10.4</a:t>
            </a:r>
            <a:r>
              <a:rPr lang="zh-CN" altLang="en-US" dirty="0"/>
              <a:t> 对象的构造与析构、</a:t>
            </a:r>
            <a:r>
              <a:rPr lang="en-US" dirty="0"/>
              <a:t>10</a:t>
            </a:r>
            <a:r>
              <a:rPr lang="en-US" altLang="zh-CN" dirty="0"/>
              <a:t>.</a:t>
            </a:r>
            <a:r>
              <a:rPr lang="en-US" dirty="0"/>
              <a:t>5</a:t>
            </a:r>
            <a:r>
              <a:rPr lang="zh-CN" altLang="en-US" dirty="0"/>
              <a:t> </a:t>
            </a:r>
            <a:r>
              <a:rPr lang="en-US" dirty="0" err="1"/>
              <a:t>const</a:t>
            </a:r>
            <a:r>
              <a:rPr lang="zh-CN" altLang="en-US" dirty="0"/>
              <a:t>与类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136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B0DD4-4916-974A-BACE-D652B0C8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一个简单的类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38A40B-D7AB-D745-8BDB-5B06DEC0B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8146" y="1120510"/>
            <a:ext cx="5962218" cy="50262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A82E5E-A6DE-F149-9E11-97ACF4E4B0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784"/>
          <a:stretch/>
        </p:blipFill>
        <p:spPr>
          <a:xfrm>
            <a:off x="7163599" y="863600"/>
            <a:ext cx="4650546" cy="584128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E2A1C6-3AE2-1146-8894-375BE99090B2}"/>
              </a:ext>
            </a:extLst>
          </p:cNvPr>
          <p:cNvCxnSpPr>
            <a:cxnSpLocks/>
          </p:cNvCxnSpPr>
          <p:nvPr/>
        </p:nvCxnSpPr>
        <p:spPr>
          <a:xfrm flipV="1">
            <a:off x="4097867" y="1670454"/>
            <a:ext cx="3741254" cy="2664479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751CFB2-E67D-DF44-90B1-9A6F032F8C3B}"/>
              </a:ext>
            </a:extLst>
          </p:cNvPr>
          <p:cNvCxnSpPr>
            <a:cxnSpLocks/>
          </p:cNvCxnSpPr>
          <p:nvPr/>
        </p:nvCxnSpPr>
        <p:spPr>
          <a:xfrm flipV="1">
            <a:off x="5960533" y="3667627"/>
            <a:ext cx="1878588" cy="129384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604942D-ACA0-3942-9A5F-44073AA01673}"/>
              </a:ext>
            </a:extLst>
          </p:cNvPr>
          <p:cNvCxnSpPr>
            <a:cxnSpLocks/>
          </p:cNvCxnSpPr>
          <p:nvPr/>
        </p:nvCxnSpPr>
        <p:spPr>
          <a:xfrm flipV="1">
            <a:off x="6858000" y="4591843"/>
            <a:ext cx="981121" cy="826825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3891B96-D712-8940-849D-BC3309480854}"/>
              </a:ext>
            </a:extLst>
          </p:cNvPr>
          <p:cNvCxnSpPr>
            <a:cxnSpLocks/>
          </p:cNvCxnSpPr>
          <p:nvPr/>
        </p:nvCxnSpPr>
        <p:spPr>
          <a:xfrm>
            <a:off x="5469467" y="5695549"/>
            <a:ext cx="2218266" cy="8512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5C52589-2C0E-8643-9EC8-CA4F4AF7AA42}"/>
              </a:ext>
            </a:extLst>
          </p:cNvPr>
          <p:cNvCxnSpPr>
            <a:cxnSpLocks/>
          </p:cNvCxnSpPr>
          <p:nvPr/>
        </p:nvCxnSpPr>
        <p:spPr>
          <a:xfrm flipV="1">
            <a:off x="4233333" y="2649680"/>
            <a:ext cx="3605788" cy="2115249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383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5CD73-F885-1E48-8E70-BB7CD7886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一个简单的类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0367CC0-A885-FE4E-8C03-A0726F13F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1347" y="842913"/>
            <a:ext cx="8194107" cy="572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311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8A11736-B51A-E549-A66F-8B50188240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5067" y="1935163"/>
            <a:ext cx="10447866" cy="2387600"/>
          </a:xfrm>
        </p:spPr>
        <p:txBody>
          <a:bodyPr/>
          <a:lstStyle/>
          <a:p>
            <a:r>
              <a:rPr lang="zh-CN" altLang="en-US" dirty="0"/>
              <a:t>尝试编译运行</a:t>
            </a:r>
            <a:r>
              <a:rPr lang="en-US" altLang="zh-CN" dirty="0"/>
              <a:t>demo-hero-0.cc</a:t>
            </a:r>
            <a:r>
              <a:rPr lang="zh-CN" altLang="en-US" dirty="0"/>
              <a:t>和</a:t>
            </a:r>
            <a:r>
              <a:rPr lang="en-US" altLang="zh-CN" dirty="0"/>
              <a:t>demo-hero-0-sep.cc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586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63376D-010B-8D44-B12D-FFDF49DE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0995"/>
            <a:ext cx="10515600" cy="899510"/>
          </a:xfrm>
        </p:spPr>
        <p:txBody>
          <a:bodyPr/>
          <a:lstStyle/>
          <a:p>
            <a:r>
              <a:rPr lang="zh-CN" altLang="en-US" dirty="0"/>
              <a:t>继承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593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1D78E314-5847-5D40-8583-7960B1183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58"/>
          <a:stretch/>
        </p:blipFill>
        <p:spPr>
          <a:xfrm>
            <a:off x="187883" y="1056670"/>
            <a:ext cx="9481050" cy="54234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69C584-F3C2-1D4D-AED3-2AEA33A5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继承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273A05-71A3-B843-AA05-C937AF52E4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60180" y="1000521"/>
            <a:ext cx="9370967" cy="5535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4AF28E-4382-C348-906B-D44771FAABED}"/>
              </a:ext>
            </a:extLst>
          </p:cNvPr>
          <p:cNvSpPr txBox="1"/>
          <p:nvPr/>
        </p:nvSpPr>
        <p:spPr>
          <a:xfrm>
            <a:off x="8703733" y="1651596"/>
            <a:ext cx="126403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子类名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A365A3D-985F-D74A-9F6A-C114C9A0C27C}"/>
              </a:ext>
            </a:extLst>
          </p:cNvPr>
          <p:cNvCxnSpPr>
            <a:cxnSpLocks/>
          </p:cNvCxnSpPr>
          <p:nvPr/>
        </p:nvCxnSpPr>
        <p:spPr>
          <a:xfrm flipH="1" flipV="1">
            <a:off x="7535334" y="1294168"/>
            <a:ext cx="1168399" cy="49793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4BBBD04-EB8E-3446-859E-13B822721B73}"/>
              </a:ext>
            </a:extLst>
          </p:cNvPr>
          <p:cNvSpPr txBox="1"/>
          <p:nvPr/>
        </p:nvSpPr>
        <p:spPr>
          <a:xfrm>
            <a:off x="10346868" y="1637211"/>
            <a:ext cx="126403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父类名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5552CFB-80A6-CF4D-9AF9-E4681DC1CBA1}"/>
              </a:ext>
            </a:extLst>
          </p:cNvPr>
          <p:cNvCxnSpPr>
            <a:cxnSpLocks/>
          </p:cNvCxnSpPr>
          <p:nvPr/>
        </p:nvCxnSpPr>
        <p:spPr>
          <a:xfrm flipH="1" flipV="1">
            <a:off x="9459773" y="1273118"/>
            <a:ext cx="937294" cy="378478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1714EF4-A30D-564B-B1B2-FAA501C319CB}"/>
              </a:ext>
            </a:extLst>
          </p:cNvPr>
          <p:cNvSpPr txBox="1"/>
          <p:nvPr/>
        </p:nvSpPr>
        <p:spPr>
          <a:xfrm>
            <a:off x="5122500" y="2448985"/>
            <a:ext cx="92270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覆写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8A6FDC3-E2BF-954D-8B2B-45653143FE56}"/>
              </a:ext>
            </a:extLst>
          </p:cNvPr>
          <p:cNvCxnSpPr>
            <a:cxnSpLocks/>
          </p:cNvCxnSpPr>
          <p:nvPr/>
        </p:nvCxnSpPr>
        <p:spPr>
          <a:xfrm flipH="1">
            <a:off x="6561833" y="2622782"/>
            <a:ext cx="4495634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DDC2495-FBED-0947-AA3F-746F5B32A91B}"/>
              </a:ext>
            </a:extLst>
          </p:cNvPr>
          <p:cNvCxnSpPr>
            <a:cxnSpLocks/>
          </p:cNvCxnSpPr>
          <p:nvPr/>
        </p:nvCxnSpPr>
        <p:spPr>
          <a:xfrm flipH="1">
            <a:off x="6561833" y="2944516"/>
            <a:ext cx="2141900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5AE3610-EB2B-5644-A6F4-FDFB91F2FABF}"/>
              </a:ext>
            </a:extLst>
          </p:cNvPr>
          <p:cNvCxnSpPr>
            <a:cxnSpLocks/>
          </p:cNvCxnSpPr>
          <p:nvPr/>
        </p:nvCxnSpPr>
        <p:spPr>
          <a:xfrm flipH="1">
            <a:off x="6561833" y="5873982"/>
            <a:ext cx="4495634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53F3540-C61F-DA4D-9F79-525C64C08483}"/>
              </a:ext>
            </a:extLst>
          </p:cNvPr>
          <p:cNvCxnSpPr>
            <a:cxnSpLocks/>
          </p:cNvCxnSpPr>
          <p:nvPr/>
        </p:nvCxnSpPr>
        <p:spPr>
          <a:xfrm flipV="1">
            <a:off x="5858933" y="2566632"/>
            <a:ext cx="753235" cy="5615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E84D21A-91A9-F644-B767-A776A2EE9764}"/>
              </a:ext>
            </a:extLst>
          </p:cNvPr>
          <p:cNvCxnSpPr>
            <a:cxnSpLocks/>
          </p:cNvCxnSpPr>
          <p:nvPr/>
        </p:nvCxnSpPr>
        <p:spPr>
          <a:xfrm>
            <a:off x="5858933" y="2775183"/>
            <a:ext cx="753235" cy="13546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8A56E55-8BA2-544C-8718-AAC3E1C50353}"/>
              </a:ext>
            </a:extLst>
          </p:cNvPr>
          <p:cNvCxnSpPr>
            <a:cxnSpLocks/>
          </p:cNvCxnSpPr>
          <p:nvPr/>
        </p:nvCxnSpPr>
        <p:spPr>
          <a:xfrm>
            <a:off x="5858933" y="2910650"/>
            <a:ext cx="753235" cy="289068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29FD749-2C2E-9844-867D-9193B4B1B337}"/>
              </a:ext>
            </a:extLst>
          </p:cNvPr>
          <p:cNvSpPr txBox="1"/>
          <p:nvPr/>
        </p:nvSpPr>
        <p:spPr>
          <a:xfrm>
            <a:off x="187883" y="6460066"/>
            <a:ext cx="1808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参考：</a:t>
            </a:r>
            <a:r>
              <a:rPr lang="en-US" altLang="zh-CN" dirty="0"/>
              <a:t>12.2</a:t>
            </a:r>
            <a:r>
              <a:rPr lang="zh-CN" altLang="en-US" dirty="0"/>
              <a:t> 继承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55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3F32F-B229-9140-8BEF-246837F8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8C681F4-E1C0-6B44-844B-5A79448CC0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90514"/>
            <a:ext cx="5579269" cy="590485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4CC0B1-50D0-EC49-A9AF-D02D2BC49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160" y="875066"/>
            <a:ext cx="9370967" cy="553574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13D4338-D4A0-8842-A51C-11BC29337AB4}"/>
              </a:ext>
            </a:extLst>
          </p:cNvPr>
          <p:cNvCxnSpPr>
            <a:cxnSpLocks/>
          </p:cNvCxnSpPr>
          <p:nvPr/>
        </p:nvCxnSpPr>
        <p:spPr>
          <a:xfrm>
            <a:off x="3564610" y="2572719"/>
            <a:ext cx="3905573" cy="258821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6B55B98-B1A4-F546-8B99-47E70CA5CFEB}"/>
              </a:ext>
            </a:extLst>
          </p:cNvPr>
          <p:cNvCxnSpPr>
            <a:cxnSpLocks/>
          </p:cNvCxnSpPr>
          <p:nvPr/>
        </p:nvCxnSpPr>
        <p:spPr>
          <a:xfrm>
            <a:off x="2789634" y="2757271"/>
            <a:ext cx="4671185" cy="3076646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F38A591-1C43-BC43-BD48-DC92799D4616}"/>
              </a:ext>
            </a:extLst>
          </p:cNvPr>
          <p:cNvCxnSpPr>
            <a:cxnSpLocks/>
          </p:cNvCxnSpPr>
          <p:nvPr/>
        </p:nvCxnSpPr>
        <p:spPr>
          <a:xfrm flipV="1">
            <a:off x="2789634" y="3084164"/>
            <a:ext cx="4494569" cy="759416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D28CECE-D648-644A-9687-6D6A1956F133}"/>
              </a:ext>
            </a:extLst>
          </p:cNvPr>
          <p:cNvCxnSpPr>
            <a:cxnSpLocks/>
          </p:cNvCxnSpPr>
          <p:nvPr/>
        </p:nvCxnSpPr>
        <p:spPr>
          <a:xfrm flipV="1">
            <a:off x="3564610" y="2572719"/>
            <a:ext cx="3115159" cy="97639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7">
            <a:extLst>
              <a:ext uri="{FF2B5EF4-FFF2-40B4-BE49-F238E27FC236}">
                <a16:creationId xmlns:a16="http://schemas.microsoft.com/office/drawing/2014/main" id="{4A55625C-F1DB-CA46-BA4B-FC691732642C}"/>
              </a:ext>
            </a:extLst>
          </p:cNvPr>
          <p:cNvSpPr txBox="1">
            <a:spLocks/>
          </p:cNvSpPr>
          <p:nvPr/>
        </p:nvSpPr>
        <p:spPr>
          <a:xfrm>
            <a:off x="6354245" y="1964658"/>
            <a:ext cx="805323" cy="1011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C8161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/>
              <a:t>？</a:t>
            </a:r>
            <a:endParaRPr lang="en-US" sz="4400" dirty="0"/>
          </a:p>
        </p:txBody>
      </p:sp>
      <p:pic>
        <p:nvPicPr>
          <p:cNvPr id="22" name="Content Placeholder 3">
            <a:extLst>
              <a:ext uri="{FF2B5EF4-FFF2-40B4-BE49-F238E27FC236}">
                <a16:creationId xmlns:a16="http://schemas.microsoft.com/office/drawing/2014/main" id="{DB5B017C-26A8-3046-9C85-F9D50B2B72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158"/>
          <a:stretch/>
        </p:blipFill>
        <p:spPr>
          <a:xfrm>
            <a:off x="8812878" y="717277"/>
            <a:ext cx="9481050" cy="5423445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BABDFAA-8F33-394B-ADF0-88E3E49C0920}"/>
              </a:ext>
            </a:extLst>
          </p:cNvPr>
          <p:cNvCxnSpPr>
            <a:cxnSpLocks/>
          </p:cNvCxnSpPr>
          <p:nvPr/>
        </p:nvCxnSpPr>
        <p:spPr>
          <a:xfrm flipV="1">
            <a:off x="3564610" y="3270143"/>
            <a:ext cx="6648773" cy="278969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37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3F32F-B229-9140-8BEF-246837F8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8C681F4-E1C0-6B44-844B-5A79448CC0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90514"/>
            <a:ext cx="5579269" cy="5904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F60440-805C-1A48-8062-43988B19A244}"/>
              </a:ext>
            </a:extLst>
          </p:cNvPr>
          <p:cNvSpPr/>
          <p:nvPr/>
        </p:nvSpPr>
        <p:spPr>
          <a:xfrm>
            <a:off x="9608949" y="2156393"/>
            <a:ext cx="1038387" cy="116237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altLang="zh-CN" dirty="0"/>
              <a:t>speaker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C0BA0-FD2F-B34C-9AB5-606B8B846C3A}"/>
              </a:ext>
            </a:extLst>
          </p:cNvPr>
          <p:cNvSpPr/>
          <p:nvPr/>
        </p:nvSpPr>
        <p:spPr>
          <a:xfrm>
            <a:off x="9608949" y="3967112"/>
            <a:ext cx="1038387" cy="116237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altLang="zh-CN" dirty="0"/>
              <a:t>soldier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3FC6E1-FCED-BA43-AEAA-E0F895330960}"/>
              </a:ext>
            </a:extLst>
          </p:cNvPr>
          <p:cNvSpPr/>
          <p:nvPr/>
        </p:nvSpPr>
        <p:spPr>
          <a:xfrm>
            <a:off x="6938929" y="3094348"/>
            <a:ext cx="1310360" cy="3896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altLang="zh-CN" dirty="0"/>
              <a:t>humans[0]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AF57C-CD83-2444-8C07-316DABEE40BF}"/>
              </a:ext>
            </a:extLst>
          </p:cNvPr>
          <p:cNvSpPr/>
          <p:nvPr/>
        </p:nvSpPr>
        <p:spPr>
          <a:xfrm>
            <a:off x="6938929" y="3484008"/>
            <a:ext cx="1310360" cy="3896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altLang="zh-CN" dirty="0"/>
              <a:t>humans[1]</a:t>
            </a:r>
            <a:endParaRPr lang="en-US" dirty="0"/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3E1FF186-3DAE-224D-A1BE-C60CD9E10930}"/>
              </a:ext>
            </a:extLst>
          </p:cNvPr>
          <p:cNvCxnSpPr>
            <a:cxnSpLocks/>
            <a:stCxn id="15" idx="3"/>
            <a:endCxn id="3" idx="0"/>
          </p:cNvCxnSpPr>
          <p:nvPr/>
        </p:nvCxnSpPr>
        <p:spPr>
          <a:xfrm flipV="1">
            <a:off x="8249289" y="2156393"/>
            <a:ext cx="1878854" cy="1132785"/>
          </a:xfrm>
          <a:prstGeom prst="curvedConnector4">
            <a:avLst>
              <a:gd name="adj1" fmla="val 36183"/>
              <a:gd name="adj2" fmla="val 12018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id="{362F5D1C-B59D-4340-B376-91192435AD75}"/>
              </a:ext>
            </a:extLst>
          </p:cNvPr>
          <p:cNvCxnSpPr>
            <a:cxnSpLocks/>
            <a:stCxn id="16" idx="3"/>
            <a:endCxn id="14" idx="0"/>
          </p:cNvCxnSpPr>
          <p:nvPr/>
        </p:nvCxnSpPr>
        <p:spPr>
          <a:xfrm>
            <a:off x="8249289" y="3678838"/>
            <a:ext cx="1878854" cy="28827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8C30067-DF5F-C246-AB1A-9C276AE14156}"/>
              </a:ext>
            </a:extLst>
          </p:cNvPr>
          <p:cNvSpPr txBox="1"/>
          <p:nvPr/>
        </p:nvSpPr>
        <p:spPr>
          <a:xfrm>
            <a:off x="6938929" y="2742254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Human</a:t>
            </a:r>
            <a:r>
              <a:rPr lang="zh-CN" altLang="en-US" dirty="0"/>
              <a:t> *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B0A20C-B5DE-C844-819B-1E9B1F8CABB8}"/>
              </a:ext>
            </a:extLst>
          </p:cNvPr>
          <p:cNvSpPr txBox="1"/>
          <p:nvPr/>
        </p:nvSpPr>
        <p:spPr>
          <a:xfrm>
            <a:off x="9608949" y="1607025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Speaker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99E8ED-959E-9743-9CD6-9B0E8362A687}"/>
              </a:ext>
            </a:extLst>
          </p:cNvPr>
          <p:cNvSpPr txBox="1"/>
          <p:nvPr/>
        </p:nvSpPr>
        <p:spPr>
          <a:xfrm>
            <a:off x="9690023" y="3513596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Soldier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78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9C584-F3C2-1D4D-AED3-2AEA33A5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完成并修正</a:t>
            </a:r>
            <a:r>
              <a:rPr lang="en-US" altLang="zh-CN" dirty="0"/>
              <a:t>demo-hero-1.cc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273A05-71A3-B843-AA05-C937AF52E4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6047" y="932787"/>
            <a:ext cx="9370967" cy="553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15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4297-FCD3-4147-A225-D2C77356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出错啦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70FA7F-BB3B-124A-B6E3-F0EA4DF52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450656" y="769834"/>
            <a:ext cx="8357005" cy="36631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509BB3-F4D6-AF4A-96C5-D79579FAB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138" y="3614979"/>
            <a:ext cx="5549900" cy="2108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64CD4B-C243-634B-A910-A7C5024AC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1440" y="3109131"/>
            <a:ext cx="3022600" cy="187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2FEB91-B385-434F-8EE5-362BDF69415B}"/>
              </a:ext>
            </a:extLst>
          </p:cNvPr>
          <p:cNvSpPr/>
          <p:nvPr/>
        </p:nvSpPr>
        <p:spPr>
          <a:xfrm>
            <a:off x="8274548" y="1133523"/>
            <a:ext cx="697425" cy="1879600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CF3BD-1063-5B45-AF35-BB379B1D5D31}"/>
              </a:ext>
            </a:extLst>
          </p:cNvPr>
          <p:cNvSpPr txBox="1"/>
          <p:nvPr/>
        </p:nvSpPr>
        <p:spPr>
          <a:xfrm>
            <a:off x="9714596" y="1777647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出错的行号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3CAA2A7-657B-AC4B-8ABE-673A64626EB4}"/>
              </a:ext>
            </a:extLst>
          </p:cNvPr>
          <p:cNvCxnSpPr>
            <a:cxnSpLocks/>
            <a:stCxn id="10" idx="1"/>
            <a:endCxn id="9" idx="3"/>
          </p:cNvCxnSpPr>
          <p:nvPr/>
        </p:nvCxnSpPr>
        <p:spPr>
          <a:xfrm flipH="1">
            <a:off x="8971973" y="2008480"/>
            <a:ext cx="742623" cy="6484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CF473C4-FACE-D04C-98BB-09D8916AD148}"/>
              </a:ext>
            </a:extLst>
          </p:cNvPr>
          <p:cNvSpPr/>
          <p:nvPr/>
        </p:nvSpPr>
        <p:spPr>
          <a:xfrm>
            <a:off x="4704221" y="4736756"/>
            <a:ext cx="1663628" cy="329513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878773-983F-6A45-9BD7-5AB38A963810}"/>
              </a:ext>
            </a:extLst>
          </p:cNvPr>
          <p:cNvSpPr/>
          <p:nvPr/>
        </p:nvSpPr>
        <p:spPr>
          <a:xfrm>
            <a:off x="7005000" y="3847605"/>
            <a:ext cx="2424007" cy="237508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E33D4B5-1AC9-294B-9F34-ABDE9EBE94D5}"/>
              </a:ext>
            </a:extLst>
          </p:cNvPr>
          <p:cNvSpPr/>
          <p:nvPr/>
        </p:nvSpPr>
        <p:spPr>
          <a:xfrm>
            <a:off x="7316976" y="3360998"/>
            <a:ext cx="1306285" cy="253981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0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4" grpId="0" animBg="1"/>
      <p:bldP spid="15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4297-FCD3-4147-A225-D2C77356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出错啦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70FA7F-BB3B-124A-B6E3-F0EA4DF52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6775"/>
          <a:stretch/>
        </p:blipFill>
        <p:spPr>
          <a:xfrm>
            <a:off x="533075" y="777181"/>
            <a:ext cx="8791837" cy="28134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2FEB91-B385-434F-8EE5-362BDF69415B}"/>
              </a:ext>
            </a:extLst>
          </p:cNvPr>
          <p:cNvSpPr/>
          <p:nvPr/>
        </p:nvSpPr>
        <p:spPr>
          <a:xfrm>
            <a:off x="533074" y="1989363"/>
            <a:ext cx="8791837" cy="585478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69E919-6909-2F4A-801B-78EE181154E6}"/>
              </a:ext>
            </a:extLst>
          </p:cNvPr>
          <p:cNvSpPr txBox="1"/>
          <p:nvPr/>
        </p:nvSpPr>
        <p:spPr>
          <a:xfrm>
            <a:off x="2537683" y="5997989"/>
            <a:ext cx="651517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给</a:t>
            </a:r>
            <a:r>
              <a:rPr lang="en-US" altLang="zh-CN" sz="2400" b="1" dirty="0">
                <a:solidFill>
                  <a:srgbClr val="C00000"/>
                </a:solidFill>
              </a:rPr>
              <a:t>Human</a:t>
            </a:r>
            <a:r>
              <a:rPr lang="zh-CN" altLang="en-US" sz="2400" b="1" dirty="0">
                <a:solidFill>
                  <a:srgbClr val="C00000"/>
                </a:solidFill>
              </a:rPr>
              <a:t>类添加默认构造函数 </a:t>
            </a:r>
            <a:r>
              <a:rPr lang="en-US" altLang="zh-CN" sz="2400" b="1" dirty="0">
                <a:solidFill>
                  <a:srgbClr val="C00000"/>
                </a:solidFill>
              </a:rPr>
              <a:t>Human() { ... }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675E80-3F1C-6D48-9338-EB5D95653E94}"/>
              </a:ext>
            </a:extLst>
          </p:cNvPr>
          <p:cNvSpPr txBox="1"/>
          <p:nvPr/>
        </p:nvSpPr>
        <p:spPr>
          <a:xfrm>
            <a:off x="2537682" y="5536324"/>
            <a:ext cx="651517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给</a:t>
            </a:r>
            <a:r>
              <a:rPr lang="en-US" altLang="zh-CN" sz="2400" b="1" dirty="0">
                <a:solidFill>
                  <a:srgbClr val="C00000"/>
                </a:solidFill>
              </a:rPr>
              <a:t>Speaker</a:t>
            </a:r>
            <a:r>
              <a:rPr lang="zh-CN" altLang="en-US" sz="2400" b="1" dirty="0">
                <a:solidFill>
                  <a:srgbClr val="C00000"/>
                </a:solidFill>
              </a:rPr>
              <a:t>类添加默认构造函数 </a:t>
            </a:r>
            <a:r>
              <a:rPr lang="en-US" altLang="zh-CN" sz="2400" b="1" dirty="0">
                <a:solidFill>
                  <a:srgbClr val="C00000"/>
                </a:solidFill>
              </a:rPr>
              <a:t>Speaker() { ... }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F12A8A-1584-304A-AC3C-AA294C712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74" y="3554246"/>
            <a:ext cx="6769100" cy="1993900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5F822DF2-1589-7648-AB57-45AF760603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158"/>
          <a:stretch/>
        </p:blipFill>
        <p:spPr>
          <a:xfrm>
            <a:off x="8646394" y="1140357"/>
            <a:ext cx="9481050" cy="542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2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EF1B-B8F5-FC4D-96BD-3F9B80E05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默认构造函数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18B46A2-B48D-DC4B-8995-C001B50A6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8983" y="875657"/>
            <a:ext cx="5143500" cy="4660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550BBB-C5C7-5E44-B000-5405E5141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060" y="875657"/>
            <a:ext cx="4826000" cy="4762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E8CD46-ECA8-F84A-9385-EBA9A1AAF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337" y="875657"/>
            <a:ext cx="4876800" cy="4584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E22BD4-964D-7A43-86CB-6136748E94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9519" y="875657"/>
            <a:ext cx="50546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8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4297-FCD3-4147-A225-D2C77356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出错啦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2FEB91-B385-434F-8EE5-362BDF69415B}"/>
              </a:ext>
            </a:extLst>
          </p:cNvPr>
          <p:cNvSpPr/>
          <p:nvPr/>
        </p:nvSpPr>
        <p:spPr>
          <a:xfrm>
            <a:off x="1038988" y="1686296"/>
            <a:ext cx="2867994" cy="261258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5F4BA9-78C1-E447-BDAB-7010D97180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0793" y="905246"/>
            <a:ext cx="6821985" cy="1562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D20C15C-FCD3-6E49-A34F-D6C38E4E9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51" y="2884698"/>
            <a:ext cx="5105400" cy="1562100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E2EF7ED3-07DE-F44B-9CDA-631D0A12C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31322" y="842901"/>
            <a:ext cx="8321397" cy="491572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C81FA87-423E-F148-98BA-EBCC6F0CB867}"/>
              </a:ext>
            </a:extLst>
          </p:cNvPr>
          <p:cNvSpPr/>
          <p:nvPr/>
        </p:nvSpPr>
        <p:spPr>
          <a:xfrm>
            <a:off x="4821509" y="6080122"/>
            <a:ext cx="5735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给</a:t>
            </a:r>
            <a:r>
              <a:rPr lang="en-US" altLang="zh-CN" sz="2400" b="1" dirty="0">
                <a:solidFill>
                  <a:srgbClr val="C00000"/>
                </a:solidFill>
              </a:rPr>
              <a:t>Human</a:t>
            </a:r>
            <a:r>
              <a:rPr lang="zh-CN" altLang="en-US" sz="2400" b="1" dirty="0">
                <a:solidFill>
                  <a:srgbClr val="C00000"/>
                </a:solidFill>
              </a:rPr>
              <a:t>类添加成员函数 </a:t>
            </a:r>
            <a:r>
              <a:rPr lang="en-US" altLang="zh-CN" sz="2400" b="1" dirty="0">
                <a:solidFill>
                  <a:srgbClr val="C00000"/>
                </a:solidFill>
              </a:rPr>
              <a:t>void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</a:rPr>
              <a:t>work() { ... }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DBD1F2-D5FC-B441-A6A9-C5F120105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2778" y="1685922"/>
            <a:ext cx="72136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7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CAE0-B68A-0D46-8663-AAB82A48E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改正错误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B2628D-CF67-514B-9D32-4C7B7E36E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208"/>
          <a:stretch/>
        </p:blipFill>
        <p:spPr>
          <a:xfrm>
            <a:off x="1588244" y="931332"/>
            <a:ext cx="9015512" cy="56049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CA93510-4285-1E4F-812F-F3B34A9FFECE}"/>
              </a:ext>
            </a:extLst>
          </p:cNvPr>
          <p:cNvSpPr/>
          <p:nvPr/>
        </p:nvSpPr>
        <p:spPr>
          <a:xfrm>
            <a:off x="1588243" y="1202266"/>
            <a:ext cx="2763623" cy="270933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EF3D8B-A885-B641-B3B2-FAF31CA189A8}"/>
              </a:ext>
            </a:extLst>
          </p:cNvPr>
          <p:cNvSpPr/>
          <p:nvPr/>
        </p:nvSpPr>
        <p:spPr>
          <a:xfrm>
            <a:off x="1588244" y="3428999"/>
            <a:ext cx="3085356" cy="567267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16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8D5EA-27E7-2D48-A80A-E1A16969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编译</a:t>
            </a:r>
            <a:r>
              <a:rPr lang="en-US" altLang="zh-CN" dirty="0"/>
              <a:t>&amp;</a:t>
            </a:r>
            <a:r>
              <a:rPr lang="zh-CN" altLang="en-US" dirty="0"/>
              <a:t>运行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FBE3F9-AEC8-CA45-8979-48D33E30E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909"/>
          <a:stretch/>
        </p:blipFill>
        <p:spPr>
          <a:xfrm>
            <a:off x="6527682" y="1510619"/>
            <a:ext cx="4738953" cy="29850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9A0F2E-67AC-CA48-BA07-6639CC1DB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17" y="731608"/>
            <a:ext cx="5764841" cy="602479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DA3F634-D9A7-C144-BBEE-3C02E737BE48}"/>
              </a:ext>
            </a:extLst>
          </p:cNvPr>
          <p:cNvCxnSpPr>
            <a:cxnSpLocks/>
          </p:cNvCxnSpPr>
          <p:nvPr/>
        </p:nvCxnSpPr>
        <p:spPr>
          <a:xfrm flipV="1">
            <a:off x="3852869" y="2482082"/>
            <a:ext cx="2846717" cy="3683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806608-8BF6-7041-96CA-D2DFC276E12A}"/>
              </a:ext>
            </a:extLst>
          </p:cNvPr>
          <p:cNvCxnSpPr>
            <a:cxnSpLocks/>
          </p:cNvCxnSpPr>
          <p:nvPr/>
        </p:nvCxnSpPr>
        <p:spPr>
          <a:xfrm flipV="1">
            <a:off x="2972975" y="2724150"/>
            <a:ext cx="3726611" cy="15707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0F4E525-4605-4D47-A80B-AB1C31C17DD7}"/>
              </a:ext>
            </a:extLst>
          </p:cNvPr>
          <p:cNvCxnSpPr>
            <a:cxnSpLocks/>
          </p:cNvCxnSpPr>
          <p:nvPr/>
        </p:nvCxnSpPr>
        <p:spPr>
          <a:xfrm flipV="1">
            <a:off x="3852869" y="3324155"/>
            <a:ext cx="2846717" cy="264435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61E12BB-95E2-D84D-8729-F7B08E2295A7}"/>
              </a:ext>
            </a:extLst>
          </p:cNvPr>
          <p:cNvCxnSpPr>
            <a:cxnSpLocks/>
          </p:cNvCxnSpPr>
          <p:nvPr/>
        </p:nvCxnSpPr>
        <p:spPr>
          <a:xfrm flipV="1">
            <a:off x="2972975" y="3588590"/>
            <a:ext cx="3726611" cy="345055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2A2AA926-D3A8-844E-A35E-9F5C69B2D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2455" y="-2432049"/>
            <a:ext cx="7659398" cy="4524664"/>
          </a:xfrm>
          <a:prstGeom prst="rect">
            <a:avLst/>
          </a:prstGeom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A928DC0A-ECC2-3143-99D2-A44B889755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1757"/>
          <a:stretch/>
        </p:blipFill>
        <p:spPr>
          <a:xfrm>
            <a:off x="4012455" y="-29022"/>
            <a:ext cx="7659398" cy="21828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A51DE2-F7ED-2647-AF84-1464762A12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5190274" y="4495642"/>
            <a:ext cx="7101675" cy="2301851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53E61F9-0567-7B4C-857A-0DEE234E903E}"/>
              </a:ext>
            </a:extLst>
          </p:cNvPr>
          <p:cNvCxnSpPr>
            <a:cxnSpLocks/>
          </p:cNvCxnSpPr>
          <p:nvPr/>
        </p:nvCxnSpPr>
        <p:spPr>
          <a:xfrm flipV="1">
            <a:off x="4715511" y="4136365"/>
            <a:ext cx="1984075" cy="1160255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6854371-A6C2-C94A-8A1C-603E9FD05FB9}"/>
              </a:ext>
            </a:extLst>
          </p:cNvPr>
          <p:cNvCxnSpPr>
            <a:cxnSpLocks/>
          </p:cNvCxnSpPr>
          <p:nvPr/>
        </p:nvCxnSpPr>
        <p:spPr>
          <a:xfrm flipV="1">
            <a:off x="4715511" y="4434442"/>
            <a:ext cx="1984075" cy="903273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3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9C14-CE4F-AF49-864F-939CEAFC9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0D694C-0906-FA40-9745-91142FEDA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7279" y="997744"/>
            <a:ext cx="9513949" cy="54538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83C3C2-0129-2D49-A14D-9FD55682D8C3}"/>
              </a:ext>
            </a:extLst>
          </p:cNvPr>
          <p:cNvSpPr/>
          <p:nvPr/>
        </p:nvSpPr>
        <p:spPr>
          <a:xfrm>
            <a:off x="1893044" y="3145367"/>
            <a:ext cx="1104156" cy="283633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84310D-DA11-9A4F-A19B-00BD80920AC3}"/>
              </a:ext>
            </a:extLst>
          </p:cNvPr>
          <p:cNvCxnSpPr>
            <a:cxnSpLocks/>
          </p:cNvCxnSpPr>
          <p:nvPr/>
        </p:nvCxnSpPr>
        <p:spPr>
          <a:xfrm flipH="1">
            <a:off x="2108366" y="3706516"/>
            <a:ext cx="2768434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AB96CD-55BA-F243-9A7C-5E164D0BA972}"/>
              </a:ext>
            </a:extLst>
          </p:cNvPr>
          <p:cNvSpPr txBox="1"/>
          <p:nvPr/>
        </p:nvSpPr>
        <p:spPr>
          <a:xfrm>
            <a:off x="228600" y="6451600"/>
            <a:ext cx="4756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参考：</a:t>
            </a:r>
            <a:r>
              <a:rPr lang="en-US" altLang="zh-CN" dirty="0"/>
              <a:t>12.3</a:t>
            </a:r>
            <a:r>
              <a:rPr lang="zh-CN" altLang="en-US" dirty="0"/>
              <a:t> 运行时的多态性、</a:t>
            </a:r>
            <a:r>
              <a:rPr lang="en-US" dirty="0"/>
              <a:t>12</a:t>
            </a:r>
            <a:r>
              <a:rPr lang="en-US" altLang="zh-CN" dirty="0"/>
              <a:t>.</a:t>
            </a:r>
            <a:r>
              <a:rPr lang="en-US" dirty="0"/>
              <a:t>4</a:t>
            </a:r>
            <a:r>
              <a:rPr lang="en-US" altLang="zh-CN" dirty="0"/>
              <a:t>.</a:t>
            </a:r>
            <a:r>
              <a:rPr lang="en-US" dirty="0"/>
              <a:t>1</a:t>
            </a:r>
            <a:r>
              <a:rPr lang="zh-CN" altLang="en-US" dirty="0"/>
              <a:t> 纯虚函数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264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081D1-8644-F548-800C-9DB8577E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编译</a:t>
            </a:r>
            <a:r>
              <a:rPr lang="en-US" altLang="zh-CN" dirty="0"/>
              <a:t>&amp;</a:t>
            </a:r>
            <a:r>
              <a:rPr lang="zh-CN" altLang="en-US" dirty="0"/>
              <a:t>运行：成功！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4B865D6-BCA8-DF49-8270-4CEA859E0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714" y="1793377"/>
            <a:ext cx="3744733" cy="292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86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63376D-010B-8D44-B12D-FFDF49DE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0995"/>
            <a:ext cx="10515600" cy="899510"/>
          </a:xfrm>
        </p:spPr>
        <p:txBody>
          <a:bodyPr/>
          <a:lstStyle/>
          <a:p>
            <a:r>
              <a:rPr lang="zh-CN" altLang="en-US" dirty="0"/>
              <a:t>模板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1668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8B5CB-9095-C049-90AC-AE9EB1A7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两个</a:t>
            </a:r>
            <a:r>
              <a:rPr lang="en-US" altLang="zh-CN" dirty="0"/>
              <a:t>Sorter</a:t>
            </a:r>
            <a:r>
              <a:rPr lang="zh-CN" altLang="en-US" dirty="0"/>
              <a:t>类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87A86-2105-E041-9FAD-7955A7AAC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92" y="1251975"/>
            <a:ext cx="5342535" cy="4897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4842E9-3B78-2B4D-A966-0FFA1B5DC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51975"/>
            <a:ext cx="5753167" cy="489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0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A6000-7567-4743-BE84-74CB3218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main</a:t>
            </a:r>
            <a:r>
              <a:rPr lang="zh-CN" altLang="en-US" dirty="0"/>
              <a:t>函数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C9C246-43C8-8540-93F2-D23D74C1DF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116" y="1266371"/>
            <a:ext cx="10785767" cy="432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991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8B5CB-9095-C049-90AC-AE9EB1A7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两个</a:t>
            </a:r>
            <a:r>
              <a:rPr lang="en-US" altLang="zh-CN" dirty="0"/>
              <a:t>Sorter</a:t>
            </a:r>
            <a:r>
              <a:rPr lang="zh-CN" altLang="en-US" dirty="0"/>
              <a:t>类逻辑相同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87A86-2105-E041-9FAD-7955A7AAC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92" y="1251975"/>
            <a:ext cx="5342535" cy="4897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4842E9-3B78-2B4D-A966-0FFA1B5DC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51975"/>
            <a:ext cx="5753167" cy="489732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2598E24-63E8-014F-86AA-E98924D1D926}"/>
              </a:ext>
            </a:extLst>
          </p:cNvPr>
          <p:cNvCxnSpPr>
            <a:cxnSpLocks/>
          </p:cNvCxnSpPr>
          <p:nvPr/>
        </p:nvCxnSpPr>
        <p:spPr>
          <a:xfrm flipH="1">
            <a:off x="1651166" y="2128439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A96030-F144-DC4E-A499-02D37D268C25}"/>
              </a:ext>
            </a:extLst>
          </p:cNvPr>
          <p:cNvCxnSpPr>
            <a:cxnSpLocks/>
          </p:cNvCxnSpPr>
          <p:nvPr/>
        </p:nvCxnSpPr>
        <p:spPr>
          <a:xfrm flipH="1">
            <a:off x="1651166" y="2413574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611F7BF-82DA-C544-ACDD-2F09F3E63332}"/>
              </a:ext>
            </a:extLst>
          </p:cNvPr>
          <p:cNvCxnSpPr>
            <a:cxnSpLocks/>
          </p:cNvCxnSpPr>
          <p:nvPr/>
        </p:nvCxnSpPr>
        <p:spPr>
          <a:xfrm flipH="1">
            <a:off x="2850702" y="3254233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2947E70-1748-4745-B6B0-D712FF004CB1}"/>
              </a:ext>
            </a:extLst>
          </p:cNvPr>
          <p:cNvCxnSpPr>
            <a:cxnSpLocks/>
          </p:cNvCxnSpPr>
          <p:nvPr/>
        </p:nvCxnSpPr>
        <p:spPr>
          <a:xfrm flipH="1">
            <a:off x="3853592" y="3249072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B3B904-EDB5-C24A-A257-2F4525DB2CB4}"/>
              </a:ext>
            </a:extLst>
          </p:cNvPr>
          <p:cNvCxnSpPr>
            <a:cxnSpLocks/>
          </p:cNvCxnSpPr>
          <p:nvPr/>
        </p:nvCxnSpPr>
        <p:spPr>
          <a:xfrm flipH="1">
            <a:off x="2629149" y="4404607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5B5FCE7-54FC-2749-B91F-9A6EC6600444}"/>
              </a:ext>
            </a:extLst>
          </p:cNvPr>
          <p:cNvCxnSpPr>
            <a:cxnSpLocks/>
          </p:cNvCxnSpPr>
          <p:nvPr/>
        </p:nvCxnSpPr>
        <p:spPr>
          <a:xfrm flipH="1">
            <a:off x="1651166" y="5540233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8FA2DB0-131A-C548-B2AE-4863FBFB1DCA}"/>
              </a:ext>
            </a:extLst>
          </p:cNvPr>
          <p:cNvCxnSpPr>
            <a:cxnSpLocks/>
          </p:cNvCxnSpPr>
          <p:nvPr/>
        </p:nvCxnSpPr>
        <p:spPr>
          <a:xfrm flipH="1">
            <a:off x="1651166" y="5849948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5AE1143-3362-A44E-B2E7-A5FCD8F3D221}"/>
              </a:ext>
            </a:extLst>
          </p:cNvPr>
          <p:cNvCxnSpPr>
            <a:cxnSpLocks/>
          </p:cNvCxnSpPr>
          <p:nvPr/>
        </p:nvCxnSpPr>
        <p:spPr>
          <a:xfrm flipH="1">
            <a:off x="7304716" y="2128439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B82FC14-593E-E74D-A522-F03B66613AA0}"/>
              </a:ext>
            </a:extLst>
          </p:cNvPr>
          <p:cNvCxnSpPr>
            <a:cxnSpLocks/>
          </p:cNvCxnSpPr>
          <p:nvPr/>
        </p:nvCxnSpPr>
        <p:spPr>
          <a:xfrm flipH="1">
            <a:off x="7304716" y="2423161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2E88D02-742E-A14C-957D-EEF97206F897}"/>
              </a:ext>
            </a:extLst>
          </p:cNvPr>
          <p:cNvCxnSpPr>
            <a:cxnSpLocks/>
          </p:cNvCxnSpPr>
          <p:nvPr/>
        </p:nvCxnSpPr>
        <p:spPr>
          <a:xfrm flipH="1">
            <a:off x="8769723" y="3239485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8254BD3-D2DB-5241-8920-032BDB786FDB}"/>
              </a:ext>
            </a:extLst>
          </p:cNvPr>
          <p:cNvCxnSpPr>
            <a:cxnSpLocks/>
          </p:cNvCxnSpPr>
          <p:nvPr/>
        </p:nvCxnSpPr>
        <p:spPr>
          <a:xfrm flipH="1">
            <a:off x="10185567" y="3249072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9D0AFA6-7267-334A-A0D1-E2588DDCE5CD}"/>
              </a:ext>
            </a:extLst>
          </p:cNvPr>
          <p:cNvCxnSpPr>
            <a:cxnSpLocks/>
          </p:cNvCxnSpPr>
          <p:nvPr/>
        </p:nvCxnSpPr>
        <p:spPr>
          <a:xfrm flipH="1">
            <a:off x="8321704" y="4404607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BBC0717-7E97-A647-86E3-1127E9CE8F82}"/>
              </a:ext>
            </a:extLst>
          </p:cNvPr>
          <p:cNvCxnSpPr>
            <a:cxnSpLocks/>
          </p:cNvCxnSpPr>
          <p:nvPr/>
        </p:nvCxnSpPr>
        <p:spPr>
          <a:xfrm flipH="1">
            <a:off x="7304716" y="5540233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F7E257-8F2E-F64E-84B9-CF488E5271C8}"/>
              </a:ext>
            </a:extLst>
          </p:cNvPr>
          <p:cNvCxnSpPr>
            <a:cxnSpLocks/>
          </p:cNvCxnSpPr>
          <p:nvPr/>
        </p:nvCxnSpPr>
        <p:spPr>
          <a:xfrm flipH="1">
            <a:off x="7304716" y="5844787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495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8B5CB-9095-C049-90AC-AE9EB1A7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demo-</a:t>
            </a:r>
            <a:r>
              <a:rPr lang="en-US" altLang="zh-CN" dirty="0" err="1"/>
              <a:t>sort.cc</a:t>
            </a:r>
            <a:r>
              <a:rPr lang="zh-CN" altLang="en-US" dirty="0"/>
              <a:t>中实现模板类</a:t>
            </a:r>
            <a:r>
              <a:rPr lang="en-US" altLang="zh-CN" dirty="0"/>
              <a:t>Sorter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87A86-2105-E041-9FAD-7955A7AAC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92" y="1251975"/>
            <a:ext cx="5342535" cy="4897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4842E9-3B78-2B4D-A966-0FFA1B5DC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51975"/>
            <a:ext cx="5753167" cy="489732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2598E24-63E8-014F-86AA-E98924D1D926}"/>
              </a:ext>
            </a:extLst>
          </p:cNvPr>
          <p:cNvCxnSpPr>
            <a:cxnSpLocks/>
          </p:cNvCxnSpPr>
          <p:nvPr/>
        </p:nvCxnSpPr>
        <p:spPr>
          <a:xfrm flipH="1">
            <a:off x="1651166" y="2128439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A96030-F144-DC4E-A499-02D37D268C25}"/>
              </a:ext>
            </a:extLst>
          </p:cNvPr>
          <p:cNvCxnSpPr>
            <a:cxnSpLocks/>
          </p:cNvCxnSpPr>
          <p:nvPr/>
        </p:nvCxnSpPr>
        <p:spPr>
          <a:xfrm flipH="1">
            <a:off x="1651166" y="2413574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611F7BF-82DA-C544-ACDD-2F09F3E63332}"/>
              </a:ext>
            </a:extLst>
          </p:cNvPr>
          <p:cNvCxnSpPr>
            <a:cxnSpLocks/>
          </p:cNvCxnSpPr>
          <p:nvPr/>
        </p:nvCxnSpPr>
        <p:spPr>
          <a:xfrm flipH="1">
            <a:off x="2850702" y="3254233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2947E70-1748-4745-B6B0-D712FF004CB1}"/>
              </a:ext>
            </a:extLst>
          </p:cNvPr>
          <p:cNvCxnSpPr>
            <a:cxnSpLocks/>
          </p:cNvCxnSpPr>
          <p:nvPr/>
        </p:nvCxnSpPr>
        <p:spPr>
          <a:xfrm flipH="1">
            <a:off x="3853592" y="3249072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B3B904-EDB5-C24A-A257-2F4525DB2CB4}"/>
              </a:ext>
            </a:extLst>
          </p:cNvPr>
          <p:cNvCxnSpPr>
            <a:cxnSpLocks/>
          </p:cNvCxnSpPr>
          <p:nvPr/>
        </p:nvCxnSpPr>
        <p:spPr>
          <a:xfrm flipH="1">
            <a:off x="2629149" y="4404607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5B5FCE7-54FC-2749-B91F-9A6EC6600444}"/>
              </a:ext>
            </a:extLst>
          </p:cNvPr>
          <p:cNvCxnSpPr>
            <a:cxnSpLocks/>
          </p:cNvCxnSpPr>
          <p:nvPr/>
        </p:nvCxnSpPr>
        <p:spPr>
          <a:xfrm flipH="1">
            <a:off x="1651166" y="5540233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8FA2DB0-131A-C548-B2AE-4863FBFB1DCA}"/>
              </a:ext>
            </a:extLst>
          </p:cNvPr>
          <p:cNvCxnSpPr>
            <a:cxnSpLocks/>
          </p:cNvCxnSpPr>
          <p:nvPr/>
        </p:nvCxnSpPr>
        <p:spPr>
          <a:xfrm flipH="1">
            <a:off x="1651166" y="5849948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5AE1143-3362-A44E-B2E7-A5FCD8F3D221}"/>
              </a:ext>
            </a:extLst>
          </p:cNvPr>
          <p:cNvCxnSpPr>
            <a:cxnSpLocks/>
          </p:cNvCxnSpPr>
          <p:nvPr/>
        </p:nvCxnSpPr>
        <p:spPr>
          <a:xfrm flipH="1">
            <a:off x="7304716" y="1995707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B82FC14-593E-E74D-A522-F03B66613AA0}"/>
              </a:ext>
            </a:extLst>
          </p:cNvPr>
          <p:cNvCxnSpPr>
            <a:cxnSpLocks/>
          </p:cNvCxnSpPr>
          <p:nvPr/>
        </p:nvCxnSpPr>
        <p:spPr>
          <a:xfrm flipH="1">
            <a:off x="7304716" y="2305177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2E88D02-742E-A14C-957D-EEF97206F897}"/>
              </a:ext>
            </a:extLst>
          </p:cNvPr>
          <p:cNvCxnSpPr>
            <a:cxnSpLocks/>
          </p:cNvCxnSpPr>
          <p:nvPr/>
        </p:nvCxnSpPr>
        <p:spPr>
          <a:xfrm flipH="1">
            <a:off x="8769723" y="3121500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8254BD3-D2DB-5241-8920-032BDB786FDB}"/>
              </a:ext>
            </a:extLst>
          </p:cNvPr>
          <p:cNvCxnSpPr>
            <a:cxnSpLocks/>
          </p:cNvCxnSpPr>
          <p:nvPr/>
        </p:nvCxnSpPr>
        <p:spPr>
          <a:xfrm flipH="1">
            <a:off x="10185567" y="3145836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9D0AFA6-7267-334A-A0D1-E2588DDCE5CD}"/>
              </a:ext>
            </a:extLst>
          </p:cNvPr>
          <p:cNvCxnSpPr>
            <a:cxnSpLocks/>
          </p:cNvCxnSpPr>
          <p:nvPr/>
        </p:nvCxnSpPr>
        <p:spPr>
          <a:xfrm flipH="1">
            <a:off x="8321704" y="4286621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BBC0717-7E97-A647-86E3-1127E9CE8F82}"/>
              </a:ext>
            </a:extLst>
          </p:cNvPr>
          <p:cNvCxnSpPr>
            <a:cxnSpLocks/>
          </p:cNvCxnSpPr>
          <p:nvPr/>
        </p:nvCxnSpPr>
        <p:spPr>
          <a:xfrm flipH="1">
            <a:off x="7304716" y="5407499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F7E257-8F2E-F64E-84B9-CF488E5271C8}"/>
              </a:ext>
            </a:extLst>
          </p:cNvPr>
          <p:cNvCxnSpPr>
            <a:cxnSpLocks/>
          </p:cNvCxnSpPr>
          <p:nvPr/>
        </p:nvCxnSpPr>
        <p:spPr>
          <a:xfrm flipH="1">
            <a:off x="7304715" y="5702467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2FC7AD7-0407-DC4D-B46F-919D46E51D6E}"/>
              </a:ext>
            </a:extLst>
          </p:cNvPr>
          <p:cNvSpPr txBox="1"/>
          <p:nvPr/>
        </p:nvSpPr>
        <p:spPr>
          <a:xfrm>
            <a:off x="6993701" y="1787384"/>
            <a:ext cx="7479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T</a:t>
            </a:r>
            <a:endParaRPr lang="en-US" sz="2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86A6A6-9C12-CB4C-BD7E-143F17CED6A3}"/>
              </a:ext>
            </a:extLst>
          </p:cNvPr>
          <p:cNvSpPr txBox="1"/>
          <p:nvPr/>
        </p:nvSpPr>
        <p:spPr>
          <a:xfrm>
            <a:off x="6993701" y="2091937"/>
            <a:ext cx="7479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T</a:t>
            </a:r>
            <a:endParaRPr lang="en-US" sz="2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7DBF3A-3BC8-5247-ADA8-9C6F517C287F}"/>
              </a:ext>
            </a:extLst>
          </p:cNvPr>
          <p:cNvSpPr txBox="1"/>
          <p:nvPr/>
        </p:nvSpPr>
        <p:spPr>
          <a:xfrm>
            <a:off x="9143674" y="2678024"/>
            <a:ext cx="7479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T</a:t>
            </a:r>
            <a:endParaRPr lang="en-US" sz="2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F1D9E6-A820-3C49-9CF6-E1F2A6BDE9B7}"/>
              </a:ext>
            </a:extLst>
          </p:cNvPr>
          <p:cNvSpPr txBox="1"/>
          <p:nvPr/>
        </p:nvSpPr>
        <p:spPr>
          <a:xfrm>
            <a:off x="10387740" y="2678024"/>
            <a:ext cx="7479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T</a:t>
            </a:r>
            <a:endParaRPr lang="en-US" sz="2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402E7B-5299-9B44-A966-562B26B857E3}"/>
              </a:ext>
            </a:extLst>
          </p:cNvPr>
          <p:cNvSpPr txBox="1"/>
          <p:nvPr/>
        </p:nvSpPr>
        <p:spPr>
          <a:xfrm>
            <a:off x="8523877" y="3824956"/>
            <a:ext cx="7479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T</a:t>
            </a:r>
            <a:endParaRPr lang="en-US" sz="2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F11188A-3EDF-2040-93B5-04EF325DBC9A}"/>
              </a:ext>
            </a:extLst>
          </p:cNvPr>
          <p:cNvSpPr txBox="1"/>
          <p:nvPr/>
        </p:nvSpPr>
        <p:spPr>
          <a:xfrm>
            <a:off x="6993700" y="5144573"/>
            <a:ext cx="7479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T</a:t>
            </a:r>
            <a:endParaRPr lang="en-US" sz="2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2FC41F-64C3-FD43-8576-D68EBB04FFCD}"/>
              </a:ext>
            </a:extLst>
          </p:cNvPr>
          <p:cNvSpPr txBox="1"/>
          <p:nvPr/>
        </p:nvSpPr>
        <p:spPr>
          <a:xfrm>
            <a:off x="7001906" y="5426641"/>
            <a:ext cx="7479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n-ea"/>
              </a:rPr>
              <a:t>T</a:t>
            </a:r>
            <a:endParaRPr lang="en-US" sz="24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018FB2-3CEB-124C-A494-368589CA7321}"/>
              </a:ext>
            </a:extLst>
          </p:cNvPr>
          <p:cNvSpPr txBox="1"/>
          <p:nvPr/>
        </p:nvSpPr>
        <p:spPr>
          <a:xfrm>
            <a:off x="6745938" y="836916"/>
            <a:ext cx="288967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+mn-ea"/>
              </a:rPr>
              <a:t>template &lt;class T&gt;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A4D13DA-C35A-324E-AEC7-94EE9E13DC04}"/>
              </a:ext>
            </a:extLst>
          </p:cNvPr>
          <p:cNvCxnSpPr>
            <a:cxnSpLocks/>
          </p:cNvCxnSpPr>
          <p:nvPr/>
        </p:nvCxnSpPr>
        <p:spPr>
          <a:xfrm flipH="1">
            <a:off x="8233214" y="1387069"/>
            <a:ext cx="747903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65387B1-33BF-E44E-823A-42409860D010}"/>
              </a:ext>
            </a:extLst>
          </p:cNvPr>
          <p:cNvCxnSpPr>
            <a:cxnSpLocks/>
          </p:cNvCxnSpPr>
          <p:nvPr/>
        </p:nvCxnSpPr>
        <p:spPr>
          <a:xfrm flipH="1">
            <a:off x="8007073" y="2559239"/>
            <a:ext cx="717827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62F324A-AB6B-E644-8AEF-1854CF86B9EA}"/>
              </a:ext>
            </a:extLst>
          </p:cNvPr>
          <p:cNvCxnSpPr>
            <a:cxnSpLocks/>
          </p:cNvCxnSpPr>
          <p:nvPr/>
        </p:nvCxnSpPr>
        <p:spPr>
          <a:xfrm flipH="1">
            <a:off x="8011298" y="3104687"/>
            <a:ext cx="713602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B7253DD-1826-BA40-B18D-123CCC07AC67}"/>
              </a:ext>
            </a:extLst>
          </p:cNvPr>
          <p:cNvSpPr txBox="1"/>
          <p:nvPr/>
        </p:nvSpPr>
        <p:spPr>
          <a:xfrm>
            <a:off x="342900" y="6381750"/>
            <a:ext cx="2731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参考：</a:t>
            </a:r>
            <a:r>
              <a:rPr lang="en-US" altLang="zh-CN" dirty="0"/>
              <a:t>13.1</a:t>
            </a:r>
            <a:r>
              <a:rPr lang="zh-CN" altLang="en-US" dirty="0"/>
              <a:t> 类模板的定义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677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C6E7E2-B939-9B4E-B58F-BC15881E7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115" y="873875"/>
            <a:ext cx="5515216" cy="52754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C8B5CB-9095-C049-90AC-AE9EB1A7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87A86-2105-E041-9FAD-7955A7AAC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92" y="1251975"/>
            <a:ext cx="5342535" cy="489732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2598E24-63E8-014F-86AA-E98924D1D926}"/>
              </a:ext>
            </a:extLst>
          </p:cNvPr>
          <p:cNvCxnSpPr>
            <a:cxnSpLocks/>
          </p:cNvCxnSpPr>
          <p:nvPr/>
        </p:nvCxnSpPr>
        <p:spPr>
          <a:xfrm flipH="1">
            <a:off x="1651166" y="2128439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A96030-F144-DC4E-A499-02D37D268C25}"/>
              </a:ext>
            </a:extLst>
          </p:cNvPr>
          <p:cNvCxnSpPr>
            <a:cxnSpLocks/>
          </p:cNvCxnSpPr>
          <p:nvPr/>
        </p:nvCxnSpPr>
        <p:spPr>
          <a:xfrm flipH="1">
            <a:off x="1651166" y="2413574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611F7BF-82DA-C544-ACDD-2F09F3E63332}"/>
              </a:ext>
            </a:extLst>
          </p:cNvPr>
          <p:cNvCxnSpPr>
            <a:cxnSpLocks/>
          </p:cNvCxnSpPr>
          <p:nvPr/>
        </p:nvCxnSpPr>
        <p:spPr>
          <a:xfrm flipH="1">
            <a:off x="2850702" y="3254233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2947E70-1748-4745-B6B0-D712FF004CB1}"/>
              </a:ext>
            </a:extLst>
          </p:cNvPr>
          <p:cNvCxnSpPr>
            <a:cxnSpLocks/>
          </p:cNvCxnSpPr>
          <p:nvPr/>
        </p:nvCxnSpPr>
        <p:spPr>
          <a:xfrm flipH="1">
            <a:off x="3853592" y="3249072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B3B904-EDB5-C24A-A257-2F4525DB2CB4}"/>
              </a:ext>
            </a:extLst>
          </p:cNvPr>
          <p:cNvCxnSpPr>
            <a:cxnSpLocks/>
          </p:cNvCxnSpPr>
          <p:nvPr/>
        </p:nvCxnSpPr>
        <p:spPr>
          <a:xfrm flipH="1">
            <a:off x="2629149" y="4404607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5B5FCE7-54FC-2749-B91F-9A6EC6600444}"/>
              </a:ext>
            </a:extLst>
          </p:cNvPr>
          <p:cNvCxnSpPr>
            <a:cxnSpLocks/>
          </p:cNvCxnSpPr>
          <p:nvPr/>
        </p:nvCxnSpPr>
        <p:spPr>
          <a:xfrm flipH="1">
            <a:off x="1651166" y="5540233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8FA2DB0-131A-C548-B2AE-4863FBFB1DCA}"/>
              </a:ext>
            </a:extLst>
          </p:cNvPr>
          <p:cNvCxnSpPr>
            <a:cxnSpLocks/>
          </p:cNvCxnSpPr>
          <p:nvPr/>
        </p:nvCxnSpPr>
        <p:spPr>
          <a:xfrm flipH="1">
            <a:off x="1651166" y="5849948"/>
            <a:ext cx="443105" cy="0"/>
          </a:xfrm>
          <a:prstGeom prst="straightConnector1">
            <a:avLst/>
          </a:prstGeom>
          <a:ln w="508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1886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8B5CB-9095-C049-90AC-AE9EB1A7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模板的使用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A46C31-5D61-2644-A373-01AF3AEB4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381215"/>
            <a:ext cx="10369581" cy="35042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8A8CD9-7784-1240-AA10-DFA51B0D62A3}"/>
              </a:ext>
            </a:extLst>
          </p:cNvPr>
          <p:cNvSpPr txBox="1"/>
          <p:nvPr/>
        </p:nvSpPr>
        <p:spPr>
          <a:xfrm>
            <a:off x="228600" y="6419850"/>
            <a:ext cx="2962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参考：</a:t>
            </a:r>
            <a:r>
              <a:rPr lang="en-US" altLang="zh-CN" dirty="0"/>
              <a:t>13.2</a:t>
            </a:r>
            <a:r>
              <a:rPr lang="zh-CN" altLang="en-US" dirty="0"/>
              <a:t> 类模板的实例化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5106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D64BE-1A41-8E45-B8E3-395A27337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小练习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BE585-D7FF-4E49-9A49-BCC30BE87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 在</a:t>
            </a:r>
            <a:r>
              <a:rPr lang="en-US" altLang="zh-CN" dirty="0"/>
              <a:t>demo-</a:t>
            </a:r>
            <a:r>
              <a:rPr lang="en-US" altLang="zh-CN" dirty="0" err="1"/>
              <a:t>sort.cc</a:t>
            </a:r>
            <a:r>
              <a:rPr lang="zh-CN" altLang="en-US" dirty="0"/>
              <a:t>中，实现一个</a:t>
            </a:r>
            <a:r>
              <a:rPr lang="en-US" altLang="zh-CN" dirty="0"/>
              <a:t>Vector</a:t>
            </a:r>
            <a:r>
              <a:rPr lang="zh-CN" altLang="en-US" dirty="0"/>
              <a:t>（向量）类，其中保存平面向量的起点和终点。并重载向量类的比较函数（</a:t>
            </a:r>
            <a:r>
              <a:rPr lang="en-US" altLang="zh-CN" dirty="0"/>
              <a:t>&lt;</a:t>
            </a:r>
            <a:r>
              <a:rPr lang="zh-CN" altLang="en-US" dirty="0"/>
              <a:t>）以比较向量的长度。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 实现示例代码，使用</a:t>
            </a:r>
            <a:r>
              <a:rPr lang="en-US" altLang="zh-CN" dirty="0"/>
              <a:t>Sorter</a:t>
            </a:r>
            <a:r>
              <a:rPr lang="zh-CN" altLang="en-US" dirty="0"/>
              <a:t>类对多组</a:t>
            </a:r>
            <a:r>
              <a:rPr lang="en-US" altLang="zh-CN" dirty="0"/>
              <a:t>Vector</a:t>
            </a:r>
            <a:r>
              <a:rPr lang="zh-CN" altLang="en-US" dirty="0"/>
              <a:t>进行筛选，并输出结果。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47E427-74F1-1943-81F8-7B59100FB8A6}"/>
              </a:ext>
            </a:extLst>
          </p:cNvPr>
          <p:cNvSpPr txBox="1"/>
          <p:nvPr/>
        </p:nvSpPr>
        <p:spPr>
          <a:xfrm>
            <a:off x="551292" y="6438900"/>
            <a:ext cx="2792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参考：第</a:t>
            </a:r>
            <a:r>
              <a:rPr lang="en-US" altLang="zh-CN" dirty="0"/>
              <a:t>11</a:t>
            </a:r>
            <a:r>
              <a:rPr lang="zh-CN" altLang="en-US" dirty="0"/>
              <a:t>章 运算符重载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610490"/>
      </p:ext>
    </p:extLst>
  </p:cSld>
  <p:clrMapOvr>
    <a:masterClrMapping/>
  </p:clrMapOvr>
</p:sld>
</file>

<file path=ppt/theme/theme1.xml><?xml version="1.0" encoding="utf-8"?>
<a:theme xmlns:a="http://schemas.openxmlformats.org/drawingml/2006/main" name="2016-VI主题">
  <a:themeElements>
    <a:clrScheme name="VI统一色">
      <a:dk1>
        <a:srgbClr val="000000"/>
      </a:dk1>
      <a:lt1>
        <a:srgbClr val="FFFFFF"/>
      </a:lt1>
      <a:dk2>
        <a:srgbClr val="BD9F68"/>
      </a:dk2>
      <a:lt2>
        <a:srgbClr val="B5B5B6"/>
      </a:lt2>
      <a:accent1>
        <a:srgbClr val="C8161E"/>
      </a:accent1>
      <a:accent2>
        <a:srgbClr val="F08300"/>
      </a:accent2>
      <a:accent3>
        <a:srgbClr val="FDD000"/>
      </a:accent3>
      <a:accent4>
        <a:srgbClr val="338D27"/>
      </a:accent4>
      <a:accent5>
        <a:srgbClr val="0086D1"/>
      </a:accent5>
      <a:accent6>
        <a:srgbClr val="004098"/>
      </a:accent6>
      <a:hlink>
        <a:srgbClr val="B5B5B6"/>
      </a:hlink>
      <a:folHlink>
        <a:srgbClr val="BD9F68"/>
      </a:folHlink>
    </a:clrScheme>
    <a:fontScheme name="自定义 7">
      <a:majorFont>
        <a:latin typeface="等线"/>
        <a:ea typeface="等线"/>
        <a:cs typeface=""/>
      </a:majorFont>
      <a:minorFont>
        <a:latin typeface="等线 Light"/>
        <a:ea typeface="等线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slide-template-mod-simple" id="{8A177379-7940-0740-AF59-D86CE6AA4C7F}" vid="{66864106-7329-074A-9454-AC240359B4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sjtu-slide-template-mod-simple</Template>
  <TotalTime>8987</TotalTime>
  <Words>551</Words>
  <Application>Microsoft Macintosh PowerPoint</Application>
  <PresentationFormat>Widescreen</PresentationFormat>
  <Paragraphs>105</Paragraphs>
  <Slides>35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等线</vt:lpstr>
      <vt:lpstr>等线 Light</vt:lpstr>
      <vt:lpstr>微软雅黑</vt:lpstr>
      <vt:lpstr>Arial</vt:lpstr>
      <vt:lpstr>Calibri</vt:lpstr>
      <vt:lpstr>2016-VI主题</vt:lpstr>
      <vt:lpstr>软件工程实践</vt:lpstr>
      <vt:lpstr>当你遇到问题</vt:lpstr>
      <vt:lpstr>参考资料</vt:lpstr>
      <vt:lpstr>软件工程实践1</vt:lpstr>
      <vt:lpstr>一个简单的C++程序代码</vt:lpstr>
      <vt:lpstr>Qt界面</vt:lpstr>
      <vt:lpstr>Qt .pro file</vt:lpstr>
      <vt:lpstr>尝试编译运行demo-hello.cc</vt:lpstr>
      <vt:lpstr>类</vt:lpstr>
      <vt:lpstr>一个简单的类</vt:lpstr>
      <vt:lpstr>一个简单的类</vt:lpstr>
      <vt:lpstr>一个简单的类</vt:lpstr>
      <vt:lpstr>一个简单的类</vt:lpstr>
      <vt:lpstr>尝试编译运行demo-hero-0.cc和demo-hero-0-sep.cc</vt:lpstr>
      <vt:lpstr>继承</vt:lpstr>
      <vt:lpstr>继承</vt:lpstr>
      <vt:lpstr>PowerPoint Presentation</vt:lpstr>
      <vt:lpstr>PowerPoint Presentation</vt:lpstr>
      <vt:lpstr>完成并修正demo-hero-1.cc</vt:lpstr>
      <vt:lpstr>出错啦</vt:lpstr>
      <vt:lpstr>出错啦</vt:lpstr>
      <vt:lpstr>默认构造函数</vt:lpstr>
      <vt:lpstr>出错啦</vt:lpstr>
      <vt:lpstr>改正错误</vt:lpstr>
      <vt:lpstr>编译&amp;运行</vt:lpstr>
      <vt:lpstr>PowerPoint Presentation</vt:lpstr>
      <vt:lpstr>编译&amp;运行：成功！</vt:lpstr>
      <vt:lpstr>模板</vt:lpstr>
      <vt:lpstr>两个Sorter类</vt:lpstr>
      <vt:lpstr>main函数</vt:lpstr>
      <vt:lpstr>两个Sorter类逻辑相同</vt:lpstr>
      <vt:lpstr>在demo-sort.cc中实现模板类Sorter</vt:lpstr>
      <vt:lpstr>结果</vt:lpstr>
      <vt:lpstr>模板的使用</vt:lpstr>
      <vt:lpstr>小练习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Mingkai Dong</dc:creator>
  <cp:lastModifiedBy>Mingkai Dong</cp:lastModifiedBy>
  <cp:revision>367</cp:revision>
  <dcterms:created xsi:type="dcterms:W3CDTF">2019-02-20T07:55:55Z</dcterms:created>
  <dcterms:modified xsi:type="dcterms:W3CDTF">2020-09-08T07:28:48Z</dcterms:modified>
</cp:coreProperties>
</file>