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4"/>
  </p:notesMasterIdLst>
  <p:sldIdLst>
    <p:sldId id="257" r:id="rId2"/>
    <p:sldId id="605" r:id="rId3"/>
    <p:sldId id="530" r:id="rId4"/>
    <p:sldId id="606" r:id="rId5"/>
    <p:sldId id="609" r:id="rId6"/>
    <p:sldId id="608" r:id="rId7"/>
    <p:sldId id="611" r:id="rId8"/>
    <p:sldId id="612" r:id="rId9"/>
    <p:sldId id="613" r:id="rId10"/>
    <p:sldId id="614" r:id="rId11"/>
    <p:sldId id="615" r:id="rId12"/>
    <p:sldId id="575" r:id="rId13"/>
    <p:sldId id="596" r:id="rId14"/>
    <p:sldId id="597" r:id="rId15"/>
    <p:sldId id="498" r:id="rId16"/>
    <p:sldId id="548" r:id="rId17"/>
    <p:sldId id="618" r:id="rId18"/>
    <p:sldId id="582" r:id="rId19"/>
    <p:sldId id="585" r:id="rId20"/>
    <p:sldId id="621" r:id="rId21"/>
    <p:sldId id="628" r:id="rId22"/>
    <p:sldId id="625" r:id="rId23"/>
    <p:sldId id="583" r:id="rId24"/>
    <p:sldId id="588" r:id="rId25"/>
    <p:sldId id="590" r:id="rId26"/>
    <p:sldId id="579" r:id="rId27"/>
    <p:sldId id="617" r:id="rId28"/>
    <p:sldId id="599" r:id="rId29"/>
    <p:sldId id="524" r:id="rId30"/>
    <p:sldId id="511" r:id="rId31"/>
    <p:sldId id="510" r:id="rId32"/>
    <p:sldId id="562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99"/>
    <a:srgbClr val="C3D69B"/>
    <a:srgbClr val="FFA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2" autoAdjust="0"/>
    <p:restoredTop sz="79148" autoAdjust="0"/>
  </p:normalViewPr>
  <p:slideViewPr>
    <p:cSldViewPr snapToGrid="0" snapToObjects="1">
      <p:cViewPr>
        <p:scale>
          <a:sx n="90" d="100"/>
          <a:sy n="90" d="100"/>
        </p:scale>
        <p:origin x="-14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A15C1-B2D1-BD42-851F-39DF0D2AF028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96937-9D60-CC49-93E3-77AA9E467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7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0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3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hyperlink" Target="http://ipads.se.sjtu.edu.cn/" TargetMode="Externa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669" y="1955439"/>
            <a:ext cx="8423252" cy="1470025"/>
          </a:xfrm>
        </p:spPr>
        <p:txBody>
          <a:bodyPr>
            <a:noAutofit/>
          </a:bodyPr>
          <a:lstStyle/>
          <a:p>
            <a:pPr algn="l"/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Transparent and </a:t>
            </a:r>
            <a:r>
              <a:rPr lang="en-US" b="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Efficient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</a:b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CFI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Enforcement </a:t>
            </a:r>
            <a:r>
              <a:rPr lang="en-US" b="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/>
            </a:r>
            <a:br>
              <a:rPr lang="en-US" b="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</a:br>
            <a:r>
              <a:rPr lang="en-US" b="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with </a:t>
            </a:r>
            <a:r>
              <a:rPr lang="en-US" u="sng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Intel Processor </a:t>
            </a: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Trace</a:t>
            </a:r>
            <a:r>
              <a:rPr lang="zh-CN" altLang="en-US" u="sng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u="sng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(IPT)</a:t>
            </a:r>
            <a:endParaRPr lang="en-US" sz="4000" b="1" u="sng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1341" y="4260996"/>
            <a:ext cx="85715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andara"/>
                <a:cs typeface="Candara"/>
              </a:rPr>
              <a:t>Yutao Liu</a:t>
            </a:r>
            <a:r>
              <a:rPr lang="en-US" altLang="zh-CN" sz="2400" dirty="0" smtClean="0">
                <a:latin typeface="Candara"/>
                <a:cs typeface="Candara"/>
              </a:rPr>
              <a:t>, </a:t>
            </a:r>
            <a:r>
              <a:rPr lang="en-US" altLang="zh-CN" sz="2000" dirty="0" smtClean="0">
                <a:latin typeface="Candara"/>
                <a:cs typeface="Candara"/>
              </a:rPr>
              <a:t>Peitao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Shi,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Xinran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Wang,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Haibo Chen</a:t>
            </a:r>
            <a:r>
              <a:rPr lang="en-US" altLang="en-US" sz="2000" dirty="0" smtClean="0">
                <a:latin typeface="Candara"/>
                <a:cs typeface="Candara"/>
              </a:rPr>
              <a:t>, Binyu Zang, Haibing Guan</a:t>
            </a:r>
            <a:endParaRPr lang="en-US" altLang="zh-CN" sz="2000" dirty="0" smtClean="0">
              <a:latin typeface="Candara"/>
              <a:cs typeface="Candara"/>
            </a:endParaRPr>
          </a:p>
          <a:p>
            <a:endParaRPr lang="en-US" altLang="zh-CN" sz="1600" dirty="0" smtClean="0">
              <a:latin typeface="Candara"/>
              <a:cs typeface="Candara"/>
            </a:endParaRP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Institute of Parallel and Distributed System (IPADS)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Shanghai 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Jiao Tong 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University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  <a:hlinkClick r:id="rId3"/>
              </a:rPr>
              <a:t>http://ipads.se.sjtu.edu.cn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840920" y="167188"/>
            <a:ext cx="1008001" cy="1203470"/>
            <a:chOff x="226147" y="137319"/>
            <a:chExt cx="1008001" cy="1203470"/>
          </a:xfrm>
        </p:grpSpPr>
        <p:sp>
          <p:nvSpPr>
            <p:cNvPr id="13" name="TextBox 12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pic>
        <p:nvPicPr>
          <p:cNvPr id="17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188" y="97433"/>
            <a:ext cx="1322732" cy="13227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341" y="1001326"/>
            <a:ext cx="549532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latin typeface="Candara"/>
                <a:cs typeface="Candara"/>
              </a:rPr>
              <a:t>Control</a:t>
            </a:r>
            <a:r>
              <a:rPr lang="zh-CN" altLang="en-US" sz="3200" b="1" u="sng" dirty="0" smtClean="0">
                <a:latin typeface="Candara"/>
                <a:cs typeface="Candara"/>
              </a:rPr>
              <a:t> </a:t>
            </a:r>
            <a:r>
              <a:rPr lang="en-US" altLang="zh-CN" sz="3200" b="1" u="sng" dirty="0" smtClean="0">
                <a:latin typeface="Candara"/>
                <a:cs typeface="Candara"/>
              </a:rPr>
              <a:t>Flow</a:t>
            </a:r>
            <a:r>
              <a:rPr lang="zh-CN" altLang="en-US" sz="3200" b="1" u="sng" dirty="0" smtClean="0">
                <a:latin typeface="Candara"/>
                <a:cs typeface="Candara"/>
              </a:rPr>
              <a:t> </a:t>
            </a:r>
            <a:r>
              <a:rPr lang="en-US" altLang="zh-CN" sz="3200" b="1" u="sng" dirty="0" smtClean="0">
                <a:latin typeface="Candara"/>
                <a:cs typeface="Candara"/>
              </a:rPr>
              <a:t>Integrity</a:t>
            </a:r>
            <a:endParaRPr lang="en-US" sz="3200" b="1" u="sng" dirty="0">
              <a:latin typeface="Candara"/>
              <a:cs typeface="Candara"/>
            </a:endParaRPr>
          </a:p>
        </p:txBody>
      </p:sp>
      <p:cxnSp>
        <p:nvCxnSpPr>
          <p:cNvPr id="10" name="Curved Connector 9"/>
          <p:cNvCxnSpPr>
            <a:stCxn id="2" idx="1"/>
            <a:endCxn id="3" idx="1"/>
          </p:cNvCxnSpPr>
          <p:nvPr/>
        </p:nvCxnSpPr>
        <p:spPr>
          <a:xfrm rot="10800000" flipH="1">
            <a:off x="425669" y="1293714"/>
            <a:ext cx="5672" cy="1396738"/>
          </a:xfrm>
          <a:prstGeom prst="curvedConnector3">
            <a:avLst>
              <a:gd name="adj1" fmla="val -6020592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31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3" y="3697104"/>
            <a:ext cx="1738800" cy="1453444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Control</a:t>
            </a:r>
            <a:r>
              <a:rPr lang="zh-CN" altLang="en-US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Flow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Hijacking Attacks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2998612" y="2383363"/>
            <a:ext cx="1474613" cy="2808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667" y="3866438"/>
            <a:ext cx="915811" cy="9158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55889" y="3104447"/>
            <a:ext cx="17638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Courier"/>
                <a:cs typeface="Courier"/>
              </a:rPr>
              <a:t>Memory</a:t>
            </a:r>
            <a:r>
              <a:rPr lang="zh-CN" altLang="en-US" sz="20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ourier"/>
                <a:cs typeface="Courier"/>
              </a:rPr>
              <a:t>corruption</a:t>
            </a:r>
            <a:r>
              <a:rPr lang="zh-CN" altLang="en-US" sz="20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ourier"/>
                <a:cs typeface="Courier"/>
              </a:rPr>
              <a:t>bugs</a:t>
            </a:r>
            <a:endParaRPr lang="en-US" sz="2000" b="1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4024" y="5191472"/>
            <a:ext cx="11288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Courier"/>
                <a:cs typeface="Courier"/>
              </a:rPr>
              <a:t>Victim</a:t>
            </a:r>
            <a:r>
              <a:rPr lang="zh-CN" altLang="en-US" sz="2000" b="1" dirty="0" smtClean="0">
                <a:latin typeface="Courier"/>
                <a:cs typeface="Courier"/>
              </a:rPr>
              <a:t> </a:t>
            </a:r>
            <a:r>
              <a:rPr lang="en-US" altLang="zh-CN" sz="2000" b="1" dirty="0">
                <a:latin typeface="Courier"/>
                <a:cs typeface="Courier"/>
              </a:rPr>
              <a:t>m</a:t>
            </a:r>
            <a:r>
              <a:rPr lang="en-US" altLang="zh-CN" sz="2000" b="1" dirty="0" smtClean="0">
                <a:latin typeface="Courier"/>
                <a:cs typeface="Courier"/>
              </a:rPr>
              <a:t>emory</a:t>
            </a:r>
            <a:endParaRPr lang="en-US" sz="2000" b="1" dirty="0">
              <a:latin typeface="Courier"/>
              <a:cs typeface="Courier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95791" y="3979336"/>
            <a:ext cx="1477434" cy="529166"/>
          </a:xfrm>
          <a:prstGeom prst="rect">
            <a:avLst/>
          </a:prstGeom>
          <a:solidFill>
            <a:srgbClr val="FF0000"/>
          </a:solidFill>
          <a:ln w="28575">
            <a:noFill/>
          </a:ln>
          <a:effectLst>
            <a:outerShdw blurRad="50800" dist="38100" dir="2700000" algn="tl" rotWithShape="0">
              <a:schemeClr val="tx1"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ourier"/>
                <a:cs typeface="Courier"/>
              </a:rPr>
              <a:t>Overwrite</a:t>
            </a:r>
            <a:endParaRPr lang="en-US" b="1" dirty="0">
              <a:latin typeface="Courier"/>
              <a:cs typeface="Courier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987802" y="1792113"/>
            <a:ext cx="2130778" cy="2130778"/>
            <a:chOff x="4987802" y="1792113"/>
            <a:chExt cx="2130778" cy="2130778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87802" y="1792113"/>
              <a:ext cx="2130778" cy="213077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414265" y="2537672"/>
              <a:ext cx="157073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err="1" smtClean="0">
                  <a:latin typeface="Courier"/>
                  <a:cs typeface="Courier"/>
                </a:rPr>
                <a:t>Shellcode</a:t>
              </a:r>
              <a:r>
                <a:rPr lang="zh-CN" altLang="en-US" sz="2000" b="1" dirty="0" smtClean="0">
                  <a:latin typeface="Courier"/>
                  <a:cs typeface="Courier"/>
                </a:rPr>
                <a:t> </a:t>
              </a:r>
              <a:r>
                <a:rPr lang="en-US" altLang="zh-CN" sz="2000" b="1" dirty="0">
                  <a:latin typeface="Courier"/>
                  <a:cs typeface="Courier"/>
                </a:rPr>
                <a:t>e</a:t>
              </a:r>
              <a:r>
                <a:rPr lang="en-US" altLang="zh-CN" sz="2000" b="1" dirty="0" smtClean="0">
                  <a:latin typeface="Courier"/>
                  <a:cs typeface="Courier"/>
                </a:rPr>
                <a:t>xecution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973509" y="3557870"/>
            <a:ext cx="2448757" cy="2448757"/>
            <a:chOff x="4973509" y="3557870"/>
            <a:chExt cx="2448757" cy="244875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73509" y="3557870"/>
              <a:ext cx="2448757" cy="2448757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829883" y="4491588"/>
              <a:ext cx="11267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latin typeface="Courier"/>
                  <a:cs typeface="Courier"/>
                </a:rPr>
                <a:t>Code</a:t>
              </a:r>
              <a:r>
                <a:rPr lang="zh-CN" altLang="en-US" sz="2000" b="1" dirty="0" smtClean="0">
                  <a:latin typeface="Courier"/>
                  <a:cs typeface="Courier"/>
                </a:rPr>
                <a:t> </a:t>
              </a:r>
              <a:r>
                <a:rPr lang="en-US" altLang="zh-CN" sz="2000" b="1" dirty="0">
                  <a:latin typeface="Courier"/>
                  <a:cs typeface="Courier"/>
                </a:rPr>
                <a:t>r</a:t>
              </a:r>
              <a:r>
                <a:rPr lang="en-US" altLang="zh-CN" sz="2000" b="1" dirty="0" smtClean="0">
                  <a:latin typeface="Courier"/>
                  <a:cs typeface="Courier"/>
                </a:rPr>
                <a:t>euse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3225" y="4134549"/>
            <a:ext cx="1213374" cy="615742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7450672" y="3132668"/>
            <a:ext cx="1333672" cy="1185331"/>
            <a:chOff x="7450672" y="3132668"/>
            <a:chExt cx="1333672" cy="1185331"/>
          </a:xfrm>
        </p:grpSpPr>
        <p:sp>
          <p:nvSpPr>
            <p:cNvPr id="20" name="&quot;No&quot; Symbol 19"/>
            <p:cNvSpPr/>
            <p:nvPr/>
          </p:nvSpPr>
          <p:spPr>
            <a:xfrm>
              <a:off x="7535338" y="3132668"/>
              <a:ext cx="1185333" cy="1185331"/>
            </a:xfrm>
            <a:prstGeom prst="noSmoking">
              <a:avLst>
                <a:gd name="adj" fmla="val 9702"/>
              </a:avLst>
            </a:prstGeom>
            <a:solidFill>
              <a:srgbClr val="FF0000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50672" y="3217336"/>
              <a:ext cx="13336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 smtClean="0">
                  <a:latin typeface="Courier"/>
                  <a:cs typeface="Courier"/>
                </a:rPr>
                <a:t>BAD</a:t>
              </a:r>
              <a:r>
                <a:rPr lang="zh-CN" altLang="en-US" sz="2800" b="1" dirty="0" smtClean="0">
                  <a:latin typeface="Courier"/>
                  <a:cs typeface="Courier"/>
                </a:rPr>
                <a:t> </a:t>
              </a:r>
              <a:endParaRPr lang="en-US" altLang="zh-CN" sz="2800" b="1" dirty="0" smtClean="0">
                <a:latin typeface="Courier"/>
                <a:cs typeface="Courier"/>
              </a:endParaRPr>
            </a:p>
            <a:p>
              <a:pPr algn="ctr"/>
              <a:r>
                <a:rPr lang="en-US" altLang="zh-CN" sz="2800" b="1" dirty="0" smtClean="0">
                  <a:latin typeface="Courier"/>
                  <a:cs typeface="Courier"/>
                </a:rPr>
                <a:t>THING</a:t>
              </a: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291" y="2881242"/>
            <a:ext cx="1004711" cy="50985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6849" y="4162778"/>
            <a:ext cx="854475" cy="8593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3225" y="3245557"/>
            <a:ext cx="1139313" cy="11458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223" y="4774976"/>
            <a:ext cx="1608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Courier"/>
                <a:cs typeface="Courier"/>
              </a:rPr>
              <a:t>Attackers</a:t>
            </a:r>
            <a:endParaRPr lang="en-US" sz="20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2001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dirty="0"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Attacks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&amp;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Defenses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86589" y="1176352"/>
            <a:ext cx="7258551" cy="5575258"/>
            <a:chOff x="186589" y="1176352"/>
            <a:chExt cx="7258551" cy="557525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874" y="1335773"/>
              <a:ext cx="6310489" cy="541583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 rot="19617688">
              <a:off x="4962922" y="2380832"/>
              <a:ext cx="2482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accent1">
                      <a:lumMod val="75000"/>
                    </a:schemeClr>
                  </a:solidFill>
                  <a:latin typeface="Courier"/>
                  <a:cs typeface="Courier"/>
                </a:rPr>
                <a:t>Defenses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339739">
              <a:off x="4704979" y="1176352"/>
              <a:ext cx="1583266" cy="1814047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646199">
              <a:off x="503234" y="2273053"/>
              <a:ext cx="2285999" cy="228599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86589" y="2820805"/>
              <a:ext cx="260742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Control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 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flow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 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hijacking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 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attacks</a:t>
              </a:r>
              <a:endParaRPr lang="en-US" sz="2800" b="1" dirty="0">
                <a:solidFill>
                  <a:srgbClr val="FF0000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104721" y="4142382"/>
            <a:ext cx="3472488" cy="643027"/>
            <a:chOff x="5104721" y="4142382"/>
            <a:chExt cx="3472488" cy="64302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76693">
              <a:off x="5104721" y="4142382"/>
              <a:ext cx="544778" cy="624186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707548" y="4292966"/>
              <a:ext cx="286966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 dirty="0" smtClean="0">
                  <a:solidFill>
                    <a:srgbClr val="376092"/>
                  </a:solidFill>
                  <a:latin typeface="Courier"/>
                  <a:cs typeface="Courier"/>
                </a:rPr>
                <a:t>Randomization</a:t>
              </a:r>
              <a:endParaRPr lang="en-US" sz="2600" b="1" dirty="0">
                <a:solidFill>
                  <a:srgbClr val="376092"/>
                </a:solidFill>
                <a:latin typeface="Courier"/>
                <a:cs typeface="Courier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09802" y="4973402"/>
            <a:ext cx="3472488" cy="643027"/>
            <a:chOff x="5109802" y="4973402"/>
            <a:chExt cx="3472488" cy="64302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76693">
              <a:off x="5109802" y="4973402"/>
              <a:ext cx="544778" cy="62418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5712629" y="5123986"/>
              <a:ext cx="286966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00" b="1" dirty="0" smtClean="0">
                  <a:solidFill>
                    <a:srgbClr val="376092"/>
                  </a:solidFill>
                  <a:latin typeface="Courier"/>
                  <a:cs typeface="Courier"/>
                </a:rPr>
                <a:t>Enforcement</a:t>
              </a:r>
              <a:endParaRPr lang="en-US" sz="2600" b="1" dirty="0">
                <a:solidFill>
                  <a:srgbClr val="376092"/>
                </a:solidFill>
                <a:latin typeface="Courier"/>
                <a:cs typeface="Courier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324" y="4839357"/>
            <a:ext cx="849489" cy="84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93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Program’s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Control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Flow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442610" y="1723944"/>
            <a:ext cx="3324561" cy="3292608"/>
            <a:chOff x="2996272" y="2824602"/>
            <a:chExt cx="3324561" cy="3292608"/>
          </a:xfrm>
        </p:grpSpPr>
        <p:grpSp>
          <p:nvGrpSpPr>
            <p:cNvPr id="7" name="组 5"/>
            <p:cNvGrpSpPr/>
            <p:nvPr/>
          </p:nvGrpSpPr>
          <p:grpSpPr>
            <a:xfrm>
              <a:off x="4335763" y="2824602"/>
              <a:ext cx="616486" cy="554805"/>
              <a:chOff x="1171319" y="1491808"/>
              <a:chExt cx="497628" cy="505488"/>
            </a:xfrm>
          </p:grpSpPr>
          <p:sp>
            <p:nvSpPr>
              <p:cNvPr id="61" name="矩形 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62" name="直线连接符 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线连接符 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 10"/>
            <p:cNvGrpSpPr/>
            <p:nvPr/>
          </p:nvGrpSpPr>
          <p:grpSpPr>
            <a:xfrm>
              <a:off x="3737107" y="3729070"/>
              <a:ext cx="616486" cy="554805"/>
              <a:chOff x="1171319" y="1491808"/>
              <a:chExt cx="497628" cy="505488"/>
            </a:xfrm>
          </p:grpSpPr>
          <p:sp>
            <p:nvSpPr>
              <p:cNvPr id="58" name="矩形 1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BB-2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9" name="直线连接符 1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线连接符 1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 14"/>
            <p:cNvGrpSpPr/>
            <p:nvPr/>
          </p:nvGrpSpPr>
          <p:grpSpPr>
            <a:xfrm>
              <a:off x="5112539" y="3720426"/>
              <a:ext cx="616486" cy="554805"/>
              <a:chOff x="1171319" y="1491808"/>
              <a:chExt cx="497628" cy="505488"/>
            </a:xfrm>
          </p:grpSpPr>
          <p:sp>
            <p:nvSpPr>
              <p:cNvPr id="55" name="矩形 1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BB-3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6" name="直线连接符 1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线连接符 1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 18"/>
            <p:cNvGrpSpPr/>
            <p:nvPr/>
          </p:nvGrpSpPr>
          <p:grpSpPr>
            <a:xfrm>
              <a:off x="3156555" y="4633538"/>
              <a:ext cx="616486" cy="554805"/>
              <a:chOff x="1171319" y="1491808"/>
              <a:chExt cx="497628" cy="505488"/>
            </a:xfrm>
          </p:grpSpPr>
          <p:sp>
            <p:nvSpPr>
              <p:cNvPr id="52" name="矩形 1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BB-4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3" name="直线连接符 2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线连接符 2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 22"/>
            <p:cNvGrpSpPr/>
            <p:nvPr/>
          </p:nvGrpSpPr>
          <p:grpSpPr>
            <a:xfrm>
              <a:off x="4019630" y="4624894"/>
              <a:ext cx="616486" cy="554805"/>
              <a:chOff x="1171319" y="1491808"/>
              <a:chExt cx="497628" cy="505488"/>
            </a:xfrm>
          </p:grpSpPr>
          <p:sp>
            <p:nvSpPr>
              <p:cNvPr id="49" name="矩形 2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BB-5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0" name="直线连接符 2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线连接符 2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 26"/>
            <p:cNvGrpSpPr/>
            <p:nvPr/>
          </p:nvGrpSpPr>
          <p:grpSpPr>
            <a:xfrm>
              <a:off x="4885092" y="4633538"/>
              <a:ext cx="616486" cy="554805"/>
              <a:chOff x="1171319" y="1491808"/>
              <a:chExt cx="497628" cy="505488"/>
            </a:xfrm>
          </p:grpSpPr>
          <p:sp>
            <p:nvSpPr>
              <p:cNvPr id="46" name="矩形 27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BB-6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7" name="直线连接符 28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线连接符 29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 30"/>
            <p:cNvGrpSpPr/>
            <p:nvPr/>
          </p:nvGrpSpPr>
          <p:grpSpPr>
            <a:xfrm>
              <a:off x="2996272" y="5562405"/>
              <a:ext cx="616486" cy="554805"/>
              <a:chOff x="1171319" y="1491808"/>
              <a:chExt cx="497628" cy="505488"/>
            </a:xfrm>
          </p:grpSpPr>
          <p:sp>
            <p:nvSpPr>
              <p:cNvPr id="42" name="矩形 3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BB-7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4" name="直线连接符 3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3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 34"/>
            <p:cNvGrpSpPr/>
            <p:nvPr/>
          </p:nvGrpSpPr>
          <p:grpSpPr>
            <a:xfrm>
              <a:off x="3861735" y="5562405"/>
              <a:ext cx="616486" cy="554805"/>
              <a:chOff x="1171319" y="1491808"/>
              <a:chExt cx="497628" cy="505488"/>
            </a:xfrm>
          </p:grpSpPr>
          <p:sp>
            <p:nvSpPr>
              <p:cNvPr id="39" name="矩形 3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BB-8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0" name="直线连接符 3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3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 38"/>
            <p:cNvGrpSpPr/>
            <p:nvPr/>
          </p:nvGrpSpPr>
          <p:grpSpPr>
            <a:xfrm>
              <a:off x="4737139" y="5562405"/>
              <a:ext cx="616486" cy="554805"/>
              <a:chOff x="1171319" y="1491808"/>
              <a:chExt cx="497628" cy="505488"/>
            </a:xfrm>
          </p:grpSpPr>
          <p:sp>
            <p:nvSpPr>
              <p:cNvPr id="36" name="矩形 3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BB-9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7" name="直线连接符 4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4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42"/>
            <p:cNvGrpSpPr/>
            <p:nvPr/>
          </p:nvGrpSpPr>
          <p:grpSpPr>
            <a:xfrm>
              <a:off x="5704347" y="5562405"/>
              <a:ext cx="616486" cy="554805"/>
              <a:chOff x="1171319" y="1491808"/>
              <a:chExt cx="497628" cy="505488"/>
            </a:xfrm>
          </p:grpSpPr>
          <p:sp>
            <p:nvSpPr>
              <p:cNvPr id="33" name="矩形 4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BB-10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4" name="直线连接符 4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连接符 4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7" name="直线箭头连接符 46"/>
            <p:cNvCxnSpPr>
              <a:stCxn id="61" idx="2"/>
              <a:endCxn id="58" idx="0"/>
            </p:cNvCxnSpPr>
            <p:nvPr/>
          </p:nvCxnSpPr>
          <p:spPr>
            <a:xfrm flipH="1">
              <a:off x="4042600" y="3379407"/>
              <a:ext cx="598656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箭头连接符 49"/>
            <p:cNvCxnSpPr>
              <a:stCxn id="61" idx="2"/>
              <a:endCxn id="55" idx="0"/>
            </p:cNvCxnSpPr>
            <p:nvPr/>
          </p:nvCxnSpPr>
          <p:spPr>
            <a:xfrm>
              <a:off x="4641256" y="3379407"/>
              <a:ext cx="776776" cy="3410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52"/>
            <p:cNvCxnSpPr>
              <a:stCxn id="61" idx="2"/>
              <a:endCxn id="49" idx="0"/>
            </p:cNvCxnSpPr>
            <p:nvPr/>
          </p:nvCxnSpPr>
          <p:spPr>
            <a:xfrm flipH="1">
              <a:off x="4325123" y="3379407"/>
              <a:ext cx="316133" cy="124548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箭头连接符 55"/>
            <p:cNvCxnSpPr>
              <a:stCxn id="52" idx="2"/>
              <a:endCxn id="42" idx="0"/>
            </p:cNvCxnSpPr>
            <p:nvPr/>
          </p:nvCxnSpPr>
          <p:spPr>
            <a:xfrm flipH="1">
              <a:off x="3301765" y="5188343"/>
              <a:ext cx="16028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58"/>
            <p:cNvCxnSpPr>
              <a:stCxn id="52" idx="2"/>
              <a:endCxn id="36" idx="0"/>
            </p:cNvCxnSpPr>
            <p:nvPr/>
          </p:nvCxnSpPr>
          <p:spPr>
            <a:xfrm>
              <a:off x="3462048" y="5188343"/>
              <a:ext cx="1580584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61"/>
            <p:cNvCxnSpPr>
              <a:stCxn id="49" idx="2"/>
              <a:endCxn id="33" idx="0"/>
            </p:cNvCxnSpPr>
            <p:nvPr/>
          </p:nvCxnSpPr>
          <p:spPr>
            <a:xfrm>
              <a:off x="4325123" y="5179699"/>
              <a:ext cx="1684717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箭头连接符 64"/>
            <p:cNvCxnSpPr>
              <a:stCxn id="46" idx="2"/>
              <a:endCxn id="36" idx="0"/>
            </p:cNvCxnSpPr>
            <p:nvPr/>
          </p:nvCxnSpPr>
          <p:spPr>
            <a:xfrm flipH="1">
              <a:off x="5042632" y="5188343"/>
              <a:ext cx="14795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67"/>
            <p:cNvCxnSpPr>
              <a:stCxn id="49" idx="2"/>
              <a:endCxn id="39" idx="0"/>
            </p:cNvCxnSpPr>
            <p:nvPr/>
          </p:nvCxnSpPr>
          <p:spPr>
            <a:xfrm flipH="1">
              <a:off x="4167228" y="5179699"/>
              <a:ext cx="157895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70"/>
            <p:cNvCxnSpPr>
              <a:stCxn id="55" idx="2"/>
              <a:endCxn id="46" idx="0"/>
            </p:cNvCxnSpPr>
            <p:nvPr/>
          </p:nvCxnSpPr>
          <p:spPr>
            <a:xfrm flipH="1">
              <a:off x="5190585" y="4275231"/>
              <a:ext cx="227447" cy="35830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73"/>
            <p:cNvCxnSpPr>
              <a:stCxn id="55" idx="2"/>
              <a:endCxn id="33" idx="0"/>
            </p:cNvCxnSpPr>
            <p:nvPr/>
          </p:nvCxnSpPr>
          <p:spPr>
            <a:xfrm>
              <a:off x="5418032" y="4275231"/>
              <a:ext cx="591808" cy="128717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箭头连接符 76"/>
            <p:cNvCxnSpPr>
              <a:stCxn id="58" idx="2"/>
              <a:endCxn id="52" idx="0"/>
            </p:cNvCxnSpPr>
            <p:nvPr/>
          </p:nvCxnSpPr>
          <p:spPr>
            <a:xfrm flipH="1">
              <a:off x="3462048" y="4283875"/>
              <a:ext cx="580552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4119945" y="1723944"/>
            <a:ext cx="4975978" cy="16768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Char char="Ø"/>
            </a:pPr>
            <a:r>
              <a:rPr lang="en-US" altLang="zh-CN" sz="2200" dirty="0" smtClean="0">
                <a:latin typeface="Candara"/>
                <a:cs typeface="Candara"/>
              </a:rPr>
              <a:t>Program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consists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of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basic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block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(BB)</a:t>
            </a:r>
          </a:p>
          <a:p>
            <a:pPr>
              <a:buFont typeface="Wingdings" charset="2"/>
              <a:buChar char="Ø"/>
            </a:pPr>
            <a:r>
              <a:rPr lang="en-US" altLang="zh-CN" sz="2200" dirty="0" smtClean="0">
                <a:latin typeface="Candara"/>
                <a:cs typeface="Candara"/>
              </a:rPr>
              <a:t>Control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flow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from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one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BB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to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other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BB</a:t>
            </a:r>
            <a:endParaRPr lang="en-US" altLang="zh-CN" sz="2200" dirty="0">
              <a:latin typeface="Candara"/>
              <a:cs typeface="Candara"/>
            </a:endParaRPr>
          </a:p>
          <a:p>
            <a:pPr>
              <a:buFont typeface="Wingdings" charset="2"/>
              <a:buChar char="Ø"/>
            </a:pPr>
            <a:r>
              <a:rPr lang="en-US" altLang="zh-CN" sz="2200" dirty="0" smtClean="0">
                <a:latin typeface="Candara"/>
                <a:cs typeface="Candara"/>
              </a:rPr>
              <a:t>Each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BB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has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limited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valid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targets</a:t>
            </a:r>
          </a:p>
          <a:p>
            <a:pPr>
              <a:buFont typeface="Wingdings" charset="2"/>
              <a:buChar char="Ø"/>
            </a:pPr>
            <a:r>
              <a:rPr lang="en-US" altLang="zh-CN" sz="2200" dirty="0" smtClean="0">
                <a:latin typeface="Candara"/>
                <a:cs typeface="Candara"/>
              </a:rPr>
              <a:t>CFG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can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be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pre-generated</a:t>
            </a:r>
            <a:endParaRPr lang="en-US" altLang="zh-CN" sz="2600" dirty="0">
              <a:latin typeface="Candara"/>
              <a:cs typeface="Candar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9834" y="4996993"/>
            <a:ext cx="4665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Courier"/>
                <a:cs typeface="Courier"/>
              </a:rPr>
              <a:t>Control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Flow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Graph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(CFG)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345721" y="3510440"/>
            <a:ext cx="4586611" cy="83841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200" b="1" dirty="0" smtClean="0">
                <a:solidFill>
                  <a:srgbClr val="FF0000"/>
                </a:solidFill>
                <a:latin typeface="Candara"/>
                <a:cs typeface="Candara"/>
              </a:rPr>
              <a:t>Attack</a:t>
            </a:r>
            <a:r>
              <a:rPr lang="en-US" altLang="zh-CN" sz="2200" dirty="0" smtClean="0">
                <a:latin typeface="Candara"/>
                <a:cs typeface="Candara"/>
              </a:rPr>
              <a:t>: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issues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an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invalid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control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flow</a:t>
            </a:r>
            <a:r>
              <a:rPr lang="zh-CN" altLang="en-US" sz="2200" dirty="0" smtClean="0">
                <a:latin typeface="Candara"/>
                <a:cs typeface="Candara"/>
              </a:rPr>
              <a:t> </a:t>
            </a:r>
            <a:r>
              <a:rPr lang="en-US" altLang="zh-CN" sz="2200" dirty="0" smtClean="0">
                <a:latin typeface="Candara"/>
                <a:cs typeface="Candara"/>
              </a:rPr>
              <a:t>transfer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864370" y="3160462"/>
            <a:ext cx="1859528" cy="1856090"/>
            <a:chOff x="2864370" y="3668458"/>
            <a:chExt cx="1859528" cy="1856090"/>
          </a:xfrm>
        </p:grpSpPr>
        <p:sp>
          <p:nvSpPr>
            <p:cNvPr id="67" name="矩形 43"/>
            <p:cNvSpPr/>
            <p:nvPr/>
          </p:nvSpPr>
          <p:spPr>
            <a:xfrm>
              <a:off x="4111127" y="4969743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BB-11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68" name="直线连接符 44"/>
            <p:cNvCxnSpPr/>
            <p:nvPr/>
          </p:nvCxnSpPr>
          <p:spPr>
            <a:xfrm>
              <a:off x="4111127" y="4969743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45"/>
            <p:cNvCxnSpPr/>
            <p:nvPr/>
          </p:nvCxnSpPr>
          <p:spPr>
            <a:xfrm>
              <a:off x="4112912" y="5513083"/>
              <a:ext cx="610986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箭头连接符 73"/>
            <p:cNvCxnSpPr>
              <a:stCxn id="55" idx="2"/>
              <a:endCxn id="67" idx="0"/>
            </p:cNvCxnSpPr>
            <p:nvPr/>
          </p:nvCxnSpPr>
          <p:spPr>
            <a:xfrm>
              <a:off x="2864370" y="3668458"/>
              <a:ext cx="1552250" cy="1301285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 rot="2344676">
              <a:off x="3217151" y="4076804"/>
              <a:ext cx="12093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latin typeface="Courier"/>
                  <a:cs typeface="Courier"/>
                </a:rPr>
                <a:t>INVALID</a:t>
              </a:r>
              <a:endParaRPr lang="en-US" b="1" dirty="0">
                <a:solidFill>
                  <a:srgbClr val="FF0000"/>
                </a:solidFill>
                <a:latin typeface="Courier"/>
                <a:cs typeface="Courier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160531" y="5616435"/>
            <a:ext cx="63023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 smtClean="0">
                <a:solidFill>
                  <a:srgbClr val="FF0000"/>
                </a:solidFill>
                <a:latin typeface="Courier"/>
                <a:cs typeface="Courier"/>
              </a:rPr>
              <a:t>Control</a:t>
            </a:r>
            <a:r>
              <a:rPr lang="zh-CN" altLang="en-US" sz="26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altLang="zh-CN" sz="2600" b="1" dirty="0" smtClean="0">
                <a:solidFill>
                  <a:srgbClr val="FF0000"/>
                </a:solidFill>
                <a:latin typeface="Courier"/>
                <a:cs typeface="Courier"/>
              </a:rPr>
              <a:t>Flow</a:t>
            </a:r>
            <a:r>
              <a:rPr lang="zh-CN" altLang="en-US" sz="26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altLang="zh-CN" sz="2600" b="1" dirty="0" smtClean="0">
                <a:solidFill>
                  <a:srgbClr val="FF0000"/>
                </a:solidFill>
                <a:latin typeface="Courier"/>
                <a:cs typeface="Courier"/>
              </a:rPr>
              <a:t>Integrity</a:t>
            </a:r>
            <a:r>
              <a:rPr lang="zh-CN" altLang="en-US" sz="2600" b="1" dirty="0" smtClean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altLang="zh-CN" sz="2600" b="1" dirty="0" smtClean="0">
                <a:solidFill>
                  <a:srgbClr val="FF0000"/>
                </a:solidFill>
                <a:latin typeface="Courier"/>
                <a:cs typeface="Courier"/>
              </a:rPr>
              <a:t>(CFI):</a:t>
            </a:r>
            <a:endParaRPr lang="en-US" sz="2600" b="1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27217" y="6033447"/>
            <a:ext cx="8968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Enforce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control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flow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as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CFG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during</a:t>
            </a:r>
            <a:r>
              <a:rPr lang="zh-CN" alt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 </a:t>
            </a:r>
            <a:r>
              <a:rPr lang="en-US" altLang="zh-CN" sz="2400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/>
                <a:cs typeface="Courier"/>
              </a:rPr>
              <a:t>runtime</a:t>
            </a:r>
            <a:endParaRPr lang="en-US" altLang="zh-CN" sz="2800" i="1" u="sng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4283705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6" grpId="1"/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Runtime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CFI Enforcement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2833" y="1313995"/>
            <a:ext cx="8751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Method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#1: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instrumented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checking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2833" y="4387390"/>
            <a:ext cx="8320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ourier"/>
                <a:cs typeface="Courier"/>
              </a:rPr>
              <a:t>Method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#2: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>
                <a:latin typeface="Courier"/>
                <a:cs typeface="Courier"/>
              </a:rPr>
              <a:t>t</a:t>
            </a:r>
            <a:r>
              <a:rPr lang="en-US" altLang="zh-CN" sz="2400" dirty="0" smtClean="0">
                <a:latin typeface="Courier"/>
                <a:cs typeface="Courier"/>
              </a:rPr>
              <a:t>ransparent</a:t>
            </a:r>
            <a:r>
              <a:rPr lang="zh-CN" altLang="en-US" sz="2400" dirty="0" smtClean="0">
                <a:latin typeface="Courier"/>
                <a:cs typeface="Courier"/>
              </a:rPr>
              <a:t> </a:t>
            </a:r>
            <a:r>
              <a:rPr lang="en-US" altLang="zh-CN" sz="2400" dirty="0" smtClean="0">
                <a:latin typeface="Courier"/>
                <a:cs typeface="Courier"/>
              </a:rPr>
              <a:t>monitoring</a:t>
            </a:r>
            <a:endParaRPr lang="en-US" sz="2400" dirty="0">
              <a:latin typeface="Courier"/>
              <a:cs typeface="Couri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7499" y="2344104"/>
            <a:ext cx="1546945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Courier"/>
                <a:cs typeface="Courier"/>
              </a:rPr>
              <a:t>j</a:t>
            </a:r>
            <a:r>
              <a:rPr lang="en-US" altLang="zh-CN" dirty="0" err="1" smtClean="0">
                <a:latin typeface="Courier"/>
                <a:cs typeface="Courier"/>
              </a:rPr>
              <a:t>mp</a:t>
            </a:r>
            <a:r>
              <a:rPr lang="zh-CN" altLang="en-US" dirty="0" smtClean="0">
                <a:latin typeface="Courier"/>
                <a:cs typeface="Courier"/>
              </a:rPr>
              <a:t> *</a:t>
            </a:r>
            <a:r>
              <a:rPr lang="en-US" altLang="zh-CN" dirty="0" smtClean="0">
                <a:latin typeface="Courier"/>
                <a:cs typeface="Courier"/>
              </a:rPr>
              <a:t>%ecx</a:t>
            </a:r>
          </a:p>
          <a:p>
            <a:r>
              <a:rPr lang="en-US" altLang="zh-CN" dirty="0" smtClean="0">
                <a:latin typeface="Courier"/>
                <a:cs typeface="Courier"/>
              </a:rPr>
              <a:t>…</a:t>
            </a:r>
          </a:p>
          <a:p>
            <a:r>
              <a:rPr lang="en-US" altLang="zh-CN" dirty="0" smtClean="0">
                <a:latin typeface="Courier"/>
                <a:cs typeface="Courier"/>
              </a:rPr>
              <a:t>call</a:t>
            </a:r>
            <a:r>
              <a:rPr lang="zh-CN" altLang="en-US" dirty="0" smtClean="0">
                <a:latin typeface="Courier"/>
                <a:cs typeface="Courier"/>
              </a:rPr>
              <a:t> *</a:t>
            </a:r>
            <a:r>
              <a:rPr lang="en-US" altLang="zh-CN" dirty="0" smtClean="0">
                <a:latin typeface="Courier"/>
                <a:cs typeface="Courier"/>
              </a:rPr>
              <a:t>%</a:t>
            </a:r>
            <a:r>
              <a:rPr lang="en-US" altLang="zh-CN" dirty="0" err="1" smtClean="0">
                <a:latin typeface="Courier"/>
                <a:cs typeface="Courier"/>
              </a:rPr>
              <a:t>ebx</a:t>
            </a:r>
            <a:endParaRPr lang="en-US" altLang="zh-CN" dirty="0" smtClean="0">
              <a:latin typeface="Courier"/>
              <a:cs typeface="Courier"/>
            </a:endParaRPr>
          </a:p>
          <a:p>
            <a:r>
              <a:rPr lang="en-US" altLang="zh-CN" dirty="0" smtClean="0">
                <a:latin typeface="Courier"/>
                <a:cs typeface="Courier"/>
              </a:rPr>
              <a:t>…</a:t>
            </a:r>
          </a:p>
          <a:p>
            <a:r>
              <a:rPr lang="en-US" dirty="0" smtClean="0">
                <a:latin typeface="Courier"/>
                <a:cs typeface="Courier"/>
              </a:rPr>
              <a:t>ret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2564" y="1932541"/>
            <a:ext cx="187432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ourier"/>
                <a:cs typeface="Courier"/>
              </a:rPr>
              <a:t>check(%ecx)</a:t>
            </a:r>
          </a:p>
          <a:p>
            <a:r>
              <a:rPr lang="en-US" altLang="zh-CN" dirty="0" err="1" smtClean="0">
                <a:latin typeface="Courier"/>
                <a:cs typeface="Courier"/>
              </a:rPr>
              <a:t>jmp</a:t>
            </a:r>
            <a:r>
              <a:rPr lang="zh-CN" altLang="en-US" dirty="0" smtClean="0">
                <a:latin typeface="Courier"/>
                <a:cs typeface="Courier"/>
              </a:rPr>
              <a:t> *</a:t>
            </a:r>
            <a:r>
              <a:rPr lang="en-US" altLang="zh-CN" dirty="0" smtClean="0">
                <a:latin typeface="Courier"/>
                <a:cs typeface="Courier"/>
              </a:rPr>
              <a:t>%ecx</a:t>
            </a:r>
          </a:p>
          <a:p>
            <a:r>
              <a:rPr lang="en-US" altLang="zh-CN" dirty="0" smtClean="0">
                <a:latin typeface="Courier"/>
                <a:cs typeface="Courier"/>
              </a:rPr>
              <a:t>…</a:t>
            </a:r>
          </a:p>
          <a:p>
            <a:r>
              <a:rPr lang="en-US" altLang="zh-CN" dirty="0">
                <a:solidFill>
                  <a:srgbClr val="FF0000"/>
                </a:solidFill>
                <a:latin typeface="Courier"/>
                <a:cs typeface="Courier"/>
              </a:rPr>
              <a:t>c</a:t>
            </a:r>
            <a:r>
              <a:rPr lang="en-US" altLang="zh-CN" dirty="0" smtClean="0">
                <a:solidFill>
                  <a:srgbClr val="FF0000"/>
                </a:solidFill>
                <a:latin typeface="Courier"/>
                <a:cs typeface="Courier"/>
              </a:rPr>
              <a:t>heck(%</a:t>
            </a:r>
            <a:r>
              <a:rPr lang="en-US" altLang="zh-CN" dirty="0" err="1" smtClean="0">
                <a:solidFill>
                  <a:srgbClr val="FF0000"/>
                </a:solidFill>
                <a:latin typeface="Courier"/>
                <a:cs typeface="Courier"/>
              </a:rPr>
              <a:t>ebx</a:t>
            </a:r>
            <a:r>
              <a:rPr lang="en-US" altLang="zh-CN" dirty="0" smtClean="0">
                <a:solidFill>
                  <a:srgbClr val="FF0000"/>
                </a:solidFill>
                <a:latin typeface="Courier"/>
                <a:cs typeface="Courier"/>
              </a:rPr>
              <a:t>)</a:t>
            </a:r>
          </a:p>
          <a:p>
            <a:r>
              <a:rPr lang="en-US" altLang="zh-CN" dirty="0" smtClean="0">
                <a:latin typeface="Courier"/>
                <a:cs typeface="Courier"/>
              </a:rPr>
              <a:t>call</a:t>
            </a:r>
            <a:r>
              <a:rPr lang="zh-CN" altLang="en-US" dirty="0" smtClean="0">
                <a:latin typeface="Courier"/>
                <a:cs typeface="Courier"/>
              </a:rPr>
              <a:t> *</a:t>
            </a:r>
            <a:r>
              <a:rPr lang="en-US" altLang="zh-CN" dirty="0" smtClean="0">
                <a:latin typeface="Courier"/>
                <a:cs typeface="Courier"/>
              </a:rPr>
              <a:t>%</a:t>
            </a:r>
            <a:r>
              <a:rPr lang="en-US" altLang="zh-CN" dirty="0" err="1" smtClean="0">
                <a:latin typeface="Courier"/>
                <a:cs typeface="Courier"/>
              </a:rPr>
              <a:t>ebx</a:t>
            </a:r>
            <a:endParaRPr lang="en-US" altLang="zh-CN" dirty="0" smtClean="0">
              <a:latin typeface="Courier"/>
              <a:cs typeface="Courier"/>
            </a:endParaRPr>
          </a:p>
          <a:p>
            <a:r>
              <a:rPr lang="en-US" altLang="zh-CN" dirty="0" smtClean="0">
                <a:latin typeface="Courier"/>
                <a:cs typeface="Courier"/>
              </a:rPr>
              <a:t>…</a:t>
            </a:r>
          </a:p>
          <a:p>
            <a:r>
              <a:rPr lang="en-US" altLang="zh-CN" dirty="0">
                <a:solidFill>
                  <a:srgbClr val="FF0000"/>
                </a:solidFill>
                <a:latin typeface="Courier"/>
                <a:cs typeface="Courier"/>
              </a:rPr>
              <a:t>c</a:t>
            </a:r>
            <a:r>
              <a:rPr lang="en-US" altLang="zh-CN" dirty="0" smtClean="0">
                <a:solidFill>
                  <a:srgbClr val="FF0000"/>
                </a:solidFill>
                <a:latin typeface="Courier"/>
                <a:cs typeface="Courier"/>
              </a:rPr>
              <a:t>heck(stack)</a:t>
            </a:r>
          </a:p>
          <a:p>
            <a:r>
              <a:rPr lang="en-US" dirty="0" smtClean="0">
                <a:latin typeface="Courier"/>
                <a:cs typeface="Courier"/>
              </a:rPr>
              <a:t>ret</a:t>
            </a:r>
            <a:endParaRPr lang="en-US" dirty="0">
              <a:latin typeface="Courier"/>
              <a:cs typeface="Courier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444" y="2957690"/>
            <a:ext cx="1738120" cy="3937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90889" y="2323277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urier"/>
                <a:cs typeface="Courier"/>
              </a:rPr>
              <a:t>Compiler</a:t>
            </a:r>
            <a:endParaRPr lang="en-US" altLang="zh-CN" dirty="0" smtClean="0">
              <a:latin typeface="Courier"/>
              <a:cs typeface="Courier"/>
            </a:endParaRPr>
          </a:p>
          <a:p>
            <a:pPr algn="ctr"/>
            <a:r>
              <a:rPr lang="en-US" altLang="zh-CN" dirty="0" smtClean="0">
                <a:latin typeface="Courier"/>
                <a:cs typeface="Courier"/>
              </a:rPr>
              <a:t>based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04635" y="3260935"/>
            <a:ext cx="1524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urier"/>
                <a:cs typeface="Courier"/>
              </a:rPr>
              <a:t>Binary</a:t>
            </a:r>
            <a:endParaRPr lang="en-US" altLang="zh-CN" dirty="0" smtClean="0">
              <a:latin typeface="Courier"/>
              <a:cs typeface="Courier"/>
            </a:endParaRPr>
          </a:p>
          <a:p>
            <a:pPr algn="ctr"/>
            <a:r>
              <a:rPr lang="en-US" altLang="zh-CN" dirty="0" smtClean="0">
                <a:latin typeface="Courier"/>
                <a:cs typeface="Courier"/>
              </a:rPr>
              <a:t>rewriting</a:t>
            </a:r>
            <a:endParaRPr lang="en-US" dirty="0">
              <a:latin typeface="Courier"/>
              <a:cs typeface="Courier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5588000" y="2041055"/>
            <a:ext cx="310445" cy="2064113"/>
          </a:xfrm>
          <a:prstGeom prst="leftBrace">
            <a:avLst/>
          </a:prstGeom>
          <a:ln w="12700" cmpd="sng">
            <a:solidFill>
              <a:srgbClr val="0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757335" y="1824772"/>
            <a:ext cx="2215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ndara"/>
                <a:cs typeface="Candara"/>
              </a:rPr>
              <a:t>Check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all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branches</a:t>
            </a:r>
            <a:endParaRPr lang="en-US" dirty="0">
              <a:latin typeface="Candara"/>
              <a:cs typeface="Candara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080" y="1775660"/>
            <a:ext cx="392506" cy="392506"/>
          </a:xfrm>
          <a:prstGeom prst="rect">
            <a:avLst/>
          </a:prstGeom>
        </p:spPr>
      </p:pic>
      <p:grpSp>
        <p:nvGrpSpPr>
          <p:cNvPr id="45" name="Group 44"/>
          <p:cNvGrpSpPr/>
          <p:nvPr/>
        </p:nvGrpSpPr>
        <p:grpSpPr>
          <a:xfrm>
            <a:off x="5757335" y="2510779"/>
            <a:ext cx="2843287" cy="397555"/>
            <a:chOff x="5757335" y="2510779"/>
            <a:chExt cx="2843287" cy="397555"/>
          </a:xfrm>
        </p:grpSpPr>
        <p:sp>
          <p:nvSpPr>
            <p:cNvPr id="27" name="TextBox 26"/>
            <p:cNvSpPr txBox="1"/>
            <p:nvPr/>
          </p:nvSpPr>
          <p:spPr>
            <a:xfrm>
              <a:off x="5757335" y="2510779"/>
              <a:ext cx="2215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ndara"/>
                  <a:cs typeface="Candara"/>
                </a:rPr>
                <a:t>Break</a:t>
              </a:r>
              <a:r>
                <a:rPr lang="zh-CN" altLang="en-US" dirty="0" smtClean="0">
                  <a:latin typeface="Candara"/>
                  <a:cs typeface="Candara"/>
                </a:rPr>
                <a:t> </a:t>
              </a:r>
              <a:r>
                <a:rPr lang="en-US" altLang="zh-CN" dirty="0" smtClean="0">
                  <a:latin typeface="Candara"/>
                  <a:cs typeface="Candara"/>
                </a:rPr>
                <a:t>code</a:t>
              </a:r>
              <a:r>
                <a:rPr lang="zh-CN" altLang="en-US" dirty="0" smtClean="0">
                  <a:latin typeface="Candara"/>
                  <a:cs typeface="Candara"/>
                </a:rPr>
                <a:t> </a:t>
              </a:r>
              <a:r>
                <a:rPr lang="en-US" altLang="zh-CN" dirty="0" smtClean="0">
                  <a:latin typeface="Candara"/>
                  <a:cs typeface="Candara"/>
                </a:rPr>
                <a:t>integrity</a:t>
              </a:r>
              <a:endParaRPr lang="en-US" dirty="0">
                <a:latin typeface="Candara"/>
                <a:cs typeface="Candara"/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3822" y="2531534"/>
              <a:ext cx="376800" cy="376800"/>
            </a:xfrm>
            <a:prstGeom prst="rect">
              <a:avLst/>
            </a:prstGeom>
          </p:spPr>
        </p:pic>
      </p:grpSp>
      <p:grpSp>
        <p:nvGrpSpPr>
          <p:cNvPr id="46" name="Group 45"/>
          <p:cNvGrpSpPr/>
          <p:nvPr/>
        </p:nvGrpSpPr>
        <p:grpSpPr>
          <a:xfrm>
            <a:off x="5757335" y="3189157"/>
            <a:ext cx="2854577" cy="393684"/>
            <a:chOff x="5757335" y="3189157"/>
            <a:chExt cx="2854577" cy="393684"/>
          </a:xfrm>
        </p:grpSpPr>
        <p:sp>
          <p:nvSpPr>
            <p:cNvPr id="28" name="TextBox 27"/>
            <p:cNvSpPr txBox="1"/>
            <p:nvPr/>
          </p:nvSpPr>
          <p:spPr>
            <a:xfrm>
              <a:off x="5757335" y="3189157"/>
              <a:ext cx="22154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ndara"/>
                  <a:cs typeface="Candara"/>
                </a:rPr>
                <a:t>COTS</a:t>
              </a:r>
              <a:r>
                <a:rPr lang="zh-CN" altLang="en-US" dirty="0" smtClean="0">
                  <a:latin typeface="Candara"/>
                  <a:cs typeface="Candara"/>
                </a:rPr>
                <a:t> </a:t>
              </a:r>
              <a:r>
                <a:rPr lang="en-US" altLang="zh-CN" dirty="0" smtClean="0">
                  <a:latin typeface="Candara"/>
                  <a:cs typeface="Candara"/>
                </a:rPr>
                <a:t>unfriendly</a:t>
              </a:r>
              <a:endParaRPr lang="en-US" dirty="0">
                <a:latin typeface="Candara"/>
                <a:cs typeface="Candara"/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5112" y="3206041"/>
              <a:ext cx="376800" cy="376800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5757335" y="3877876"/>
            <a:ext cx="2863251" cy="392079"/>
            <a:chOff x="5757335" y="3877876"/>
            <a:chExt cx="2863251" cy="392079"/>
          </a:xfrm>
        </p:grpSpPr>
        <p:sp>
          <p:nvSpPr>
            <p:cNvPr id="29" name="TextBox 28"/>
            <p:cNvSpPr txBox="1"/>
            <p:nvPr/>
          </p:nvSpPr>
          <p:spPr>
            <a:xfrm>
              <a:off x="5757335" y="3877876"/>
              <a:ext cx="26669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andara"/>
                  <a:cs typeface="Candara"/>
                </a:rPr>
                <a:t>Share</a:t>
              </a:r>
              <a:r>
                <a:rPr lang="zh-CN" altLang="en-US" dirty="0" smtClean="0">
                  <a:latin typeface="Candara"/>
                  <a:cs typeface="Candara"/>
                </a:rPr>
                <a:t> </a:t>
              </a:r>
              <a:r>
                <a:rPr lang="en-US" altLang="zh-CN" dirty="0" smtClean="0">
                  <a:latin typeface="Candara"/>
                  <a:cs typeface="Candara"/>
                </a:rPr>
                <a:t>library</a:t>
              </a:r>
              <a:r>
                <a:rPr lang="zh-CN" altLang="en-US" dirty="0" smtClean="0">
                  <a:latin typeface="Candara"/>
                  <a:cs typeface="Candara"/>
                </a:rPr>
                <a:t> </a:t>
              </a:r>
              <a:r>
                <a:rPr lang="en-US" altLang="zh-CN" dirty="0" smtClean="0">
                  <a:latin typeface="Candara"/>
                  <a:cs typeface="Candara"/>
                </a:rPr>
                <a:t>unfriendly</a:t>
              </a:r>
              <a:endParaRPr lang="en-US" dirty="0">
                <a:latin typeface="Candara"/>
                <a:cs typeface="Candara"/>
              </a:endParaRPr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43786" y="3893155"/>
              <a:ext cx="376800" cy="376800"/>
            </a:xfrm>
            <a:prstGeom prst="rect">
              <a:avLst/>
            </a:prstGeom>
          </p:spPr>
        </p:pic>
      </p:grpSp>
      <p:grpSp>
        <p:nvGrpSpPr>
          <p:cNvPr id="48" name="Group 47"/>
          <p:cNvGrpSpPr/>
          <p:nvPr/>
        </p:nvGrpSpPr>
        <p:grpSpPr>
          <a:xfrm>
            <a:off x="225113" y="5261908"/>
            <a:ext cx="3768331" cy="1259987"/>
            <a:chOff x="225113" y="5261908"/>
            <a:chExt cx="3768331" cy="1259987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9156" y="5287065"/>
              <a:ext cx="930288" cy="93028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32297" y="5261908"/>
              <a:ext cx="1061147" cy="1061147"/>
            </a:xfrm>
            <a:prstGeom prst="rect">
              <a:avLst/>
            </a:prstGeom>
          </p:spPr>
        </p:pic>
        <p:sp>
          <p:nvSpPr>
            <p:cNvPr id="36" name="Rounded Rectangle 35"/>
            <p:cNvSpPr/>
            <p:nvPr/>
          </p:nvSpPr>
          <p:spPr>
            <a:xfrm>
              <a:off x="1278475" y="5376451"/>
              <a:ext cx="1189703" cy="83255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b="1" dirty="0" smtClean="0">
                  <a:solidFill>
                    <a:srgbClr val="000000"/>
                  </a:solidFill>
                  <a:latin typeface="Courier"/>
                  <a:cs typeface="Courier"/>
                </a:rPr>
                <a:t>Binary</a:t>
              </a:r>
            </a:p>
            <a:p>
              <a:pPr algn="ctr"/>
              <a:endParaRPr lang="en-US" sz="1600" b="1" dirty="0" smtClean="0">
                <a:solidFill>
                  <a:srgbClr val="000000"/>
                </a:solidFill>
                <a:latin typeface="Courier"/>
                <a:cs typeface="Courier"/>
              </a:endParaRPr>
            </a:p>
            <a:p>
              <a:pPr algn="ctr"/>
              <a:r>
                <a:rPr lang="en-US" sz="1600" b="1" dirty="0" smtClean="0">
                  <a:solidFill>
                    <a:srgbClr val="000000"/>
                  </a:solidFill>
                  <a:latin typeface="Courier"/>
                  <a:cs typeface="Courier"/>
                </a:rPr>
                <a:t>Analysis</a:t>
              </a:r>
              <a:endParaRPr lang="en-US" sz="1600" b="1" dirty="0">
                <a:solidFill>
                  <a:srgbClr val="000000"/>
                </a:solidFill>
                <a:latin typeface="Courier"/>
                <a:cs typeface="Courier"/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5882" y="5638798"/>
              <a:ext cx="1937451" cy="3937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225113" y="6152563"/>
              <a:ext cx="1027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Courier"/>
                  <a:cs typeface="Courier"/>
                </a:rPr>
                <a:t>Binary</a:t>
              </a:r>
              <a:endParaRPr lang="en-US" dirty="0">
                <a:latin typeface="Courier"/>
                <a:cs typeface="Courier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419229" y="4892576"/>
            <a:ext cx="1168771" cy="1798651"/>
            <a:chOff x="4419229" y="4892576"/>
            <a:chExt cx="1168771" cy="1798651"/>
          </a:xfrm>
        </p:grpSpPr>
        <p:sp>
          <p:nvSpPr>
            <p:cNvPr id="39" name="TextBox 38"/>
            <p:cNvSpPr txBox="1"/>
            <p:nvPr/>
          </p:nvSpPr>
          <p:spPr>
            <a:xfrm>
              <a:off x="4419229" y="4892576"/>
              <a:ext cx="11687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latin typeface="Courier"/>
                  <a:cs typeface="Courier"/>
                </a:rPr>
                <a:t>RUNTIME</a:t>
              </a:r>
              <a:endParaRPr lang="en-US" b="1" u="sng" dirty="0">
                <a:latin typeface="Courier"/>
                <a:cs typeface="Courier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79622" y="5218027"/>
              <a:ext cx="203200" cy="1473200"/>
            </a:xfrm>
            <a:prstGeom prst="rect">
              <a:avLst/>
            </a:prstGeom>
          </p:spPr>
        </p:pic>
      </p:grpSp>
      <p:cxnSp>
        <p:nvCxnSpPr>
          <p:cNvPr id="41" name="Straight Arrow Connector 40"/>
          <p:cNvCxnSpPr>
            <a:stCxn id="35" idx="3"/>
          </p:cNvCxnSpPr>
          <p:nvPr/>
        </p:nvCxnSpPr>
        <p:spPr>
          <a:xfrm>
            <a:off x="3993444" y="5792482"/>
            <a:ext cx="886178" cy="7185"/>
          </a:xfrm>
          <a:prstGeom prst="straightConnector1">
            <a:avLst/>
          </a:prstGeom>
          <a:ln w="12700" cmpd="sng">
            <a:solidFill>
              <a:srgbClr val="0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834843" y="5433013"/>
            <a:ext cx="116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urier"/>
                <a:cs typeface="Courier"/>
              </a:rPr>
              <a:t>Compare</a:t>
            </a:r>
            <a:endParaRPr lang="en-US" dirty="0">
              <a:latin typeface="Courier"/>
              <a:cs typeface="Courier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5192890" y="5711012"/>
            <a:ext cx="3550571" cy="411342"/>
            <a:chOff x="5192890" y="5711012"/>
            <a:chExt cx="3550571" cy="411342"/>
          </a:xfrm>
        </p:grpSpPr>
        <p:sp>
          <p:nvSpPr>
            <p:cNvPr id="43" name="TextBox 42"/>
            <p:cNvSpPr txBox="1"/>
            <p:nvPr/>
          </p:nvSpPr>
          <p:spPr>
            <a:xfrm>
              <a:off x="5192890" y="5722244"/>
              <a:ext cx="34572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u="sng" dirty="0" smtClean="0">
                  <a:solidFill>
                    <a:srgbClr val="FF0000"/>
                  </a:solidFill>
                  <a:latin typeface="Candara"/>
                  <a:cs typeface="Candara"/>
                </a:rPr>
                <a:t>Transparent</a:t>
              </a:r>
              <a:r>
                <a:rPr lang="zh-CN" altLang="en-US" sz="2000" b="1" u="sng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u="sng" dirty="0" smtClean="0">
                  <a:solidFill>
                    <a:srgbClr val="FF0000"/>
                  </a:solidFill>
                  <a:latin typeface="Candara"/>
                  <a:cs typeface="Candara"/>
                </a:rPr>
                <a:t>to</a:t>
              </a:r>
              <a:r>
                <a:rPr lang="zh-CN" altLang="en-US" sz="2000" b="1" u="sng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u="sng" dirty="0" smtClean="0">
                  <a:solidFill>
                    <a:srgbClr val="FF0000"/>
                  </a:solidFill>
                  <a:latin typeface="Candara"/>
                  <a:cs typeface="Candara"/>
                </a:rPr>
                <a:t>applications</a:t>
              </a:r>
              <a:endParaRPr lang="en-US" sz="2000" b="1" u="sng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0955" y="5711012"/>
              <a:ext cx="392506" cy="3925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701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5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6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1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2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4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5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6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18" grpId="0"/>
      <p:bldP spid="17" grpId="0" animBg="1"/>
      <p:bldP spid="17" grpId="1" animBg="1"/>
      <p:bldP spid="20" grpId="0" animBg="1"/>
      <p:bldP spid="20" grpId="1" animBg="1"/>
      <p:bldP spid="24" grpId="1"/>
      <p:bldP spid="24" grpId="2"/>
      <p:bldP spid="25" grpId="1"/>
      <p:bldP spid="25" grpId="2"/>
      <p:bldP spid="4" grpId="0" animBg="1"/>
      <p:bldP spid="4" grpId="1" animBg="1"/>
      <p:bldP spid="26" grpId="0"/>
      <p:bldP spid="26" grpId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Transparent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Monitoring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314645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latin typeface="Courier"/>
                <a:cs typeface="Courier"/>
              </a:rPr>
              <a:t>How</a:t>
            </a:r>
            <a:r>
              <a:rPr lang="zh-CN" altLang="en-US" sz="3600" dirty="0" smtClean="0">
                <a:latin typeface="Courier"/>
                <a:cs typeface="Courier"/>
              </a:rPr>
              <a:t> </a:t>
            </a:r>
            <a:r>
              <a:rPr lang="en-US" altLang="zh-CN" sz="3600" dirty="0" smtClean="0">
                <a:latin typeface="Courier"/>
                <a:cs typeface="Courier"/>
              </a:rPr>
              <a:t>to</a:t>
            </a:r>
            <a:r>
              <a:rPr lang="zh-CN" altLang="en-US" sz="3600" b="1" dirty="0" smtClean="0">
                <a:latin typeface="Courier"/>
                <a:cs typeface="Courier"/>
              </a:rPr>
              <a:t> </a:t>
            </a:r>
            <a:r>
              <a:rPr lang="en-US" altLang="zh-CN" sz="3600" b="1" dirty="0" smtClean="0">
                <a:latin typeface="Courier"/>
                <a:cs typeface="Courier"/>
              </a:rPr>
              <a:t>TRACE?</a:t>
            </a:r>
            <a:endParaRPr lang="en-US" sz="3600" b="1" dirty="0">
              <a:latin typeface="Courier"/>
              <a:cs typeface="Couri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652377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latin typeface="Courier"/>
                <a:cs typeface="Courier"/>
              </a:rPr>
              <a:t>When</a:t>
            </a:r>
            <a:r>
              <a:rPr lang="zh-CN" altLang="en-US" sz="3600" dirty="0" smtClean="0">
                <a:latin typeface="Courier"/>
                <a:cs typeface="Courier"/>
              </a:rPr>
              <a:t> </a:t>
            </a:r>
            <a:r>
              <a:rPr lang="en-US" altLang="zh-CN" sz="3600" dirty="0" smtClean="0">
                <a:latin typeface="Courier"/>
                <a:cs typeface="Courier"/>
              </a:rPr>
              <a:t>to</a:t>
            </a:r>
            <a:r>
              <a:rPr lang="zh-CN" altLang="en-US" sz="3600" b="1" dirty="0" smtClean="0">
                <a:latin typeface="Courier"/>
                <a:cs typeface="Courier"/>
              </a:rPr>
              <a:t> </a:t>
            </a:r>
            <a:r>
              <a:rPr lang="en-US" altLang="zh-CN" sz="3600" b="1" dirty="0" smtClean="0">
                <a:latin typeface="Courier"/>
                <a:cs typeface="Courier"/>
              </a:rPr>
              <a:t>TRIGGER?</a:t>
            </a:r>
            <a:endParaRPr lang="en-US" sz="3600" b="1" dirty="0">
              <a:latin typeface="Courier"/>
              <a:cs typeface="Couri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947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latin typeface="Courier"/>
                <a:cs typeface="Courier"/>
              </a:rPr>
              <a:t>What</a:t>
            </a:r>
            <a:r>
              <a:rPr lang="zh-CN" altLang="en-US" sz="3600" dirty="0" smtClean="0">
                <a:latin typeface="Courier"/>
                <a:cs typeface="Courier"/>
              </a:rPr>
              <a:t> </a:t>
            </a:r>
            <a:r>
              <a:rPr lang="en-US" altLang="zh-CN" sz="3600" dirty="0" smtClean="0">
                <a:latin typeface="Courier"/>
                <a:cs typeface="Courier"/>
              </a:rPr>
              <a:t>to</a:t>
            </a:r>
            <a:r>
              <a:rPr lang="zh-CN" altLang="en-US" sz="3600" b="1" dirty="0" smtClean="0">
                <a:latin typeface="Courier"/>
                <a:cs typeface="Courier"/>
              </a:rPr>
              <a:t> </a:t>
            </a:r>
            <a:r>
              <a:rPr lang="en-US" altLang="zh-CN" sz="3600" b="1" dirty="0" smtClean="0">
                <a:latin typeface="Courier"/>
                <a:cs typeface="Courier"/>
              </a:rPr>
              <a:t>CHECK?</a:t>
            </a:r>
            <a:endParaRPr lang="en-US" sz="3600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926062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How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Trace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Trace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hardware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(performance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counter)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Two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choices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before: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BTS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&amp;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LBR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Branch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race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tore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(BTS)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Trace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every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branch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memory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  <a:r>
              <a:rPr lang="zh-CN" altLang="en-US" i="1" dirty="0" smtClean="0">
                <a:latin typeface="Candara"/>
                <a:cs typeface="Candara"/>
              </a:rPr>
              <a:t> </a:t>
            </a:r>
            <a:r>
              <a:rPr lang="en-US" altLang="zh-CN" i="1" dirty="0" smtClean="0">
                <a:latin typeface="Candara"/>
                <a:cs typeface="Candara"/>
              </a:rPr>
              <a:t>source</a:t>
            </a:r>
            <a:r>
              <a:rPr lang="zh-CN" altLang="en-US" i="1" dirty="0" smtClean="0">
                <a:latin typeface="Candara"/>
                <a:cs typeface="Candara"/>
              </a:rPr>
              <a:t>,</a:t>
            </a:r>
            <a:r>
              <a:rPr lang="en-US" altLang="zh-CN" i="1" dirty="0" smtClean="0">
                <a:latin typeface="Candara"/>
                <a:cs typeface="Candara"/>
              </a:rPr>
              <a:t>destination,</a:t>
            </a:r>
            <a:r>
              <a:rPr lang="zh-CN" altLang="en-US" i="1" dirty="0" smtClean="0">
                <a:latin typeface="Candara"/>
                <a:cs typeface="Candara"/>
              </a:rPr>
              <a:t> </a:t>
            </a:r>
            <a:r>
              <a:rPr lang="en-US" altLang="zh-CN" i="1" dirty="0" smtClean="0">
                <a:latin typeface="Candara"/>
                <a:cs typeface="Candara"/>
              </a:rPr>
              <a:t>type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Sufficient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information,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but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E46C0A"/>
                </a:solidFill>
                <a:latin typeface="Candara"/>
                <a:cs typeface="Candara"/>
              </a:rPr>
              <a:t>extraordinarily</a:t>
            </a:r>
            <a:r>
              <a:rPr lang="zh-CN" altLang="en-US" dirty="0" smtClean="0">
                <a:solidFill>
                  <a:srgbClr val="E46C0A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E46C0A"/>
                </a:solidFill>
                <a:latin typeface="Candara"/>
                <a:cs typeface="Candara"/>
              </a:rPr>
              <a:t>slow</a:t>
            </a:r>
          </a:p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Last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branch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record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(LBR)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Only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trace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most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recent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(16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or</a:t>
            </a:r>
            <a:r>
              <a:rPr lang="zh-CN" altLang="en-US" dirty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32)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branches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register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Very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fast,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but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E46C0A"/>
                </a:solidFill>
                <a:latin typeface="Candara"/>
                <a:cs typeface="Candara"/>
              </a:rPr>
              <a:t>with</a:t>
            </a:r>
            <a:r>
              <a:rPr lang="zh-CN" altLang="en-US" dirty="0" smtClean="0">
                <a:solidFill>
                  <a:srgbClr val="E46C0A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E46C0A"/>
                </a:solidFill>
                <a:latin typeface="Candara"/>
                <a:cs typeface="Candara"/>
              </a:rPr>
              <a:t>insufficient</a:t>
            </a:r>
            <a:r>
              <a:rPr lang="zh-CN" altLang="en-US" dirty="0" smtClean="0">
                <a:solidFill>
                  <a:srgbClr val="E46C0A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E46C0A"/>
                </a:solidFill>
                <a:latin typeface="Candara"/>
                <a:cs typeface="Candara"/>
              </a:rPr>
              <a:t>information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History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flush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attacks</a:t>
            </a:r>
          </a:p>
        </p:txBody>
      </p:sp>
    </p:spTree>
    <p:extLst>
      <p:ext uri="{BB962C8B-B14F-4D97-AF65-F5344CB8AC3E}">
        <p14:creationId xmlns:p14="http://schemas.microsoft.com/office/powerpoint/2010/main" val="402505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When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trigger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When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trace buffer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full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Buffer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size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matters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Trade-off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between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p</a:t>
            </a:r>
            <a:r>
              <a:rPr lang="en-US" altLang="zh-CN" dirty="0" smtClean="0">
                <a:latin typeface="Candara"/>
                <a:cs typeface="Candara"/>
              </a:rPr>
              <a:t>erformance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security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When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specific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events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happen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Whenever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attack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may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happen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Cross-boundary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points</a:t>
            </a: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38111" y="4763502"/>
            <a:ext cx="5841996" cy="1077218"/>
            <a:chOff x="1044222" y="5025112"/>
            <a:chExt cx="5284980" cy="1077218"/>
          </a:xfrm>
        </p:grpSpPr>
        <p:sp>
          <p:nvSpPr>
            <p:cNvPr id="5" name="TextBox 4"/>
            <p:cNvSpPr txBox="1"/>
            <p:nvPr/>
          </p:nvSpPr>
          <p:spPr>
            <a:xfrm>
              <a:off x="1044222" y="5025112"/>
              <a:ext cx="472722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Security</a:t>
              </a:r>
              <a:r>
                <a:rPr lang="zh-CN" alt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sensitive</a:t>
              </a:r>
              <a:r>
                <a:rPr lang="zh-CN" alt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system</a:t>
              </a:r>
              <a:r>
                <a:rPr lang="zh-CN" alt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call</a:t>
              </a:r>
              <a:endParaRPr lang="en-US" sz="3200" dirty="0">
                <a:solidFill>
                  <a:schemeClr val="accent3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6696" y="5118691"/>
              <a:ext cx="392506" cy="3925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734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What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check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Heuristic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checking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Ensure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that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control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flow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obeys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some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simple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rules:</a:t>
            </a:r>
          </a:p>
          <a:p>
            <a:pPr lvl="2"/>
            <a:r>
              <a:rPr lang="en-US" altLang="zh-CN" dirty="0" smtClean="0">
                <a:latin typeface="Candara"/>
                <a:cs typeface="Candara"/>
              </a:rPr>
              <a:t>Call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function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entry</a:t>
            </a:r>
          </a:p>
          <a:p>
            <a:pPr lvl="2"/>
            <a:r>
              <a:rPr lang="en-US" altLang="zh-CN" dirty="0" smtClean="0">
                <a:latin typeface="Candara"/>
                <a:cs typeface="Candara"/>
              </a:rPr>
              <a:t>Return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instruction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right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after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call</a:t>
            </a:r>
          </a:p>
          <a:p>
            <a:pPr lvl="2"/>
            <a:r>
              <a:rPr lang="en-US" altLang="zh-CN" dirty="0" smtClean="0">
                <a:latin typeface="Candara"/>
                <a:cs typeface="Candara"/>
              </a:rPr>
              <a:t>Etc.</a:t>
            </a:r>
          </a:p>
          <a:p>
            <a:pPr lvl="2"/>
            <a:endParaRPr lang="en-US" altLang="zh-CN" dirty="0" smtClean="0"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Strict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enforcement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Pre-generate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CFG</a:t>
            </a:r>
            <a:r>
              <a:rPr lang="zh-CN" altLang="en-US" dirty="0" smtClean="0">
                <a:latin typeface="Candara"/>
                <a:cs typeface="Candara"/>
              </a:rPr>
              <a:t>,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enforce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runtime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Fine-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coarse-grained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CFG</a:t>
            </a:r>
          </a:p>
          <a:p>
            <a:pPr lvl="2"/>
            <a:r>
              <a:rPr lang="en-US" altLang="zh-CN" dirty="0" smtClean="0">
                <a:latin typeface="Candara"/>
                <a:cs typeface="Candara"/>
              </a:rPr>
              <a:t>Shadow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stack?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40557" y="5821827"/>
            <a:ext cx="6011333" cy="584776"/>
            <a:chOff x="1044222" y="5025112"/>
            <a:chExt cx="5438171" cy="584776"/>
          </a:xfrm>
        </p:grpSpPr>
        <p:sp>
          <p:nvSpPr>
            <p:cNvPr id="7" name="TextBox 6"/>
            <p:cNvSpPr txBox="1"/>
            <p:nvPr/>
          </p:nvSpPr>
          <p:spPr>
            <a:xfrm>
              <a:off x="1044222" y="5025112"/>
              <a:ext cx="543817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Fine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-grained</a:t>
              </a:r>
              <a:r>
                <a:rPr lang="zh-CN" alt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CFG</a:t>
              </a:r>
              <a:r>
                <a:rPr lang="zh-CN" altLang="en-US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3200" dirty="0" smtClean="0">
                  <a:solidFill>
                    <a:schemeClr val="accent3">
                      <a:lumMod val="75000"/>
                    </a:schemeClr>
                  </a:solidFill>
                  <a:latin typeface="Candara"/>
                  <a:cs typeface="Candara"/>
                </a:rPr>
                <a:t>enforcement</a:t>
              </a:r>
              <a:endParaRPr lang="en-US" sz="3200" dirty="0">
                <a:solidFill>
                  <a:schemeClr val="accent3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26056" y="5118691"/>
              <a:ext cx="392506" cy="3925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321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Summary…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Efficient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trace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sufficient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runtime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information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BTS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LBR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cannot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survive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Appropriate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triggering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point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Prevent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attacks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without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sacrificing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too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much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performance</a:t>
            </a:r>
            <a:endParaRPr lang="en-US" altLang="zh-CN" i="1" u="sng" dirty="0" smtClean="0"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Fine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-grained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CFG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enforcement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Heuristic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check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not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enough</a:t>
            </a: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255" y="1610078"/>
            <a:ext cx="4855634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61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Intel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Processor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Trace</a:t>
            </a:r>
            <a:r>
              <a:rPr lang="zh-CN" altLang="zh-CN" b="1" dirty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(IPT)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Introduced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Intel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Broadwell</a:t>
            </a:r>
          </a:p>
          <a:p>
            <a:pPr lvl="1"/>
            <a:r>
              <a:rPr lang="en-US" altLang="zh-CN" u="sng" dirty="0" smtClean="0">
                <a:latin typeface="Candara"/>
                <a:cs typeface="Candara"/>
              </a:rPr>
              <a:t>Fast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tracing</a:t>
            </a:r>
          </a:p>
          <a:p>
            <a:pPr lvl="1"/>
            <a:r>
              <a:rPr lang="en-US" altLang="zh-CN" u="sng" dirty="0" smtClean="0">
                <a:latin typeface="Candara"/>
                <a:cs typeface="Candara"/>
              </a:rPr>
              <a:t>Can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trace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sufficient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information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in</a:t>
            </a:r>
            <a:r>
              <a:rPr lang="zh-CN" altLang="en-US" u="sng" dirty="0" smtClean="0">
                <a:latin typeface="Candara"/>
                <a:cs typeface="Candara"/>
              </a:rPr>
              <a:t> </a:t>
            </a:r>
            <a:r>
              <a:rPr lang="en-US" altLang="zh-CN" u="sng" dirty="0" smtClean="0">
                <a:latin typeface="Candara"/>
                <a:cs typeface="Candara"/>
              </a:rPr>
              <a:t>memory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IPT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the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Rescue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5" y="3619279"/>
            <a:ext cx="5846947" cy="30129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1814" y="5684660"/>
            <a:ext cx="279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andara"/>
                <a:cs typeface="Candara"/>
              </a:rPr>
              <a:t>BUT</a:t>
            </a:r>
            <a:r>
              <a:rPr lang="zh-CN" altLang="en-US" sz="36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3600" b="1" dirty="0" smtClean="0">
                <a:solidFill>
                  <a:srgbClr val="FF0000"/>
                </a:solidFill>
                <a:latin typeface="Candara"/>
                <a:cs typeface="Candara"/>
              </a:rPr>
              <a:t>WHY&gt;&gt;&gt;</a:t>
            </a:r>
            <a:endParaRPr lang="en-US" sz="36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55267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158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Candara"/>
                <a:cs typeface="Candara"/>
              </a:rPr>
              <a:t>IPT uses aggressive compression  </a:t>
            </a:r>
            <a:endParaRPr lang="en-US" altLang="zh-CN" b="1" dirty="0" smtClean="0">
              <a:latin typeface="Candara"/>
              <a:cs typeface="Candara"/>
            </a:endParaRP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Unconditional</a:t>
            </a:r>
            <a:r>
              <a:rPr lang="en-US" altLang="zh-CN" dirty="0">
                <a:latin typeface="Candara"/>
                <a:cs typeface="Candara"/>
              </a:rPr>
              <a:t> direct branches are not logged at </a:t>
            </a:r>
            <a:r>
              <a:rPr lang="en-US" altLang="zh-CN" dirty="0" smtClean="0">
                <a:latin typeface="Candara"/>
                <a:cs typeface="Candara"/>
              </a:rPr>
              <a:t>all</a:t>
            </a:r>
          </a:p>
          <a:p>
            <a:pPr lvl="1"/>
            <a:r>
              <a:rPr lang="en-US" altLang="zh-CN" dirty="0">
                <a:latin typeface="Candara"/>
                <a:cs typeface="Candara"/>
              </a:rPr>
              <a:t>C</a:t>
            </a:r>
            <a:r>
              <a:rPr lang="en-US" altLang="zh-CN" dirty="0" smtClean="0">
                <a:latin typeface="Candara"/>
                <a:cs typeface="Candara"/>
              </a:rPr>
              <a:t>onditional</a:t>
            </a:r>
            <a:r>
              <a:rPr lang="en-US" altLang="zh-CN" dirty="0">
                <a:latin typeface="Candara"/>
                <a:cs typeface="Candara"/>
              </a:rPr>
              <a:t> branches are compressed to a single </a:t>
            </a:r>
            <a:r>
              <a:rPr lang="en-US" altLang="zh-CN" dirty="0" smtClean="0">
                <a:latin typeface="Candara"/>
                <a:cs typeface="Candara"/>
              </a:rPr>
              <a:t>bit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Each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indirect branch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traced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one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target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address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Result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a</a:t>
            </a:r>
            <a:r>
              <a:rPr lang="en-US" altLang="zh-CN" dirty="0" smtClean="0">
                <a:latin typeface="Candara"/>
                <a:cs typeface="Candara"/>
              </a:rPr>
              <a:t>verage </a:t>
            </a:r>
            <a:r>
              <a:rPr lang="en-US" altLang="zh-CN" dirty="0">
                <a:latin typeface="Candara"/>
                <a:cs typeface="Candara"/>
              </a:rPr>
              <a:t>&lt;1 bit per retired </a:t>
            </a:r>
            <a:r>
              <a:rPr lang="en-US" altLang="zh-CN" dirty="0" smtClean="0">
                <a:latin typeface="Candara"/>
                <a:cs typeface="Candara"/>
              </a:rPr>
              <a:t>instruction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Background: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Demystify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IPT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Fast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Trace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4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3201"/>
            <a:ext cx="8686800" cy="5032022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TIP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packet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target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address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of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indirect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branch</a:t>
            </a:r>
          </a:p>
          <a:p>
            <a:r>
              <a:rPr lang="en-US" altLang="zh-CN" b="1" dirty="0" smtClean="0">
                <a:latin typeface="Candara"/>
                <a:cs typeface="Candara"/>
              </a:rPr>
              <a:t>TNT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packet</a:t>
            </a:r>
            <a:r>
              <a:rPr lang="en-US" altLang="zh-CN" dirty="0" smtClean="0">
                <a:latin typeface="Candara"/>
                <a:cs typeface="Candara"/>
              </a:rPr>
              <a:t>: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indication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of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taken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or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non-taken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conditional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branch</a:t>
            </a: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Background: IPT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Trace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Example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05" y="3062846"/>
            <a:ext cx="7521222" cy="368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2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158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The </a:t>
            </a:r>
            <a:r>
              <a:rPr lang="en-US" altLang="zh-CN" b="1" dirty="0">
                <a:latin typeface="Candara"/>
                <a:cs typeface="Candara"/>
              </a:rPr>
              <a:t>performance overhead is shifted from tracing to </a:t>
            </a:r>
            <a:r>
              <a:rPr lang="en-US" altLang="zh-CN" b="1" dirty="0" smtClean="0">
                <a:latin typeface="Candara"/>
                <a:cs typeface="Candara"/>
              </a:rPr>
              <a:t>decoding  </a:t>
            </a:r>
          </a:p>
          <a:p>
            <a:pPr lvl="1"/>
            <a:r>
              <a:rPr lang="en-US" altLang="zh-CN" dirty="0" smtClean="0">
                <a:latin typeface="Candara"/>
                <a:cs typeface="Candara"/>
              </a:rPr>
              <a:t>Decoding </a:t>
            </a:r>
            <a:r>
              <a:rPr lang="en-US" altLang="zh-CN" dirty="0">
                <a:latin typeface="Candara"/>
                <a:cs typeface="Candara"/>
              </a:rPr>
              <a:t>is several orders of magnitude slower than tracing. </a:t>
            </a:r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Challenges: Fast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Trace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vs.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Slow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Decode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259560"/>
              </p:ext>
            </p:extLst>
          </p:nvPr>
        </p:nvGraphicFramePr>
        <p:xfrm>
          <a:off x="592667" y="3985563"/>
          <a:ext cx="791069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138"/>
                <a:gridCol w="1582138"/>
                <a:gridCol w="1816529"/>
                <a:gridCol w="1556503"/>
                <a:gridCol w="1373383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Precise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Tracing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Decoding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Filtering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BTS</a:t>
                      </a:r>
                      <a:endParaRPr lang="en-US" b="1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Full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Slow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(50X)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Fast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None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LBR</a:t>
                      </a:r>
                      <a:endParaRPr lang="en-US" b="1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Low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Very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Fast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(&lt;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1%)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Fast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CPL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,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err="1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CoFI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IPT</a:t>
                      </a:r>
                      <a:endParaRPr lang="en-US" b="1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Full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Fast</a:t>
                      </a:r>
                      <a:r>
                        <a:rPr lang="zh-CN" altLang="en-US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(3%)</a:t>
                      </a:r>
                      <a:endParaRPr lang="en-US" b="1" dirty="0">
                        <a:solidFill>
                          <a:srgbClr val="FF0000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Slow</a:t>
                      </a:r>
                      <a:r>
                        <a:rPr lang="zh-CN" altLang="en-US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b="1" dirty="0" smtClean="0">
                          <a:solidFill>
                            <a:srgbClr val="FF0000"/>
                          </a:solidFill>
                          <a:latin typeface="Candara"/>
                          <a:cs typeface="Candara"/>
                        </a:rPr>
                        <a:t>(200X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CPL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,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CR3,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 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  <a:latin typeface="Candara"/>
                          <a:cs typeface="Candara"/>
                        </a:rPr>
                        <a:t>IP</a:t>
                      </a:r>
                      <a:endParaRPr lang="en-US" dirty="0">
                        <a:solidFill>
                          <a:schemeClr val="tx1"/>
                        </a:solidFill>
                        <a:latin typeface="Candara"/>
                        <a:cs typeface="Candar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751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Contribution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2" y="1423478"/>
            <a:ext cx="849488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FlowGuard: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practical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CFI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IPT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b="1" u="sng" dirty="0" smtClean="0">
                <a:latin typeface="Candara"/>
                <a:cs typeface="Candara"/>
              </a:rPr>
              <a:t>Transparent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monitor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without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instrumentation</a:t>
            </a:r>
            <a:endParaRPr lang="en-US" altLang="zh-CN" sz="2400" u="sng" dirty="0" smtClean="0">
              <a:latin typeface="Candara"/>
              <a:cs typeface="Candara"/>
            </a:endParaRPr>
          </a:p>
          <a:p>
            <a:pPr lvl="1"/>
            <a:r>
              <a:rPr lang="en-US" sz="2400" b="1" u="sng" dirty="0" smtClean="0">
                <a:latin typeface="Candara"/>
                <a:cs typeface="Candara"/>
              </a:rPr>
              <a:t>Efficient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trace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and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check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separating</a:t>
            </a:r>
            <a:r>
              <a:rPr lang="zh-CN" altLang="zh-CN" sz="2400" b="1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fast </a:t>
            </a:r>
            <a:r>
              <a:rPr lang="en-US" altLang="zh-CN" sz="2400" dirty="0">
                <a:latin typeface="Candara"/>
                <a:cs typeface="Candara"/>
              </a:rPr>
              <a:t>and slow </a:t>
            </a:r>
            <a:r>
              <a:rPr lang="en-US" altLang="zh-CN" sz="2400" dirty="0" smtClean="0">
                <a:latin typeface="Candara"/>
                <a:cs typeface="Candara"/>
              </a:rPr>
              <a:t>paths</a:t>
            </a:r>
          </a:p>
          <a:p>
            <a:pPr lvl="1"/>
            <a:r>
              <a:rPr lang="en-US" altLang="zh-CN" sz="2400" b="1" u="sng" dirty="0" smtClean="0">
                <a:latin typeface="Candara"/>
                <a:cs typeface="Candara"/>
              </a:rPr>
              <a:t>Precise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CFI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enforcement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with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fine-</a:t>
            </a:r>
            <a:r>
              <a:rPr lang="en-US" altLang="zh-CN" sz="2400" dirty="0" smtClean="0">
                <a:latin typeface="Candara"/>
                <a:cs typeface="Candara"/>
              </a:rPr>
              <a:t>grained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CFG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runtime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information</a:t>
            </a:r>
          </a:p>
          <a:p>
            <a:pPr marL="457200" lvl="1" indent="0">
              <a:buNone/>
            </a:pPr>
            <a:endParaRPr lang="en-US" sz="2000" dirty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Evaluation results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Apply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FlowGuard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server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applications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Prevent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various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of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code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reuse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attacks</a:t>
            </a:r>
            <a:endParaRPr lang="en-US" altLang="zh-CN" sz="2400" dirty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Less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4</a:t>
            </a:r>
            <a:r>
              <a:rPr lang="en-US" altLang="zh-CN" sz="2400" dirty="0" smtClean="0">
                <a:latin typeface="Candara"/>
                <a:cs typeface="Candara"/>
              </a:rPr>
              <a:t>%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overhead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for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normal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cases</a:t>
            </a:r>
            <a:endParaRPr lang="en-US" altLang="zh-CN" sz="2400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613297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latin typeface="Candara"/>
                <a:cs typeface="Candara"/>
              </a:rPr>
              <a:t>Efficient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trace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and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check</a:t>
            </a:r>
            <a:endParaRPr lang="en-US" altLang="zh-CN" b="1" u="sng" dirty="0"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Precise</a:t>
            </a:r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CFI</a:t>
            </a:r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enforcement</a:t>
            </a:r>
            <a:endParaRPr lang="en-US" altLang="zh-CN" b="1" dirty="0">
              <a:solidFill>
                <a:schemeClr val="bg1">
                  <a:lumMod val="65000"/>
                </a:schemeClr>
              </a:solidFill>
              <a:latin typeface="Candara"/>
              <a:cs typeface="Candara"/>
            </a:endParaRPr>
          </a:p>
          <a:p>
            <a:pPr marL="0" indent="0">
              <a:buNone/>
            </a:pP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Implementation and e</a:t>
            </a:r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58555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8158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Candara"/>
                <a:cs typeface="Candara"/>
              </a:rPr>
              <a:t>Main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problem: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u="sng" dirty="0">
                <a:latin typeface="Candara"/>
                <a:cs typeface="Candara"/>
              </a:rPr>
              <a:t>i</a:t>
            </a:r>
            <a:r>
              <a:rPr lang="en-US" altLang="zh-CN" u="sng" dirty="0" smtClean="0">
                <a:latin typeface="Candara"/>
                <a:cs typeface="Candara"/>
              </a:rPr>
              <a:t>nconsistency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between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static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generated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CFG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and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IPT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traced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data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Why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Slow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Decode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is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Required?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8" name="Group 107"/>
          <p:cNvGrpSpPr/>
          <p:nvPr/>
        </p:nvGrpSpPr>
        <p:grpSpPr>
          <a:xfrm>
            <a:off x="705568" y="2799624"/>
            <a:ext cx="3324561" cy="3292608"/>
            <a:chOff x="705568" y="2799624"/>
            <a:chExt cx="3324561" cy="3292608"/>
          </a:xfrm>
        </p:grpSpPr>
        <p:grpSp>
          <p:nvGrpSpPr>
            <p:cNvPr id="8" name="组 5"/>
            <p:cNvGrpSpPr/>
            <p:nvPr/>
          </p:nvGrpSpPr>
          <p:grpSpPr>
            <a:xfrm>
              <a:off x="2045059" y="2799624"/>
              <a:ext cx="616486" cy="554805"/>
              <a:chOff x="1171319" y="1491808"/>
              <a:chExt cx="497628" cy="505488"/>
            </a:xfrm>
          </p:grpSpPr>
          <p:sp>
            <p:nvSpPr>
              <p:cNvPr id="59" name="矩形 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60" name="直线连接符 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线连接符 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 10"/>
            <p:cNvGrpSpPr/>
            <p:nvPr/>
          </p:nvGrpSpPr>
          <p:grpSpPr>
            <a:xfrm>
              <a:off x="1446403" y="3704092"/>
              <a:ext cx="616486" cy="554805"/>
              <a:chOff x="1171319" y="1491808"/>
              <a:chExt cx="497628" cy="505488"/>
            </a:xfrm>
          </p:grpSpPr>
          <p:sp>
            <p:nvSpPr>
              <p:cNvPr id="56" name="矩形 1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BB-2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7" name="直线连接符 1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线连接符 1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 14"/>
            <p:cNvGrpSpPr/>
            <p:nvPr/>
          </p:nvGrpSpPr>
          <p:grpSpPr>
            <a:xfrm>
              <a:off x="2821835" y="3695448"/>
              <a:ext cx="616486" cy="554805"/>
              <a:chOff x="1171319" y="1491808"/>
              <a:chExt cx="497628" cy="505488"/>
            </a:xfrm>
          </p:grpSpPr>
          <p:sp>
            <p:nvSpPr>
              <p:cNvPr id="53" name="矩形 1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BB-3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4" name="直线连接符 1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线连接符 1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 18"/>
            <p:cNvGrpSpPr/>
            <p:nvPr/>
          </p:nvGrpSpPr>
          <p:grpSpPr>
            <a:xfrm>
              <a:off x="865851" y="4608560"/>
              <a:ext cx="616486" cy="554805"/>
              <a:chOff x="1171319" y="1491808"/>
              <a:chExt cx="497628" cy="505488"/>
            </a:xfrm>
          </p:grpSpPr>
          <p:sp>
            <p:nvSpPr>
              <p:cNvPr id="50" name="矩形 1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BB-4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51" name="直线连接符 2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线连接符 2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 22"/>
            <p:cNvGrpSpPr/>
            <p:nvPr/>
          </p:nvGrpSpPr>
          <p:grpSpPr>
            <a:xfrm>
              <a:off x="1728926" y="4599916"/>
              <a:ext cx="616486" cy="554805"/>
              <a:chOff x="1171319" y="1491808"/>
              <a:chExt cx="497628" cy="505488"/>
            </a:xfrm>
          </p:grpSpPr>
          <p:sp>
            <p:nvSpPr>
              <p:cNvPr id="47" name="矩形 2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BB-5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8" name="直线连接符 2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线连接符 2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 26"/>
            <p:cNvGrpSpPr/>
            <p:nvPr/>
          </p:nvGrpSpPr>
          <p:grpSpPr>
            <a:xfrm>
              <a:off x="2594388" y="4608560"/>
              <a:ext cx="616486" cy="554805"/>
              <a:chOff x="1171319" y="1491808"/>
              <a:chExt cx="497628" cy="505488"/>
            </a:xfrm>
          </p:grpSpPr>
          <p:sp>
            <p:nvSpPr>
              <p:cNvPr id="44" name="矩形 27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BB-6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5" name="直线连接符 28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线连接符 29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 30"/>
            <p:cNvGrpSpPr/>
            <p:nvPr/>
          </p:nvGrpSpPr>
          <p:grpSpPr>
            <a:xfrm>
              <a:off x="705568" y="5537427"/>
              <a:ext cx="616486" cy="554805"/>
              <a:chOff x="1171319" y="1491808"/>
              <a:chExt cx="497628" cy="505488"/>
            </a:xfrm>
          </p:grpSpPr>
          <p:sp>
            <p:nvSpPr>
              <p:cNvPr id="41" name="矩形 3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BB-7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2" name="直线连接符 3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线连接符 3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 34"/>
            <p:cNvGrpSpPr/>
            <p:nvPr/>
          </p:nvGrpSpPr>
          <p:grpSpPr>
            <a:xfrm>
              <a:off x="1571031" y="5537427"/>
              <a:ext cx="616486" cy="554805"/>
              <a:chOff x="1171319" y="1491808"/>
              <a:chExt cx="497628" cy="505488"/>
            </a:xfrm>
          </p:grpSpPr>
          <p:sp>
            <p:nvSpPr>
              <p:cNvPr id="38" name="矩形 3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BB-8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9" name="直线连接符 3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线连接符 3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38"/>
            <p:cNvGrpSpPr/>
            <p:nvPr/>
          </p:nvGrpSpPr>
          <p:grpSpPr>
            <a:xfrm>
              <a:off x="2446435" y="5537427"/>
              <a:ext cx="616486" cy="554805"/>
              <a:chOff x="1171319" y="1491808"/>
              <a:chExt cx="497628" cy="505488"/>
            </a:xfrm>
          </p:grpSpPr>
          <p:sp>
            <p:nvSpPr>
              <p:cNvPr id="35" name="矩形 3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BB-9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6" name="直线连接符 4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4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 42"/>
            <p:cNvGrpSpPr/>
            <p:nvPr/>
          </p:nvGrpSpPr>
          <p:grpSpPr>
            <a:xfrm>
              <a:off x="3413643" y="5537427"/>
              <a:ext cx="616486" cy="554805"/>
              <a:chOff x="1171319" y="1491808"/>
              <a:chExt cx="497628" cy="505488"/>
            </a:xfrm>
          </p:grpSpPr>
          <p:sp>
            <p:nvSpPr>
              <p:cNvPr id="32" name="矩形 4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BB-10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3" name="直线连接符 4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4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直线箭头连接符 46"/>
            <p:cNvCxnSpPr>
              <a:stCxn id="59" idx="2"/>
              <a:endCxn id="56" idx="0"/>
            </p:cNvCxnSpPr>
            <p:nvPr/>
          </p:nvCxnSpPr>
          <p:spPr>
            <a:xfrm flipH="1">
              <a:off x="1751896" y="3354429"/>
              <a:ext cx="598656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49"/>
            <p:cNvCxnSpPr>
              <a:stCxn id="59" idx="2"/>
              <a:endCxn id="53" idx="0"/>
            </p:cNvCxnSpPr>
            <p:nvPr/>
          </p:nvCxnSpPr>
          <p:spPr>
            <a:xfrm>
              <a:off x="2350552" y="3354429"/>
              <a:ext cx="776776" cy="3410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箭头连接符 52"/>
            <p:cNvCxnSpPr>
              <a:stCxn id="59" idx="2"/>
              <a:endCxn id="47" idx="0"/>
            </p:cNvCxnSpPr>
            <p:nvPr/>
          </p:nvCxnSpPr>
          <p:spPr>
            <a:xfrm flipH="1">
              <a:off x="2034419" y="3354429"/>
              <a:ext cx="316133" cy="124548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55"/>
            <p:cNvCxnSpPr>
              <a:stCxn id="50" idx="2"/>
              <a:endCxn id="41" idx="0"/>
            </p:cNvCxnSpPr>
            <p:nvPr/>
          </p:nvCxnSpPr>
          <p:spPr>
            <a:xfrm flipH="1">
              <a:off x="1011061" y="5163365"/>
              <a:ext cx="16028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58"/>
            <p:cNvCxnSpPr>
              <a:stCxn id="50" idx="2"/>
              <a:endCxn id="35" idx="0"/>
            </p:cNvCxnSpPr>
            <p:nvPr/>
          </p:nvCxnSpPr>
          <p:spPr>
            <a:xfrm>
              <a:off x="1171344" y="5163365"/>
              <a:ext cx="1580584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箭头连接符 61"/>
            <p:cNvCxnSpPr>
              <a:stCxn id="47" idx="2"/>
              <a:endCxn id="32" idx="0"/>
            </p:cNvCxnSpPr>
            <p:nvPr/>
          </p:nvCxnSpPr>
          <p:spPr>
            <a:xfrm>
              <a:off x="2034419" y="5154721"/>
              <a:ext cx="1684717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64"/>
            <p:cNvCxnSpPr>
              <a:stCxn id="44" idx="2"/>
              <a:endCxn id="35" idx="0"/>
            </p:cNvCxnSpPr>
            <p:nvPr/>
          </p:nvCxnSpPr>
          <p:spPr>
            <a:xfrm flipH="1">
              <a:off x="2751928" y="5163365"/>
              <a:ext cx="14795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箭头连接符 67"/>
            <p:cNvCxnSpPr>
              <a:stCxn id="47" idx="2"/>
              <a:endCxn id="38" idx="0"/>
            </p:cNvCxnSpPr>
            <p:nvPr/>
          </p:nvCxnSpPr>
          <p:spPr>
            <a:xfrm flipH="1">
              <a:off x="1876524" y="5154721"/>
              <a:ext cx="157895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箭头连接符 70"/>
            <p:cNvCxnSpPr>
              <a:stCxn id="53" idx="2"/>
              <a:endCxn id="44" idx="0"/>
            </p:cNvCxnSpPr>
            <p:nvPr/>
          </p:nvCxnSpPr>
          <p:spPr>
            <a:xfrm flipH="1">
              <a:off x="2899881" y="4250253"/>
              <a:ext cx="227447" cy="35830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73"/>
            <p:cNvCxnSpPr>
              <a:stCxn id="53" idx="2"/>
              <a:endCxn id="32" idx="0"/>
            </p:cNvCxnSpPr>
            <p:nvPr/>
          </p:nvCxnSpPr>
          <p:spPr>
            <a:xfrm>
              <a:off x="3127328" y="4250253"/>
              <a:ext cx="591808" cy="128717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76"/>
            <p:cNvCxnSpPr>
              <a:stCxn id="56" idx="2"/>
              <a:endCxn id="50" idx="0"/>
            </p:cNvCxnSpPr>
            <p:nvPr/>
          </p:nvCxnSpPr>
          <p:spPr>
            <a:xfrm flipH="1">
              <a:off x="1171344" y="4258897"/>
              <a:ext cx="580552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79"/>
            <p:cNvSpPr txBox="1"/>
            <p:nvPr/>
          </p:nvSpPr>
          <p:spPr>
            <a:xfrm>
              <a:off x="3352544" y="4564233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 smtClean="0">
                  <a:latin typeface="Candara"/>
                  <a:cs typeface="Candara"/>
                </a:rPr>
                <a:t>N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  <p:sp>
          <p:nvSpPr>
            <p:cNvPr id="30" name="文本框 80"/>
            <p:cNvSpPr txBox="1"/>
            <p:nvPr/>
          </p:nvSpPr>
          <p:spPr>
            <a:xfrm>
              <a:off x="2717695" y="4213266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>
                  <a:latin typeface="Candara"/>
                  <a:cs typeface="Candara"/>
                </a:rPr>
                <a:t>T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</p:grpSp>
      <p:sp>
        <p:nvSpPr>
          <p:cNvPr id="31" name="文本框 118"/>
          <p:cNvSpPr txBox="1"/>
          <p:nvPr/>
        </p:nvSpPr>
        <p:spPr>
          <a:xfrm>
            <a:off x="190236" y="6287471"/>
            <a:ext cx="4805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Traditional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static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generated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CFG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2827335" y="2832341"/>
            <a:ext cx="2403186" cy="698681"/>
            <a:chOff x="2827335" y="2832341"/>
            <a:chExt cx="2403186" cy="698681"/>
          </a:xfrm>
        </p:grpSpPr>
        <p:sp>
          <p:nvSpPr>
            <p:cNvPr id="62" name="TextBox 61"/>
            <p:cNvSpPr txBox="1"/>
            <p:nvPr/>
          </p:nvSpPr>
          <p:spPr>
            <a:xfrm>
              <a:off x="3523077" y="2832341"/>
              <a:ext cx="17074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Indirect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edge</a:t>
              </a:r>
              <a:endParaRPr lang="en-US" sz="20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63" name="Straight Arrow Connector 62"/>
            <p:cNvCxnSpPr>
              <a:stCxn id="62" idx="1"/>
            </p:cNvCxnSpPr>
            <p:nvPr/>
          </p:nvCxnSpPr>
          <p:spPr>
            <a:xfrm flipH="1">
              <a:off x="2827335" y="3032396"/>
              <a:ext cx="695742" cy="498626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/>
          <p:cNvGrpSpPr/>
          <p:nvPr/>
        </p:nvGrpSpPr>
        <p:grpSpPr>
          <a:xfrm>
            <a:off x="107983" y="3044452"/>
            <a:ext cx="1470291" cy="1347348"/>
            <a:chOff x="107983" y="3044452"/>
            <a:chExt cx="1470291" cy="1347348"/>
          </a:xfrm>
        </p:grpSpPr>
        <p:sp>
          <p:nvSpPr>
            <p:cNvPr id="64" name="TextBox 63"/>
            <p:cNvSpPr txBox="1"/>
            <p:nvPr/>
          </p:nvSpPr>
          <p:spPr>
            <a:xfrm>
              <a:off x="107983" y="3044452"/>
              <a:ext cx="14702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Candara"/>
                  <a:cs typeface="Candara"/>
                </a:rPr>
                <a:t>D</a:t>
              </a:r>
              <a:r>
                <a:rPr 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irect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edge</a:t>
              </a:r>
              <a:endParaRPr lang="en-US" sz="20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865851" y="3531022"/>
              <a:ext cx="580552" cy="860778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2702409" y="3719381"/>
            <a:ext cx="2849848" cy="1152629"/>
            <a:chOff x="2702409" y="3719381"/>
            <a:chExt cx="2849848" cy="1152629"/>
          </a:xfrm>
        </p:grpSpPr>
        <p:sp>
          <p:nvSpPr>
            <p:cNvPr id="66" name="Oval 65"/>
            <p:cNvSpPr/>
            <p:nvPr/>
          </p:nvSpPr>
          <p:spPr>
            <a:xfrm>
              <a:off x="3357199" y="4608560"/>
              <a:ext cx="278076" cy="2634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2702409" y="4250253"/>
              <a:ext cx="278076" cy="2634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844813" y="3719381"/>
              <a:ext cx="17074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Conditional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branch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information</a:t>
              </a:r>
              <a:endParaRPr lang="en-US" sz="20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69" name="Straight Arrow Connector 68"/>
            <p:cNvCxnSpPr>
              <a:stCxn id="68" idx="1"/>
              <a:endCxn id="66" idx="7"/>
            </p:cNvCxnSpPr>
            <p:nvPr/>
          </p:nvCxnSpPr>
          <p:spPr>
            <a:xfrm flipH="1">
              <a:off x="3594552" y="4227213"/>
              <a:ext cx="250261" cy="419928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8" idx="1"/>
              <a:endCxn id="67" idx="6"/>
            </p:cNvCxnSpPr>
            <p:nvPr/>
          </p:nvCxnSpPr>
          <p:spPr>
            <a:xfrm flipH="1">
              <a:off x="2980485" y="4227213"/>
              <a:ext cx="864328" cy="154765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/>
          <p:cNvCxnSpPr/>
          <p:nvPr/>
        </p:nvCxnSpPr>
        <p:spPr>
          <a:xfrm>
            <a:off x="5397036" y="2799624"/>
            <a:ext cx="0" cy="3857179"/>
          </a:xfrm>
          <a:prstGeom prst="line">
            <a:avLst/>
          </a:prstGeom>
          <a:ln w="190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文本框 118"/>
          <p:cNvSpPr txBox="1"/>
          <p:nvPr/>
        </p:nvSpPr>
        <p:spPr>
          <a:xfrm>
            <a:off x="6229777" y="6298761"/>
            <a:ext cx="233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latin typeface="Courier"/>
                <a:cs typeface="Courier"/>
              </a:rPr>
              <a:t>IPT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traced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r>
              <a:rPr kumimoji="1" lang="en-US" altLang="zh-CN" b="1" dirty="0" smtClean="0">
                <a:latin typeface="Courier"/>
                <a:cs typeface="Courier"/>
              </a:rPr>
              <a:t>data</a:t>
            </a:r>
            <a:endParaRPr kumimoji="1" lang="zh-CN" altLang="en-US" b="1" dirty="0">
              <a:latin typeface="Courier"/>
              <a:cs typeface="Courier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892972" y="4490510"/>
            <a:ext cx="1003421" cy="658744"/>
            <a:chOff x="7892972" y="4490510"/>
            <a:chExt cx="1003421" cy="658744"/>
          </a:xfrm>
        </p:grpSpPr>
        <p:sp>
          <p:nvSpPr>
            <p:cNvPr id="91" name="Oval 90"/>
            <p:cNvSpPr/>
            <p:nvPr/>
          </p:nvSpPr>
          <p:spPr>
            <a:xfrm>
              <a:off x="8547762" y="4872010"/>
              <a:ext cx="278076" cy="2634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7892972" y="4513703"/>
              <a:ext cx="278076" cy="2634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文本框 79"/>
            <p:cNvSpPr txBox="1"/>
            <p:nvPr/>
          </p:nvSpPr>
          <p:spPr>
            <a:xfrm>
              <a:off x="8557218" y="4841477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 smtClean="0">
                  <a:latin typeface="Candara"/>
                  <a:cs typeface="Candara"/>
                </a:rPr>
                <a:t>N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  <p:sp>
          <p:nvSpPr>
            <p:cNvPr id="94" name="文本框 80"/>
            <p:cNvSpPr txBox="1"/>
            <p:nvPr/>
          </p:nvSpPr>
          <p:spPr>
            <a:xfrm>
              <a:off x="7922369" y="4490510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>
                  <a:latin typeface="Candara"/>
                  <a:cs typeface="Candara"/>
                </a:rPr>
                <a:t>T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658686" y="3337141"/>
            <a:ext cx="3319061" cy="2746447"/>
            <a:chOff x="5658686" y="3337141"/>
            <a:chExt cx="3319061" cy="2746447"/>
          </a:xfrm>
        </p:grpSpPr>
        <p:sp>
          <p:nvSpPr>
            <p:cNvPr id="76" name="矩形 11"/>
            <p:cNvSpPr/>
            <p:nvPr/>
          </p:nvSpPr>
          <p:spPr>
            <a:xfrm>
              <a:off x="6340136" y="3704092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BB-2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77" name="矩形 15"/>
            <p:cNvSpPr/>
            <p:nvPr/>
          </p:nvSpPr>
          <p:spPr>
            <a:xfrm>
              <a:off x="7715568" y="3695448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BB-3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78" name="直线连接符 12"/>
            <p:cNvCxnSpPr/>
            <p:nvPr/>
          </p:nvCxnSpPr>
          <p:spPr>
            <a:xfrm>
              <a:off x="6340136" y="3712736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16"/>
            <p:cNvCxnSpPr/>
            <p:nvPr/>
          </p:nvCxnSpPr>
          <p:spPr>
            <a:xfrm>
              <a:off x="7715568" y="3704092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矩形 23"/>
            <p:cNvSpPr/>
            <p:nvPr/>
          </p:nvSpPr>
          <p:spPr>
            <a:xfrm>
              <a:off x="6721948" y="4594607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BB-5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81" name="直线连接符 24"/>
            <p:cNvCxnSpPr/>
            <p:nvPr/>
          </p:nvCxnSpPr>
          <p:spPr>
            <a:xfrm>
              <a:off x="6721948" y="4594607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矩形 31"/>
            <p:cNvSpPr/>
            <p:nvPr/>
          </p:nvSpPr>
          <p:spPr>
            <a:xfrm>
              <a:off x="5658686" y="5528783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BB-7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83" name="直线连接符 32"/>
            <p:cNvCxnSpPr/>
            <p:nvPr/>
          </p:nvCxnSpPr>
          <p:spPr>
            <a:xfrm>
              <a:off x="5658686" y="5528783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矩形 39"/>
            <p:cNvSpPr/>
            <p:nvPr/>
          </p:nvSpPr>
          <p:spPr>
            <a:xfrm>
              <a:off x="7399553" y="5528783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BB-9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85" name="直线连接符 40"/>
            <p:cNvCxnSpPr/>
            <p:nvPr/>
          </p:nvCxnSpPr>
          <p:spPr>
            <a:xfrm>
              <a:off x="7399553" y="5528783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矩形 43"/>
            <p:cNvSpPr/>
            <p:nvPr/>
          </p:nvSpPr>
          <p:spPr>
            <a:xfrm>
              <a:off x="8366761" y="5528783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BB-10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87" name="直线连接符 44"/>
            <p:cNvCxnSpPr/>
            <p:nvPr/>
          </p:nvCxnSpPr>
          <p:spPr>
            <a:xfrm>
              <a:off x="8366761" y="5528783"/>
              <a:ext cx="610986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线箭头连接符 46"/>
            <p:cNvCxnSpPr/>
            <p:nvPr/>
          </p:nvCxnSpPr>
          <p:spPr>
            <a:xfrm flipH="1">
              <a:off x="6684938" y="3337141"/>
              <a:ext cx="598656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箭头连接符 49"/>
            <p:cNvCxnSpPr/>
            <p:nvPr/>
          </p:nvCxnSpPr>
          <p:spPr>
            <a:xfrm>
              <a:off x="7283594" y="3337141"/>
              <a:ext cx="776776" cy="3410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箭头连接符 52"/>
            <p:cNvCxnSpPr/>
            <p:nvPr/>
          </p:nvCxnSpPr>
          <p:spPr>
            <a:xfrm flipH="1">
              <a:off x="6967461" y="3337141"/>
              <a:ext cx="316133" cy="124548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55"/>
            <p:cNvCxnSpPr/>
            <p:nvPr/>
          </p:nvCxnSpPr>
          <p:spPr>
            <a:xfrm flipH="1">
              <a:off x="5944103" y="5146077"/>
              <a:ext cx="16028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箭头连接符 58"/>
            <p:cNvCxnSpPr/>
            <p:nvPr/>
          </p:nvCxnSpPr>
          <p:spPr>
            <a:xfrm>
              <a:off x="6104386" y="5146077"/>
              <a:ext cx="1580584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箭头连接符 61"/>
            <p:cNvCxnSpPr/>
            <p:nvPr/>
          </p:nvCxnSpPr>
          <p:spPr>
            <a:xfrm>
              <a:off x="6967461" y="5137433"/>
              <a:ext cx="1684717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线箭头连接符 64"/>
            <p:cNvCxnSpPr/>
            <p:nvPr/>
          </p:nvCxnSpPr>
          <p:spPr>
            <a:xfrm flipH="1">
              <a:off x="7684970" y="5146077"/>
              <a:ext cx="14795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7477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2091"/>
            <a:ext cx="8686800" cy="45259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Indirect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targets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connected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(ITC-CFG)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Nodes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left: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BB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incoming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indirect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(IT-BB)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reconnection: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two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IT-BBs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are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connected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only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if:</a:t>
            </a:r>
          </a:p>
          <a:p>
            <a:pPr lvl="2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There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only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indirect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path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BB-x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BB-y</a:t>
            </a:r>
          </a:p>
          <a:p>
            <a:pPr lvl="2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This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indirect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targeted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BB-y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Solution: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IPT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Compatible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CFG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onstruction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5583956" y="4186089"/>
            <a:ext cx="2856021" cy="2388140"/>
            <a:chOff x="5400513" y="3367651"/>
            <a:chExt cx="2856021" cy="2388140"/>
          </a:xfrm>
        </p:grpSpPr>
        <p:grpSp>
          <p:nvGrpSpPr>
            <p:cNvPr id="26" name="组 81"/>
            <p:cNvGrpSpPr/>
            <p:nvPr/>
          </p:nvGrpSpPr>
          <p:grpSpPr>
            <a:xfrm>
              <a:off x="5542959" y="3376295"/>
              <a:ext cx="616486" cy="554805"/>
              <a:chOff x="1171319" y="1491808"/>
              <a:chExt cx="497628" cy="505488"/>
            </a:xfrm>
          </p:grpSpPr>
          <p:sp>
            <p:nvSpPr>
              <p:cNvPr id="27" name="矩形 82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BB-2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28" name="直线连接符 8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8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 85"/>
            <p:cNvGrpSpPr/>
            <p:nvPr/>
          </p:nvGrpSpPr>
          <p:grpSpPr>
            <a:xfrm>
              <a:off x="6499171" y="3367651"/>
              <a:ext cx="616486" cy="554805"/>
              <a:chOff x="1171319" y="1491808"/>
              <a:chExt cx="497628" cy="505488"/>
            </a:xfrm>
          </p:grpSpPr>
          <p:sp>
            <p:nvSpPr>
              <p:cNvPr id="31" name="矩形 86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BB-3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2" name="直线连接符 87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88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 89"/>
            <p:cNvGrpSpPr/>
            <p:nvPr/>
          </p:nvGrpSpPr>
          <p:grpSpPr>
            <a:xfrm>
              <a:off x="7465316" y="3376295"/>
              <a:ext cx="616486" cy="554805"/>
              <a:chOff x="1171319" y="1491808"/>
              <a:chExt cx="497628" cy="505488"/>
            </a:xfrm>
          </p:grpSpPr>
          <p:sp>
            <p:nvSpPr>
              <p:cNvPr id="35" name="矩形 90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BB-5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36" name="直线连接符 91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92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 93"/>
            <p:cNvGrpSpPr/>
            <p:nvPr/>
          </p:nvGrpSpPr>
          <p:grpSpPr>
            <a:xfrm>
              <a:off x="5400513" y="5200986"/>
              <a:ext cx="616486" cy="554805"/>
              <a:chOff x="1171319" y="1491808"/>
              <a:chExt cx="497628" cy="505488"/>
            </a:xfrm>
          </p:grpSpPr>
          <p:sp>
            <p:nvSpPr>
              <p:cNvPr id="39" name="矩形 94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BB-7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0" name="直线连接符 95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96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组 97"/>
            <p:cNvGrpSpPr/>
            <p:nvPr/>
          </p:nvGrpSpPr>
          <p:grpSpPr>
            <a:xfrm>
              <a:off x="6512550" y="5200986"/>
              <a:ext cx="616486" cy="554805"/>
              <a:chOff x="1171319" y="1491808"/>
              <a:chExt cx="497628" cy="505488"/>
            </a:xfrm>
          </p:grpSpPr>
          <p:sp>
            <p:nvSpPr>
              <p:cNvPr id="43" name="矩形 98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BB-9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4" name="直线连接符 99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100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组 101"/>
            <p:cNvGrpSpPr/>
            <p:nvPr/>
          </p:nvGrpSpPr>
          <p:grpSpPr>
            <a:xfrm>
              <a:off x="7640048" y="5200986"/>
              <a:ext cx="616486" cy="554805"/>
              <a:chOff x="1171319" y="1491808"/>
              <a:chExt cx="497628" cy="505488"/>
            </a:xfrm>
          </p:grpSpPr>
          <p:sp>
            <p:nvSpPr>
              <p:cNvPr id="47" name="矩形 102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BB-10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48" name="直线连接符 10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线连接符 10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直线箭头连接符 105"/>
            <p:cNvCxnSpPr>
              <a:stCxn id="27" idx="0"/>
              <a:endCxn id="39" idx="0"/>
            </p:cNvCxnSpPr>
            <p:nvPr/>
          </p:nvCxnSpPr>
          <p:spPr>
            <a:xfrm flipH="1">
              <a:off x="5706006" y="3376295"/>
              <a:ext cx="142446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箭头连接符 108"/>
            <p:cNvCxnSpPr>
              <a:stCxn id="27" idx="0"/>
              <a:endCxn id="43" idx="0"/>
            </p:cNvCxnSpPr>
            <p:nvPr/>
          </p:nvCxnSpPr>
          <p:spPr>
            <a:xfrm>
              <a:off x="5848452" y="3376295"/>
              <a:ext cx="969591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箭头连接符 111"/>
            <p:cNvCxnSpPr>
              <a:stCxn id="31" idx="0"/>
              <a:endCxn id="43" idx="0"/>
            </p:cNvCxnSpPr>
            <p:nvPr/>
          </p:nvCxnSpPr>
          <p:spPr>
            <a:xfrm>
              <a:off x="6804664" y="3367651"/>
              <a:ext cx="13379" cy="18333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箭头连接符 114"/>
            <p:cNvCxnSpPr>
              <a:stCxn id="35" idx="0"/>
              <a:endCxn id="47" idx="0"/>
            </p:cNvCxnSpPr>
            <p:nvPr/>
          </p:nvCxnSpPr>
          <p:spPr>
            <a:xfrm>
              <a:off x="7770809" y="3376295"/>
              <a:ext cx="174732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右箭头 117"/>
          <p:cNvSpPr/>
          <p:nvPr/>
        </p:nvSpPr>
        <p:spPr>
          <a:xfrm>
            <a:off x="4175073" y="4952148"/>
            <a:ext cx="980885" cy="44803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9" name="Group 128"/>
          <p:cNvGrpSpPr/>
          <p:nvPr/>
        </p:nvGrpSpPr>
        <p:grpSpPr>
          <a:xfrm>
            <a:off x="638124" y="3446954"/>
            <a:ext cx="3324561" cy="3292608"/>
            <a:chOff x="705568" y="2799624"/>
            <a:chExt cx="3324561" cy="3292608"/>
          </a:xfrm>
        </p:grpSpPr>
        <p:grpSp>
          <p:nvGrpSpPr>
            <p:cNvPr id="130" name="组 5"/>
            <p:cNvGrpSpPr/>
            <p:nvPr/>
          </p:nvGrpSpPr>
          <p:grpSpPr>
            <a:xfrm>
              <a:off x="2045059" y="2799624"/>
              <a:ext cx="616486" cy="554805"/>
              <a:chOff x="1171319" y="1491808"/>
              <a:chExt cx="497628" cy="505488"/>
            </a:xfrm>
          </p:grpSpPr>
          <p:sp>
            <p:nvSpPr>
              <p:cNvPr id="180" name="矩形 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81" name="直线连接符 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直线连接符 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组 10"/>
            <p:cNvGrpSpPr/>
            <p:nvPr/>
          </p:nvGrpSpPr>
          <p:grpSpPr>
            <a:xfrm>
              <a:off x="1446403" y="3704092"/>
              <a:ext cx="616486" cy="554805"/>
              <a:chOff x="1171319" y="1491808"/>
              <a:chExt cx="497628" cy="505488"/>
            </a:xfrm>
          </p:grpSpPr>
          <p:sp>
            <p:nvSpPr>
              <p:cNvPr id="177" name="矩形 1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BB-2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78" name="直线连接符 1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线连接符 1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组 14"/>
            <p:cNvGrpSpPr/>
            <p:nvPr/>
          </p:nvGrpSpPr>
          <p:grpSpPr>
            <a:xfrm>
              <a:off x="2821835" y="3695448"/>
              <a:ext cx="616486" cy="554805"/>
              <a:chOff x="1171319" y="1491808"/>
              <a:chExt cx="497628" cy="505488"/>
            </a:xfrm>
          </p:grpSpPr>
          <p:sp>
            <p:nvSpPr>
              <p:cNvPr id="174" name="矩形 1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BB-3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75" name="直线连接符 1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线连接符 1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组 18"/>
            <p:cNvGrpSpPr/>
            <p:nvPr/>
          </p:nvGrpSpPr>
          <p:grpSpPr>
            <a:xfrm>
              <a:off x="865851" y="4608560"/>
              <a:ext cx="616486" cy="554805"/>
              <a:chOff x="1171319" y="1491808"/>
              <a:chExt cx="497628" cy="505488"/>
            </a:xfrm>
          </p:grpSpPr>
          <p:sp>
            <p:nvSpPr>
              <p:cNvPr id="171" name="矩形 1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BB-4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72" name="直线连接符 2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直线连接符 2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4" name="组 22"/>
            <p:cNvGrpSpPr/>
            <p:nvPr/>
          </p:nvGrpSpPr>
          <p:grpSpPr>
            <a:xfrm>
              <a:off x="1728926" y="4599916"/>
              <a:ext cx="616486" cy="554805"/>
              <a:chOff x="1171319" y="1491808"/>
              <a:chExt cx="497628" cy="505488"/>
            </a:xfrm>
          </p:grpSpPr>
          <p:sp>
            <p:nvSpPr>
              <p:cNvPr id="168" name="矩形 2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BB-5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69" name="直线连接符 2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直线连接符 2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" name="组 26"/>
            <p:cNvGrpSpPr/>
            <p:nvPr/>
          </p:nvGrpSpPr>
          <p:grpSpPr>
            <a:xfrm>
              <a:off x="2594388" y="4608560"/>
              <a:ext cx="616486" cy="554805"/>
              <a:chOff x="1171319" y="1491808"/>
              <a:chExt cx="497628" cy="505488"/>
            </a:xfrm>
          </p:grpSpPr>
          <p:sp>
            <p:nvSpPr>
              <p:cNvPr id="165" name="矩形 27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BB-6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66" name="直线连接符 28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直线连接符 29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组 30"/>
            <p:cNvGrpSpPr/>
            <p:nvPr/>
          </p:nvGrpSpPr>
          <p:grpSpPr>
            <a:xfrm>
              <a:off x="705568" y="5537427"/>
              <a:ext cx="616486" cy="554805"/>
              <a:chOff x="1171319" y="1491808"/>
              <a:chExt cx="497628" cy="505488"/>
            </a:xfrm>
          </p:grpSpPr>
          <p:sp>
            <p:nvSpPr>
              <p:cNvPr id="162" name="矩形 31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BB-7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63" name="直线连接符 32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直线连接符 33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组 34"/>
            <p:cNvGrpSpPr/>
            <p:nvPr/>
          </p:nvGrpSpPr>
          <p:grpSpPr>
            <a:xfrm>
              <a:off x="1571031" y="5537427"/>
              <a:ext cx="616486" cy="554805"/>
              <a:chOff x="1171319" y="1491808"/>
              <a:chExt cx="497628" cy="505488"/>
            </a:xfrm>
          </p:grpSpPr>
          <p:sp>
            <p:nvSpPr>
              <p:cNvPr id="159" name="矩形 35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BB-8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60" name="直线连接符 36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直线连接符 37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组 38"/>
            <p:cNvGrpSpPr/>
            <p:nvPr/>
          </p:nvGrpSpPr>
          <p:grpSpPr>
            <a:xfrm>
              <a:off x="2446435" y="5537427"/>
              <a:ext cx="616486" cy="554805"/>
              <a:chOff x="1171319" y="1491808"/>
              <a:chExt cx="497628" cy="505488"/>
            </a:xfrm>
          </p:grpSpPr>
          <p:sp>
            <p:nvSpPr>
              <p:cNvPr id="156" name="矩形 39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BB-9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57" name="直线连接符 40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线连接符 41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组 42"/>
            <p:cNvGrpSpPr/>
            <p:nvPr/>
          </p:nvGrpSpPr>
          <p:grpSpPr>
            <a:xfrm>
              <a:off x="3413643" y="5537427"/>
              <a:ext cx="616486" cy="554805"/>
              <a:chOff x="1171319" y="1491808"/>
              <a:chExt cx="497628" cy="505488"/>
            </a:xfrm>
          </p:grpSpPr>
          <p:sp>
            <p:nvSpPr>
              <p:cNvPr id="153" name="矩形 43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BB-10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54" name="直线连接符 44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线连接符 45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0" name="直线箭头连接符 46"/>
            <p:cNvCxnSpPr>
              <a:stCxn id="180" idx="2"/>
              <a:endCxn id="177" idx="0"/>
            </p:cNvCxnSpPr>
            <p:nvPr/>
          </p:nvCxnSpPr>
          <p:spPr>
            <a:xfrm flipH="1">
              <a:off x="1751896" y="3354429"/>
              <a:ext cx="598656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线箭头连接符 49"/>
            <p:cNvCxnSpPr>
              <a:stCxn id="180" idx="2"/>
              <a:endCxn id="174" idx="0"/>
            </p:cNvCxnSpPr>
            <p:nvPr/>
          </p:nvCxnSpPr>
          <p:spPr>
            <a:xfrm>
              <a:off x="2350552" y="3354429"/>
              <a:ext cx="776776" cy="3410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线箭头连接符 52"/>
            <p:cNvCxnSpPr>
              <a:stCxn id="180" idx="2"/>
              <a:endCxn id="168" idx="0"/>
            </p:cNvCxnSpPr>
            <p:nvPr/>
          </p:nvCxnSpPr>
          <p:spPr>
            <a:xfrm flipH="1">
              <a:off x="2034419" y="3354429"/>
              <a:ext cx="316133" cy="124548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线箭头连接符 55"/>
            <p:cNvCxnSpPr>
              <a:stCxn id="171" idx="2"/>
              <a:endCxn id="162" idx="0"/>
            </p:cNvCxnSpPr>
            <p:nvPr/>
          </p:nvCxnSpPr>
          <p:spPr>
            <a:xfrm flipH="1">
              <a:off x="1011061" y="5163365"/>
              <a:ext cx="16028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线箭头连接符 58"/>
            <p:cNvCxnSpPr>
              <a:stCxn id="171" idx="2"/>
              <a:endCxn id="156" idx="0"/>
            </p:cNvCxnSpPr>
            <p:nvPr/>
          </p:nvCxnSpPr>
          <p:spPr>
            <a:xfrm>
              <a:off x="1171344" y="5163365"/>
              <a:ext cx="1580584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线箭头连接符 61"/>
            <p:cNvCxnSpPr>
              <a:stCxn id="168" idx="2"/>
              <a:endCxn id="153" idx="0"/>
            </p:cNvCxnSpPr>
            <p:nvPr/>
          </p:nvCxnSpPr>
          <p:spPr>
            <a:xfrm>
              <a:off x="2034419" y="5154721"/>
              <a:ext cx="1684717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线箭头连接符 64"/>
            <p:cNvCxnSpPr>
              <a:stCxn id="165" idx="2"/>
              <a:endCxn id="156" idx="0"/>
            </p:cNvCxnSpPr>
            <p:nvPr/>
          </p:nvCxnSpPr>
          <p:spPr>
            <a:xfrm flipH="1">
              <a:off x="2751928" y="5163365"/>
              <a:ext cx="147953" cy="37406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线箭头连接符 67"/>
            <p:cNvCxnSpPr>
              <a:stCxn id="168" idx="2"/>
              <a:endCxn id="159" idx="0"/>
            </p:cNvCxnSpPr>
            <p:nvPr/>
          </p:nvCxnSpPr>
          <p:spPr>
            <a:xfrm flipH="1">
              <a:off x="1876524" y="5154721"/>
              <a:ext cx="157895" cy="38270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线箭头连接符 70"/>
            <p:cNvCxnSpPr>
              <a:stCxn id="174" idx="2"/>
              <a:endCxn id="165" idx="0"/>
            </p:cNvCxnSpPr>
            <p:nvPr/>
          </p:nvCxnSpPr>
          <p:spPr>
            <a:xfrm flipH="1">
              <a:off x="2899881" y="4250253"/>
              <a:ext cx="227447" cy="35830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线箭头连接符 73"/>
            <p:cNvCxnSpPr>
              <a:stCxn id="174" idx="2"/>
              <a:endCxn id="153" idx="0"/>
            </p:cNvCxnSpPr>
            <p:nvPr/>
          </p:nvCxnSpPr>
          <p:spPr>
            <a:xfrm>
              <a:off x="3127328" y="4250253"/>
              <a:ext cx="591808" cy="1287174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线箭头连接符 76"/>
            <p:cNvCxnSpPr>
              <a:stCxn id="177" idx="2"/>
              <a:endCxn id="171" idx="0"/>
            </p:cNvCxnSpPr>
            <p:nvPr/>
          </p:nvCxnSpPr>
          <p:spPr>
            <a:xfrm flipH="1">
              <a:off x="1171344" y="4258897"/>
              <a:ext cx="580552" cy="34966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文本框 79"/>
            <p:cNvSpPr txBox="1"/>
            <p:nvPr/>
          </p:nvSpPr>
          <p:spPr>
            <a:xfrm>
              <a:off x="3352544" y="4564233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 smtClean="0">
                  <a:latin typeface="Candara"/>
                  <a:cs typeface="Candara"/>
                </a:rPr>
                <a:t>N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  <p:sp>
          <p:nvSpPr>
            <p:cNvPr id="152" name="文本框 80"/>
            <p:cNvSpPr txBox="1"/>
            <p:nvPr/>
          </p:nvSpPr>
          <p:spPr>
            <a:xfrm>
              <a:off x="2717695" y="4213266"/>
              <a:ext cx="3391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 dirty="0">
                  <a:latin typeface="Candara"/>
                  <a:cs typeface="Candara"/>
                </a:rPr>
                <a:t>T</a:t>
              </a:r>
              <a:endParaRPr kumimoji="1" lang="zh-CN" altLang="en-US" sz="1400" b="1" dirty="0">
                <a:latin typeface="Candara"/>
                <a:cs typeface="Candara"/>
              </a:endParaRPr>
            </a:p>
          </p:txBody>
        </p:sp>
      </p:grpSp>
      <p:sp>
        <p:nvSpPr>
          <p:cNvPr id="183" name="文本框 118"/>
          <p:cNvSpPr txBox="1"/>
          <p:nvPr/>
        </p:nvSpPr>
        <p:spPr>
          <a:xfrm>
            <a:off x="3920606" y="4688818"/>
            <a:ext cx="1399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latin typeface="Courier"/>
                <a:cs typeface="Courier"/>
              </a:rPr>
              <a:t>Static</a:t>
            </a:r>
            <a:r>
              <a:rPr kumimoji="1" lang="zh-CN" altLang="en-US" b="1" dirty="0" smtClean="0">
                <a:latin typeface="Courier"/>
                <a:cs typeface="Courier"/>
              </a:rPr>
              <a:t> </a:t>
            </a:r>
            <a:endParaRPr kumimoji="1" lang="en-US" altLang="zh-CN" b="1" dirty="0" smtClean="0">
              <a:latin typeface="Courier"/>
              <a:cs typeface="Courier"/>
            </a:endParaRPr>
          </a:p>
          <a:p>
            <a:pPr algn="ctr"/>
            <a:endParaRPr kumimoji="1" lang="en-US" altLang="zh-CN" b="1" dirty="0">
              <a:latin typeface="Courier"/>
              <a:cs typeface="Courier"/>
            </a:endParaRPr>
          </a:p>
          <a:p>
            <a:pPr algn="ctr"/>
            <a:r>
              <a:rPr kumimoji="1" lang="en-US" altLang="zh-CN" b="1" dirty="0" smtClean="0">
                <a:latin typeface="Courier"/>
                <a:cs typeface="Courier"/>
              </a:rPr>
              <a:t>analysis</a:t>
            </a:r>
            <a:endParaRPr kumimoji="1" lang="zh-CN" altLang="en-US" b="1" dirty="0"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24009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Fast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Path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Check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Runtime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820933" y="3105197"/>
            <a:ext cx="2856021" cy="2388140"/>
            <a:chOff x="5400513" y="3367651"/>
            <a:chExt cx="2856021" cy="2388140"/>
          </a:xfrm>
        </p:grpSpPr>
        <p:grpSp>
          <p:nvGrpSpPr>
            <p:cNvPr id="127" name="组 81"/>
            <p:cNvGrpSpPr/>
            <p:nvPr/>
          </p:nvGrpSpPr>
          <p:grpSpPr>
            <a:xfrm>
              <a:off x="5542959" y="3376295"/>
              <a:ext cx="616486" cy="554805"/>
              <a:chOff x="1171319" y="1491808"/>
              <a:chExt cx="497628" cy="505488"/>
            </a:xfrm>
          </p:grpSpPr>
          <p:sp>
            <p:nvSpPr>
              <p:cNvPr id="128" name="矩形 82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BB-2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29" name="直线连接符 8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直线连接符 8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组 85"/>
            <p:cNvGrpSpPr/>
            <p:nvPr/>
          </p:nvGrpSpPr>
          <p:grpSpPr>
            <a:xfrm>
              <a:off x="6499171" y="3367651"/>
              <a:ext cx="616486" cy="554805"/>
              <a:chOff x="1171319" y="1491808"/>
              <a:chExt cx="497628" cy="505488"/>
            </a:xfrm>
          </p:grpSpPr>
          <p:sp>
            <p:nvSpPr>
              <p:cNvPr id="132" name="矩形 86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BB-3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33" name="直线连接符 87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线连接符 88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" name="组 89"/>
            <p:cNvGrpSpPr/>
            <p:nvPr/>
          </p:nvGrpSpPr>
          <p:grpSpPr>
            <a:xfrm>
              <a:off x="7465316" y="3376295"/>
              <a:ext cx="616486" cy="554805"/>
              <a:chOff x="1171319" y="1491808"/>
              <a:chExt cx="497628" cy="505488"/>
            </a:xfrm>
          </p:grpSpPr>
          <p:sp>
            <p:nvSpPr>
              <p:cNvPr id="136" name="矩形 90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BB-5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37" name="直线连接符 91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线连接符 92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组 93"/>
            <p:cNvGrpSpPr/>
            <p:nvPr/>
          </p:nvGrpSpPr>
          <p:grpSpPr>
            <a:xfrm>
              <a:off x="5400513" y="5200986"/>
              <a:ext cx="616486" cy="554805"/>
              <a:chOff x="1171319" y="1491808"/>
              <a:chExt cx="497628" cy="505488"/>
            </a:xfrm>
          </p:grpSpPr>
          <p:sp>
            <p:nvSpPr>
              <p:cNvPr id="140" name="矩形 94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BB-7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41" name="直线连接符 95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线连接符 96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组 97"/>
            <p:cNvGrpSpPr/>
            <p:nvPr/>
          </p:nvGrpSpPr>
          <p:grpSpPr>
            <a:xfrm>
              <a:off x="6512550" y="5200986"/>
              <a:ext cx="616486" cy="554805"/>
              <a:chOff x="1171319" y="1491808"/>
              <a:chExt cx="497628" cy="505488"/>
            </a:xfrm>
          </p:grpSpPr>
          <p:sp>
            <p:nvSpPr>
              <p:cNvPr id="144" name="矩形 98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BB-9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45" name="直线连接符 99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直线连接符 100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 101"/>
            <p:cNvGrpSpPr/>
            <p:nvPr/>
          </p:nvGrpSpPr>
          <p:grpSpPr>
            <a:xfrm>
              <a:off x="7640048" y="5200986"/>
              <a:ext cx="616486" cy="554805"/>
              <a:chOff x="1171319" y="1491808"/>
              <a:chExt cx="497628" cy="505488"/>
            </a:xfrm>
          </p:grpSpPr>
          <p:sp>
            <p:nvSpPr>
              <p:cNvPr id="148" name="矩形 102"/>
              <p:cNvSpPr/>
              <p:nvPr/>
            </p:nvSpPr>
            <p:spPr>
              <a:xfrm>
                <a:off x="1171319" y="1491808"/>
                <a:ext cx="493188" cy="505488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BB-10</a:t>
                </a:r>
                <a:endParaRPr kumimoji="1" lang="zh-CN" alt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49" name="直线连接符 103"/>
              <p:cNvCxnSpPr/>
              <p:nvPr/>
            </p:nvCxnSpPr>
            <p:spPr>
              <a:xfrm>
                <a:off x="1171319" y="1491808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2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线连接符 104"/>
              <p:cNvCxnSpPr/>
              <p:nvPr/>
            </p:nvCxnSpPr>
            <p:spPr>
              <a:xfrm>
                <a:off x="1175759" y="1989420"/>
                <a:ext cx="493188" cy="0"/>
              </a:xfrm>
              <a:prstGeom prst="line">
                <a:avLst/>
              </a:prstGeom>
              <a:ln w="38100" cmpd="sng">
                <a:solidFill>
                  <a:schemeClr val="accent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1" name="直线箭头连接符 105"/>
            <p:cNvCxnSpPr>
              <a:stCxn id="128" idx="0"/>
              <a:endCxn id="140" idx="0"/>
            </p:cNvCxnSpPr>
            <p:nvPr/>
          </p:nvCxnSpPr>
          <p:spPr>
            <a:xfrm flipH="1">
              <a:off x="5706006" y="3376295"/>
              <a:ext cx="142446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线箭头连接符 108"/>
            <p:cNvCxnSpPr>
              <a:stCxn id="128" idx="0"/>
              <a:endCxn id="144" idx="0"/>
            </p:cNvCxnSpPr>
            <p:nvPr/>
          </p:nvCxnSpPr>
          <p:spPr>
            <a:xfrm>
              <a:off x="5848452" y="3376295"/>
              <a:ext cx="969591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线箭头连接符 111"/>
            <p:cNvCxnSpPr>
              <a:stCxn id="132" idx="0"/>
              <a:endCxn id="144" idx="0"/>
            </p:cNvCxnSpPr>
            <p:nvPr/>
          </p:nvCxnSpPr>
          <p:spPr>
            <a:xfrm>
              <a:off x="6804664" y="3367651"/>
              <a:ext cx="13379" cy="183333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线箭头连接符 114"/>
            <p:cNvCxnSpPr>
              <a:stCxn id="136" idx="0"/>
              <a:endCxn id="148" idx="0"/>
            </p:cNvCxnSpPr>
            <p:nvPr/>
          </p:nvCxnSpPr>
          <p:spPr>
            <a:xfrm>
              <a:off x="7770809" y="3376295"/>
              <a:ext cx="174732" cy="182469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文本框 118"/>
          <p:cNvSpPr txBox="1"/>
          <p:nvPr/>
        </p:nvSpPr>
        <p:spPr>
          <a:xfrm>
            <a:off x="5568270" y="5806442"/>
            <a:ext cx="2873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Courier"/>
                <a:cs typeface="Courier"/>
              </a:rPr>
              <a:t>IPT</a:t>
            </a:r>
            <a:r>
              <a:rPr kumimoji="1" lang="zh-CN" altLang="en-US" sz="2000" b="1" dirty="0" smtClean="0">
                <a:latin typeface="Courier"/>
                <a:cs typeface="Courier"/>
              </a:rPr>
              <a:t> </a:t>
            </a:r>
            <a:r>
              <a:rPr kumimoji="1" lang="en-US" altLang="zh-CN" sz="2000" b="1" dirty="0" smtClean="0">
                <a:latin typeface="Courier"/>
                <a:cs typeface="Courier"/>
              </a:rPr>
              <a:t>traced</a:t>
            </a:r>
            <a:r>
              <a:rPr kumimoji="1" lang="zh-CN" altLang="en-US" sz="2000" b="1" dirty="0" smtClean="0">
                <a:latin typeface="Courier"/>
                <a:cs typeface="Courier"/>
              </a:rPr>
              <a:t> </a:t>
            </a:r>
            <a:r>
              <a:rPr kumimoji="1" lang="en-US" altLang="zh-CN" sz="2000" b="1" dirty="0" smtClean="0">
                <a:latin typeface="Courier"/>
                <a:cs typeface="Courier"/>
              </a:rPr>
              <a:t>data</a:t>
            </a:r>
            <a:endParaRPr kumimoji="1" lang="zh-CN" altLang="en-US" sz="2000" b="1" dirty="0">
              <a:latin typeface="Courier"/>
              <a:cs typeface="Courier"/>
            </a:endParaRPr>
          </a:p>
        </p:txBody>
      </p:sp>
      <p:sp>
        <p:nvSpPr>
          <p:cNvPr id="157" name="文本框 119"/>
          <p:cNvSpPr txBox="1"/>
          <p:nvPr/>
        </p:nvSpPr>
        <p:spPr>
          <a:xfrm>
            <a:off x="1648653" y="5824219"/>
            <a:ext cx="1299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Courier"/>
                <a:cs typeface="Courier"/>
              </a:rPr>
              <a:t>ITC-CFG</a:t>
            </a:r>
            <a:endParaRPr kumimoji="1" lang="zh-CN" altLang="en-US" sz="2000" b="1" dirty="0">
              <a:latin typeface="Courier"/>
              <a:cs typeface="Courier"/>
            </a:endParaRPr>
          </a:p>
        </p:txBody>
      </p:sp>
      <p:sp>
        <p:nvSpPr>
          <p:cNvPr id="158" name="Content Placeholder 2"/>
          <p:cNvSpPr>
            <a:spLocks noGrp="1"/>
          </p:cNvSpPr>
          <p:nvPr>
            <p:ph idx="1"/>
          </p:nvPr>
        </p:nvSpPr>
        <p:spPr>
          <a:xfrm>
            <a:off x="118536" y="1600200"/>
            <a:ext cx="9011356" cy="45259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IPT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traced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data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can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directly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matched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ITC-CFG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grpSp>
        <p:nvGrpSpPr>
          <p:cNvPr id="159" name="Group 158"/>
          <p:cNvGrpSpPr/>
          <p:nvPr/>
        </p:nvGrpSpPr>
        <p:grpSpPr>
          <a:xfrm>
            <a:off x="5687011" y="3087794"/>
            <a:ext cx="1603970" cy="2331696"/>
            <a:chOff x="6336014" y="3695448"/>
            <a:chExt cx="1603970" cy="2331696"/>
          </a:xfrm>
        </p:grpSpPr>
        <p:sp>
          <p:nvSpPr>
            <p:cNvPr id="160" name="矩形 11"/>
            <p:cNvSpPr/>
            <p:nvPr/>
          </p:nvSpPr>
          <p:spPr>
            <a:xfrm>
              <a:off x="6340136" y="3704092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TIP</a:t>
              </a:r>
            </a:p>
            <a:p>
              <a:pPr algn="ctr"/>
              <a:r>
                <a:rPr kumimoji="1" lang="en-US" altLang="zh-CN" sz="1400" dirty="0" smtClean="0">
                  <a:solidFill>
                    <a:srgbClr val="000000"/>
                  </a:solidFill>
                  <a:latin typeface="Candara"/>
                  <a:cs typeface="Candara"/>
                </a:rPr>
                <a:t>BB-2</a:t>
              </a:r>
              <a:endParaRPr kumimoji="1" lang="zh-CN" altLang="en-US" sz="1400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161" name="矩形 15"/>
            <p:cNvSpPr/>
            <p:nvPr/>
          </p:nvSpPr>
          <p:spPr>
            <a:xfrm>
              <a:off x="7320460" y="3695448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TIP</a:t>
              </a:r>
            </a:p>
            <a:p>
              <a:pPr algn="ctr"/>
              <a:r>
                <a:rPr kumimoji="1" lang="en-US" altLang="zh-CN" sz="1400" dirty="0" smtClean="0">
                  <a:solidFill>
                    <a:srgbClr val="000000"/>
                  </a:solidFill>
                  <a:latin typeface="Candara"/>
                  <a:cs typeface="Candara"/>
                </a:rPr>
                <a:t>BB-3</a:t>
              </a:r>
              <a:endParaRPr kumimoji="1" lang="zh-CN" altLang="en-US" sz="1400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166" name="矩形 31"/>
            <p:cNvSpPr/>
            <p:nvPr/>
          </p:nvSpPr>
          <p:spPr>
            <a:xfrm>
              <a:off x="6336014" y="5472339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TIP</a:t>
              </a:r>
            </a:p>
            <a:p>
              <a:pPr algn="ctr"/>
              <a:r>
                <a:rPr kumimoji="1" lang="en-US" altLang="zh-CN" sz="1400" dirty="0" smtClean="0">
                  <a:solidFill>
                    <a:srgbClr val="000000"/>
                  </a:solidFill>
                  <a:latin typeface="Candara"/>
                  <a:cs typeface="Candara"/>
                </a:rPr>
                <a:t>BB-7</a:t>
              </a:r>
              <a:endParaRPr kumimoji="1" lang="zh-CN" altLang="en-US" sz="1400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168" name="矩形 39"/>
            <p:cNvSpPr/>
            <p:nvPr/>
          </p:nvSpPr>
          <p:spPr>
            <a:xfrm>
              <a:off x="7328998" y="5472339"/>
              <a:ext cx="610986" cy="554805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TIP</a:t>
              </a:r>
            </a:p>
            <a:p>
              <a:pPr algn="ctr"/>
              <a:r>
                <a:rPr kumimoji="1" lang="en-US" altLang="zh-CN" sz="1400" dirty="0" smtClean="0">
                  <a:solidFill>
                    <a:srgbClr val="000000"/>
                  </a:solidFill>
                  <a:latin typeface="Candara"/>
                  <a:cs typeface="Candara"/>
                </a:rPr>
                <a:t>BB-9</a:t>
              </a:r>
              <a:endParaRPr kumimoji="1" lang="zh-CN" altLang="en-US" sz="1400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75" name="直线箭头连接符 55"/>
            <p:cNvCxnSpPr>
              <a:stCxn id="160" idx="2"/>
              <a:endCxn id="166" idx="0"/>
            </p:cNvCxnSpPr>
            <p:nvPr/>
          </p:nvCxnSpPr>
          <p:spPr>
            <a:xfrm flipH="1">
              <a:off x="6641507" y="4258897"/>
              <a:ext cx="4122" cy="121344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线箭头连接符 64"/>
            <p:cNvCxnSpPr>
              <a:stCxn id="161" idx="2"/>
              <a:endCxn id="168" idx="0"/>
            </p:cNvCxnSpPr>
            <p:nvPr/>
          </p:nvCxnSpPr>
          <p:spPr>
            <a:xfrm>
              <a:off x="7625953" y="4250253"/>
              <a:ext cx="8538" cy="122208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qual 2"/>
          <p:cNvSpPr/>
          <p:nvPr/>
        </p:nvSpPr>
        <p:spPr>
          <a:xfrm>
            <a:off x="3894667" y="3781778"/>
            <a:ext cx="1072683" cy="649111"/>
          </a:xfrm>
          <a:prstGeom prst="mathEqual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tx1"/>
                </a:solidFill>
                <a:latin typeface="Courier"/>
                <a:cs typeface="Courier"/>
              </a:rPr>
              <a:t>?</a:t>
            </a:r>
            <a:endParaRPr lang="en-US" sz="7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01424" y="3894668"/>
            <a:ext cx="995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……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5566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Efficient</a:t>
            </a:r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trace</a:t>
            </a:r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and</a:t>
            </a:r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check</a:t>
            </a:r>
            <a:endParaRPr lang="en-US" altLang="zh-CN" b="1" u="sng" dirty="0">
              <a:solidFill>
                <a:schemeClr val="bg1">
                  <a:lumMod val="65000"/>
                </a:schemeClr>
              </a:solidFill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latin typeface="Candara"/>
                <a:cs typeface="Candara"/>
              </a:rPr>
              <a:t>Precise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CFI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enforcement</a:t>
            </a:r>
            <a:endParaRPr lang="en-US" altLang="zh-CN" b="1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Implementation and e</a:t>
            </a:r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Candara"/>
                <a:cs typeface="Candara"/>
              </a:rPr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2305273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Coarse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-grained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CFI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Over-approximated CFG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generation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Result in large false negative</a:t>
            </a:r>
          </a:p>
          <a:p>
            <a:pPr lvl="1"/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Not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benefit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whole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dynamic</a:t>
            </a:r>
            <a:r>
              <a:rPr lang="zh-CN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information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Precision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loss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Average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indirect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targets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allowed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(AIA)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Fast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Path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(ITC-CFG)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Problem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233" y="3851512"/>
            <a:ext cx="1985433" cy="7430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570" y="4389657"/>
            <a:ext cx="4501439" cy="2479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42931" y="4981134"/>
            <a:ext cx="2895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Main</a:t>
            </a:r>
            <a:r>
              <a:rPr lang="zh-CN" alt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andara"/>
                <a:cs typeface="Candara"/>
              </a:rPr>
              <a:t>reason:</a:t>
            </a:r>
          </a:p>
          <a:p>
            <a:r>
              <a:rPr lang="zh-CN" alt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andara"/>
                <a:cs typeface="Candara"/>
              </a:rPr>
              <a:t>lack</a:t>
            </a:r>
            <a:r>
              <a:rPr lang="zh-CN" alt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andara"/>
                <a:cs typeface="Candara"/>
              </a:rPr>
              <a:t>of</a:t>
            </a:r>
            <a:r>
              <a:rPr lang="zh-CN" alt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andara"/>
                <a:cs typeface="Candara"/>
              </a:rPr>
              <a:t>TNT</a:t>
            </a:r>
            <a:r>
              <a:rPr lang="zh-CN" altLang="en-US" sz="20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solidFill>
                  <a:srgbClr val="FF0000"/>
                </a:solidFill>
                <a:latin typeface="Candara"/>
                <a:cs typeface="Candara"/>
              </a:rPr>
              <a:t>information</a:t>
            </a:r>
            <a:endParaRPr lang="en-US" sz="20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This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can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be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solved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by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slow</a:t>
            </a:r>
            <a:r>
              <a:rPr lang="zh-CN" altLang="en-US" sz="44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4400" b="1" dirty="0" smtClean="0">
                <a:solidFill>
                  <a:srgbClr val="FF0000"/>
                </a:solidFill>
                <a:latin typeface="Candara"/>
                <a:cs typeface="Candara"/>
              </a:rPr>
              <a:t>decode!</a:t>
            </a:r>
            <a:endParaRPr lang="en-US" sz="44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99911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Solution: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Separate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Fast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and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Slow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Path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5" name="Group 144"/>
          <p:cNvGrpSpPr/>
          <p:nvPr/>
        </p:nvGrpSpPr>
        <p:grpSpPr>
          <a:xfrm>
            <a:off x="409228" y="1724377"/>
            <a:ext cx="6124229" cy="2191457"/>
            <a:chOff x="409228" y="1724377"/>
            <a:chExt cx="6124229" cy="2191457"/>
          </a:xfrm>
        </p:grpSpPr>
        <p:sp>
          <p:nvSpPr>
            <p:cNvPr id="83" name="Process 82"/>
            <p:cNvSpPr/>
            <p:nvPr/>
          </p:nvSpPr>
          <p:spPr>
            <a:xfrm>
              <a:off x="3891855" y="3252612"/>
              <a:ext cx="1061158" cy="663222"/>
            </a:xfrm>
            <a:prstGeom prst="flowChartProcess">
              <a:avLst/>
            </a:prstGeom>
            <a:noFill/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Attack</a:t>
              </a:r>
              <a:r>
                <a:rPr lang="zh-CN" alt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detected</a:t>
              </a:r>
              <a:endParaRPr lang="en-US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grpSp>
          <p:nvGrpSpPr>
            <p:cNvPr id="140" name="Group 139"/>
            <p:cNvGrpSpPr/>
            <p:nvPr/>
          </p:nvGrpSpPr>
          <p:grpSpPr>
            <a:xfrm>
              <a:off x="409228" y="1724377"/>
              <a:ext cx="6124229" cy="1528235"/>
              <a:chOff x="409228" y="1724377"/>
              <a:chExt cx="6124229" cy="1528235"/>
            </a:xfrm>
          </p:grpSpPr>
          <p:sp>
            <p:nvSpPr>
              <p:cNvPr id="2" name="Folded Corner 1"/>
              <p:cNvSpPr/>
              <p:nvPr/>
            </p:nvSpPr>
            <p:spPr>
              <a:xfrm>
                <a:off x="409228" y="1809045"/>
                <a:ext cx="889000" cy="1157111"/>
              </a:xfrm>
              <a:prstGeom prst="foldedCorner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IPT</a:t>
                </a:r>
                <a:r>
                  <a:rPr lang="zh-CN" alt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traced</a:t>
                </a:r>
                <a:r>
                  <a:rPr lang="zh-CN" alt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data</a:t>
                </a:r>
                <a:endParaRPr lang="en-US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1975564" y="1724377"/>
                <a:ext cx="1298219" cy="132644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ITC</a:t>
                </a:r>
                <a:r>
                  <a:rPr lang="en-US" altLang="zh-CN" sz="2000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-CFG</a:t>
                </a:r>
                <a:endParaRPr lang="en-US" sz="20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71" name="Straight Arrow Connector 70"/>
              <p:cNvCxnSpPr>
                <a:stCxn id="2" idx="3"/>
                <a:endCxn id="69" idx="1"/>
              </p:cNvCxnSpPr>
              <p:nvPr/>
            </p:nvCxnSpPr>
            <p:spPr>
              <a:xfrm flipV="1">
                <a:off x="1298228" y="2387600"/>
                <a:ext cx="677336" cy="1"/>
              </a:xfrm>
              <a:prstGeom prst="straightConnector1">
                <a:avLst/>
              </a:prstGeom>
              <a:ln w="28575" cmpd="sng">
                <a:solidFill>
                  <a:srgbClr val="000000"/>
                </a:solidFill>
                <a:prstDash val="sysDash"/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5" name="Group 74"/>
              <p:cNvGrpSpPr/>
              <p:nvPr/>
            </p:nvGrpSpPr>
            <p:grpSpPr>
              <a:xfrm>
                <a:off x="3697123" y="1893709"/>
                <a:ext cx="1453444" cy="994835"/>
                <a:chOff x="4656667" y="4155723"/>
                <a:chExt cx="1453444" cy="663222"/>
              </a:xfrm>
            </p:grpSpPr>
            <p:sp>
              <p:nvSpPr>
                <p:cNvPr id="72" name="Decision 71"/>
                <p:cNvSpPr/>
                <p:nvPr/>
              </p:nvSpPr>
              <p:spPr>
                <a:xfrm>
                  <a:off x="4656667" y="4155723"/>
                  <a:ext cx="1453444" cy="663222"/>
                </a:xfrm>
                <a:prstGeom prst="flowChartDecision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b="1" dirty="0">
                    <a:solidFill>
                      <a:srgbClr val="000000"/>
                    </a:solidFill>
                    <a:latin typeface="Candara"/>
                    <a:cs typeface="Candara"/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4770777" y="4229059"/>
                  <a:ext cx="1255889" cy="430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rgbClr val="000000"/>
                      </a:solidFill>
                      <a:latin typeface="Candara"/>
                      <a:cs typeface="Candara"/>
                    </a:rPr>
                    <a:t>Edges</a:t>
                  </a:r>
                </a:p>
                <a:p>
                  <a:pPr algn="ctr"/>
                  <a:r>
                    <a:rPr lang="en-US" b="1" dirty="0" smtClean="0">
                      <a:solidFill>
                        <a:srgbClr val="000000"/>
                      </a:solidFill>
                      <a:latin typeface="Candara"/>
                      <a:cs typeface="Candara"/>
                    </a:rPr>
                    <a:t>matched</a:t>
                  </a:r>
                  <a:r>
                    <a:rPr lang="en-US" altLang="zh-CN" b="1" dirty="0" smtClean="0">
                      <a:solidFill>
                        <a:srgbClr val="000000"/>
                      </a:solidFill>
                      <a:latin typeface="Candara"/>
                      <a:cs typeface="Candara"/>
                    </a:rPr>
                    <a:t>?</a:t>
                  </a:r>
                  <a:endParaRPr lang="en-US" b="1" dirty="0">
                    <a:solidFill>
                      <a:srgbClr val="000000"/>
                    </a:solidFill>
                    <a:latin typeface="Candara"/>
                    <a:cs typeface="Candara"/>
                  </a:endParaRPr>
                </a:p>
              </p:txBody>
            </p:sp>
          </p:grpSp>
          <p:cxnSp>
            <p:nvCxnSpPr>
              <p:cNvPr id="76" name="Straight Arrow Connector 75"/>
              <p:cNvCxnSpPr>
                <a:stCxn id="69" idx="3"/>
                <a:endCxn id="72" idx="1"/>
              </p:cNvCxnSpPr>
              <p:nvPr/>
            </p:nvCxnSpPr>
            <p:spPr>
              <a:xfrm>
                <a:off x="3273783" y="2387600"/>
                <a:ext cx="423340" cy="3527"/>
              </a:xfrm>
              <a:prstGeom prst="straightConnector1">
                <a:avLst/>
              </a:prstGeom>
              <a:ln w="28575" cmpd="sng">
                <a:solidFill>
                  <a:srgbClr val="000000"/>
                </a:solidFill>
                <a:prstDash val="sysDash"/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/>
              <p:cNvCxnSpPr>
                <a:stCxn id="72" idx="3"/>
                <a:endCxn id="82" idx="1"/>
              </p:cNvCxnSpPr>
              <p:nvPr/>
            </p:nvCxnSpPr>
            <p:spPr>
              <a:xfrm flipV="1">
                <a:off x="5150567" y="2387601"/>
                <a:ext cx="451555" cy="3526"/>
              </a:xfrm>
              <a:prstGeom prst="straightConnector1">
                <a:avLst/>
              </a:prstGeom>
              <a:ln w="28575" cmpd="sng">
                <a:solidFill>
                  <a:srgbClr val="000000"/>
                </a:solidFill>
                <a:prstDash val="sysDash"/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Process 81"/>
              <p:cNvSpPr/>
              <p:nvPr/>
            </p:nvSpPr>
            <p:spPr>
              <a:xfrm>
                <a:off x="5602122" y="2055990"/>
                <a:ext cx="931335" cy="663222"/>
              </a:xfrm>
              <a:prstGeom prst="flowChartProcess">
                <a:avLst/>
              </a:prstGeom>
              <a:noFill/>
              <a:ln w="28575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No</a:t>
                </a:r>
                <a:r>
                  <a:rPr lang="zh-CN" alt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attack</a:t>
                </a:r>
                <a:endParaRPr lang="en-US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84" name="Straight Arrow Connector 83"/>
              <p:cNvCxnSpPr>
                <a:stCxn id="72" idx="2"/>
                <a:endCxn id="83" idx="0"/>
              </p:cNvCxnSpPr>
              <p:nvPr/>
            </p:nvCxnSpPr>
            <p:spPr>
              <a:xfrm flipH="1">
                <a:off x="4422434" y="2888544"/>
                <a:ext cx="1411" cy="364068"/>
              </a:xfrm>
              <a:prstGeom prst="straightConnector1">
                <a:avLst/>
              </a:prstGeom>
              <a:ln w="28575" cmpd="sng">
                <a:solidFill>
                  <a:srgbClr val="000000"/>
                </a:solidFill>
                <a:prstDash val="sysDash"/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文本框 79"/>
              <p:cNvSpPr txBox="1"/>
              <p:nvPr/>
            </p:nvSpPr>
            <p:spPr>
              <a:xfrm>
                <a:off x="4423845" y="2846211"/>
                <a:ext cx="339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 smtClean="0">
                    <a:latin typeface="Candara"/>
                    <a:cs typeface="Candara"/>
                  </a:rPr>
                  <a:t>N</a:t>
                </a:r>
                <a:endParaRPr kumimoji="1" lang="zh-CN" altLang="en-US" b="1" dirty="0">
                  <a:latin typeface="Candara"/>
                  <a:cs typeface="Candara"/>
                </a:endParaRPr>
              </a:p>
            </p:txBody>
          </p:sp>
          <p:sp>
            <p:nvSpPr>
              <p:cNvPr id="119" name="文本框 79"/>
              <p:cNvSpPr txBox="1"/>
              <p:nvPr/>
            </p:nvSpPr>
            <p:spPr>
              <a:xfrm>
                <a:off x="5172254" y="2021795"/>
                <a:ext cx="3391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b="1" dirty="0">
                    <a:latin typeface="Candara"/>
                    <a:cs typeface="Candara"/>
                  </a:rPr>
                  <a:t>Y</a:t>
                </a:r>
                <a:endParaRPr kumimoji="1" lang="zh-CN" altLang="en-US" b="1" dirty="0">
                  <a:latin typeface="Candara"/>
                  <a:cs typeface="Candara"/>
                </a:endParaRPr>
              </a:p>
            </p:txBody>
          </p:sp>
        </p:grpSp>
      </p:grpSp>
      <p:grpSp>
        <p:nvGrpSpPr>
          <p:cNvPr id="142" name="Group 141"/>
          <p:cNvGrpSpPr/>
          <p:nvPr/>
        </p:nvGrpSpPr>
        <p:grpSpPr>
          <a:xfrm>
            <a:off x="3268150" y="4468970"/>
            <a:ext cx="1876784" cy="2022125"/>
            <a:chOff x="3268150" y="4468970"/>
            <a:chExt cx="1876784" cy="2022125"/>
          </a:xfrm>
        </p:grpSpPr>
        <p:grpSp>
          <p:nvGrpSpPr>
            <p:cNvPr id="105" name="Group 104"/>
            <p:cNvGrpSpPr/>
            <p:nvPr/>
          </p:nvGrpSpPr>
          <p:grpSpPr>
            <a:xfrm>
              <a:off x="3691490" y="4468970"/>
              <a:ext cx="1453444" cy="994835"/>
              <a:chOff x="4656667" y="4155723"/>
              <a:chExt cx="1453444" cy="663222"/>
            </a:xfrm>
          </p:grpSpPr>
          <p:sp>
            <p:nvSpPr>
              <p:cNvPr id="106" name="Decision 105"/>
              <p:cNvSpPr/>
              <p:nvPr/>
            </p:nvSpPr>
            <p:spPr>
              <a:xfrm>
                <a:off x="4656667" y="4155723"/>
                <a:ext cx="1453444" cy="663222"/>
              </a:xfrm>
              <a:prstGeom prst="flowChartDecisio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4770777" y="4229059"/>
                <a:ext cx="1255889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Edges</a:t>
                </a:r>
              </a:p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matched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?</a:t>
                </a:r>
                <a:endParaRPr lang="en-US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</p:grpSp>
        <p:cxnSp>
          <p:nvCxnSpPr>
            <p:cNvPr id="108" name="Straight Arrow Connector 107"/>
            <p:cNvCxnSpPr>
              <a:stCxn id="103" idx="3"/>
              <a:endCxn id="106" idx="1"/>
            </p:cNvCxnSpPr>
            <p:nvPr/>
          </p:nvCxnSpPr>
          <p:spPr>
            <a:xfrm>
              <a:off x="3268150" y="4962861"/>
              <a:ext cx="423340" cy="3527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Process 110"/>
            <p:cNvSpPr/>
            <p:nvPr/>
          </p:nvSpPr>
          <p:spPr>
            <a:xfrm>
              <a:off x="3886222" y="5827873"/>
              <a:ext cx="1061158" cy="663222"/>
            </a:xfrm>
            <a:prstGeom prst="flowChartProcess">
              <a:avLst/>
            </a:prstGeom>
            <a:noFill/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Attack</a:t>
              </a:r>
              <a:r>
                <a:rPr lang="zh-CN" alt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detected</a:t>
              </a:r>
              <a:endParaRPr lang="en-US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12" name="Straight Arrow Connector 111"/>
            <p:cNvCxnSpPr>
              <a:stCxn id="106" idx="2"/>
              <a:endCxn id="111" idx="0"/>
            </p:cNvCxnSpPr>
            <p:nvPr/>
          </p:nvCxnSpPr>
          <p:spPr>
            <a:xfrm flipH="1">
              <a:off x="4416801" y="5463805"/>
              <a:ext cx="1411" cy="364068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文本框 79"/>
            <p:cNvSpPr txBox="1"/>
            <p:nvPr/>
          </p:nvSpPr>
          <p:spPr>
            <a:xfrm>
              <a:off x="4406657" y="5427306"/>
              <a:ext cx="339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latin typeface="Candara"/>
                  <a:cs typeface="Candara"/>
                </a:rPr>
                <a:t>N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5130823" y="3788825"/>
            <a:ext cx="3273661" cy="1766693"/>
            <a:chOff x="5130823" y="3788825"/>
            <a:chExt cx="3273661" cy="1766693"/>
          </a:xfrm>
        </p:grpSpPr>
        <p:cxnSp>
          <p:nvCxnSpPr>
            <p:cNvPr id="109" name="Straight Arrow Connector 108"/>
            <p:cNvCxnSpPr>
              <a:stCxn id="106" idx="3"/>
              <a:endCxn id="115" idx="1"/>
            </p:cNvCxnSpPr>
            <p:nvPr/>
          </p:nvCxnSpPr>
          <p:spPr>
            <a:xfrm flipV="1">
              <a:off x="5144934" y="4571334"/>
              <a:ext cx="430199" cy="395054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Process 109"/>
            <p:cNvSpPr/>
            <p:nvPr/>
          </p:nvSpPr>
          <p:spPr>
            <a:xfrm>
              <a:off x="7473149" y="4634777"/>
              <a:ext cx="931335" cy="663222"/>
            </a:xfrm>
            <a:prstGeom prst="flowChartProcess">
              <a:avLst/>
            </a:prstGeom>
            <a:noFill/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No</a:t>
              </a:r>
              <a:r>
                <a:rPr lang="zh-CN" alt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attack</a:t>
              </a:r>
              <a:endParaRPr lang="en-US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grpSp>
          <p:nvGrpSpPr>
            <p:cNvPr id="114" name="Group 113"/>
            <p:cNvGrpSpPr/>
            <p:nvPr/>
          </p:nvGrpSpPr>
          <p:grpSpPr>
            <a:xfrm>
              <a:off x="5575133" y="3788825"/>
              <a:ext cx="1453444" cy="1766693"/>
              <a:chOff x="4656667" y="4155723"/>
              <a:chExt cx="1453444" cy="748688"/>
            </a:xfrm>
          </p:grpSpPr>
          <p:sp>
            <p:nvSpPr>
              <p:cNvPr id="115" name="Decision 114"/>
              <p:cNvSpPr/>
              <p:nvPr/>
            </p:nvSpPr>
            <p:spPr>
              <a:xfrm>
                <a:off x="4656667" y="4155723"/>
                <a:ext cx="1453444" cy="663222"/>
              </a:xfrm>
              <a:prstGeom prst="flowChartDecision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4770777" y="4288859"/>
                <a:ext cx="1255889" cy="61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Credible</a:t>
                </a:r>
              </a:p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edges</a:t>
                </a:r>
              </a:p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matched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?</a:t>
                </a:r>
                <a:endParaRPr lang="en-US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</p:grpSp>
        <p:sp>
          <p:nvSpPr>
            <p:cNvPr id="121" name="文本框 79"/>
            <p:cNvSpPr txBox="1"/>
            <p:nvPr/>
          </p:nvSpPr>
          <p:spPr>
            <a:xfrm>
              <a:off x="5130823" y="4466086"/>
              <a:ext cx="339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latin typeface="Candara"/>
                  <a:cs typeface="Candara"/>
                </a:rPr>
                <a:t>Y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  <p:cxnSp>
          <p:nvCxnSpPr>
            <p:cNvPr id="122" name="Straight Arrow Connector 121"/>
            <p:cNvCxnSpPr>
              <a:stCxn id="115" idx="3"/>
              <a:endCxn id="110" idx="1"/>
            </p:cNvCxnSpPr>
            <p:nvPr/>
          </p:nvCxnSpPr>
          <p:spPr>
            <a:xfrm>
              <a:off x="7028577" y="4571334"/>
              <a:ext cx="444572" cy="395054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文本框 79"/>
            <p:cNvSpPr txBox="1"/>
            <p:nvPr/>
          </p:nvSpPr>
          <p:spPr>
            <a:xfrm>
              <a:off x="7099132" y="4394890"/>
              <a:ext cx="339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>
                  <a:latin typeface="Candara"/>
                  <a:cs typeface="Candara"/>
                </a:rPr>
                <a:t>Y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771086" y="5325604"/>
            <a:ext cx="2435844" cy="1286435"/>
            <a:chOff x="5771086" y="5325604"/>
            <a:chExt cx="2435844" cy="1286435"/>
          </a:xfrm>
        </p:grpSpPr>
        <p:sp>
          <p:nvSpPr>
            <p:cNvPr id="126" name="Process 125"/>
            <p:cNvSpPr/>
            <p:nvPr/>
          </p:nvSpPr>
          <p:spPr>
            <a:xfrm>
              <a:off x="5771086" y="5712060"/>
              <a:ext cx="1061158" cy="663222"/>
            </a:xfrm>
            <a:prstGeom prst="flowChartProcess">
              <a:avLst/>
            </a:prstGeom>
            <a:noFill/>
            <a:ln w="28575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Slow</a:t>
              </a:r>
              <a:r>
                <a:rPr lang="zh-CN" altLang="en-US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path</a:t>
              </a:r>
              <a:endParaRPr lang="en-US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127" name="文本框 79"/>
            <p:cNvSpPr txBox="1"/>
            <p:nvPr/>
          </p:nvSpPr>
          <p:spPr>
            <a:xfrm>
              <a:off x="6291521" y="5325604"/>
              <a:ext cx="3391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latin typeface="Candara"/>
                  <a:cs typeface="Candara"/>
                </a:rPr>
                <a:t>N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  <p:cxnSp>
          <p:nvCxnSpPr>
            <p:cNvPr id="129" name="Straight Arrow Connector 128"/>
            <p:cNvCxnSpPr>
              <a:endCxn id="126" idx="0"/>
            </p:cNvCxnSpPr>
            <p:nvPr/>
          </p:nvCxnSpPr>
          <p:spPr>
            <a:xfrm>
              <a:off x="6301665" y="5339731"/>
              <a:ext cx="0" cy="372329"/>
            </a:xfrm>
            <a:prstGeom prst="straightConnector1">
              <a:avLst/>
            </a:prstGeom>
            <a:ln w="28575" cmpd="sng">
              <a:solidFill>
                <a:srgbClr val="000000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5" name="Picture 1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8307" y="5700874"/>
              <a:ext cx="643832" cy="643832"/>
            </a:xfrm>
            <a:prstGeom prst="rect">
              <a:avLst/>
            </a:prstGeom>
          </p:spPr>
        </p:pic>
        <p:sp>
          <p:nvSpPr>
            <p:cNvPr id="136" name="右箭头 117"/>
            <p:cNvSpPr/>
            <p:nvPr/>
          </p:nvSpPr>
          <p:spPr>
            <a:xfrm rot="10800000">
              <a:off x="6914447" y="5898445"/>
              <a:ext cx="475350" cy="283903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7" name="文本框 79"/>
            <p:cNvSpPr txBox="1"/>
            <p:nvPr/>
          </p:nvSpPr>
          <p:spPr>
            <a:xfrm>
              <a:off x="7394904" y="6273485"/>
              <a:ext cx="8120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 smtClean="0">
                  <a:latin typeface="Candara"/>
                  <a:cs typeface="Candara"/>
                </a:rPr>
                <a:t>Binary</a:t>
              </a:r>
              <a:endParaRPr kumimoji="1" lang="zh-CN" altLang="en-US" sz="1600" dirty="0">
                <a:latin typeface="Candara"/>
                <a:cs typeface="Candara"/>
              </a:endParaRPr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403595" y="4299638"/>
            <a:ext cx="3081855" cy="2308487"/>
            <a:chOff x="403595" y="4299638"/>
            <a:chExt cx="3081855" cy="2308487"/>
          </a:xfrm>
        </p:grpSpPr>
        <p:grpSp>
          <p:nvGrpSpPr>
            <p:cNvPr id="141" name="Group 140"/>
            <p:cNvGrpSpPr/>
            <p:nvPr/>
          </p:nvGrpSpPr>
          <p:grpSpPr>
            <a:xfrm>
              <a:off x="403595" y="4299638"/>
              <a:ext cx="2864555" cy="1995599"/>
              <a:chOff x="403595" y="4299638"/>
              <a:chExt cx="2864555" cy="1995599"/>
            </a:xfrm>
          </p:grpSpPr>
          <p:sp>
            <p:nvSpPr>
              <p:cNvPr id="102" name="Folded Corner 101"/>
              <p:cNvSpPr/>
              <p:nvPr/>
            </p:nvSpPr>
            <p:spPr>
              <a:xfrm>
                <a:off x="403595" y="4384306"/>
                <a:ext cx="889000" cy="1157111"/>
              </a:xfrm>
              <a:prstGeom prst="foldedCorner">
                <a:avLst/>
              </a:prstGeom>
              <a:noFill/>
              <a:ln w="28575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IPT</a:t>
                </a:r>
                <a:r>
                  <a:rPr lang="zh-CN" alt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traced</a:t>
                </a:r>
                <a:r>
                  <a:rPr lang="zh-CN" altLang="en-US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 </a:t>
                </a:r>
                <a:r>
                  <a:rPr lang="en-US" altLang="zh-CN" b="1" dirty="0" smtClean="0">
                    <a:solidFill>
                      <a:srgbClr val="000000"/>
                    </a:solidFill>
                    <a:latin typeface="Candara"/>
                    <a:cs typeface="Candara"/>
                  </a:rPr>
                  <a:t>data</a:t>
                </a:r>
                <a:endParaRPr lang="en-US" b="1" dirty="0">
                  <a:solidFill>
                    <a:srgbClr val="000000"/>
                  </a:solidFill>
                  <a:latin typeface="Candara"/>
                  <a:cs typeface="Candara"/>
                </a:endParaRPr>
              </a:p>
            </p:txBody>
          </p:sp>
          <p:sp>
            <p:nvSpPr>
              <p:cNvPr id="103" name="Rounded Rectangle 102"/>
              <p:cNvSpPr/>
              <p:nvPr/>
            </p:nvSpPr>
            <p:spPr>
              <a:xfrm>
                <a:off x="1969931" y="4299638"/>
                <a:ext cx="1298219" cy="132644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Credit</a:t>
                </a:r>
              </a:p>
              <a:p>
                <a:pPr algn="ctr"/>
                <a:r>
                  <a:rPr lang="en-US" altLang="zh-CN" sz="2000" b="1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labeled</a:t>
                </a:r>
                <a:endParaRPr lang="en-US" sz="2000" b="1" dirty="0" smtClean="0">
                  <a:solidFill>
                    <a:srgbClr val="FF0000"/>
                  </a:solidFill>
                  <a:latin typeface="Candara"/>
                  <a:cs typeface="Candara"/>
                </a:endParaRPr>
              </a:p>
              <a:p>
                <a:pPr algn="ctr"/>
                <a:r>
                  <a:rPr lang="en-US" sz="2000" b="1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ITC</a:t>
                </a:r>
                <a:r>
                  <a:rPr lang="en-US" altLang="zh-CN" sz="2000" b="1" dirty="0" smtClean="0">
                    <a:solidFill>
                      <a:srgbClr val="FF0000"/>
                    </a:solidFill>
                    <a:latin typeface="Candara"/>
                    <a:cs typeface="Candara"/>
                  </a:rPr>
                  <a:t>-CFG</a:t>
                </a:r>
                <a:endParaRPr lang="en-US" sz="2000" b="1" dirty="0">
                  <a:solidFill>
                    <a:srgbClr val="FF0000"/>
                  </a:solidFill>
                  <a:latin typeface="Candara"/>
                  <a:cs typeface="Candara"/>
                </a:endParaRPr>
              </a:p>
            </p:txBody>
          </p:sp>
          <p:cxnSp>
            <p:nvCxnSpPr>
              <p:cNvPr id="104" name="Straight Arrow Connector 103"/>
              <p:cNvCxnSpPr>
                <a:stCxn id="102" idx="3"/>
                <a:endCxn id="103" idx="1"/>
              </p:cNvCxnSpPr>
              <p:nvPr/>
            </p:nvCxnSpPr>
            <p:spPr>
              <a:xfrm flipV="1">
                <a:off x="1292595" y="4962861"/>
                <a:ext cx="677336" cy="1"/>
              </a:xfrm>
              <a:prstGeom prst="straightConnector1">
                <a:avLst/>
              </a:prstGeom>
              <a:ln w="28575" cmpd="sng">
                <a:solidFill>
                  <a:srgbClr val="000000"/>
                </a:solidFill>
                <a:prstDash val="sysDash"/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Collate 137"/>
              <p:cNvSpPr/>
              <p:nvPr/>
            </p:nvSpPr>
            <p:spPr>
              <a:xfrm>
                <a:off x="2342444" y="5455528"/>
                <a:ext cx="578556" cy="839709"/>
              </a:xfrm>
              <a:prstGeom prst="flowChartCollate">
                <a:avLst/>
              </a:prstGeom>
              <a:noFill/>
              <a:ln w="19050" cmpd="sng">
                <a:solidFill>
                  <a:srgbClr val="00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9" name="文本框 79"/>
            <p:cNvSpPr txBox="1"/>
            <p:nvPr/>
          </p:nvSpPr>
          <p:spPr>
            <a:xfrm>
              <a:off x="1860638" y="6238793"/>
              <a:ext cx="16248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latin typeface="Candara"/>
                  <a:cs typeface="Candara"/>
                </a:rPr>
                <a:t>Pre-generated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</p:grpSp>
      <p:sp>
        <p:nvSpPr>
          <p:cNvPr id="149" name="Freeform 148"/>
          <p:cNvSpPr/>
          <p:nvPr/>
        </p:nvSpPr>
        <p:spPr>
          <a:xfrm>
            <a:off x="28222" y="3499556"/>
            <a:ext cx="8706556" cy="3259666"/>
          </a:xfrm>
          <a:custGeom>
            <a:avLst/>
            <a:gdLst>
              <a:gd name="connsiteX0" fmla="*/ 70556 w 8706556"/>
              <a:gd name="connsiteY0" fmla="*/ 635000 h 3259666"/>
              <a:gd name="connsiteX1" fmla="*/ 70556 w 8706556"/>
              <a:gd name="connsiteY1" fmla="*/ 635000 h 3259666"/>
              <a:gd name="connsiteX2" fmla="*/ 550334 w 8706556"/>
              <a:gd name="connsiteY2" fmla="*/ 620888 h 3259666"/>
              <a:gd name="connsiteX3" fmla="*/ 1171222 w 8706556"/>
              <a:gd name="connsiteY3" fmla="*/ 592666 h 3259666"/>
              <a:gd name="connsiteX4" fmla="*/ 1382889 w 8706556"/>
              <a:gd name="connsiteY4" fmla="*/ 550333 h 3259666"/>
              <a:gd name="connsiteX5" fmla="*/ 1876778 w 8706556"/>
              <a:gd name="connsiteY5" fmla="*/ 522111 h 3259666"/>
              <a:gd name="connsiteX6" fmla="*/ 2398889 w 8706556"/>
              <a:gd name="connsiteY6" fmla="*/ 536222 h 3259666"/>
              <a:gd name="connsiteX7" fmla="*/ 2511778 w 8706556"/>
              <a:gd name="connsiteY7" fmla="*/ 550333 h 3259666"/>
              <a:gd name="connsiteX8" fmla="*/ 2568222 w 8706556"/>
              <a:gd name="connsiteY8" fmla="*/ 592666 h 3259666"/>
              <a:gd name="connsiteX9" fmla="*/ 2610556 w 8706556"/>
              <a:gd name="connsiteY9" fmla="*/ 606777 h 3259666"/>
              <a:gd name="connsiteX10" fmla="*/ 3922889 w 8706556"/>
              <a:gd name="connsiteY10" fmla="*/ 592666 h 3259666"/>
              <a:gd name="connsiteX11" fmla="*/ 4106334 w 8706556"/>
              <a:gd name="connsiteY11" fmla="*/ 564444 h 3259666"/>
              <a:gd name="connsiteX12" fmla="*/ 4247445 w 8706556"/>
              <a:gd name="connsiteY12" fmla="*/ 550333 h 3259666"/>
              <a:gd name="connsiteX13" fmla="*/ 5150556 w 8706556"/>
              <a:gd name="connsiteY13" fmla="*/ 522111 h 3259666"/>
              <a:gd name="connsiteX14" fmla="*/ 5192889 w 8706556"/>
              <a:gd name="connsiteY14" fmla="*/ 493888 h 3259666"/>
              <a:gd name="connsiteX15" fmla="*/ 5249334 w 8706556"/>
              <a:gd name="connsiteY15" fmla="*/ 465666 h 3259666"/>
              <a:gd name="connsiteX16" fmla="*/ 5362222 w 8706556"/>
              <a:gd name="connsiteY16" fmla="*/ 395111 h 3259666"/>
              <a:gd name="connsiteX17" fmla="*/ 5404556 w 8706556"/>
              <a:gd name="connsiteY17" fmla="*/ 381000 h 3259666"/>
              <a:gd name="connsiteX18" fmla="*/ 5559778 w 8706556"/>
              <a:gd name="connsiteY18" fmla="*/ 352777 h 3259666"/>
              <a:gd name="connsiteX19" fmla="*/ 5771445 w 8706556"/>
              <a:gd name="connsiteY19" fmla="*/ 254000 h 3259666"/>
              <a:gd name="connsiteX20" fmla="*/ 5856111 w 8706556"/>
              <a:gd name="connsiteY20" fmla="*/ 225777 h 3259666"/>
              <a:gd name="connsiteX21" fmla="*/ 6039556 w 8706556"/>
              <a:gd name="connsiteY21" fmla="*/ 141111 h 3259666"/>
              <a:gd name="connsiteX22" fmla="*/ 6166556 w 8706556"/>
              <a:gd name="connsiteY22" fmla="*/ 112888 h 3259666"/>
              <a:gd name="connsiteX23" fmla="*/ 6208889 w 8706556"/>
              <a:gd name="connsiteY23" fmla="*/ 98777 h 3259666"/>
              <a:gd name="connsiteX24" fmla="*/ 6307667 w 8706556"/>
              <a:gd name="connsiteY24" fmla="*/ 84666 h 3259666"/>
              <a:gd name="connsiteX25" fmla="*/ 6350000 w 8706556"/>
              <a:gd name="connsiteY25" fmla="*/ 70555 h 3259666"/>
              <a:gd name="connsiteX26" fmla="*/ 6462889 w 8706556"/>
              <a:gd name="connsiteY26" fmla="*/ 14111 h 3259666"/>
              <a:gd name="connsiteX27" fmla="*/ 6688667 w 8706556"/>
              <a:gd name="connsiteY27" fmla="*/ 0 h 3259666"/>
              <a:gd name="connsiteX28" fmla="*/ 6914445 w 8706556"/>
              <a:gd name="connsiteY28" fmla="*/ 14111 h 3259666"/>
              <a:gd name="connsiteX29" fmla="*/ 6985000 w 8706556"/>
              <a:gd name="connsiteY29" fmla="*/ 42333 h 3259666"/>
              <a:gd name="connsiteX30" fmla="*/ 7041445 w 8706556"/>
              <a:gd name="connsiteY30" fmla="*/ 56444 h 3259666"/>
              <a:gd name="connsiteX31" fmla="*/ 7083778 w 8706556"/>
              <a:gd name="connsiteY31" fmla="*/ 70555 h 3259666"/>
              <a:gd name="connsiteX32" fmla="*/ 7196667 w 8706556"/>
              <a:gd name="connsiteY32" fmla="*/ 98777 h 3259666"/>
              <a:gd name="connsiteX33" fmla="*/ 7224889 w 8706556"/>
              <a:gd name="connsiteY33" fmla="*/ 141111 h 3259666"/>
              <a:gd name="connsiteX34" fmla="*/ 7478889 w 8706556"/>
              <a:gd name="connsiteY34" fmla="*/ 155222 h 3259666"/>
              <a:gd name="connsiteX35" fmla="*/ 7535334 w 8706556"/>
              <a:gd name="connsiteY35" fmla="*/ 169333 h 3259666"/>
              <a:gd name="connsiteX36" fmla="*/ 7605889 w 8706556"/>
              <a:gd name="connsiteY36" fmla="*/ 183444 h 3259666"/>
              <a:gd name="connsiteX37" fmla="*/ 7732889 w 8706556"/>
              <a:gd name="connsiteY37" fmla="*/ 197555 h 3259666"/>
              <a:gd name="connsiteX38" fmla="*/ 7888111 w 8706556"/>
              <a:gd name="connsiteY38" fmla="*/ 282222 h 3259666"/>
              <a:gd name="connsiteX39" fmla="*/ 8043334 w 8706556"/>
              <a:gd name="connsiteY39" fmla="*/ 338666 h 3259666"/>
              <a:gd name="connsiteX40" fmla="*/ 8170334 w 8706556"/>
              <a:gd name="connsiteY40" fmla="*/ 423333 h 3259666"/>
              <a:gd name="connsiteX41" fmla="*/ 8212667 w 8706556"/>
              <a:gd name="connsiteY41" fmla="*/ 451555 h 3259666"/>
              <a:gd name="connsiteX42" fmla="*/ 8255000 w 8706556"/>
              <a:gd name="connsiteY42" fmla="*/ 479777 h 3259666"/>
              <a:gd name="connsiteX43" fmla="*/ 8297334 w 8706556"/>
              <a:gd name="connsiteY43" fmla="*/ 508000 h 3259666"/>
              <a:gd name="connsiteX44" fmla="*/ 8367889 w 8706556"/>
              <a:gd name="connsiteY44" fmla="*/ 578555 h 3259666"/>
              <a:gd name="connsiteX45" fmla="*/ 8537222 w 8706556"/>
              <a:gd name="connsiteY45" fmla="*/ 733777 h 3259666"/>
              <a:gd name="connsiteX46" fmla="*/ 8551334 w 8706556"/>
              <a:gd name="connsiteY46" fmla="*/ 776111 h 3259666"/>
              <a:gd name="connsiteX47" fmla="*/ 8579556 w 8706556"/>
              <a:gd name="connsiteY47" fmla="*/ 832555 h 3259666"/>
              <a:gd name="connsiteX48" fmla="*/ 8593667 w 8706556"/>
              <a:gd name="connsiteY48" fmla="*/ 959555 h 3259666"/>
              <a:gd name="connsiteX49" fmla="*/ 8636000 w 8706556"/>
              <a:gd name="connsiteY49" fmla="*/ 1128888 h 3259666"/>
              <a:gd name="connsiteX50" fmla="*/ 8650111 w 8706556"/>
              <a:gd name="connsiteY50" fmla="*/ 1241777 h 3259666"/>
              <a:gd name="connsiteX51" fmla="*/ 8692445 w 8706556"/>
              <a:gd name="connsiteY51" fmla="*/ 1340555 h 3259666"/>
              <a:gd name="connsiteX52" fmla="*/ 8706556 w 8706556"/>
              <a:gd name="connsiteY52" fmla="*/ 1439333 h 3259666"/>
              <a:gd name="connsiteX53" fmla="*/ 8692445 w 8706556"/>
              <a:gd name="connsiteY53" fmla="*/ 1721555 h 3259666"/>
              <a:gd name="connsiteX54" fmla="*/ 8664222 w 8706556"/>
              <a:gd name="connsiteY54" fmla="*/ 1792111 h 3259666"/>
              <a:gd name="connsiteX55" fmla="*/ 8565445 w 8706556"/>
              <a:gd name="connsiteY55" fmla="*/ 1905000 h 3259666"/>
              <a:gd name="connsiteX56" fmla="*/ 8509000 w 8706556"/>
              <a:gd name="connsiteY56" fmla="*/ 1919111 h 3259666"/>
              <a:gd name="connsiteX57" fmla="*/ 8438445 w 8706556"/>
              <a:gd name="connsiteY57" fmla="*/ 1933222 h 3259666"/>
              <a:gd name="connsiteX58" fmla="*/ 8325556 w 8706556"/>
              <a:gd name="connsiteY58" fmla="*/ 1961444 h 3259666"/>
              <a:gd name="connsiteX59" fmla="*/ 8283222 w 8706556"/>
              <a:gd name="connsiteY59" fmla="*/ 1975555 h 3259666"/>
              <a:gd name="connsiteX60" fmla="*/ 8198556 w 8706556"/>
              <a:gd name="connsiteY60" fmla="*/ 1989666 h 3259666"/>
              <a:gd name="connsiteX61" fmla="*/ 7859889 w 8706556"/>
              <a:gd name="connsiteY61" fmla="*/ 1975555 h 3259666"/>
              <a:gd name="connsiteX62" fmla="*/ 7690556 w 8706556"/>
              <a:gd name="connsiteY62" fmla="*/ 1933222 h 3259666"/>
              <a:gd name="connsiteX63" fmla="*/ 7577667 w 8706556"/>
              <a:gd name="connsiteY63" fmla="*/ 1919111 h 3259666"/>
              <a:gd name="connsiteX64" fmla="*/ 7478889 w 8706556"/>
              <a:gd name="connsiteY64" fmla="*/ 1905000 h 3259666"/>
              <a:gd name="connsiteX65" fmla="*/ 7210778 w 8706556"/>
              <a:gd name="connsiteY65" fmla="*/ 1890888 h 3259666"/>
              <a:gd name="connsiteX66" fmla="*/ 6533445 w 8706556"/>
              <a:gd name="connsiteY66" fmla="*/ 1890888 h 3259666"/>
              <a:gd name="connsiteX67" fmla="*/ 6448778 w 8706556"/>
              <a:gd name="connsiteY67" fmla="*/ 1919111 h 3259666"/>
              <a:gd name="connsiteX68" fmla="*/ 6406445 w 8706556"/>
              <a:gd name="connsiteY68" fmla="*/ 1933222 h 3259666"/>
              <a:gd name="connsiteX69" fmla="*/ 6307667 w 8706556"/>
              <a:gd name="connsiteY69" fmla="*/ 1961444 h 3259666"/>
              <a:gd name="connsiteX70" fmla="*/ 6251222 w 8706556"/>
              <a:gd name="connsiteY70" fmla="*/ 1989666 h 3259666"/>
              <a:gd name="connsiteX71" fmla="*/ 6138334 w 8706556"/>
              <a:gd name="connsiteY71" fmla="*/ 2003777 h 3259666"/>
              <a:gd name="connsiteX72" fmla="*/ 5827889 w 8706556"/>
              <a:gd name="connsiteY72" fmla="*/ 2032000 h 3259666"/>
              <a:gd name="connsiteX73" fmla="*/ 5715000 w 8706556"/>
              <a:gd name="connsiteY73" fmla="*/ 2074333 h 3259666"/>
              <a:gd name="connsiteX74" fmla="*/ 5672667 w 8706556"/>
              <a:gd name="connsiteY74" fmla="*/ 2116666 h 3259666"/>
              <a:gd name="connsiteX75" fmla="*/ 5588000 w 8706556"/>
              <a:gd name="connsiteY75" fmla="*/ 2173111 h 3259666"/>
              <a:gd name="connsiteX76" fmla="*/ 5475111 w 8706556"/>
              <a:gd name="connsiteY76" fmla="*/ 2257777 h 3259666"/>
              <a:gd name="connsiteX77" fmla="*/ 5362222 w 8706556"/>
              <a:gd name="connsiteY77" fmla="*/ 2469444 h 3259666"/>
              <a:gd name="connsiteX78" fmla="*/ 5319889 w 8706556"/>
              <a:gd name="connsiteY78" fmla="*/ 2525888 h 3259666"/>
              <a:gd name="connsiteX79" fmla="*/ 5305778 w 8706556"/>
              <a:gd name="connsiteY79" fmla="*/ 2568222 h 3259666"/>
              <a:gd name="connsiteX80" fmla="*/ 5249334 w 8706556"/>
              <a:gd name="connsiteY80" fmla="*/ 2681111 h 3259666"/>
              <a:gd name="connsiteX81" fmla="*/ 5221111 w 8706556"/>
              <a:gd name="connsiteY81" fmla="*/ 2892777 h 3259666"/>
              <a:gd name="connsiteX82" fmla="*/ 5207000 w 8706556"/>
              <a:gd name="connsiteY82" fmla="*/ 2935111 h 3259666"/>
              <a:gd name="connsiteX83" fmla="*/ 5178778 w 8706556"/>
              <a:gd name="connsiteY83" fmla="*/ 3076222 h 3259666"/>
              <a:gd name="connsiteX84" fmla="*/ 5164667 w 8706556"/>
              <a:gd name="connsiteY84" fmla="*/ 3132666 h 3259666"/>
              <a:gd name="connsiteX85" fmla="*/ 5122334 w 8706556"/>
              <a:gd name="connsiteY85" fmla="*/ 3146777 h 3259666"/>
              <a:gd name="connsiteX86" fmla="*/ 5023556 w 8706556"/>
              <a:gd name="connsiteY86" fmla="*/ 3189111 h 3259666"/>
              <a:gd name="connsiteX87" fmla="*/ 4882445 w 8706556"/>
              <a:gd name="connsiteY87" fmla="*/ 3217333 h 3259666"/>
              <a:gd name="connsiteX88" fmla="*/ 4811889 w 8706556"/>
              <a:gd name="connsiteY88" fmla="*/ 3231444 h 3259666"/>
              <a:gd name="connsiteX89" fmla="*/ 4684889 w 8706556"/>
              <a:gd name="connsiteY89" fmla="*/ 3259666 h 3259666"/>
              <a:gd name="connsiteX90" fmla="*/ 4134556 w 8706556"/>
              <a:gd name="connsiteY90" fmla="*/ 3245555 h 3259666"/>
              <a:gd name="connsiteX91" fmla="*/ 4049889 w 8706556"/>
              <a:gd name="connsiteY91" fmla="*/ 3217333 h 3259666"/>
              <a:gd name="connsiteX92" fmla="*/ 3739445 w 8706556"/>
              <a:gd name="connsiteY92" fmla="*/ 3231444 h 3259666"/>
              <a:gd name="connsiteX93" fmla="*/ 3626556 w 8706556"/>
              <a:gd name="connsiteY93" fmla="*/ 3245555 h 3259666"/>
              <a:gd name="connsiteX94" fmla="*/ 3344334 w 8706556"/>
              <a:gd name="connsiteY94" fmla="*/ 3231444 h 3259666"/>
              <a:gd name="connsiteX95" fmla="*/ 2370667 w 8706556"/>
              <a:gd name="connsiteY95" fmla="*/ 3231444 h 3259666"/>
              <a:gd name="connsiteX96" fmla="*/ 2314222 w 8706556"/>
              <a:gd name="connsiteY96" fmla="*/ 3217333 h 3259666"/>
              <a:gd name="connsiteX97" fmla="*/ 2003778 w 8706556"/>
              <a:gd name="connsiteY97" fmla="*/ 3189111 h 3259666"/>
              <a:gd name="connsiteX98" fmla="*/ 1862667 w 8706556"/>
              <a:gd name="connsiteY98" fmla="*/ 3160888 h 3259666"/>
              <a:gd name="connsiteX99" fmla="*/ 1792111 w 8706556"/>
              <a:gd name="connsiteY99" fmla="*/ 3146777 h 3259666"/>
              <a:gd name="connsiteX100" fmla="*/ 1594556 w 8706556"/>
              <a:gd name="connsiteY100" fmla="*/ 3118555 h 3259666"/>
              <a:gd name="connsiteX101" fmla="*/ 1453445 w 8706556"/>
              <a:gd name="connsiteY101" fmla="*/ 3076222 h 3259666"/>
              <a:gd name="connsiteX102" fmla="*/ 1382889 w 8706556"/>
              <a:gd name="connsiteY102" fmla="*/ 3048000 h 3259666"/>
              <a:gd name="connsiteX103" fmla="*/ 1213556 w 8706556"/>
              <a:gd name="connsiteY103" fmla="*/ 3019777 h 3259666"/>
              <a:gd name="connsiteX104" fmla="*/ 1058334 w 8706556"/>
              <a:gd name="connsiteY104" fmla="*/ 2977444 h 3259666"/>
              <a:gd name="connsiteX105" fmla="*/ 917222 w 8706556"/>
              <a:gd name="connsiteY105" fmla="*/ 2949222 h 3259666"/>
              <a:gd name="connsiteX106" fmla="*/ 846667 w 8706556"/>
              <a:gd name="connsiteY106" fmla="*/ 2921000 h 3259666"/>
              <a:gd name="connsiteX107" fmla="*/ 733778 w 8706556"/>
              <a:gd name="connsiteY107" fmla="*/ 2864555 h 3259666"/>
              <a:gd name="connsiteX108" fmla="*/ 606778 w 8706556"/>
              <a:gd name="connsiteY108" fmla="*/ 2836333 h 3259666"/>
              <a:gd name="connsiteX109" fmla="*/ 550334 w 8706556"/>
              <a:gd name="connsiteY109" fmla="*/ 2808111 h 3259666"/>
              <a:gd name="connsiteX110" fmla="*/ 508000 w 8706556"/>
              <a:gd name="connsiteY110" fmla="*/ 2794000 h 3259666"/>
              <a:gd name="connsiteX111" fmla="*/ 409222 w 8706556"/>
              <a:gd name="connsiteY111" fmla="*/ 2723444 h 3259666"/>
              <a:gd name="connsiteX112" fmla="*/ 352778 w 8706556"/>
              <a:gd name="connsiteY112" fmla="*/ 2709333 h 3259666"/>
              <a:gd name="connsiteX113" fmla="*/ 310445 w 8706556"/>
              <a:gd name="connsiteY113" fmla="*/ 2667000 h 3259666"/>
              <a:gd name="connsiteX114" fmla="*/ 268111 w 8706556"/>
              <a:gd name="connsiteY114" fmla="*/ 2652888 h 3259666"/>
              <a:gd name="connsiteX115" fmla="*/ 183445 w 8706556"/>
              <a:gd name="connsiteY115" fmla="*/ 2582333 h 3259666"/>
              <a:gd name="connsiteX116" fmla="*/ 127000 w 8706556"/>
              <a:gd name="connsiteY116" fmla="*/ 2483555 h 3259666"/>
              <a:gd name="connsiteX117" fmla="*/ 98778 w 8706556"/>
              <a:gd name="connsiteY117" fmla="*/ 2413000 h 3259666"/>
              <a:gd name="connsiteX118" fmla="*/ 56445 w 8706556"/>
              <a:gd name="connsiteY118" fmla="*/ 2356555 h 3259666"/>
              <a:gd name="connsiteX119" fmla="*/ 28222 w 8706556"/>
              <a:gd name="connsiteY119" fmla="*/ 2102555 h 3259666"/>
              <a:gd name="connsiteX120" fmla="*/ 0 w 8706556"/>
              <a:gd name="connsiteY120" fmla="*/ 1552222 h 3259666"/>
              <a:gd name="connsiteX121" fmla="*/ 14111 w 8706556"/>
              <a:gd name="connsiteY121" fmla="*/ 889000 h 3259666"/>
              <a:gd name="connsiteX122" fmla="*/ 56445 w 8706556"/>
              <a:gd name="connsiteY122" fmla="*/ 762000 h 3259666"/>
              <a:gd name="connsiteX123" fmla="*/ 70556 w 8706556"/>
              <a:gd name="connsiteY123" fmla="*/ 705555 h 3259666"/>
              <a:gd name="connsiteX124" fmla="*/ 84667 w 8706556"/>
              <a:gd name="connsiteY124" fmla="*/ 663222 h 3259666"/>
              <a:gd name="connsiteX125" fmla="*/ 70556 w 8706556"/>
              <a:gd name="connsiteY125" fmla="*/ 635000 h 3259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8706556" h="3259666">
                <a:moveTo>
                  <a:pt x="70556" y="635000"/>
                </a:moveTo>
                <a:lnTo>
                  <a:pt x="70556" y="635000"/>
                </a:lnTo>
                <a:lnTo>
                  <a:pt x="550334" y="620888"/>
                </a:lnTo>
                <a:cubicBezTo>
                  <a:pt x="754450" y="614509"/>
                  <a:pt x="966194" y="612192"/>
                  <a:pt x="1171222" y="592666"/>
                </a:cubicBezTo>
                <a:cubicBezTo>
                  <a:pt x="1340652" y="576530"/>
                  <a:pt x="1200118" y="582586"/>
                  <a:pt x="1382889" y="550333"/>
                </a:cubicBezTo>
                <a:cubicBezTo>
                  <a:pt x="1513775" y="527236"/>
                  <a:pt x="1805669" y="524846"/>
                  <a:pt x="1876778" y="522111"/>
                </a:cubicBezTo>
                <a:lnTo>
                  <a:pt x="2398889" y="536222"/>
                </a:lnTo>
                <a:cubicBezTo>
                  <a:pt x="2436774" y="537906"/>
                  <a:pt x="2475802" y="538341"/>
                  <a:pt x="2511778" y="550333"/>
                </a:cubicBezTo>
                <a:cubicBezTo>
                  <a:pt x="2534089" y="557770"/>
                  <a:pt x="2547802" y="580998"/>
                  <a:pt x="2568222" y="592666"/>
                </a:cubicBezTo>
                <a:cubicBezTo>
                  <a:pt x="2581137" y="600046"/>
                  <a:pt x="2596445" y="602073"/>
                  <a:pt x="2610556" y="606777"/>
                </a:cubicBezTo>
                <a:lnTo>
                  <a:pt x="3922889" y="592666"/>
                </a:lnTo>
                <a:cubicBezTo>
                  <a:pt x="4147222" y="588267"/>
                  <a:pt x="3973025" y="583488"/>
                  <a:pt x="4106334" y="564444"/>
                </a:cubicBezTo>
                <a:cubicBezTo>
                  <a:pt x="4153131" y="557759"/>
                  <a:pt x="4200278" y="553477"/>
                  <a:pt x="4247445" y="550333"/>
                </a:cubicBezTo>
                <a:cubicBezTo>
                  <a:pt x="4550950" y="530099"/>
                  <a:pt x="4843142" y="529098"/>
                  <a:pt x="5150556" y="522111"/>
                </a:cubicBezTo>
                <a:cubicBezTo>
                  <a:pt x="5164667" y="512703"/>
                  <a:pt x="5178164" y="502302"/>
                  <a:pt x="5192889" y="493888"/>
                </a:cubicBezTo>
                <a:cubicBezTo>
                  <a:pt x="5211153" y="483451"/>
                  <a:pt x="5231496" y="476815"/>
                  <a:pt x="5249334" y="465666"/>
                </a:cubicBezTo>
                <a:cubicBezTo>
                  <a:pt x="5337735" y="410416"/>
                  <a:pt x="5271211" y="434115"/>
                  <a:pt x="5362222" y="395111"/>
                </a:cubicBezTo>
                <a:cubicBezTo>
                  <a:pt x="5375894" y="389252"/>
                  <a:pt x="5390254" y="385086"/>
                  <a:pt x="5404556" y="381000"/>
                </a:cubicBezTo>
                <a:cubicBezTo>
                  <a:pt x="5471097" y="361988"/>
                  <a:pt x="5479822" y="364199"/>
                  <a:pt x="5559778" y="352777"/>
                </a:cubicBezTo>
                <a:cubicBezTo>
                  <a:pt x="5888032" y="229683"/>
                  <a:pt x="5468058" y="394026"/>
                  <a:pt x="5771445" y="254000"/>
                </a:cubicBezTo>
                <a:cubicBezTo>
                  <a:pt x="5798456" y="241533"/>
                  <a:pt x="5828926" y="237859"/>
                  <a:pt x="5856111" y="225777"/>
                </a:cubicBezTo>
                <a:cubicBezTo>
                  <a:pt x="5974432" y="173189"/>
                  <a:pt x="5781629" y="192696"/>
                  <a:pt x="6039556" y="141111"/>
                </a:cubicBezTo>
                <a:cubicBezTo>
                  <a:pt x="6088065" y="131409"/>
                  <a:pt x="6120048" y="126176"/>
                  <a:pt x="6166556" y="112888"/>
                </a:cubicBezTo>
                <a:cubicBezTo>
                  <a:pt x="6180858" y="108802"/>
                  <a:pt x="6194304" y="101694"/>
                  <a:pt x="6208889" y="98777"/>
                </a:cubicBezTo>
                <a:cubicBezTo>
                  <a:pt x="6241503" y="92254"/>
                  <a:pt x="6274741" y="89370"/>
                  <a:pt x="6307667" y="84666"/>
                </a:cubicBezTo>
                <a:cubicBezTo>
                  <a:pt x="6321778" y="79962"/>
                  <a:pt x="6336459" y="76710"/>
                  <a:pt x="6350000" y="70555"/>
                </a:cubicBezTo>
                <a:cubicBezTo>
                  <a:pt x="6388300" y="53146"/>
                  <a:pt x="6420900" y="16735"/>
                  <a:pt x="6462889" y="14111"/>
                </a:cubicBezTo>
                <a:lnTo>
                  <a:pt x="6688667" y="0"/>
                </a:lnTo>
                <a:cubicBezTo>
                  <a:pt x="6763926" y="4704"/>
                  <a:pt x="6839797" y="3447"/>
                  <a:pt x="6914445" y="14111"/>
                </a:cubicBezTo>
                <a:cubicBezTo>
                  <a:pt x="6939520" y="17693"/>
                  <a:pt x="6960970" y="34323"/>
                  <a:pt x="6985000" y="42333"/>
                </a:cubicBezTo>
                <a:cubicBezTo>
                  <a:pt x="7003399" y="48466"/>
                  <a:pt x="7022797" y="51116"/>
                  <a:pt x="7041445" y="56444"/>
                </a:cubicBezTo>
                <a:cubicBezTo>
                  <a:pt x="7055747" y="60530"/>
                  <a:pt x="7069348" y="66947"/>
                  <a:pt x="7083778" y="70555"/>
                </a:cubicBezTo>
                <a:lnTo>
                  <a:pt x="7196667" y="98777"/>
                </a:lnTo>
                <a:cubicBezTo>
                  <a:pt x="7206074" y="112888"/>
                  <a:pt x="7208259" y="137785"/>
                  <a:pt x="7224889" y="141111"/>
                </a:cubicBezTo>
                <a:cubicBezTo>
                  <a:pt x="7308039" y="157741"/>
                  <a:pt x="7394440" y="147545"/>
                  <a:pt x="7478889" y="155222"/>
                </a:cubicBezTo>
                <a:cubicBezTo>
                  <a:pt x="7498203" y="156978"/>
                  <a:pt x="7516402" y="165126"/>
                  <a:pt x="7535334" y="169333"/>
                </a:cubicBezTo>
                <a:cubicBezTo>
                  <a:pt x="7558747" y="174536"/>
                  <a:pt x="7582146" y="180052"/>
                  <a:pt x="7605889" y="183444"/>
                </a:cubicBezTo>
                <a:cubicBezTo>
                  <a:pt x="7648055" y="189468"/>
                  <a:pt x="7690556" y="192851"/>
                  <a:pt x="7732889" y="197555"/>
                </a:cubicBezTo>
                <a:cubicBezTo>
                  <a:pt x="7784416" y="231906"/>
                  <a:pt x="7824085" y="260880"/>
                  <a:pt x="7888111" y="282222"/>
                </a:cubicBezTo>
                <a:cubicBezTo>
                  <a:pt x="7913789" y="290781"/>
                  <a:pt x="8015845" y="322958"/>
                  <a:pt x="8043334" y="338666"/>
                </a:cubicBezTo>
                <a:cubicBezTo>
                  <a:pt x="8087509" y="363909"/>
                  <a:pt x="8128001" y="395111"/>
                  <a:pt x="8170334" y="423333"/>
                </a:cubicBezTo>
                <a:lnTo>
                  <a:pt x="8212667" y="451555"/>
                </a:lnTo>
                <a:lnTo>
                  <a:pt x="8255000" y="479777"/>
                </a:lnTo>
                <a:lnTo>
                  <a:pt x="8297334" y="508000"/>
                </a:lnTo>
                <a:cubicBezTo>
                  <a:pt x="8358120" y="599179"/>
                  <a:pt x="8288288" y="506191"/>
                  <a:pt x="8367889" y="578555"/>
                </a:cubicBezTo>
                <a:cubicBezTo>
                  <a:pt x="8571418" y="763582"/>
                  <a:pt x="8405497" y="634983"/>
                  <a:pt x="8537222" y="733777"/>
                </a:cubicBezTo>
                <a:cubicBezTo>
                  <a:pt x="8541926" y="747888"/>
                  <a:pt x="8545474" y="762439"/>
                  <a:pt x="8551334" y="776111"/>
                </a:cubicBezTo>
                <a:cubicBezTo>
                  <a:pt x="8559620" y="795446"/>
                  <a:pt x="8574826" y="812058"/>
                  <a:pt x="8579556" y="832555"/>
                </a:cubicBezTo>
                <a:cubicBezTo>
                  <a:pt x="8589134" y="874058"/>
                  <a:pt x="8586665" y="917541"/>
                  <a:pt x="8593667" y="959555"/>
                </a:cubicBezTo>
                <a:cubicBezTo>
                  <a:pt x="8609391" y="1053902"/>
                  <a:pt x="8613569" y="1061594"/>
                  <a:pt x="8636000" y="1128888"/>
                </a:cubicBezTo>
                <a:cubicBezTo>
                  <a:pt x="8640704" y="1166518"/>
                  <a:pt x="8643327" y="1204466"/>
                  <a:pt x="8650111" y="1241777"/>
                </a:cubicBezTo>
                <a:cubicBezTo>
                  <a:pt x="8656044" y="1274408"/>
                  <a:pt x="8678542" y="1312750"/>
                  <a:pt x="8692445" y="1340555"/>
                </a:cubicBezTo>
                <a:cubicBezTo>
                  <a:pt x="8697149" y="1373481"/>
                  <a:pt x="8706556" y="1406073"/>
                  <a:pt x="8706556" y="1439333"/>
                </a:cubicBezTo>
                <a:cubicBezTo>
                  <a:pt x="8706556" y="1533525"/>
                  <a:pt x="8703668" y="1628034"/>
                  <a:pt x="8692445" y="1721555"/>
                </a:cubicBezTo>
                <a:cubicBezTo>
                  <a:pt x="8689427" y="1746705"/>
                  <a:pt x="8676352" y="1769874"/>
                  <a:pt x="8664222" y="1792111"/>
                </a:cubicBezTo>
                <a:cubicBezTo>
                  <a:pt x="8637915" y="1840341"/>
                  <a:pt x="8616227" y="1883236"/>
                  <a:pt x="8565445" y="1905000"/>
                </a:cubicBezTo>
                <a:cubicBezTo>
                  <a:pt x="8547619" y="1912640"/>
                  <a:pt x="8527932" y="1914904"/>
                  <a:pt x="8509000" y="1919111"/>
                </a:cubicBezTo>
                <a:cubicBezTo>
                  <a:pt x="8485587" y="1924314"/>
                  <a:pt x="8461815" y="1927829"/>
                  <a:pt x="8438445" y="1933222"/>
                </a:cubicBezTo>
                <a:cubicBezTo>
                  <a:pt x="8400651" y="1941944"/>
                  <a:pt x="8362353" y="1949178"/>
                  <a:pt x="8325556" y="1961444"/>
                </a:cubicBezTo>
                <a:cubicBezTo>
                  <a:pt x="8311445" y="1966148"/>
                  <a:pt x="8297742" y="1972328"/>
                  <a:pt x="8283222" y="1975555"/>
                </a:cubicBezTo>
                <a:cubicBezTo>
                  <a:pt x="8255292" y="1981762"/>
                  <a:pt x="8226778" y="1984962"/>
                  <a:pt x="8198556" y="1989666"/>
                </a:cubicBezTo>
                <a:cubicBezTo>
                  <a:pt x="8085667" y="1984962"/>
                  <a:pt x="7972383" y="1986101"/>
                  <a:pt x="7859889" y="1975555"/>
                </a:cubicBezTo>
                <a:cubicBezTo>
                  <a:pt x="7634095" y="1954387"/>
                  <a:pt x="7831674" y="1950862"/>
                  <a:pt x="7690556" y="1933222"/>
                </a:cubicBezTo>
                <a:lnTo>
                  <a:pt x="7577667" y="1919111"/>
                </a:lnTo>
                <a:cubicBezTo>
                  <a:pt x="7544698" y="1914715"/>
                  <a:pt x="7512051" y="1907551"/>
                  <a:pt x="7478889" y="1905000"/>
                </a:cubicBezTo>
                <a:cubicBezTo>
                  <a:pt x="7389659" y="1898136"/>
                  <a:pt x="7300148" y="1895592"/>
                  <a:pt x="7210778" y="1890888"/>
                </a:cubicBezTo>
                <a:cubicBezTo>
                  <a:pt x="6933156" y="1860041"/>
                  <a:pt x="6989528" y="1860482"/>
                  <a:pt x="6533445" y="1890888"/>
                </a:cubicBezTo>
                <a:cubicBezTo>
                  <a:pt x="6503762" y="1892867"/>
                  <a:pt x="6477000" y="1909703"/>
                  <a:pt x="6448778" y="1919111"/>
                </a:cubicBezTo>
                <a:cubicBezTo>
                  <a:pt x="6434667" y="1923815"/>
                  <a:pt x="6420875" y="1929615"/>
                  <a:pt x="6406445" y="1933222"/>
                </a:cubicBezTo>
                <a:cubicBezTo>
                  <a:pt x="6377800" y="1940383"/>
                  <a:pt x="6336010" y="1949297"/>
                  <a:pt x="6307667" y="1961444"/>
                </a:cubicBezTo>
                <a:cubicBezTo>
                  <a:pt x="6288332" y="1969730"/>
                  <a:pt x="6271630" y="1984564"/>
                  <a:pt x="6251222" y="1989666"/>
                </a:cubicBezTo>
                <a:cubicBezTo>
                  <a:pt x="6214432" y="1998863"/>
                  <a:pt x="6175815" y="1998011"/>
                  <a:pt x="6138334" y="2003777"/>
                </a:cubicBezTo>
                <a:cubicBezTo>
                  <a:pt x="5916811" y="2037857"/>
                  <a:pt x="6333587" y="2002251"/>
                  <a:pt x="5827889" y="2032000"/>
                </a:cubicBezTo>
                <a:cubicBezTo>
                  <a:pt x="5782437" y="2043363"/>
                  <a:pt x="5754733" y="2045953"/>
                  <a:pt x="5715000" y="2074333"/>
                </a:cubicBezTo>
                <a:cubicBezTo>
                  <a:pt x="5698761" y="2085932"/>
                  <a:pt x="5688419" y="2104414"/>
                  <a:pt x="5672667" y="2116666"/>
                </a:cubicBezTo>
                <a:cubicBezTo>
                  <a:pt x="5645893" y="2137490"/>
                  <a:pt x="5617085" y="2155660"/>
                  <a:pt x="5588000" y="2173111"/>
                </a:cubicBezTo>
                <a:cubicBezTo>
                  <a:pt x="5525919" y="2210360"/>
                  <a:pt x="5523457" y="2190092"/>
                  <a:pt x="5475111" y="2257777"/>
                </a:cubicBezTo>
                <a:cubicBezTo>
                  <a:pt x="5258395" y="2561179"/>
                  <a:pt x="5465778" y="2283045"/>
                  <a:pt x="5362222" y="2469444"/>
                </a:cubicBezTo>
                <a:cubicBezTo>
                  <a:pt x="5350800" y="2490003"/>
                  <a:pt x="5334000" y="2507073"/>
                  <a:pt x="5319889" y="2525888"/>
                </a:cubicBezTo>
                <a:cubicBezTo>
                  <a:pt x="5315185" y="2539999"/>
                  <a:pt x="5311933" y="2554681"/>
                  <a:pt x="5305778" y="2568222"/>
                </a:cubicBezTo>
                <a:cubicBezTo>
                  <a:pt x="5288369" y="2606522"/>
                  <a:pt x="5249334" y="2681111"/>
                  <a:pt x="5249334" y="2681111"/>
                </a:cubicBezTo>
                <a:cubicBezTo>
                  <a:pt x="5245901" y="2708570"/>
                  <a:pt x="5227600" y="2860330"/>
                  <a:pt x="5221111" y="2892777"/>
                </a:cubicBezTo>
                <a:cubicBezTo>
                  <a:pt x="5218194" y="2907363"/>
                  <a:pt x="5211704" y="2921000"/>
                  <a:pt x="5207000" y="2935111"/>
                </a:cubicBezTo>
                <a:cubicBezTo>
                  <a:pt x="5182919" y="3103680"/>
                  <a:pt x="5206925" y="2977708"/>
                  <a:pt x="5178778" y="3076222"/>
                </a:cubicBezTo>
                <a:cubicBezTo>
                  <a:pt x="5173450" y="3094870"/>
                  <a:pt x="5176782" y="3117522"/>
                  <a:pt x="5164667" y="3132666"/>
                </a:cubicBezTo>
                <a:cubicBezTo>
                  <a:pt x="5155375" y="3144281"/>
                  <a:pt x="5136006" y="3140918"/>
                  <a:pt x="5122334" y="3146777"/>
                </a:cubicBezTo>
                <a:cubicBezTo>
                  <a:pt x="5073074" y="3167889"/>
                  <a:pt x="5071358" y="3178080"/>
                  <a:pt x="5023556" y="3189111"/>
                </a:cubicBezTo>
                <a:cubicBezTo>
                  <a:pt x="4976816" y="3199897"/>
                  <a:pt x="4929482" y="3207926"/>
                  <a:pt x="4882445" y="3217333"/>
                </a:cubicBezTo>
                <a:cubicBezTo>
                  <a:pt x="4858926" y="3222037"/>
                  <a:pt x="4834643" y="3223859"/>
                  <a:pt x="4811889" y="3231444"/>
                </a:cubicBezTo>
                <a:cubicBezTo>
                  <a:pt x="4742413" y="3254603"/>
                  <a:pt x="4784228" y="3243110"/>
                  <a:pt x="4684889" y="3259666"/>
                </a:cubicBezTo>
                <a:cubicBezTo>
                  <a:pt x="4501445" y="3254962"/>
                  <a:pt x="4317654" y="3257761"/>
                  <a:pt x="4134556" y="3245555"/>
                </a:cubicBezTo>
                <a:cubicBezTo>
                  <a:pt x="4104873" y="3243576"/>
                  <a:pt x="4049889" y="3217333"/>
                  <a:pt x="4049889" y="3217333"/>
                </a:cubicBezTo>
                <a:cubicBezTo>
                  <a:pt x="3946408" y="3222037"/>
                  <a:pt x="3842804" y="3224553"/>
                  <a:pt x="3739445" y="3231444"/>
                </a:cubicBezTo>
                <a:cubicBezTo>
                  <a:pt x="3701606" y="3233967"/>
                  <a:pt x="3664479" y="3245555"/>
                  <a:pt x="3626556" y="3245555"/>
                </a:cubicBezTo>
                <a:cubicBezTo>
                  <a:pt x="3532364" y="3245555"/>
                  <a:pt x="3438408" y="3236148"/>
                  <a:pt x="3344334" y="3231444"/>
                </a:cubicBezTo>
                <a:cubicBezTo>
                  <a:pt x="2884114" y="3250620"/>
                  <a:pt x="2950014" y="3255091"/>
                  <a:pt x="2370667" y="3231444"/>
                </a:cubicBezTo>
                <a:cubicBezTo>
                  <a:pt x="2351289" y="3230653"/>
                  <a:pt x="2333421" y="3220076"/>
                  <a:pt x="2314222" y="3217333"/>
                </a:cubicBezTo>
                <a:cubicBezTo>
                  <a:pt x="2225275" y="3204626"/>
                  <a:pt x="2090189" y="3198712"/>
                  <a:pt x="2003778" y="3189111"/>
                </a:cubicBezTo>
                <a:cubicBezTo>
                  <a:pt x="1920809" y="3179892"/>
                  <a:pt x="1932751" y="3176463"/>
                  <a:pt x="1862667" y="3160888"/>
                </a:cubicBezTo>
                <a:cubicBezTo>
                  <a:pt x="1839254" y="3155685"/>
                  <a:pt x="1815709" y="3151067"/>
                  <a:pt x="1792111" y="3146777"/>
                </a:cubicBezTo>
                <a:cubicBezTo>
                  <a:pt x="1702589" y="3130500"/>
                  <a:pt x="1692692" y="3130822"/>
                  <a:pt x="1594556" y="3118555"/>
                </a:cubicBezTo>
                <a:cubicBezTo>
                  <a:pt x="1400982" y="3041126"/>
                  <a:pt x="1644233" y="3133458"/>
                  <a:pt x="1453445" y="3076222"/>
                </a:cubicBezTo>
                <a:cubicBezTo>
                  <a:pt x="1429183" y="3068943"/>
                  <a:pt x="1407151" y="3055279"/>
                  <a:pt x="1382889" y="3048000"/>
                </a:cubicBezTo>
                <a:cubicBezTo>
                  <a:pt x="1345364" y="3036742"/>
                  <a:pt x="1245044" y="3024275"/>
                  <a:pt x="1213556" y="3019777"/>
                </a:cubicBezTo>
                <a:cubicBezTo>
                  <a:pt x="1149074" y="2998283"/>
                  <a:pt x="1147454" y="2996541"/>
                  <a:pt x="1058334" y="2977444"/>
                </a:cubicBezTo>
                <a:cubicBezTo>
                  <a:pt x="999975" y="2964939"/>
                  <a:pt x="970625" y="2967023"/>
                  <a:pt x="917222" y="2949222"/>
                </a:cubicBezTo>
                <a:cubicBezTo>
                  <a:pt x="893192" y="2941212"/>
                  <a:pt x="869666" y="2931615"/>
                  <a:pt x="846667" y="2921000"/>
                </a:cubicBezTo>
                <a:cubicBezTo>
                  <a:pt x="808468" y="2903370"/>
                  <a:pt x="775032" y="2872806"/>
                  <a:pt x="733778" y="2864555"/>
                </a:cubicBezTo>
                <a:cubicBezTo>
                  <a:pt x="714619" y="2860723"/>
                  <a:pt x="629554" y="2844874"/>
                  <a:pt x="606778" y="2836333"/>
                </a:cubicBezTo>
                <a:cubicBezTo>
                  <a:pt x="587082" y="2828947"/>
                  <a:pt x="569669" y="2816397"/>
                  <a:pt x="550334" y="2808111"/>
                </a:cubicBezTo>
                <a:cubicBezTo>
                  <a:pt x="536662" y="2802252"/>
                  <a:pt x="522111" y="2798704"/>
                  <a:pt x="508000" y="2794000"/>
                </a:cubicBezTo>
                <a:cubicBezTo>
                  <a:pt x="501568" y="2789176"/>
                  <a:pt x="425276" y="2730324"/>
                  <a:pt x="409222" y="2723444"/>
                </a:cubicBezTo>
                <a:cubicBezTo>
                  <a:pt x="391396" y="2715805"/>
                  <a:pt x="371593" y="2714037"/>
                  <a:pt x="352778" y="2709333"/>
                </a:cubicBezTo>
                <a:cubicBezTo>
                  <a:pt x="338667" y="2695222"/>
                  <a:pt x="327049" y="2678070"/>
                  <a:pt x="310445" y="2667000"/>
                </a:cubicBezTo>
                <a:cubicBezTo>
                  <a:pt x="298069" y="2658749"/>
                  <a:pt x="281415" y="2659540"/>
                  <a:pt x="268111" y="2652888"/>
                </a:cubicBezTo>
                <a:cubicBezTo>
                  <a:pt x="236396" y="2637030"/>
                  <a:pt x="205737" y="2609083"/>
                  <a:pt x="183445" y="2582333"/>
                </a:cubicBezTo>
                <a:cubicBezTo>
                  <a:pt x="161822" y="2556385"/>
                  <a:pt x="140147" y="2513136"/>
                  <a:pt x="127000" y="2483555"/>
                </a:cubicBezTo>
                <a:cubicBezTo>
                  <a:pt x="116713" y="2460408"/>
                  <a:pt x="111079" y="2435142"/>
                  <a:pt x="98778" y="2413000"/>
                </a:cubicBezTo>
                <a:cubicBezTo>
                  <a:pt x="87356" y="2392441"/>
                  <a:pt x="70556" y="2375370"/>
                  <a:pt x="56445" y="2356555"/>
                </a:cubicBezTo>
                <a:cubicBezTo>
                  <a:pt x="47037" y="2271888"/>
                  <a:pt x="33324" y="2187590"/>
                  <a:pt x="28222" y="2102555"/>
                </a:cubicBezTo>
                <a:cubicBezTo>
                  <a:pt x="-10960" y="1449527"/>
                  <a:pt x="40716" y="1837234"/>
                  <a:pt x="0" y="1552222"/>
                </a:cubicBezTo>
                <a:cubicBezTo>
                  <a:pt x="4704" y="1331148"/>
                  <a:pt x="5773" y="1109967"/>
                  <a:pt x="14111" y="889000"/>
                </a:cubicBezTo>
                <a:cubicBezTo>
                  <a:pt x="17153" y="808389"/>
                  <a:pt x="20565" y="815819"/>
                  <a:pt x="56445" y="762000"/>
                </a:cubicBezTo>
                <a:cubicBezTo>
                  <a:pt x="61149" y="743185"/>
                  <a:pt x="65228" y="724203"/>
                  <a:pt x="70556" y="705555"/>
                </a:cubicBezTo>
                <a:cubicBezTo>
                  <a:pt x="74642" y="691253"/>
                  <a:pt x="81750" y="677807"/>
                  <a:pt x="84667" y="663222"/>
                </a:cubicBezTo>
                <a:cubicBezTo>
                  <a:pt x="86512" y="653997"/>
                  <a:pt x="84667" y="644407"/>
                  <a:pt x="70556" y="635000"/>
                </a:cubicBezTo>
                <a:close/>
              </a:path>
            </a:pathLst>
          </a:custGeom>
          <a:noFill/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0" name="Group 149"/>
          <p:cNvGrpSpPr/>
          <p:nvPr/>
        </p:nvGrpSpPr>
        <p:grpSpPr>
          <a:xfrm>
            <a:off x="6673029" y="2927874"/>
            <a:ext cx="1948859" cy="515238"/>
            <a:chOff x="2869668" y="2959340"/>
            <a:chExt cx="1948859" cy="515238"/>
          </a:xfrm>
        </p:grpSpPr>
        <p:sp>
          <p:nvSpPr>
            <p:cNvPr id="151" name="TextBox 150"/>
            <p:cNvSpPr txBox="1"/>
            <p:nvPr/>
          </p:nvSpPr>
          <p:spPr>
            <a:xfrm>
              <a:off x="3579521" y="2959340"/>
              <a:ext cx="12390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Fast</a:t>
              </a:r>
              <a:r>
                <a:rPr lang="zh-CN" altLang="en-US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FF0000"/>
                  </a:solidFill>
                  <a:latin typeface="Candara"/>
                  <a:cs typeface="Candara"/>
                </a:rPr>
                <a:t>path</a:t>
              </a:r>
              <a:endParaRPr lang="en-US" sz="2000" b="1" dirty="0">
                <a:solidFill>
                  <a:srgbClr val="FF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52" name="Straight Arrow Connector 151"/>
            <p:cNvCxnSpPr/>
            <p:nvPr/>
          </p:nvCxnSpPr>
          <p:spPr>
            <a:xfrm flipH="1">
              <a:off x="2869668" y="3176007"/>
              <a:ext cx="807611" cy="298571"/>
            </a:xfrm>
            <a:prstGeom prst="straightConnector1">
              <a:avLst/>
            </a:prstGeom>
            <a:ln w="12700" cmpd="sng">
              <a:solidFill>
                <a:srgbClr val="FF0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Freeform 153"/>
          <p:cNvSpPr/>
          <p:nvPr/>
        </p:nvSpPr>
        <p:spPr>
          <a:xfrm>
            <a:off x="5587483" y="5545667"/>
            <a:ext cx="2619448" cy="1284111"/>
          </a:xfrm>
          <a:custGeom>
            <a:avLst/>
            <a:gdLst>
              <a:gd name="connsiteX0" fmla="*/ 183962 w 2907407"/>
              <a:gd name="connsiteY0" fmla="*/ 84666 h 1284111"/>
              <a:gd name="connsiteX1" fmla="*/ 183962 w 2907407"/>
              <a:gd name="connsiteY1" fmla="*/ 84666 h 1284111"/>
              <a:gd name="connsiteX2" fmla="*/ 56962 w 2907407"/>
              <a:gd name="connsiteY2" fmla="*/ 268111 h 1284111"/>
              <a:gd name="connsiteX3" fmla="*/ 14629 w 2907407"/>
              <a:gd name="connsiteY3" fmla="*/ 310444 h 1284111"/>
              <a:gd name="connsiteX4" fmla="*/ 14629 w 2907407"/>
              <a:gd name="connsiteY4" fmla="*/ 691444 h 1284111"/>
              <a:gd name="connsiteX5" fmla="*/ 28740 w 2907407"/>
              <a:gd name="connsiteY5" fmla="*/ 747889 h 1284111"/>
              <a:gd name="connsiteX6" fmla="*/ 85185 w 2907407"/>
              <a:gd name="connsiteY6" fmla="*/ 818444 h 1284111"/>
              <a:gd name="connsiteX7" fmla="*/ 113407 w 2907407"/>
              <a:gd name="connsiteY7" fmla="*/ 917222 h 1284111"/>
              <a:gd name="connsiteX8" fmla="*/ 155740 w 2907407"/>
              <a:gd name="connsiteY8" fmla="*/ 973666 h 1284111"/>
              <a:gd name="connsiteX9" fmla="*/ 169851 w 2907407"/>
              <a:gd name="connsiteY9" fmla="*/ 1016000 h 1284111"/>
              <a:gd name="connsiteX10" fmla="*/ 212185 w 2907407"/>
              <a:gd name="connsiteY10" fmla="*/ 1030111 h 1284111"/>
              <a:gd name="connsiteX11" fmla="*/ 339185 w 2907407"/>
              <a:gd name="connsiteY11" fmla="*/ 1100666 h 1284111"/>
              <a:gd name="connsiteX12" fmla="*/ 395629 w 2907407"/>
              <a:gd name="connsiteY12" fmla="*/ 1114777 h 1284111"/>
              <a:gd name="connsiteX13" fmla="*/ 466185 w 2907407"/>
              <a:gd name="connsiteY13" fmla="*/ 1185333 h 1284111"/>
              <a:gd name="connsiteX14" fmla="*/ 522629 w 2907407"/>
              <a:gd name="connsiteY14" fmla="*/ 1213555 h 1284111"/>
              <a:gd name="connsiteX15" fmla="*/ 635518 w 2907407"/>
              <a:gd name="connsiteY15" fmla="*/ 1241777 h 1284111"/>
              <a:gd name="connsiteX16" fmla="*/ 677851 w 2907407"/>
              <a:gd name="connsiteY16" fmla="*/ 1255889 h 1284111"/>
              <a:gd name="connsiteX17" fmla="*/ 988296 w 2907407"/>
              <a:gd name="connsiteY17" fmla="*/ 1227666 h 1284111"/>
              <a:gd name="connsiteX18" fmla="*/ 1101185 w 2907407"/>
              <a:gd name="connsiteY18" fmla="*/ 1185333 h 1284111"/>
              <a:gd name="connsiteX19" fmla="*/ 1228185 w 2907407"/>
              <a:gd name="connsiteY19" fmla="*/ 1143000 h 1284111"/>
              <a:gd name="connsiteX20" fmla="*/ 1383407 w 2907407"/>
              <a:gd name="connsiteY20" fmla="*/ 1128889 h 1284111"/>
              <a:gd name="connsiteX21" fmla="*/ 1566851 w 2907407"/>
              <a:gd name="connsiteY21" fmla="*/ 1086555 h 1284111"/>
              <a:gd name="connsiteX22" fmla="*/ 1665629 w 2907407"/>
              <a:gd name="connsiteY22" fmla="*/ 1128889 h 1284111"/>
              <a:gd name="connsiteX23" fmla="*/ 1736185 w 2907407"/>
              <a:gd name="connsiteY23" fmla="*/ 1171222 h 1284111"/>
              <a:gd name="connsiteX24" fmla="*/ 1792629 w 2907407"/>
              <a:gd name="connsiteY24" fmla="*/ 1185333 h 1284111"/>
              <a:gd name="connsiteX25" fmla="*/ 1849074 w 2907407"/>
              <a:gd name="connsiteY25" fmla="*/ 1213555 h 1284111"/>
              <a:gd name="connsiteX26" fmla="*/ 1905518 w 2907407"/>
              <a:gd name="connsiteY26" fmla="*/ 1227666 h 1284111"/>
              <a:gd name="connsiteX27" fmla="*/ 2088962 w 2907407"/>
              <a:gd name="connsiteY27" fmla="*/ 1284111 h 1284111"/>
              <a:gd name="connsiteX28" fmla="*/ 2469962 w 2907407"/>
              <a:gd name="connsiteY28" fmla="*/ 1241777 h 1284111"/>
              <a:gd name="connsiteX29" fmla="*/ 2582851 w 2907407"/>
              <a:gd name="connsiteY29" fmla="*/ 1213555 h 1284111"/>
              <a:gd name="connsiteX30" fmla="*/ 2625185 w 2907407"/>
              <a:gd name="connsiteY30" fmla="*/ 1185333 h 1284111"/>
              <a:gd name="connsiteX31" fmla="*/ 2667518 w 2907407"/>
              <a:gd name="connsiteY31" fmla="*/ 1171222 h 1284111"/>
              <a:gd name="connsiteX32" fmla="*/ 2822740 w 2907407"/>
              <a:gd name="connsiteY32" fmla="*/ 1016000 h 1284111"/>
              <a:gd name="connsiteX33" fmla="*/ 2850962 w 2907407"/>
              <a:gd name="connsiteY33" fmla="*/ 931333 h 1284111"/>
              <a:gd name="connsiteX34" fmla="*/ 2879185 w 2907407"/>
              <a:gd name="connsiteY34" fmla="*/ 846666 h 1284111"/>
              <a:gd name="connsiteX35" fmla="*/ 2907407 w 2907407"/>
              <a:gd name="connsiteY35" fmla="*/ 691444 h 1284111"/>
              <a:gd name="connsiteX36" fmla="*/ 2893296 w 2907407"/>
              <a:gd name="connsiteY36" fmla="*/ 409222 h 1284111"/>
              <a:gd name="connsiteX37" fmla="*/ 2822740 w 2907407"/>
              <a:gd name="connsiteY37" fmla="*/ 324555 h 1284111"/>
              <a:gd name="connsiteX38" fmla="*/ 2752185 w 2907407"/>
              <a:gd name="connsiteY38" fmla="*/ 225777 h 1284111"/>
              <a:gd name="connsiteX39" fmla="*/ 2667518 w 2907407"/>
              <a:gd name="connsiteY39" fmla="*/ 197555 h 1284111"/>
              <a:gd name="connsiteX40" fmla="*/ 2611074 w 2907407"/>
              <a:gd name="connsiteY40" fmla="*/ 183444 h 1284111"/>
              <a:gd name="connsiteX41" fmla="*/ 2568740 w 2907407"/>
              <a:gd name="connsiteY41" fmla="*/ 169333 h 1284111"/>
              <a:gd name="connsiteX42" fmla="*/ 2498185 w 2907407"/>
              <a:gd name="connsiteY42" fmla="*/ 155222 h 1284111"/>
              <a:gd name="connsiteX43" fmla="*/ 2455851 w 2907407"/>
              <a:gd name="connsiteY43" fmla="*/ 141111 h 1284111"/>
              <a:gd name="connsiteX44" fmla="*/ 2342962 w 2907407"/>
              <a:gd name="connsiteY44" fmla="*/ 84666 h 1284111"/>
              <a:gd name="connsiteX45" fmla="*/ 2103074 w 2907407"/>
              <a:gd name="connsiteY45" fmla="*/ 56444 h 1284111"/>
              <a:gd name="connsiteX46" fmla="*/ 1806740 w 2907407"/>
              <a:gd name="connsiteY46" fmla="*/ 28222 h 1284111"/>
              <a:gd name="connsiteX47" fmla="*/ 1651518 w 2907407"/>
              <a:gd name="connsiteY47" fmla="*/ 56444 h 1284111"/>
              <a:gd name="connsiteX48" fmla="*/ 1595074 w 2907407"/>
              <a:gd name="connsiteY48" fmla="*/ 70555 h 1284111"/>
              <a:gd name="connsiteX49" fmla="*/ 1044740 w 2907407"/>
              <a:gd name="connsiteY49" fmla="*/ 56444 h 1284111"/>
              <a:gd name="connsiteX50" fmla="*/ 988296 w 2907407"/>
              <a:gd name="connsiteY50" fmla="*/ 42333 h 1284111"/>
              <a:gd name="connsiteX51" fmla="*/ 875407 w 2907407"/>
              <a:gd name="connsiteY51" fmla="*/ 28222 h 1284111"/>
              <a:gd name="connsiteX52" fmla="*/ 776629 w 2907407"/>
              <a:gd name="connsiteY52" fmla="*/ 0 h 1284111"/>
              <a:gd name="connsiteX53" fmla="*/ 395629 w 2907407"/>
              <a:gd name="connsiteY53" fmla="*/ 14111 h 1284111"/>
              <a:gd name="connsiteX54" fmla="*/ 296851 w 2907407"/>
              <a:gd name="connsiteY54" fmla="*/ 42333 h 1284111"/>
              <a:gd name="connsiteX55" fmla="*/ 240407 w 2907407"/>
              <a:gd name="connsiteY55" fmla="*/ 84666 h 1284111"/>
              <a:gd name="connsiteX56" fmla="*/ 198074 w 2907407"/>
              <a:gd name="connsiteY56" fmla="*/ 98777 h 1284111"/>
              <a:gd name="connsiteX57" fmla="*/ 183962 w 2907407"/>
              <a:gd name="connsiteY57" fmla="*/ 84666 h 1284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907407" h="1284111">
                <a:moveTo>
                  <a:pt x="183962" y="84666"/>
                </a:moveTo>
                <a:lnTo>
                  <a:pt x="183962" y="84666"/>
                </a:lnTo>
                <a:cubicBezTo>
                  <a:pt x="165054" y="113028"/>
                  <a:pt x="93395" y="225606"/>
                  <a:pt x="56962" y="268111"/>
                </a:cubicBezTo>
                <a:cubicBezTo>
                  <a:pt x="43975" y="283263"/>
                  <a:pt x="28740" y="296333"/>
                  <a:pt x="14629" y="310444"/>
                </a:cubicBezTo>
                <a:cubicBezTo>
                  <a:pt x="-1691" y="506284"/>
                  <a:pt x="-7823" y="478146"/>
                  <a:pt x="14629" y="691444"/>
                </a:cubicBezTo>
                <a:cubicBezTo>
                  <a:pt x="16659" y="710731"/>
                  <a:pt x="21100" y="730063"/>
                  <a:pt x="28740" y="747889"/>
                </a:cubicBezTo>
                <a:cubicBezTo>
                  <a:pt x="42091" y="779042"/>
                  <a:pt x="62425" y="795685"/>
                  <a:pt x="85185" y="818444"/>
                </a:cubicBezTo>
                <a:cubicBezTo>
                  <a:pt x="88240" y="830664"/>
                  <a:pt x="104409" y="901476"/>
                  <a:pt x="113407" y="917222"/>
                </a:cubicBezTo>
                <a:cubicBezTo>
                  <a:pt x="125075" y="937642"/>
                  <a:pt x="141629" y="954851"/>
                  <a:pt x="155740" y="973666"/>
                </a:cubicBezTo>
                <a:cubicBezTo>
                  <a:pt x="160444" y="987777"/>
                  <a:pt x="159333" y="1005482"/>
                  <a:pt x="169851" y="1016000"/>
                </a:cubicBezTo>
                <a:cubicBezTo>
                  <a:pt x="180369" y="1026518"/>
                  <a:pt x="198881" y="1023459"/>
                  <a:pt x="212185" y="1030111"/>
                </a:cubicBezTo>
                <a:cubicBezTo>
                  <a:pt x="266081" y="1057059"/>
                  <a:pt x="284820" y="1080279"/>
                  <a:pt x="339185" y="1100666"/>
                </a:cubicBezTo>
                <a:cubicBezTo>
                  <a:pt x="357344" y="1107476"/>
                  <a:pt x="376814" y="1110073"/>
                  <a:pt x="395629" y="1114777"/>
                </a:cubicBezTo>
                <a:cubicBezTo>
                  <a:pt x="419148" y="1138296"/>
                  <a:pt x="436436" y="1170458"/>
                  <a:pt x="466185" y="1185333"/>
                </a:cubicBezTo>
                <a:cubicBezTo>
                  <a:pt x="485000" y="1194740"/>
                  <a:pt x="502673" y="1206903"/>
                  <a:pt x="522629" y="1213555"/>
                </a:cubicBezTo>
                <a:cubicBezTo>
                  <a:pt x="559426" y="1225821"/>
                  <a:pt x="598721" y="1229510"/>
                  <a:pt x="635518" y="1241777"/>
                </a:cubicBezTo>
                <a:lnTo>
                  <a:pt x="677851" y="1255889"/>
                </a:lnTo>
                <a:cubicBezTo>
                  <a:pt x="781333" y="1246481"/>
                  <a:pt x="885801" y="1244749"/>
                  <a:pt x="988296" y="1227666"/>
                </a:cubicBezTo>
                <a:cubicBezTo>
                  <a:pt x="1027938" y="1221059"/>
                  <a:pt x="1063288" y="1198708"/>
                  <a:pt x="1101185" y="1185333"/>
                </a:cubicBezTo>
                <a:cubicBezTo>
                  <a:pt x="1143264" y="1170482"/>
                  <a:pt x="1184428" y="1151751"/>
                  <a:pt x="1228185" y="1143000"/>
                </a:cubicBezTo>
                <a:cubicBezTo>
                  <a:pt x="1279130" y="1132811"/>
                  <a:pt x="1331666" y="1133593"/>
                  <a:pt x="1383407" y="1128889"/>
                </a:cubicBezTo>
                <a:cubicBezTo>
                  <a:pt x="1519564" y="1094849"/>
                  <a:pt x="1458261" y="1108273"/>
                  <a:pt x="1566851" y="1086555"/>
                </a:cubicBezTo>
                <a:cubicBezTo>
                  <a:pt x="1616815" y="1103209"/>
                  <a:pt x="1613313" y="1099824"/>
                  <a:pt x="1665629" y="1128889"/>
                </a:cubicBezTo>
                <a:cubicBezTo>
                  <a:pt x="1689605" y="1142209"/>
                  <a:pt x="1711122" y="1160083"/>
                  <a:pt x="1736185" y="1171222"/>
                </a:cubicBezTo>
                <a:cubicBezTo>
                  <a:pt x="1753907" y="1179098"/>
                  <a:pt x="1774470" y="1178523"/>
                  <a:pt x="1792629" y="1185333"/>
                </a:cubicBezTo>
                <a:cubicBezTo>
                  <a:pt x="1812325" y="1192719"/>
                  <a:pt x="1829378" y="1206169"/>
                  <a:pt x="1849074" y="1213555"/>
                </a:cubicBezTo>
                <a:cubicBezTo>
                  <a:pt x="1867233" y="1220365"/>
                  <a:pt x="1887120" y="1221533"/>
                  <a:pt x="1905518" y="1227666"/>
                </a:cubicBezTo>
                <a:cubicBezTo>
                  <a:pt x="2097341" y="1291608"/>
                  <a:pt x="1820954" y="1217109"/>
                  <a:pt x="2088962" y="1284111"/>
                </a:cubicBezTo>
                <a:cubicBezTo>
                  <a:pt x="2233767" y="1272044"/>
                  <a:pt x="2322121" y="1267489"/>
                  <a:pt x="2469962" y="1241777"/>
                </a:cubicBezTo>
                <a:cubicBezTo>
                  <a:pt x="2508176" y="1235131"/>
                  <a:pt x="2582851" y="1213555"/>
                  <a:pt x="2582851" y="1213555"/>
                </a:cubicBezTo>
                <a:cubicBezTo>
                  <a:pt x="2596962" y="1204148"/>
                  <a:pt x="2610016" y="1192917"/>
                  <a:pt x="2625185" y="1185333"/>
                </a:cubicBezTo>
                <a:cubicBezTo>
                  <a:pt x="2638489" y="1178681"/>
                  <a:pt x="2654603" y="1178602"/>
                  <a:pt x="2667518" y="1171222"/>
                </a:cubicBezTo>
                <a:cubicBezTo>
                  <a:pt x="2732401" y="1134146"/>
                  <a:pt x="2776157" y="1071899"/>
                  <a:pt x="2822740" y="1016000"/>
                </a:cubicBezTo>
                <a:lnTo>
                  <a:pt x="2850962" y="931333"/>
                </a:lnTo>
                <a:cubicBezTo>
                  <a:pt x="2860370" y="903111"/>
                  <a:pt x="2873351" y="875837"/>
                  <a:pt x="2879185" y="846666"/>
                </a:cubicBezTo>
                <a:cubicBezTo>
                  <a:pt x="2898907" y="748055"/>
                  <a:pt x="2889353" y="799769"/>
                  <a:pt x="2907407" y="691444"/>
                </a:cubicBezTo>
                <a:cubicBezTo>
                  <a:pt x="2902703" y="597370"/>
                  <a:pt x="2905479" y="502622"/>
                  <a:pt x="2893296" y="409222"/>
                </a:cubicBezTo>
                <a:cubicBezTo>
                  <a:pt x="2889722" y="381823"/>
                  <a:pt x="2835036" y="341769"/>
                  <a:pt x="2822740" y="324555"/>
                </a:cubicBezTo>
                <a:cubicBezTo>
                  <a:pt x="2790938" y="280033"/>
                  <a:pt x="2804321" y="254742"/>
                  <a:pt x="2752185" y="225777"/>
                </a:cubicBezTo>
                <a:cubicBezTo>
                  <a:pt x="2726180" y="211330"/>
                  <a:pt x="2696379" y="204770"/>
                  <a:pt x="2667518" y="197555"/>
                </a:cubicBezTo>
                <a:cubicBezTo>
                  <a:pt x="2648703" y="192851"/>
                  <a:pt x="2629722" y="188772"/>
                  <a:pt x="2611074" y="183444"/>
                </a:cubicBezTo>
                <a:cubicBezTo>
                  <a:pt x="2596772" y="179358"/>
                  <a:pt x="2583171" y="172941"/>
                  <a:pt x="2568740" y="169333"/>
                </a:cubicBezTo>
                <a:cubicBezTo>
                  <a:pt x="2545472" y="163516"/>
                  <a:pt x="2521453" y="161039"/>
                  <a:pt x="2498185" y="155222"/>
                </a:cubicBezTo>
                <a:cubicBezTo>
                  <a:pt x="2483754" y="151614"/>
                  <a:pt x="2469392" y="147266"/>
                  <a:pt x="2455851" y="141111"/>
                </a:cubicBezTo>
                <a:cubicBezTo>
                  <a:pt x="2417551" y="123702"/>
                  <a:pt x="2384708" y="89884"/>
                  <a:pt x="2342962" y="84666"/>
                </a:cubicBezTo>
                <a:lnTo>
                  <a:pt x="2103074" y="56444"/>
                </a:lnTo>
                <a:cubicBezTo>
                  <a:pt x="1897960" y="32313"/>
                  <a:pt x="2078728" y="49144"/>
                  <a:pt x="1806740" y="28222"/>
                </a:cubicBezTo>
                <a:cubicBezTo>
                  <a:pt x="1745474" y="38433"/>
                  <a:pt x="1710682" y="43297"/>
                  <a:pt x="1651518" y="56444"/>
                </a:cubicBezTo>
                <a:cubicBezTo>
                  <a:pt x="1632586" y="60651"/>
                  <a:pt x="1613889" y="65851"/>
                  <a:pt x="1595074" y="70555"/>
                </a:cubicBezTo>
                <a:cubicBezTo>
                  <a:pt x="1411629" y="65851"/>
                  <a:pt x="1228047" y="64970"/>
                  <a:pt x="1044740" y="56444"/>
                </a:cubicBezTo>
                <a:cubicBezTo>
                  <a:pt x="1025367" y="55543"/>
                  <a:pt x="1007426" y="45521"/>
                  <a:pt x="988296" y="42333"/>
                </a:cubicBezTo>
                <a:cubicBezTo>
                  <a:pt x="950889" y="36099"/>
                  <a:pt x="912814" y="34456"/>
                  <a:pt x="875407" y="28222"/>
                </a:cubicBezTo>
                <a:cubicBezTo>
                  <a:pt x="839968" y="22316"/>
                  <a:pt x="810183" y="11185"/>
                  <a:pt x="776629" y="0"/>
                </a:cubicBezTo>
                <a:cubicBezTo>
                  <a:pt x="649629" y="4704"/>
                  <a:pt x="522452" y="5929"/>
                  <a:pt x="395629" y="14111"/>
                </a:cubicBezTo>
                <a:cubicBezTo>
                  <a:pt x="373659" y="15528"/>
                  <a:pt x="320074" y="34592"/>
                  <a:pt x="296851" y="42333"/>
                </a:cubicBezTo>
                <a:cubicBezTo>
                  <a:pt x="278036" y="56444"/>
                  <a:pt x="260827" y="72998"/>
                  <a:pt x="240407" y="84666"/>
                </a:cubicBezTo>
                <a:cubicBezTo>
                  <a:pt x="227492" y="92046"/>
                  <a:pt x="210829" y="91124"/>
                  <a:pt x="198074" y="98777"/>
                </a:cubicBezTo>
                <a:cubicBezTo>
                  <a:pt x="186666" y="105622"/>
                  <a:pt x="186314" y="87018"/>
                  <a:pt x="183962" y="84666"/>
                </a:cubicBezTo>
                <a:close/>
              </a:path>
            </a:pathLst>
          </a:cu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5" name="Group 154"/>
          <p:cNvGrpSpPr/>
          <p:nvPr/>
        </p:nvGrpSpPr>
        <p:grpSpPr>
          <a:xfrm>
            <a:off x="8194218" y="5954889"/>
            <a:ext cx="996231" cy="827261"/>
            <a:chOff x="3445368" y="2839965"/>
            <a:chExt cx="996231" cy="827261"/>
          </a:xfrm>
        </p:grpSpPr>
        <p:sp>
          <p:nvSpPr>
            <p:cNvPr id="156" name="TextBox 155"/>
            <p:cNvSpPr txBox="1"/>
            <p:nvPr/>
          </p:nvSpPr>
          <p:spPr>
            <a:xfrm>
              <a:off x="3579521" y="2959340"/>
              <a:ext cx="8620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008000"/>
                  </a:solidFill>
                  <a:latin typeface="Candara"/>
                  <a:cs typeface="Candara"/>
                </a:rPr>
                <a:t>Slow</a:t>
              </a:r>
              <a:r>
                <a:rPr lang="zh-CN" altLang="en-US" sz="2000" b="1" dirty="0" smtClean="0">
                  <a:solidFill>
                    <a:srgbClr val="008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2000" b="1" dirty="0" smtClean="0">
                  <a:solidFill>
                    <a:srgbClr val="008000"/>
                  </a:solidFill>
                  <a:latin typeface="Candara"/>
                  <a:cs typeface="Candara"/>
                </a:rPr>
                <a:t>path</a:t>
              </a:r>
              <a:endParaRPr lang="en-US" sz="2000" b="1" dirty="0">
                <a:solidFill>
                  <a:srgbClr val="008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57" name="Straight Arrow Connector 156"/>
            <p:cNvCxnSpPr>
              <a:endCxn id="154" idx="36"/>
            </p:cNvCxnSpPr>
            <p:nvPr/>
          </p:nvCxnSpPr>
          <p:spPr>
            <a:xfrm flipH="1" flipV="1">
              <a:off x="3445368" y="2839965"/>
              <a:ext cx="231912" cy="336042"/>
            </a:xfrm>
            <a:prstGeom prst="straightConnector1">
              <a:avLst/>
            </a:prstGeom>
            <a:ln w="12700" cmpd="sng">
              <a:solidFill>
                <a:srgbClr val="008000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/>
          <p:cNvGrpSpPr/>
          <p:nvPr/>
        </p:nvGrpSpPr>
        <p:grpSpPr>
          <a:xfrm>
            <a:off x="1414489" y="5396175"/>
            <a:ext cx="2099191" cy="1363047"/>
            <a:chOff x="1414489" y="5396175"/>
            <a:chExt cx="2099191" cy="1363047"/>
          </a:xfrm>
        </p:grpSpPr>
        <p:sp>
          <p:nvSpPr>
            <p:cNvPr id="160" name="Oval 159"/>
            <p:cNvSpPr/>
            <p:nvPr/>
          </p:nvSpPr>
          <p:spPr>
            <a:xfrm>
              <a:off x="1786488" y="5396175"/>
              <a:ext cx="1727192" cy="1363047"/>
            </a:xfrm>
            <a:prstGeom prst="ellipse">
              <a:avLst/>
            </a:prstGeom>
            <a:noFill/>
            <a:ln w="28575" cmpd="sng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文本框 79"/>
            <p:cNvSpPr txBox="1"/>
            <p:nvPr/>
          </p:nvSpPr>
          <p:spPr>
            <a:xfrm>
              <a:off x="1414489" y="5826667"/>
              <a:ext cx="8856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2000" b="1" dirty="0" smtClean="0">
                  <a:solidFill>
                    <a:schemeClr val="accent6">
                      <a:lumMod val="75000"/>
                    </a:schemeClr>
                  </a:solidFill>
                  <a:latin typeface="Candara"/>
                  <a:cs typeface="Candara"/>
                </a:rPr>
                <a:t>How?</a:t>
              </a:r>
              <a:endParaRPr kumimoji="1" lang="zh-CN" altLang="en-US" sz="2000" b="1" dirty="0">
                <a:solidFill>
                  <a:schemeClr val="accent6">
                    <a:lumMod val="75000"/>
                  </a:schemeClr>
                </a:solidFill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713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49" grpId="1" animBg="1"/>
      <p:bldP spid="154" grpId="0" animBg="1"/>
      <p:bldP spid="15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ynamic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training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label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ITC-CFG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credits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credit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each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depends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occurrence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during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training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phase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Each edge is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also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associated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TNT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information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Dynamic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Fuzzing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Training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 81"/>
          <p:cNvGrpSpPr/>
          <p:nvPr/>
        </p:nvGrpSpPr>
        <p:grpSpPr>
          <a:xfrm>
            <a:off x="818202" y="3656443"/>
            <a:ext cx="616486" cy="554805"/>
            <a:chOff x="1171319" y="1491808"/>
            <a:chExt cx="497628" cy="505488"/>
          </a:xfrm>
        </p:grpSpPr>
        <p:sp>
          <p:nvSpPr>
            <p:cNvPr id="7" name="矩形 82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BB-2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8" name="直线连接符 83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4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 85"/>
          <p:cNvGrpSpPr/>
          <p:nvPr/>
        </p:nvGrpSpPr>
        <p:grpSpPr>
          <a:xfrm>
            <a:off x="1774414" y="3647799"/>
            <a:ext cx="616486" cy="554805"/>
            <a:chOff x="1171319" y="1491808"/>
            <a:chExt cx="497628" cy="505488"/>
          </a:xfrm>
        </p:grpSpPr>
        <p:sp>
          <p:nvSpPr>
            <p:cNvPr id="11" name="矩形 86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BB-3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2" name="直线连接符 87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88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 89"/>
          <p:cNvGrpSpPr/>
          <p:nvPr/>
        </p:nvGrpSpPr>
        <p:grpSpPr>
          <a:xfrm>
            <a:off x="2740559" y="3656443"/>
            <a:ext cx="616486" cy="554805"/>
            <a:chOff x="1171319" y="1491808"/>
            <a:chExt cx="497628" cy="505488"/>
          </a:xfrm>
        </p:grpSpPr>
        <p:sp>
          <p:nvSpPr>
            <p:cNvPr id="15" name="矩形 90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BB-5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16" name="直线连接符 91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92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 93"/>
          <p:cNvGrpSpPr/>
          <p:nvPr/>
        </p:nvGrpSpPr>
        <p:grpSpPr>
          <a:xfrm>
            <a:off x="675756" y="5481134"/>
            <a:ext cx="616486" cy="554805"/>
            <a:chOff x="1171319" y="1491808"/>
            <a:chExt cx="497628" cy="505488"/>
          </a:xfrm>
        </p:grpSpPr>
        <p:sp>
          <p:nvSpPr>
            <p:cNvPr id="19" name="矩形 94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BB-7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20" name="直线连接符 95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96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 97"/>
          <p:cNvGrpSpPr/>
          <p:nvPr/>
        </p:nvGrpSpPr>
        <p:grpSpPr>
          <a:xfrm>
            <a:off x="1787793" y="5481134"/>
            <a:ext cx="616486" cy="554805"/>
            <a:chOff x="1171319" y="1491808"/>
            <a:chExt cx="497628" cy="505488"/>
          </a:xfrm>
        </p:grpSpPr>
        <p:sp>
          <p:nvSpPr>
            <p:cNvPr id="23" name="矩形 98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BB-9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24" name="直线连接符 99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100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 101"/>
          <p:cNvGrpSpPr/>
          <p:nvPr/>
        </p:nvGrpSpPr>
        <p:grpSpPr>
          <a:xfrm>
            <a:off x="2915291" y="5481134"/>
            <a:ext cx="616486" cy="554805"/>
            <a:chOff x="1171319" y="1491808"/>
            <a:chExt cx="497628" cy="505488"/>
          </a:xfrm>
        </p:grpSpPr>
        <p:sp>
          <p:nvSpPr>
            <p:cNvPr id="27" name="矩形 102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BB-10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28" name="直线连接符 103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104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直线箭头连接符 105"/>
          <p:cNvCxnSpPr>
            <a:stCxn id="7" idx="0"/>
            <a:endCxn id="19" idx="0"/>
          </p:cNvCxnSpPr>
          <p:nvPr/>
        </p:nvCxnSpPr>
        <p:spPr>
          <a:xfrm flipH="1">
            <a:off x="981249" y="3656443"/>
            <a:ext cx="142446" cy="1824691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108"/>
          <p:cNvCxnSpPr>
            <a:stCxn id="7" idx="0"/>
            <a:endCxn id="23" idx="0"/>
          </p:cNvCxnSpPr>
          <p:nvPr/>
        </p:nvCxnSpPr>
        <p:spPr>
          <a:xfrm>
            <a:off x="1123695" y="3656443"/>
            <a:ext cx="969591" cy="1824691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111"/>
          <p:cNvCxnSpPr>
            <a:stCxn id="11" idx="0"/>
            <a:endCxn id="23" idx="0"/>
          </p:cNvCxnSpPr>
          <p:nvPr/>
        </p:nvCxnSpPr>
        <p:spPr>
          <a:xfrm>
            <a:off x="2079907" y="3647799"/>
            <a:ext cx="13379" cy="1833335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114"/>
          <p:cNvCxnSpPr>
            <a:stCxn id="15" idx="0"/>
            <a:endCxn id="27" idx="0"/>
          </p:cNvCxnSpPr>
          <p:nvPr/>
        </p:nvCxnSpPr>
        <p:spPr>
          <a:xfrm>
            <a:off x="3046052" y="3656443"/>
            <a:ext cx="174732" cy="1824691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右箭头 117"/>
          <p:cNvSpPr/>
          <p:nvPr/>
        </p:nvSpPr>
        <p:spPr>
          <a:xfrm>
            <a:off x="3914007" y="4362881"/>
            <a:ext cx="980885" cy="44803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119"/>
          <p:cNvSpPr txBox="1"/>
          <p:nvPr/>
        </p:nvSpPr>
        <p:spPr>
          <a:xfrm>
            <a:off x="1602253" y="6324488"/>
            <a:ext cx="1064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Candara"/>
                <a:cs typeface="Candara"/>
              </a:rPr>
              <a:t>ITC-CFG</a:t>
            </a:r>
            <a:endParaRPr kumimoji="1" lang="zh-CN" altLang="en-US" sz="2000" b="1" dirty="0">
              <a:latin typeface="Candara"/>
              <a:cs typeface="Candara"/>
            </a:endParaRPr>
          </a:p>
        </p:txBody>
      </p:sp>
      <p:grpSp>
        <p:nvGrpSpPr>
          <p:cNvPr id="36" name="组 106"/>
          <p:cNvGrpSpPr/>
          <p:nvPr/>
        </p:nvGrpSpPr>
        <p:grpSpPr>
          <a:xfrm>
            <a:off x="5478126" y="3660895"/>
            <a:ext cx="616486" cy="554805"/>
            <a:chOff x="1171319" y="1491808"/>
            <a:chExt cx="497628" cy="505488"/>
          </a:xfrm>
        </p:grpSpPr>
        <p:sp>
          <p:nvSpPr>
            <p:cNvPr id="37" name="矩形 107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BB-2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38" name="直线连接符 109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110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 112"/>
          <p:cNvGrpSpPr/>
          <p:nvPr/>
        </p:nvGrpSpPr>
        <p:grpSpPr>
          <a:xfrm>
            <a:off x="6434338" y="3652251"/>
            <a:ext cx="616486" cy="554805"/>
            <a:chOff x="1171319" y="1491808"/>
            <a:chExt cx="497628" cy="505488"/>
          </a:xfrm>
        </p:grpSpPr>
        <p:sp>
          <p:nvSpPr>
            <p:cNvPr id="41" name="矩形 113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BB-3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42" name="直线连接符 115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116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 120"/>
          <p:cNvGrpSpPr/>
          <p:nvPr/>
        </p:nvGrpSpPr>
        <p:grpSpPr>
          <a:xfrm>
            <a:off x="7400483" y="3660895"/>
            <a:ext cx="616486" cy="554805"/>
            <a:chOff x="1171319" y="1491808"/>
            <a:chExt cx="497628" cy="505488"/>
          </a:xfrm>
        </p:grpSpPr>
        <p:sp>
          <p:nvSpPr>
            <p:cNvPr id="45" name="矩形 121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BB-5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46" name="直线连接符 122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123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 124"/>
          <p:cNvGrpSpPr/>
          <p:nvPr/>
        </p:nvGrpSpPr>
        <p:grpSpPr>
          <a:xfrm>
            <a:off x="5335680" y="5485586"/>
            <a:ext cx="616486" cy="554805"/>
            <a:chOff x="1171319" y="1491808"/>
            <a:chExt cx="497628" cy="505488"/>
          </a:xfrm>
        </p:grpSpPr>
        <p:sp>
          <p:nvSpPr>
            <p:cNvPr id="49" name="矩形 125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BB-7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50" name="直线连接符 126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127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 128"/>
          <p:cNvGrpSpPr/>
          <p:nvPr/>
        </p:nvGrpSpPr>
        <p:grpSpPr>
          <a:xfrm>
            <a:off x="6447717" y="5485586"/>
            <a:ext cx="616486" cy="554805"/>
            <a:chOff x="1171319" y="1491808"/>
            <a:chExt cx="497628" cy="505488"/>
          </a:xfrm>
        </p:grpSpPr>
        <p:sp>
          <p:nvSpPr>
            <p:cNvPr id="53" name="矩形 129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BB-9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54" name="直线连接符 130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131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 132"/>
          <p:cNvGrpSpPr/>
          <p:nvPr/>
        </p:nvGrpSpPr>
        <p:grpSpPr>
          <a:xfrm>
            <a:off x="7575215" y="5485586"/>
            <a:ext cx="616486" cy="554805"/>
            <a:chOff x="1171319" y="1491808"/>
            <a:chExt cx="497628" cy="505488"/>
          </a:xfrm>
        </p:grpSpPr>
        <p:sp>
          <p:nvSpPr>
            <p:cNvPr id="57" name="矩形 133"/>
            <p:cNvSpPr/>
            <p:nvPr/>
          </p:nvSpPr>
          <p:spPr>
            <a:xfrm>
              <a:off x="1171319" y="1491808"/>
              <a:ext cx="493188" cy="505488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b="1" dirty="0" smtClean="0">
                  <a:solidFill>
                    <a:srgbClr val="000000"/>
                  </a:solidFill>
                  <a:latin typeface="Candara"/>
                  <a:cs typeface="Candara"/>
                </a:rPr>
                <a:t>BB-10</a:t>
              </a:r>
              <a:endParaRPr kumimoji="1" lang="zh-CN" altLang="en-US" sz="1400" b="1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cxnSp>
          <p:nvCxnSpPr>
            <p:cNvPr id="58" name="直线连接符 134"/>
            <p:cNvCxnSpPr/>
            <p:nvPr/>
          </p:nvCxnSpPr>
          <p:spPr>
            <a:xfrm>
              <a:off x="1171319" y="1491808"/>
              <a:ext cx="493188" cy="0"/>
            </a:xfrm>
            <a:prstGeom prst="line">
              <a:avLst/>
            </a:prstGeom>
            <a:ln w="38100" cmpd="sng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135"/>
            <p:cNvCxnSpPr/>
            <p:nvPr/>
          </p:nvCxnSpPr>
          <p:spPr>
            <a:xfrm>
              <a:off x="1175759" y="1989420"/>
              <a:ext cx="493188" cy="0"/>
            </a:xfrm>
            <a:prstGeom prst="line">
              <a:avLst/>
            </a:prstGeom>
            <a:ln w="38100" cmpd="sng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0" name="直线箭头连接符 136"/>
          <p:cNvCxnSpPr>
            <a:stCxn id="37" idx="0"/>
            <a:endCxn id="49" idx="0"/>
          </p:cNvCxnSpPr>
          <p:nvPr/>
        </p:nvCxnSpPr>
        <p:spPr>
          <a:xfrm flipH="1">
            <a:off x="5641173" y="3660895"/>
            <a:ext cx="142446" cy="1824691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137"/>
          <p:cNvCxnSpPr>
            <a:stCxn id="37" idx="0"/>
            <a:endCxn id="53" idx="0"/>
          </p:cNvCxnSpPr>
          <p:nvPr/>
        </p:nvCxnSpPr>
        <p:spPr>
          <a:xfrm>
            <a:off x="5783619" y="3660895"/>
            <a:ext cx="969591" cy="1824691"/>
          </a:xfrm>
          <a:prstGeom prst="straightConnector1">
            <a:avLst/>
          </a:prstGeom>
          <a:ln w="381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138"/>
          <p:cNvCxnSpPr>
            <a:stCxn id="41" idx="0"/>
            <a:endCxn id="53" idx="0"/>
          </p:cNvCxnSpPr>
          <p:nvPr/>
        </p:nvCxnSpPr>
        <p:spPr>
          <a:xfrm>
            <a:off x="6739831" y="3652251"/>
            <a:ext cx="13379" cy="1833335"/>
          </a:xfrm>
          <a:prstGeom prst="straightConnector1">
            <a:avLst/>
          </a:prstGeom>
          <a:ln w="381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139"/>
          <p:cNvCxnSpPr>
            <a:stCxn id="45" idx="0"/>
            <a:endCxn id="57" idx="0"/>
          </p:cNvCxnSpPr>
          <p:nvPr/>
        </p:nvCxnSpPr>
        <p:spPr>
          <a:xfrm>
            <a:off x="7705976" y="3660895"/>
            <a:ext cx="174732" cy="1824691"/>
          </a:xfrm>
          <a:prstGeom prst="straightConnector1">
            <a:avLst/>
          </a:prstGeom>
          <a:ln w="381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文本框 140"/>
          <p:cNvSpPr txBox="1"/>
          <p:nvPr/>
        </p:nvSpPr>
        <p:spPr>
          <a:xfrm>
            <a:off x="5552983" y="6352710"/>
            <a:ext cx="2885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latin typeface="Candara"/>
                <a:cs typeface="Candara"/>
              </a:rPr>
              <a:t>Credit</a:t>
            </a:r>
            <a:r>
              <a:rPr kumimoji="1" lang="zh-CN" altLang="en-US" sz="2000" b="1" dirty="0" smtClean="0">
                <a:latin typeface="Candara"/>
                <a:cs typeface="Candara"/>
              </a:rPr>
              <a:t> </a:t>
            </a:r>
            <a:r>
              <a:rPr kumimoji="1" lang="en-US" altLang="zh-CN" sz="2000" b="1" dirty="0" smtClean="0">
                <a:latin typeface="Candara"/>
                <a:cs typeface="Candara"/>
              </a:rPr>
              <a:t>Labeled</a:t>
            </a:r>
            <a:r>
              <a:rPr kumimoji="1" lang="zh-CN" altLang="en-US" sz="2000" b="1" dirty="0" smtClean="0">
                <a:latin typeface="Candara"/>
                <a:cs typeface="Candara"/>
              </a:rPr>
              <a:t> </a:t>
            </a:r>
            <a:r>
              <a:rPr kumimoji="1" lang="en-US" altLang="zh-CN" sz="2000" b="1" dirty="0" smtClean="0">
                <a:latin typeface="Candara"/>
                <a:cs typeface="Candara"/>
              </a:rPr>
              <a:t>ITC-CFG</a:t>
            </a:r>
            <a:endParaRPr kumimoji="1" lang="zh-CN" altLang="en-US" sz="2000" b="1" dirty="0">
              <a:latin typeface="Candara"/>
              <a:cs typeface="Candara"/>
            </a:endParaRPr>
          </a:p>
        </p:txBody>
      </p:sp>
      <p:sp>
        <p:nvSpPr>
          <p:cNvPr id="65" name="文本框 141"/>
          <p:cNvSpPr txBox="1"/>
          <p:nvPr/>
        </p:nvSpPr>
        <p:spPr>
          <a:xfrm rot="3679303">
            <a:off x="5734134" y="4628805"/>
            <a:ext cx="845993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 smtClean="0">
                <a:latin typeface="Candara"/>
                <a:cs typeface="Candara"/>
              </a:rPr>
              <a:t>NULL</a:t>
            </a:r>
            <a:endParaRPr kumimoji="1" lang="zh-CN" altLang="en-US" sz="1600" b="1" dirty="0">
              <a:latin typeface="Candara"/>
              <a:cs typeface="Candara"/>
            </a:endParaRPr>
          </a:p>
        </p:txBody>
      </p:sp>
      <p:sp>
        <p:nvSpPr>
          <p:cNvPr id="66" name="文本框 143"/>
          <p:cNvSpPr txBox="1"/>
          <p:nvPr/>
        </p:nvSpPr>
        <p:spPr>
          <a:xfrm rot="5053413">
            <a:off x="7597092" y="4602161"/>
            <a:ext cx="845993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 smtClean="0">
                <a:latin typeface="Candara"/>
                <a:cs typeface="Candara"/>
              </a:rPr>
              <a:t>NULL</a:t>
            </a:r>
            <a:endParaRPr kumimoji="1" lang="zh-CN" altLang="en-US" sz="1600" b="1" dirty="0">
              <a:latin typeface="Candara"/>
              <a:cs typeface="Candara"/>
            </a:endParaRPr>
          </a:p>
        </p:txBody>
      </p:sp>
      <p:sp>
        <p:nvSpPr>
          <p:cNvPr id="67" name="文本框 144"/>
          <p:cNvSpPr txBox="1"/>
          <p:nvPr/>
        </p:nvSpPr>
        <p:spPr>
          <a:xfrm>
            <a:off x="6793657" y="4610045"/>
            <a:ext cx="238484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b="1" dirty="0" smtClean="0">
                <a:latin typeface="Candara"/>
                <a:cs typeface="Candara"/>
              </a:rPr>
              <a:t>T</a:t>
            </a:r>
            <a:endParaRPr kumimoji="1" lang="zh-CN" altLang="en-US" sz="16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673603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altLang="zh-CN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ynamic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training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label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ITC-CFG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edges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credits</a:t>
            </a:r>
          </a:p>
          <a:p>
            <a:pPr lvl="1"/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credit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each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edge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depends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its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occurrence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during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training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phase</a:t>
            </a:r>
          </a:p>
          <a:p>
            <a:pPr lvl="1"/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Each edge is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also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associated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TNT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information</a:t>
            </a:r>
          </a:p>
          <a:p>
            <a:pPr lvl="1"/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use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fuzzing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based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approach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AFL: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coverage-oriented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fuzzer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Note: the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security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FlowGuard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does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not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rely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coverage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Dynamic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Fuzzing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Training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(</a:t>
            </a:r>
            <a:r>
              <a:rPr lang="en-US" altLang="zh-CN" sz="3600" dirty="0" err="1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cont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’)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765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have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default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setting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7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security-sensitive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system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calls</a:t>
            </a:r>
          </a:p>
          <a:p>
            <a:pPr lvl="1"/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read,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write,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execve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mmap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mprotect,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sigaction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,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sigreturn</a:t>
            </a:r>
          </a:p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Provide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users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interface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specify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their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own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endpoints</a:t>
            </a:r>
          </a:p>
          <a:p>
            <a:pPr lvl="1"/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System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all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Interception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109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Efficient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trace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and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check</a:t>
            </a:r>
            <a:endParaRPr lang="en-US" altLang="zh-CN" b="1" u="sng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Precise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CFI</a:t>
            </a:r>
            <a:r>
              <a:rPr lang="zh-CN" altLang="en-US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enforcement</a:t>
            </a:r>
            <a:endParaRPr lang="en-US" altLang="zh-CN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marL="0" indent="0">
              <a:buNone/>
            </a:pPr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latin typeface="Candara"/>
                <a:cs typeface="Candara"/>
              </a:rPr>
              <a:t>Implementation and e</a:t>
            </a:r>
            <a:r>
              <a:rPr lang="en-US" altLang="zh-CN" sz="2800" b="1" dirty="0" smtClean="0">
                <a:latin typeface="Candara"/>
                <a:cs typeface="Candara"/>
              </a:rPr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47952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ontent Placeholder 2"/>
          <p:cNvSpPr txBox="1">
            <a:spLocks/>
          </p:cNvSpPr>
          <p:nvPr/>
        </p:nvSpPr>
        <p:spPr>
          <a:xfrm>
            <a:off x="268013" y="751965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FlowGuard Architecture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 3"/>
          <p:cNvGrpSpPr/>
          <p:nvPr/>
        </p:nvGrpSpPr>
        <p:grpSpPr>
          <a:xfrm>
            <a:off x="243961" y="1435007"/>
            <a:ext cx="8672159" cy="5221845"/>
            <a:chOff x="14641" y="890359"/>
            <a:chExt cx="9075311" cy="5766494"/>
          </a:xfrm>
        </p:grpSpPr>
        <p:sp>
          <p:nvSpPr>
            <p:cNvPr id="63" name="矩形 4"/>
            <p:cNvSpPr/>
            <p:nvPr/>
          </p:nvSpPr>
          <p:spPr>
            <a:xfrm>
              <a:off x="2270932" y="4637110"/>
              <a:ext cx="6768353" cy="11489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kumimoji="1" lang="zh-CN" altLang="en-US" dirty="0" smtClean="0">
                  <a:solidFill>
                    <a:srgbClr val="000000"/>
                  </a:solidFill>
                  <a:latin typeface="Candara"/>
                  <a:cs typeface="Candara"/>
                </a:rPr>
                <a:t>                          </a:t>
              </a:r>
              <a:r>
                <a:rPr kumimoji="1"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Kernel</a:t>
              </a:r>
            </a:p>
            <a:p>
              <a:pPr algn="r"/>
              <a:r>
                <a:rPr kumimoji="1" lang="en-US" altLang="zh-CN" dirty="0" smtClean="0">
                  <a:solidFill>
                    <a:srgbClr val="000000"/>
                  </a:solidFill>
                  <a:latin typeface="Candara"/>
                  <a:cs typeface="Candara"/>
                </a:rPr>
                <a:t>Module</a:t>
              </a:r>
              <a:endParaRPr kumimoji="1" lang="zh-CN" altLang="en-US" dirty="0">
                <a:solidFill>
                  <a:srgbClr val="000000"/>
                </a:solidFill>
                <a:latin typeface="Candara"/>
                <a:cs typeface="Candara"/>
              </a:endParaRPr>
            </a:p>
          </p:txBody>
        </p:sp>
        <p:sp>
          <p:nvSpPr>
            <p:cNvPr id="65" name="矩形 5"/>
            <p:cNvSpPr/>
            <p:nvPr/>
          </p:nvSpPr>
          <p:spPr>
            <a:xfrm>
              <a:off x="2423333" y="4788294"/>
              <a:ext cx="1662035" cy="8617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Syscall</a:t>
              </a:r>
              <a:r>
                <a:rPr kumimoji="1" lang="zh-CN" altLang="en-US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 </a:t>
              </a:r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Interceptor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67" name="矩形 6"/>
            <p:cNvSpPr/>
            <p:nvPr/>
          </p:nvSpPr>
          <p:spPr>
            <a:xfrm>
              <a:off x="4497916" y="4788294"/>
              <a:ext cx="3657916" cy="8617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Flow</a:t>
              </a:r>
            </a:p>
            <a:p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Checker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68" name="矩形 8"/>
            <p:cNvSpPr/>
            <p:nvPr/>
          </p:nvSpPr>
          <p:spPr>
            <a:xfrm>
              <a:off x="5466813" y="4863886"/>
              <a:ext cx="1116508" cy="7105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Fast</a:t>
              </a:r>
              <a:r>
                <a:rPr kumimoji="1" lang="zh-CN" altLang="en-US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 </a:t>
              </a:r>
              <a:endParaRPr kumimoji="1" lang="en-US" altLang="zh-CN" b="1" dirty="0" smtClean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Path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69" name="矩形 9"/>
            <p:cNvSpPr/>
            <p:nvPr/>
          </p:nvSpPr>
          <p:spPr>
            <a:xfrm>
              <a:off x="6964918" y="4863886"/>
              <a:ext cx="1116508" cy="7105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Slow</a:t>
              </a:r>
              <a:r>
                <a:rPr kumimoji="1" lang="zh-CN" altLang="en-US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 </a:t>
              </a:r>
              <a:endParaRPr kumimoji="1" lang="en-US" altLang="zh-CN" b="1" dirty="0" smtClean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Path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1" name="矩形 10"/>
            <p:cNvSpPr/>
            <p:nvPr/>
          </p:nvSpPr>
          <p:spPr>
            <a:xfrm>
              <a:off x="238756" y="4915293"/>
              <a:ext cx="1662035" cy="861738"/>
            </a:xfrm>
            <a:prstGeom prst="rect">
              <a:avLst/>
            </a:prstGeom>
            <a:noFill/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Cores</a:t>
              </a:r>
            </a:p>
            <a:p>
              <a:pPr algn="ctr"/>
              <a:endParaRPr kumimoji="1" lang="en-US" altLang="zh-CN" b="1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72" name="椭圆 11"/>
            <p:cNvSpPr/>
            <p:nvPr/>
          </p:nvSpPr>
          <p:spPr>
            <a:xfrm>
              <a:off x="504867" y="5329528"/>
              <a:ext cx="298539" cy="2872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椭圆 12"/>
            <p:cNvSpPr/>
            <p:nvPr/>
          </p:nvSpPr>
          <p:spPr>
            <a:xfrm>
              <a:off x="928105" y="5329528"/>
              <a:ext cx="298539" cy="2872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5" name="椭圆 13"/>
            <p:cNvSpPr/>
            <p:nvPr/>
          </p:nvSpPr>
          <p:spPr>
            <a:xfrm>
              <a:off x="1345343" y="5329528"/>
              <a:ext cx="298539" cy="2872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矩形 14"/>
            <p:cNvSpPr/>
            <p:nvPr/>
          </p:nvSpPr>
          <p:spPr>
            <a:xfrm>
              <a:off x="900844" y="1411112"/>
              <a:ext cx="2032177" cy="22485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Process</a:t>
              </a:r>
            </a:p>
            <a:p>
              <a:pPr algn="ctr"/>
              <a:endParaRPr kumimoji="1" lang="en-US" altLang="zh-CN" dirty="0">
                <a:solidFill>
                  <a:srgbClr val="000000"/>
                </a:solidFill>
              </a:endParaRPr>
            </a:p>
            <a:p>
              <a:pPr algn="ctr"/>
              <a:endParaRPr kumimoji="1" lang="en-US" altLang="zh-CN" dirty="0" smtClean="0">
                <a:solidFill>
                  <a:srgbClr val="000000"/>
                </a:solidFill>
              </a:endParaRPr>
            </a:p>
            <a:p>
              <a:pPr algn="ctr"/>
              <a:endParaRPr kumimoji="1" lang="en-US" altLang="zh-CN" dirty="0">
                <a:solidFill>
                  <a:srgbClr val="000000"/>
                </a:solidFill>
              </a:endParaRPr>
            </a:p>
            <a:p>
              <a:pPr algn="ctr"/>
              <a:endParaRPr kumimoji="1" lang="en-US" altLang="zh-CN" dirty="0" smtClean="0">
                <a:solidFill>
                  <a:srgbClr val="000000"/>
                </a:solidFill>
              </a:endParaRPr>
            </a:p>
            <a:p>
              <a:pPr algn="ctr"/>
              <a:endParaRPr kumimoji="1" lang="en-US" altLang="zh-CN" dirty="0">
                <a:solidFill>
                  <a:srgbClr val="000000"/>
                </a:solidFill>
              </a:endParaRPr>
            </a:p>
            <a:p>
              <a:pPr algn="ctr"/>
              <a:endParaRPr kumimoji="1" lang="en-US" altLang="zh-CN" dirty="0" smtClean="0">
                <a:solidFill>
                  <a:srgbClr val="000000"/>
                </a:solidFill>
              </a:endParaRPr>
            </a:p>
          </p:txBody>
        </p:sp>
        <p:sp>
          <p:nvSpPr>
            <p:cNvPr id="78" name="矩形 15"/>
            <p:cNvSpPr/>
            <p:nvPr/>
          </p:nvSpPr>
          <p:spPr>
            <a:xfrm>
              <a:off x="1147380" y="1960389"/>
              <a:ext cx="1528387" cy="54001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Executable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79" name="矩形 16"/>
            <p:cNvSpPr/>
            <p:nvPr/>
          </p:nvSpPr>
          <p:spPr>
            <a:xfrm>
              <a:off x="1200901" y="2826547"/>
              <a:ext cx="1528387" cy="54001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矩形 17"/>
            <p:cNvSpPr/>
            <p:nvPr/>
          </p:nvSpPr>
          <p:spPr>
            <a:xfrm>
              <a:off x="1174583" y="2861119"/>
              <a:ext cx="1528387" cy="54001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矩形 18"/>
            <p:cNvSpPr/>
            <p:nvPr/>
          </p:nvSpPr>
          <p:spPr>
            <a:xfrm>
              <a:off x="1147380" y="2890528"/>
              <a:ext cx="1528387" cy="54001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Libraries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82" name="矩形 19"/>
            <p:cNvSpPr/>
            <p:nvPr/>
          </p:nvSpPr>
          <p:spPr>
            <a:xfrm>
              <a:off x="4068838" y="890359"/>
              <a:ext cx="1662035" cy="10892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Static</a:t>
              </a:r>
              <a:r>
                <a:rPr kumimoji="1" lang="zh-CN" altLang="en-US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 </a:t>
              </a:r>
              <a:endParaRPr kumimoji="1" lang="en-US" altLang="zh-CN" b="1" dirty="0" smtClean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Binary</a:t>
              </a:r>
              <a:r>
                <a:rPr kumimoji="1" lang="zh-CN" altLang="en-US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 </a:t>
              </a:r>
              <a:endParaRPr kumimoji="1" lang="en-US" altLang="zh-CN" b="1" dirty="0">
                <a:solidFill>
                  <a:schemeClr val="tx1"/>
                </a:solidFill>
                <a:latin typeface="Candara"/>
                <a:cs typeface="Candara"/>
              </a:endParaRP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Analysis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3" name="矩形 20"/>
            <p:cNvSpPr/>
            <p:nvPr/>
          </p:nvSpPr>
          <p:spPr>
            <a:xfrm>
              <a:off x="4068838" y="3016219"/>
              <a:ext cx="1662035" cy="10892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mpd="sng">
              <a:solidFill>
                <a:schemeClr val="tx1"/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Dynamic</a:t>
              </a: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Fuzzing</a:t>
              </a: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Training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4" name="矩形 21"/>
            <p:cNvSpPr/>
            <p:nvPr/>
          </p:nvSpPr>
          <p:spPr>
            <a:xfrm>
              <a:off x="6759653" y="2363075"/>
              <a:ext cx="1519490" cy="91251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Credit</a:t>
              </a: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Labeled</a:t>
              </a:r>
            </a:p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ITC-CFG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sp>
          <p:nvSpPr>
            <p:cNvPr id="85" name="矩形 22"/>
            <p:cNvSpPr/>
            <p:nvPr/>
          </p:nvSpPr>
          <p:spPr>
            <a:xfrm>
              <a:off x="3242842" y="6093436"/>
              <a:ext cx="1662035" cy="56341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b="1" dirty="0" smtClean="0">
                  <a:solidFill>
                    <a:schemeClr val="tx1"/>
                  </a:solidFill>
                  <a:latin typeface="Candara"/>
                  <a:cs typeface="Candara"/>
                </a:rPr>
                <a:t>Memory</a:t>
              </a:r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cxnSp>
          <p:nvCxnSpPr>
            <p:cNvPr id="86" name="肘形连接符 23"/>
            <p:cNvCxnSpPr>
              <a:stCxn id="90" idx="1"/>
              <a:endCxn id="82" idx="1"/>
            </p:cNvCxnSpPr>
            <p:nvPr/>
          </p:nvCxnSpPr>
          <p:spPr>
            <a:xfrm rot="10800000" flipH="1">
              <a:off x="3367660" y="1435008"/>
              <a:ext cx="701178" cy="1247341"/>
            </a:xfrm>
            <a:prstGeom prst="bentConnector3">
              <a:avLst>
                <a:gd name="adj1" fmla="val 18079"/>
              </a:avLst>
            </a:prstGeom>
            <a:ln w="127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肘形连接符 24"/>
            <p:cNvCxnSpPr>
              <a:stCxn id="78" idx="3"/>
              <a:endCxn id="90" idx="1"/>
            </p:cNvCxnSpPr>
            <p:nvPr/>
          </p:nvCxnSpPr>
          <p:spPr>
            <a:xfrm>
              <a:off x="2675767" y="2230398"/>
              <a:ext cx="691893" cy="451950"/>
            </a:xfrm>
            <a:prstGeom prst="bentConnector3">
              <a:avLst>
                <a:gd name="adj1" fmla="val 100906"/>
              </a:avLst>
            </a:prstGeom>
            <a:ln w="12700" cmpd="sng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肘形连接符 25"/>
            <p:cNvCxnSpPr>
              <a:stCxn id="90" idx="1"/>
              <a:endCxn id="83" idx="1"/>
            </p:cNvCxnSpPr>
            <p:nvPr/>
          </p:nvCxnSpPr>
          <p:spPr>
            <a:xfrm rot="10800000" flipH="1" flipV="1">
              <a:off x="3367660" y="2682347"/>
              <a:ext cx="701178" cy="878519"/>
            </a:xfrm>
            <a:prstGeom prst="bentConnector3">
              <a:avLst>
                <a:gd name="adj1" fmla="val 18154"/>
              </a:avLst>
            </a:prstGeom>
            <a:ln w="127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肘形连接符 26"/>
            <p:cNvCxnSpPr>
              <a:stCxn id="81" idx="3"/>
              <a:endCxn id="90" idx="1"/>
            </p:cNvCxnSpPr>
            <p:nvPr/>
          </p:nvCxnSpPr>
          <p:spPr>
            <a:xfrm flipV="1">
              <a:off x="2675767" y="2682348"/>
              <a:ext cx="691893" cy="478189"/>
            </a:xfrm>
            <a:prstGeom prst="bentConnector3">
              <a:avLst>
                <a:gd name="adj1" fmla="val 101000"/>
              </a:avLst>
            </a:prstGeom>
            <a:ln w="12700" cmpd="sng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矩形 27"/>
            <p:cNvSpPr/>
            <p:nvPr/>
          </p:nvSpPr>
          <p:spPr>
            <a:xfrm>
              <a:off x="3367660" y="2606739"/>
              <a:ext cx="173336" cy="151218"/>
            </a:xfrm>
            <a:prstGeom prst="rect">
              <a:avLst/>
            </a:prstGeom>
            <a:noFill/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b="1" dirty="0">
                <a:solidFill>
                  <a:schemeClr val="tx1"/>
                </a:solidFill>
                <a:latin typeface="Candara"/>
                <a:cs typeface="Candara"/>
              </a:endParaRPr>
            </a:p>
          </p:txBody>
        </p:sp>
        <p:cxnSp>
          <p:nvCxnSpPr>
            <p:cNvPr id="91" name="肘形连接符 28"/>
            <p:cNvCxnSpPr>
              <a:stCxn id="83" idx="3"/>
              <a:endCxn id="84" idx="1"/>
            </p:cNvCxnSpPr>
            <p:nvPr/>
          </p:nvCxnSpPr>
          <p:spPr>
            <a:xfrm flipV="1">
              <a:off x="5730873" y="2819335"/>
              <a:ext cx="1028780" cy="741532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肘形连接符 29"/>
            <p:cNvCxnSpPr>
              <a:stCxn id="82" idx="3"/>
              <a:endCxn id="84" idx="1"/>
            </p:cNvCxnSpPr>
            <p:nvPr/>
          </p:nvCxnSpPr>
          <p:spPr>
            <a:xfrm>
              <a:off x="5730873" y="1435007"/>
              <a:ext cx="1028780" cy="1384328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tx1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箭头连接符 30"/>
            <p:cNvCxnSpPr>
              <a:stCxn id="84" idx="2"/>
              <a:endCxn id="68" idx="0"/>
            </p:cNvCxnSpPr>
            <p:nvPr/>
          </p:nvCxnSpPr>
          <p:spPr>
            <a:xfrm flipH="1">
              <a:off x="6025067" y="3275594"/>
              <a:ext cx="1494331" cy="1588292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肘形连接符 31"/>
            <p:cNvCxnSpPr>
              <a:stCxn id="90" idx="1"/>
              <a:endCxn id="69" idx="0"/>
            </p:cNvCxnSpPr>
            <p:nvPr/>
          </p:nvCxnSpPr>
          <p:spPr>
            <a:xfrm rot="10800000" flipH="1" flipV="1">
              <a:off x="3367660" y="2682348"/>
              <a:ext cx="4155512" cy="2181538"/>
            </a:xfrm>
            <a:prstGeom prst="bentConnector4">
              <a:avLst>
                <a:gd name="adj1" fmla="val 163"/>
                <a:gd name="adj2" fmla="val 71595"/>
              </a:avLst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箭头连接符 32"/>
            <p:cNvCxnSpPr>
              <a:stCxn id="77" idx="3"/>
              <a:endCxn id="65" idx="0"/>
            </p:cNvCxnSpPr>
            <p:nvPr/>
          </p:nvCxnSpPr>
          <p:spPr>
            <a:xfrm>
              <a:off x="2933021" y="2535411"/>
              <a:ext cx="321330" cy="22528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线箭头连接符 33"/>
            <p:cNvCxnSpPr>
              <a:stCxn id="65" idx="3"/>
              <a:endCxn id="67" idx="1"/>
            </p:cNvCxnSpPr>
            <p:nvPr/>
          </p:nvCxnSpPr>
          <p:spPr>
            <a:xfrm>
              <a:off x="4085368" y="5219163"/>
              <a:ext cx="412548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线箭头连接符 34"/>
            <p:cNvCxnSpPr>
              <a:endCxn id="69" idx="1"/>
            </p:cNvCxnSpPr>
            <p:nvPr/>
          </p:nvCxnSpPr>
          <p:spPr>
            <a:xfrm>
              <a:off x="6583321" y="5219163"/>
              <a:ext cx="381597" cy="1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肘形连接符 35"/>
            <p:cNvCxnSpPr>
              <a:stCxn id="71" idx="2"/>
              <a:endCxn id="85" idx="1"/>
            </p:cNvCxnSpPr>
            <p:nvPr/>
          </p:nvCxnSpPr>
          <p:spPr>
            <a:xfrm rot="16200000" flipH="1">
              <a:off x="1857251" y="4989554"/>
              <a:ext cx="598114" cy="2173068"/>
            </a:xfrm>
            <a:prstGeom prst="bentConnector2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肘形连接符 36"/>
            <p:cNvCxnSpPr/>
            <p:nvPr/>
          </p:nvCxnSpPr>
          <p:spPr>
            <a:xfrm>
              <a:off x="904703" y="5779023"/>
              <a:ext cx="2338139" cy="750195"/>
            </a:xfrm>
            <a:prstGeom prst="bentConnector3">
              <a:avLst>
                <a:gd name="adj1" fmla="val -24"/>
              </a:avLst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肘形连接符 37"/>
            <p:cNvCxnSpPr/>
            <p:nvPr/>
          </p:nvCxnSpPr>
          <p:spPr>
            <a:xfrm>
              <a:off x="1222174" y="5777031"/>
              <a:ext cx="2020668" cy="434668"/>
            </a:xfrm>
            <a:prstGeom prst="bentConnector3">
              <a:avLst>
                <a:gd name="adj1" fmla="val 386"/>
              </a:avLst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箭头连接符 38"/>
            <p:cNvCxnSpPr>
              <a:stCxn id="71" idx="0"/>
              <a:endCxn id="77" idx="2"/>
            </p:cNvCxnSpPr>
            <p:nvPr/>
          </p:nvCxnSpPr>
          <p:spPr>
            <a:xfrm flipV="1">
              <a:off x="1069774" y="3659710"/>
              <a:ext cx="847159" cy="125558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39"/>
            <p:cNvCxnSpPr/>
            <p:nvPr/>
          </p:nvCxnSpPr>
          <p:spPr>
            <a:xfrm flipV="1">
              <a:off x="1222174" y="3661703"/>
              <a:ext cx="858618" cy="125359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箭头连接符 40"/>
            <p:cNvCxnSpPr/>
            <p:nvPr/>
          </p:nvCxnSpPr>
          <p:spPr>
            <a:xfrm flipV="1">
              <a:off x="904703" y="3661703"/>
              <a:ext cx="851810" cy="125359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肘形连接符 41"/>
            <p:cNvCxnSpPr>
              <a:stCxn id="85" idx="3"/>
              <a:endCxn id="68" idx="2"/>
            </p:cNvCxnSpPr>
            <p:nvPr/>
          </p:nvCxnSpPr>
          <p:spPr>
            <a:xfrm flipV="1">
              <a:off x="4904877" y="5574442"/>
              <a:ext cx="1120190" cy="800703"/>
            </a:xfrm>
            <a:prstGeom prst="bentConnector2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肘形连接符 42"/>
            <p:cNvCxnSpPr>
              <a:stCxn id="85" idx="3"/>
              <a:endCxn id="69" idx="2"/>
            </p:cNvCxnSpPr>
            <p:nvPr/>
          </p:nvCxnSpPr>
          <p:spPr>
            <a:xfrm flipV="1">
              <a:off x="4904877" y="5574442"/>
              <a:ext cx="2618295" cy="800703"/>
            </a:xfrm>
            <a:prstGeom prst="bentConnector2">
              <a:avLst/>
            </a:prstGeom>
            <a:ln w="12700" cmpd="sng">
              <a:solidFill>
                <a:schemeClr val="tx1"/>
              </a:solidFill>
              <a:prstDash val="sysDash"/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43"/>
            <p:cNvCxnSpPr/>
            <p:nvPr/>
          </p:nvCxnSpPr>
          <p:spPr>
            <a:xfrm>
              <a:off x="81068" y="4417761"/>
              <a:ext cx="9008884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文本框 44"/>
            <p:cNvSpPr txBox="1"/>
            <p:nvPr/>
          </p:nvSpPr>
          <p:spPr>
            <a:xfrm>
              <a:off x="14641" y="4045750"/>
              <a:ext cx="689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latin typeface="Candara"/>
                  <a:cs typeface="Candara"/>
                </a:rPr>
                <a:t>User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  <p:sp>
          <p:nvSpPr>
            <p:cNvPr id="108" name="文本框 45"/>
            <p:cNvSpPr txBox="1"/>
            <p:nvPr/>
          </p:nvSpPr>
          <p:spPr>
            <a:xfrm>
              <a:off x="17630" y="4377442"/>
              <a:ext cx="8870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b="1" dirty="0" smtClean="0">
                  <a:latin typeface="Candara"/>
                  <a:cs typeface="Candara"/>
                </a:rPr>
                <a:t>Kernel</a:t>
              </a:r>
              <a:endParaRPr kumimoji="1" lang="zh-CN" altLang="en-US" b="1" dirty="0">
                <a:latin typeface="Candara"/>
                <a:cs typeface="Candara"/>
              </a:endParaRPr>
            </a:p>
          </p:txBody>
        </p:sp>
        <p:cxnSp>
          <p:nvCxnSpPr>
            <p:cNvPr id="109" name="直线箭头连接符 46"/>
            <p:cNvCxnSpPr>
              <a:stCxn id="63" idx="1"/>
              <a:endCxn id="71" idx="3"/>
            </p:cNvCxnSpPr>
            <p:nvPr/>
          </p:nvCxnSpPr>
          <p:spPr>
            <a:xfrm flipH="1">
              <a:off x="1900791" y="5211603"/>
              <a:ext cx="370141" cy="13455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prstDash val="solid"/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椭圆 47"/>
            <p:cNvSpPr/>
            <p:nvPr/>
          </p:nvSpPr>
          <p:spPr>
            <a:xfrm>
              <a:off x="3540996" y="999575"/>
              <a:ext cx="298539" cy="2872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kumimoji="1" lang="en-US" altLang="zh-CN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1</a:t>
              </a:r>
              <a:endParaRPr kumimoji="1" lang="zh-CN" alt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11" name="椭圆 48"/>
            <p:cNvSpPr/>
            <p:nvPr/>
          </p:nvSpPr>
          <p:spPr>
            <a:xfrm>
              <a:off x="3648225" y="3222941"/>
              <a:ext cx="298539" cy="2872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kumimoji="1" lang="zh-CN" altLang="zh-CN" b="1" dirty="0">
                  <a:solidFill>
                    <a:srgbClr val="000000"/>
                  </a:solidFill>
                  <a:latin typeface="Calibri"/>
                  <a:cs typeface="Calibri"/>
                </a:rPr>
                <a:t>2</a:t>
              </a:r>
              <a:endParaRPr kumimoji="1" lang="zh-CN" alt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12" name="椭圆 49"/>
            <p:cNvSpPr/>
            <p:nvPr/>
          </p:nvSpPr>
          <p:spPr>
            <a:xfrm>
              <a:off x="1930673" y="4908709"/>
              <a:ext cx="298539" cy="2872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kumimoji="1" lang="zh-CN" altLang="zh-CN" b="1" dirty="0">
                  <a:solidFill>
                    <a:srgbClr val="000000"/>
                  </a:solidFill>
                  <a:latin typeface="Calibri"/>
                  <a:cs typeface="Calibri"/>
                </a:rPr>
                <a:t>3</a:t>
              </a:r>
              <a:endParaRPr kumimoji="1" lang="zh-CN" alt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13" name="椭圆 50"/>
            <p:cNvSpPr/>
            <p:nvPr/>
          </p:nvSpPr>
          <p:spPr>
            <a:xfrm>
              <a:off x="2783751" y="3902126"/>
              <a:ext cx="298539" cy="2872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kumimoji="1" lang="zh-CN" altLang="zh-CN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4</a:t>
              </a:r>
              <a:endParaRPr kumimoji="1" lang="zh-CN" alt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114" name="椭圆 51"/>
            <p:cNvSpPr/>
            <p:nvPr/>
          </p:nvSpPr>
          <p:spPr>
            <a:xfrm>
              <a:off x="4145005" y="4868579"/>
              <a:ext cx="298539" cy="2872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zh-CN" altLang="en-US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 </a:t>
              </a:r>
              <a:r>
                <a:rPr kumimoji="1" lang="zh-CN" altLang="zh-CN" b="1" dirty="0" smtClean="0">
                  <a:solidFill>
                    <a:srgbClr val="000000"/>
                  </a:solidFill>
                  <a:latin typeface="Calibri"/>
                  <a:cs typeface="Calibri"/>
                </a:rPr>
                <a:t>5</a:t>
              </a:r>
              <a:endParaRPr kumimoji="1" lang="zh-CN" altLang="en-US" b="1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2205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Experimental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Setup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Intel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Skylake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machine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IPT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support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8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cores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&amp;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16GB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RAM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Debian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8.0,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Linux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kernel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4.3.0</a:t>
            </a:r>
            <a:endParaRPr lang="en-US" altLang="zh-CN" sz="2400" dirty="0">
              <a:latin typeface="Candara"/>
              <a:cs typeface="Candara"/>
            </a:endParaRPr>
          </a:p>
          <a:p>
            <a:pPr lvl="1"/>
            <a:endParaRPr lang="en-US" altLang="zh-CN" sz="1600" dirty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Dyninst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plugin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static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binary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analysis</a:t>
            </a: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AFL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fuzzing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software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collecting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training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inputs</a:t>
            </a:r>
          </a:p>
          <a:p>
            <a:pPr lvl="1"/>
            <a:r>
              <a:rPr lang="en-US" altLang="zh-CN" sz="2400" dirty="0" err="1">
                <a:latin typeface="Candara"/>
                <a:cs typeface="Candara"/>
              </a:rPr>
              <a:t>d</a:t>
            </a:r>
            <a:r>
              <a:rPr lang="en-US" altLang="zh-CN" sz="2400" dirty="0" err="1" smtClean="0">
                <a:latin typeface="Candara"/>
                <a:cs typeface="Candara"/>
              </a:rPr>
              <a:t>esock</a:t>
            </a:r>
            <a:r>
              <a:rPr lang="en-US" altLang="zh-CN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to channel socket communication to the console</a:t>
            </a:r>
          </a:p>
          <a:p>
            <a:pPr marL="457200" lvl="1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01469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6294"/>
            <a:ext cx="9144000" cy="1536715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Security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Analysis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detected</a:t>
            </a:r>
          </a:p>
          <a:p>
            <a:pPr lvl="1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ROP: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during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write()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syscall</a:t>
            </a:r>
            <a:endParaRPr lang="en-US" altLang="zh-C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SROP: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during</a:t>
            </a:r>
            <a:r>
              <a:rPr lang="zh-CN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sigreturn() syscall</a:t>
            </a:r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Average Indirect-targets Allowed (AIA)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summary</a:t>
            </a: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27223" y="3795889"/>
            <a:ext cx="761999" cy="10971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079926" y="3795889"/>
            <a:ext cx="761999" cy="109719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4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222" y="3573177"/>
            <a:ext cx="3056369" cy="3274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235" y="0"/>
            <a:ext cx="3324578" cy="34560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09" y="2253300"/>
            <a:ext cx="5443494" cy="425754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Macro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Benchmarks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Performance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Evaluation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/>
          <p:nvPr/>
        </p:nvSpPr>
        <p:spPr>
          <a:xfrm>
            <a:off x="4755445" y="4699000"/>
            <a:ext cx="465667" cy="730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68736" y="805762"/>
            <a:ext cx="465667" cy="18471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195734" y="5743222"/>
            <a:ext cx="465667" cy="4975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45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Summary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FlowGuard: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IPT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practical</a:t>
            </a:r>
            <a:r>
              <a:rPr lang="zh-CN" alt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CFI</a:t>
            </a:r>
          </a:p>
          <a:p>
            <a:pPr lvl="1"/>
            <a:r>
              <a:rPr lang="en-US" altLang="zh-CN" sz="2400" b="1" u="sng" dirty="0">
                <a:latin typeface="Candara"/>
                <a:cs typeface="Candara"/>
              </a:rPr>
              <a:t>Transparent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monitor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without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instrumentation</a:t>
            </a:r>
            <a:endParaRPr lang="en-US" altLang="zh-CN" sz="2400" u="sng" dirty="0">
              <a:latin typeface="Candara"/>
              <a:cs typeface="Candara"/>
            </a:endParaRPr>
          </a:p>
          <a:p>
            <a:pPr lvl="1"/>
            <a:r>
              <a:rPr lang="en-US" sz="2400" b="1" u="sng" dirty="0">
                <a:latin typeface="Candara"/>
                <a:cs typeface="Candara"/>
              </a:rPr>
              <a:t>Efficient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trace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and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check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by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separating</a:t>
            </a:r>
            <a:r>
              <a:rPr lang="zh-CN" altLang="zh-CN" sz="2400" b="1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fast and slow paths</a:t>
            </a:r>
          </a:p>
          <a:p>
            <a:pPr lvl="1"/>
            <a:r>
              <a:rPr lang="en-US" altLang="zh-CN" sz="2400" b="1" u="sng" dirty="0">
                <a:latin typeface="Candara"/>
                <a:cs typeface="Candara"/>
              </a:rPr>
              <a:t>Precise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CFI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enforcement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with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fine-grained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CFG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and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runtime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information</a:t>
            </a:r>
          </a:p>
          <a:p>
            <a:pPr lvl="1"/>
            <a:endParaRPr lang="en-US" altLang="zh-CN" sz="16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working prototype on Intel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Skylake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promising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result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Successfully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detect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ROP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like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attacks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optimize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AIA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Small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impact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041335" y="219972"/>
            <a:ext cx="1008001" cy="1203470"/>
            <a:chOff x="226147" y="137319"/>
            <a:chExt cx="1008001" cy="1203470"/>
          </a:xfrm>
        </p:grpSpPr>
        <p:sp>
          <p:nvSpPr>
            <p:cNvPr id="9" name="TextBox 8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pic>
        <p:nvPicPr>
          <p:cNvPr id="1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03" y="150217"/>
            <a:ext cx="1322732" cy="13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5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815" y="2373815"/>
            <a:ext cx="3036385" cy="30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标题 4"/>
          <p:cNvSpPr txBox="1">
            <a:spLocks/>
          </p:cNvSpPr>
          <p:nvPr/>
        </p:nvSpPr>
        <p:spPr>
          <a:xfrm>
            <a:off x="4495800" y="1692777"/>
            <a:ext cx="3124200" cy="68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altLang="zh-TW" sz="4400" cap="none" dirty="0" smtClean="0">
                <a:solidFill>
                  <a:srgbClr val="FF3399"/>
                </a:solidFill>
                <a:latin typeface="MV Boli" pitchFamily="2" charset="0"/>
                <a:cs typeface="MV Boli" pitchFamily="2" charset="0"/>
              </a:rPr>
              <a:t>Questions</a:t>
            </a:r>
            <a:endParaRPr lang="zh-TW" altLang="en-US" sz="4400" cap="none" dirty="0">
              <a:solidFill>
                <a:srgbClr val="FF3399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71850" y="3781620"/>
            <a:ext cx="3307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1800" dirty="0">
                <a:latin typeface="Eras Medium ITC" pitchFamily="34" charset="0"/>
                <a:cs typeface="Courier New" pitchFamily="49" charset="0"/>
                <a:hlinkClick r:id="rId4"/>
              </a:rPr>
              <a:t>http://</a:t>
            </a:r>
            <a:r>
              <a:rPr lang="en-US" altLang="zh-TW" sz="1800" dirty="0" smtClean="0">
                <a:latin typeface="Eras Medium ITC" pitchFamily="34" charset="0"/>
                <a:cs typeface="Courier New" pitchFamily="49" charset="0"/>
                <a:hlinkClick r:id="rId4"/>
              </a:rPr>
              <a:t>ipads.se.sjtu.edu.cn</a:t>
            </a:r>
            <a:endParaRPr lang="en-US" altLang="zh-TW" sz="1800" dirty="0">
              <a:latin typeface="Eras Medium ITC" pitchFamily="34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88003" y="2941881"/>
            <a:ext cx="3695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2400" dirty="0">
                <a:latin typeface="Century Gothic" charset="0"/>
                <a:ea typeface="Century Gothic" charset="0"/>
                <a:cs typeface="Century Gothic" charset="0"/>
              </a:rPr>
              <a:t>Institute of Parallel A</a:t>
            </a:r>
            <a:r>
              <a:rPr lang="en-US" altLang="zh-TW" sz="2400" dirty="0" smtClean="0">
                <a:latin typeface="Century Gothic" charset="0"/>
                <a:ea typeface="Century Gothic" charset="0"/>
                <a:cs typeface="Century Gothic" charset="0"/>
              </a:rPr>
              <a:t>nd </a:t>
            </a:r>
            <a:r>
              <a:rPr lang="en-US" altLang="zh-TW" sz="2400" dirty="0">
                <a:latin typeface="Century Gothic" charset="0"/>
                <a:ea typeface="Century Gothic" charset="0"/>
                <a:cs typeface="Century Gothic" charset="0"/>
              </a:rPr>
              <a:t>Distributed Systems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8041335" y="219972"/>
            <a:ext cx="1008001" cy="1203470"/>
            <a:chOff x="226147" y="137319"/>
            <a:chExt cx="1008001" cy="1203470"/>
          </a:xfrm>
        </p:grpSpPr>
        <p:sp>
          <p:nvSpPr>
            <p:cNvPr id="29" name="TextBox 28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03" y="150217"/>
            <a:ext cx="1322732" cy="132273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Thanks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01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26736</TotalTime>
  <Words>1449</Words>
  <Application>Microsoft Macintosh PowerPoint</Application>
  <PresentationFormat>On-screen Show (4:3)</PresentationFormat>
  <Paragraphs>434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CloudVisor-Austin</vt:lpstr>
      <vt:lpstr>Transparent and Efficient  CFI Enforcement  with Intel Processor Trace (IPT)</vt:lpstr>
      <vt:lpstr>Control Flow Hijacking Attacks</vt:lpstr>
      <vt:lpstr>Attacks &amp; Defenses</vt:lpstr>
      <vt:lpstr>Program’s Control Flow</vt:lpstr>
      <vt:lpstr>Runtime CFI Enforcement</vt:lpstr>
      <vt:lpstr>Transparent Monitoring</vt:lpstr>
      <vt:lpstr>How to Trace</vt:lpstr>
      <vt:lpstr>When to trigger</vt:lpstr>
      <vt:lpstr>What to check</vt:lpstr>
      <vt:lpstr>In a Summary…</vt:lpstr>
      <vt:lpstr>PowerPoint Presentation</vt:lpstr>
      <vt:lpstr>PowerPoint Presentation</vt:lpstr>
      <vt:lpstr>PowerPoint Presentation</vt:lpstr>
      <vt:lpstr>PowerPoint Presentation</vt:lpstr>
      <vt:lpstr>Contribution</vt:lpstr>
      <vt:lpstr>Outline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FlowGuard Architecture</vt:lpstr>
      <vt:lpstr>Experimental Setup</vt:lpstr>
      <vt:lpstr>Security Analysis</vt:lpstr>
      <vt:lpstr>Performance Evaluation</vt:lpstr>
      <vt:lpstr>Summary</vt:lpstr>
      <vt:lpstr>PowerPoint Presentation</vt:lpstr>
    </vt:vector>
  </TitlesOfParts>
  <Company>SJTU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Concurrent and Consistent  Virtual Machine Introspection with Hardware Transactional Memory</dc:title>
  <dc:creator>Leo Luis</dc:creator>
  <cp:lastModifiedBy>Leo Luis</cp:lastModifiedBy>
  <cp:revision>1530</cp:revision>
  <dcterms:created xsi:type="dcterms:W3CDTF">2014-02-08T14:50:46Z</dcterms:created>
  <dcterms:modified xsi:type="dcterms:W3CDTF">2017-05-27T02:05:50Z</dcterms:modified>
</cp:coreProperties>
</file>