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0"/>
  </p:notesMasterIdLst>
  <p:sldIdLst>
    <p:sldId id="257" r:id="rId2"/>
    <p:sldId id="530" r:id="rId3"/>
    <p:sldId id="532" r:id="rId4"/>
    <p:sldId id="374" r:id="rId5"/>
    <p:sldId id="531" r:id="rId6"/>
    <p:sldId id="498" r:id="rId7"/>
    <p:sldId id="548" r:id="rId8"/>
    <p:sldId id="499" r:id="rId9"/>
    <p:sldId id="552" r:id="rId10"/>
    <p:sldId id="561" r:id="rId11"/>
    <p:sldId id="549" r:id="rId12"/>
    <p:sldId id="540" r:id="rId13"/>
    <p:sldId id="553" r:id="rId14"/>
    <p:sldId id="513" r:id="rId15"/>
    <p:sldId id="554" r:id="rId16"/>
    <p:sldId id="558" r:id="rId17"/>
    <p:sldId id="500" r:id="rId18"/>
    <p:sldId id="559" r:id="rId19"/>
    <p:sldId id="541" r:id="rId20"/>
    <p:sldId id="514" r:id="rId21"/>
    <p:sldId id="542" r:id="rId22"/>
    <p:sldId id="543" r:id="rId23"/>
    <p:sldId id="544" r:id="rId24"/>
    <p:sldId id="515" r:id="rId25"/>
    <p:sldId id="550" r:id="rId26"/>
    <p:sldId id="555" r:id="rId27"/>
    <p:sldId id="536" r:id="rId28"/>
    <p:sldId id="566" r:id="rId29"/>
    <p:sldId id="567" r:id="rId30"/>
    <p:sldId id="568" r:id="rId31"/>
    <p:sldId id="551" r:id="rId32"/>
    <p:sldId id="526" r:id="rId33"/>
    <p:sldId id="505" r:id="rId34"/>
    <p:sldId id="524" r:id="rId35"/>
    <p:sldId id="511" r:id="rId36"/>
    <p:sldId id="547" r:id="rId37"/>
    <p:sldId id="510" r:id="rId38"/>
    <p:sldId id="56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99"/>
    <a:srgbClr val="C3D69B"/>
    <a:srgbClr val="FFA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52" autoAdjust="0"/>
    <p:restoredTop sz="79148" autoAdjust="0"/>
  </p:normalViewPr>
  <p:slideViewPr>
    <p:cSldViewPr snapToGrid="0" snapToObjects="1">
      <p:cViewPr>
        <p:scale>
          <a:sx n="90" d="100"/>
          <a:sy n="90" d="100"/>
        </p:scale>
        <p:origin x="-148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interSettings" Target="printerSettings/printerSettings1.bin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6041144740371"/>
          <c:y val="0.105490663079306"/>
          <c:w val="0.70686332288961"/>
          <c:h val="0.86024483656186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Application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Improper error handling</c:v>
                </c:pt>
                <c:pt idx="1">
                  <c:v>Improper null terminator</c:v>
                </c:pt>
                <c:pt idx="2">
                  <c:v>Invalid pointer</c:v>
                </c:pt>
                <c:pt idx="3">
                  <c:v>Plaintext in memory</c:v>
                </c:pt>
                <c:pt idx="4">
                  <c:v>Off-by-one vulns</c:v>
                </c:pt>
                <c:pt idx="5">
                  <c:v>Others</c:v>
                </c:pt>
                <c:pt idx="6">
                  <c:v>Out-of-bound read</c:v>
                </c:pt>
                <c:pt idx="7">
                  <c:v>Uninitialized memory</c:v>
                </c:pt>
                <c:pt idx="8">
                  <c:v>Use-after-free vulns</c:v>
                </c:pt>
                <c:pt idx="9">
                  <c:v>Total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13.0</c:v>
                </c:pt>
                <c:pt idx="1">
                  <c:v>3.0</c:v>
                </c:pt>
                <c:pt idx="2">
                  <c:v>1.0</c:v>
                </c:pt>
                <c:pt idx="3">
                  <c:v>12.0</c:v>
                </c:pt>
                <c:pt idx="4">
                  <c:v>6.0</c:v>
                </c:pt>
                <c:pt idx="5">
                  <c:v>38.0</c:v>
                </c:pt>
                <c:pt idx="6">
                  <c:v>41.0</c:v>
                </c:pt>
                <c:pt idx="7">
                  <c:v>35.0</c:v>
                </c:pt>
                <c:pt idx="8">
                  <c:v>21.0</c:v>
                </c:pt>
                <c:pt idx="9">
                  <c:v>188.0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Kernel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Improper error handling</c:v>
                </c:pt>
                <c:pt idx="1">
                  <c:v>Improper null terminator</c:v>
                </c:pt>
                <c:pt idx="2">
                  <c:v>Invalid pointer</c:v>
                </c:pt>
                <c:pt idx="3">
                  <c:v>Plaintext in memory</c:v>
                </c:pt>
                <c:pt idx="4">
                  <c:v>Off-by-one vulns</c:v>
                </c:pt>
                <c:pt idx="5">
                  <c:v>Others</c:v>
                </c:pt>
                <c:pt idx="6">
                  <c:v>Out-of-bound read</c:v>
                </c:pt>
                <c:pt idx="7">
                  <c:v>Uninitialized memory</c:v>
                </c:pt>
                <c:pt idx="8">
                  <c:v>Use-after-free vulns</c:v>
                </c:pt>
                <c:pt idx="9">
                  <c:v>Total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8.0</c:v>
                </c:pt>
                <c:pt idx="1">
                  <c:v>6.0</c:v>
                </c:pt>
                <c:pt idx="2">
                  <c:v>6.0</c:v>
                </c:pt>
                <c:pt idx="3">
                  <c:v>0.0</c:v>
                </c:pt>
                <c:pt idx="4">
                  <c:v>0.0</c:v>
                </c:pt>
                <c:pt idx="5">
                  <c:v>24.0</c:v>
                </c:pt>
                <c:pt idx="6">
                  <c:v>24.0</c:v>
                </c:pt>
                <c:pt idx="7">
                  <c:v>112.0</c:v>
                </c:pt>
                <c:pt idx="8">
                  <c:v>10.0</c:v>
                </c:pt>
                <c:pt idx="9">
                  <c:v>200.0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32124888"/>
        <c:axId val="-2132121848"/>
      </c:barChart>
      <c:catAx>
        <c:axId val="-213212488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Candara"/>
                <a:cs typeface="Candara"/>
              </a:defRPr>
            </a:pPr>
            <a:endParaRPr lang="en-US"/>
          </a:p>
        </c:txPr>
        <c:crossAx val="-2132121848"/>
        <c:crosses val="autoZero"/>
        <c:auto val="1"/>
        <c:lblAlgn val="ctr"/>
        <c:lblOffset val="100"/>
        <c:noMultiLvlLbl val="0"/>
      </c:catAx>
      <c:valAx>
        <c:axId val="-2132121848"/>
        <c:scaling>
          <c:orientation val="minMax"/>
          <c:max val="220.0"/>
          <c:min val="0.0"/>
        </c:scaling>
        <c:delete val="0"/>
        <c:axPos val="t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Candara"/>
                <a:cs typeface="Candara"/>
              </a:defRPr>
            </a:pPr>
            <a:endParaRPr lang="en-US"/>
          </a:p>
        </c:txPr>
        <c:crossAx val="-2132124888"/>
        <c:crosses val="autoZero"/>
        <c:crossBetween val="between"/>
        <c:minorUnit val="10.0"/>
      </c:valAx>
    </c:plotArea>
    <c:legend>
      <c:legendPos val="r"/>
      <c:layout>
        <c:manualLayout>
          <c:xMode val="edge"/>
          <c:yMode val="edge"/>
          <c:x val="0.797677217154426"/>
          <c:y val="0.389970483965832"/>
          <c:w val="0.173499775307967"/>
          <c:h val="0.156801492944335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>
              <a:latin typeface="Candara"/>
              <a:cs typeface="Candara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 smtClean="0">
                <a:latin typeface="Candara"/>
                <a:cs typeface="Candara"/>
              </a:rPr>
              <a:t>Time</a:t>
            </a:r>
            <a:r>
              <a:rPr lang="zh-CN" altLang="en-US" sz="1800" dirty="0" smtClean="0">
                <a:latin typeface="Candara"/>
                <a:cs typeface="Candara"/>
              </a:rPr>
              <a:t> </a:t>
            </a:r>
            <a:r>
              <a:rPr lang="en-US" altLang="zh-CN" sz="1800" dirty="0" smtClean="0">
                <a:latin typeface="Candara"/>
                <a:cs typeface="Candara"/>
              </a:rPr>
              <a:t>(ns)</a:t>
            </a:r>
            <a:endParaRPr lang="en-US" sz="1800" dirty="0">
              <a:latin typeface="Candara"/>
              <a:cs typeface="Candara"/>
            </a:endParaRPr>
          </a:p>
        </c:rich>
      </c:tx>
      <c:layout>
        <c:manualLayout>
          <c:xMode val="edge"/>
          <c:yMode val="edge"/>
          <c:x val="0.00117681356509856"/>
          <c:y val="0.0396758114157846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-0.06853123099814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"/>
                  <c:y val="-0.0793516228315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0"/>
                  <c:y val="-0.3534754107951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Candara"/>
                    <a:cs typeface="Candar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Function call</c:v>
                </c:pt>
                <c:pt idx="1">
                  <c:v>System call</c:v>
                </c:pt>
                <c:pt idx="2">
                  <c:v>VM call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3.37</c:v>
                </c:pt>
                <c:pt idx="1">
                  <c:v>64.65000000000001</c:v>
                </c:pt>
                <c:pt idx="2">
                  <c:v>544.4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1883320"/>
        <c:axId val="2121662168"/>
      </c:barChart>
      <c:catAx>
        <c:axId val="2121883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ndara"/>
                <a:cs typeface="Candara"/>
              </a:defRPr>
            </a:pPr>
            <a:endParaRPr lang="en-US"/>
          </a:p>
        </c:txPr>
        <c:crossAx val="2121662168"/>
        <c:crosses val="autoZero"/>
        <c:auto val="1"/>
        <c:lblAlgn val="ctr"/>
        <c:lblOffset val="100"/>
        <c:noMultiLvlLbl val="0"/>
      </c:catAx>
      <c:valAx>
        <c:axId val="2121662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ndara"/>
                <a:cs typeface="Candara"/>
              </a:defRPr>
            </a:pPr>
            <a:endParaRPr lang="en-US"/>
          </a:p>
        </c:txPr>
        <c:crossAx val="2121883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 smtClean="0">
                <a:latin typeface="Candara"/>
                <a:cs typeface="Candara"/>
              </a:rPr>
              <a:t>Time</a:t>
            </a:r>
            <a:r>
              <a:rPr lang="zh-CN" altLang="en-US" sz="1800" dirty="0" smtClean="0">
                <a:latin typeface="Candara"/>
                <a:cs typeface="Candara"/>
              </a:rPr>
              <a:t> </a:t>
            </a:r>
            <a:r>
              <a:rPr lang="en-US" altLang="zh-CN" sz="1800" dirty="0" smtClean="0">
                <a:latin typeface="Candara"/>
                <a:cs typeface="Candara"/>
              </a:rPr>
              <a:t>(ns)</a:t>
            </a:r>
            <a:endParaRPr lang="en-US" sz="1800" dirty="0">
              <a:latin typeface="Candara"/>
              <a:cs typeface="Candara"/>
            </a:endParaRPr>
          </a:p>
        </c:rich>
      </c:tx>
      <c:layout>
        <c:manualLayout>
          <c:xMode val="edge"/>
          <c:yMode val="edge"/>
          <c:x val="0.00117681356509856"/>
          <c:y val="0.0396758114157846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Time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0"/>
                  <c:y val="-0.06853123099814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397433580477554"/>
                  <c:y val="-0.09132667662077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6469913573843E-7"/>
                  <c:y val="-0.2995874246310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0198716790238781"/>
                  <c:y val="-0.08981328736904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Candara"/>
                    <a:cs typeface="Candara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Function call</c:v>
                </c:pt>
                <c:pt idx="1">
                  <c:v>System call</c:v>
                </c:pt>
                <c:pt idx="2">
                  <c:v>VM call</c:v>
                </c:pt>
                <c:pt idx="3">
                  <c:v>VMFUNC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3.37</c:v>
                </c:pt>
                <c:pt idx="1">
                  <c:v>64.65000000000001</c:v>
                </c:pt>
                <c:pt idx="2">
                  <c:v>544.4</c:v>
                </c:pt>
                <c:pt idx="3">
                  <c:v>63.22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1736376"/>
        <c:axId val="2121739416"/>
      </c:barChart>
      <c:catAx>
        <c:axId val="2121736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ndara"/>
                <a:cs typeface="Candara"/>
              </a:defRPr>
            </a:pPr>
            <a:endParaRPr lang="en-US"/>
          </a:p>
        </c:txPr>
        <c:crossAx val="2121739416"/>
        <c:crosses val="autoZero"/>
        <c:auto val="1"/>
        <c:lblAlgn val="ctr"/>
        <c:lblOffset val="100"/>
        <c:noMultiLvlLbl val="0"/>
      </c:catAx>
      <c:valAx>
        <c:axId val="2121739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Candara"/>
                <a:cs typeface="Candara"/>
              </a:defRPr>
            </a:pPr>
            <a:endParaRPr lang="en-US"/>
          </a:p>
        </c:txPr>
        <c:crossAx val="2121736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A15C1-B2D1-BD42-851F-39DF0D2AF028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96937-9D60-CC49-93E3-77AA9E467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7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05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10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BC088-8DDE-FA47-8B58-A6BA289C0DA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594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A96937-9D60-CC49-93E3-77AA9E467F3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3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96A63-EB88-E84A-BFB3-C9A294BB8823}" type="datetimeFigureOut">
              <a:rPr lang="en-US" smtClean="0"/>
              <a:t>5/27/17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F33D7-29FA-BF45-A355-FC19246892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kerneis.github.io/cil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hyperlink" Target="http://ipads.se.sjtu.edu.cn/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669" y="1955439"/>
            <a:ext cx="8423252" cy="1470025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Thwarting Memory Disclosure with Efficient Hypervisor-enforced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/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</a:b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Intra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-domain Isolation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1341" y="4260996"/>
            <a:ext cx="78733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andara"/>
                <a:cs typeface="Candara"/>
              </a:rPr>
              <a:t>Yutao Liu</a:t>
            </a:r>
            <a:r>
              <a:rPr lang="en-US" altLang="zh-CN" sz="2400" dirty="0" smtClean="0">
                <a:latin typeface="Candara"/>
                <a:cs typeface="Candara"/>
              </a:rPr>
              <a:t>, </a:t>
            </a:r>
            <a:r>
              <a:rPr lang="en-US" altLang="zh-CN" sz="2400" dirty="0" err="1" smtClean="0">
                <a:latin typeface="Candara"/>
                <a:cs typeface="Candara"/>
              </a:rPr>
              <a:t>Tianyu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Zhou,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err="1" smtClean="0">
                <a:latin typeface="Candara"/>
                <a:cs typeface="Candara"/>
              </a:rPr>
              <a:t>Kexin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Chen,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Haibo Chen, </a:t>
            </a:r>
            <a:r>
              <a:rPr lang="en-US" altLang="zh-CN" sz="2400" dirty="0" err="1" smtClean="0">
                <a:latin typeface="Candara"/>
                <a:cs typeface="Candara"/>
              </a:rPr>
              <a:t>Yubin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Xia</a:t>
            </a:r>
          </a:p>
          <a:p>
            <a:endParaRPr lang="en-US" altLang="zh-CN" sz="1600" dirty="0" smtClean="0">
              <a:latin typeface="Candara"/>
              <a:cs typeface="Candara"/>
            </a:endParaRP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Institute of Parallel and Distributed System (IPADS)</a:t>
            </a: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Shanghai </a:t>
            </a: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Jiao Tong </a:t>
            </a:r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</a:rPr>
              <a:t>University</a:t>
            </a:r>
          </a:p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ndara"/>
                <a:cs typeface="Candara"/>
                <a:hlinkClick r:id="rId3"/>
              </a:rPr>
              <a:t>http://ipads.se.sjtu.edu.cn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1683" y="0"/>
            <a:ext cx="772510" cy="14504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000" dirty="0" smtClean="0">
              <a:latin typeface="Candara"/>
              <a:cs typeface="Candara"/>
            </a:endParaRPr>
          </a:p>
          <a:p>
            <a:pPr algn="ctr"/>
            <a:endParaRPr lang="en-US" altLang="zh-CN" sz="2000" dirty="0" smtClean="0">
              <a:latin typeface="Candara"/>
              <a:cs typeface="Candara"/>
            </a:endParaRPr>
          </a:p>
          <a:p>
            <a:pPr algn="ctr"/>
            <a:r>
              <a:rPr lang="en-US" altLang="zh-CN" sz="2000" dirty="0" smtClean="0">
                <a:latin typeface="Candara"/>
                <a:cs typeface="Candara"/>
              </a:rPr>
              <a:t>CCS</a:t>
            </a:r>
          </a:p>
          <a:p>
            <a:pPr algn="ctr"/>
            <a:r>
              <a:rPr lang="en-US" altLang="zh-CN" sz="2000" dirty="0" smtClean="0">
                <a:latin typeface="Candara"/>
                <a:cs typeface="Candara"/>
              </a:rPr>
              <a:t>2015</a:t>
            </a:r>
            <a:endParaRPr lang="zh-CN" altLang="en-US" sz="2000" dirty="0">
              <a:latin typeface="Candara"/>
              <a:cs typeface="Candara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493781" y="84563"/>
            <a:ext cx="1008001" cy="1203470"/>
            <a:chOff x="226147" y="137319"/>
            <a:chExt cx="1008001" cy="1203470"/>
          </a:xfrm>
        </p:grpSpPr>
        <p:sp>
          <p:nvSpPr>
            <p:cNvPr id="13" name="TextBox 12"/>
            <p:cNvSpPr txBox="1"/>
            <p:nvPr/>
          </p:nvSpPr>
          <p:spPr>
            <a:xfrm>
              <a:off x="226148" y="971457"/>
              <a:ext cx="1008000" cy="369332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/>
              <a:r>
                <a:rPr lang="en-US" altLang="zh-CN" sz="24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V Boli" pitchFamily="2" charset="0"/>
                  <a:ea typeface="Ebrima" pitchFamily="2" charset="0"/>
                  <a:cs typeface="MV Boli" pitchFamily="2" charset="0"/>
                </a:rPr>
                <a:t>IPADS</a:t>
              </a:r>
              <a:endParaRPr lang="zh-CN" alt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26147" y="137319"/>
              <a:ext cx="1008001" cy="811367"/>
              <a:chOff x="226147" y="137319"/>
              <a:chExt cx="1008001" cy="81136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226147" y="137319"/>
                <a:ext cx="1008001" cy="811367"/>
              </a:xfrm>
              <a:prstGeom prst="rect">
                <a:avLst/>
              </a:prstGeom>
              <a:noFill/>
            </p:spPr>
            <p:txBody>
              <a:bodyPr wrap="square" lIns="0" tIns="36000" rIns="0" bIns="36000" rtlCol="0">
                <a:spAutoFit/>
              </a:bodyPr>
              <a:lstStyle/>
              <a:p>
                <a:pPr algn="ctr"/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nstitute of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P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arallel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D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istributed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S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ystems</a:t>
                </a:r>
                <a:endParaRPr lang="zh-CN" altLang="en-US" sz="1200" dirty="0">
                  <a:latin typeface="Bookman Old Style" pitchFamily="18" charset="0"/>
                  <a:cs typeface="MV Boli" pitchFamily="2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26148" y="150189"/>
                <a:ext cx="1008000" cy="79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  <p:pic>
        <p:nvPicPr>
          <p:cNvPr id="17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9" y="14808"/>
            <a:ext cx="1322732" cy="132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31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737" y="12701"/>
            <a:ext cx="2665262" cy="19846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374" y="2412258"/>
            <a:ext cx="1088319" cy="1088319"/>
          </a:xfrm>
          <a:prstGeom prst="rect">
            <a:avLst/>
          </a:prstGeom>
        </p:spPr>
      </p:pic>
      <p:sp>
        <p:nvSpPr>
          <p:cNvPr id="43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Intra-app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disclosure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One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over-read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bug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discloses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whole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data</a:t>
            </a:r>
          </a:p>
          <a:p>
            <a:pPr marL="457200" lvl="1" indent="0">
              <a:buNone/>
            </a:pPr>
            <a:endParaRPr lang="en-US" altLang="zh-CN" sz="2400" b="1" dirty="0">
              <a:latin typeface="Candara"/>
              <a:cs typeface="Candara"/>
            </a:endParaRPr>
          </a:p>
          <a:p>
            <a:pPr marL="457200" lvl="1" indent="0">
              <a:buNone/>
            </a:pPr>
            <a:endParaRPr lang="en-US" altLang="zh-CN" sz="2400" b="1" dirty="0">
              <a:latin typeface="Candara"/>
              <a:cs typeface="Candara"/>
            </a:endParaRPr>
          </a:p>
          <a:p>
            <a:pPr lvl="1"/>
            <a:endParaRPr lang="en-US" altLang="zh-CN" sz="3200" b="1" dirty="0" smtClean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Affect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over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60%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websites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Attackers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steal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private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keys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user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accounts</a:t>
            </a:r>
          </a:p>
          <a:p>
            <a:pPr lvl="1"/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marL="457200" lvl="1" indent="0">
              <a:buNone/>
            </a:pPr>
            <a:endParaRPr lang="en-US" altLang="zh-CN" sz="2400" dirty="0">
              <a:latin typeface="Candara"/>
              <a:cs typeface="Candara"/>
            </a:endParaRP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HeartBleed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Attack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388" y="4861691"/>
            <a:ext cx="4173344" cy="1804486"/>
          </a:xfrm>
          <a:prstGeom prst="rect">
            <a:avLst/>
          </a:prstGeom>
        </p:spPr>
      </p:pic>
      <p:sp>
        <p:nvSpPr>
          <p:cNvPr id="46" name="Explosion 2 45"/>
          <p:cNvSpPr/>
          <p:nvPr/>
        </p:nvSpPr>
        <p:spPr>
          <a:xfrm>
            <a:off x="4694006" y="2879712"/>
            <a:ext cx="436725" cy="442271"/>
          </a:xfrm>
          <a:prstGeom prst="irregularSeal2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11375" y="2412258"/>
            <a:ext cx="1278221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latin typeface="Candara"/>
                <a:cs typeface="Candara"/>
              </a:rPr>
              <a:t>010000100001110100001001001001010</a:t>
            </a:r>
            <a:r>
              <a:rPr lang="en-US" altLang="zh-CN" sz="1400" b="1" dirty="0" smtClean="0">
                <a:latin typeface="Candara"/>
                <a:cs typeface="Candara"/>
              </a:rPr>
              <a:t>privatekeys</a:t>
            </a:r>
            <a:r>
              <a:rPr lang="en-US" altLang="zh-CN" sz="1400" dirty="0" smtClean="0">
                <a:latin typeface="Candara"/>
                <a:cs typeface="Candara"/>
              </a:rPr>
              <a:t>101100111100010</a:t>
            </a:r>
            <a:r>
              <a:rPr lang="en-US" altLang="zh-CN" sz="1400" b="1" dirty="0" smtClean="0">
                <a:latin typeface="Candara"/>
                <a:cs typeface="Candara"/>
              </a:rPr>
              <a:t>password</a:t>
            </a:r>
            <a:r>
              <a:rPr lang="en-US" altLang="zh-CN" sz="1400" dirty="0" smtClean="0">
                <a:latin typeface="Candara"/>
                <a:cs typeface="Candara"/>
              </a:rPr>
              <a:t>001011110010000111110</a:t>
            </a:r>
            <a:endParaRPr lang="en-US" altLang="zh-CN" sz="1400" dirty="0">
              <a:latin typeface="Candara"/>
              <a:cs typeface="Candara"/>
            </a:endParaRPr>
          </a:p>
        </p:txBody>
      </p:sp>
      <p:cxnSp>
        <p:nvCxnSpPr>
          <p:cNvPr id="48" name="Curved Connector 47"/>
          <p:cNvCxnSpPr>
            <a:stCxn id="46" idx="3"/>
          </p:cNvCxnSpPr>
          <p:nvPr/>
        </p:nvCxnSpPr>
        <p:spPr>
          <a:xfrm flipV="1">
            <a:off x="5130731" y="2463570"/>
            <a:ext cx="980644" cy="552202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>
            <a:stCxn id="46" idx="3"/>
          </p:cNvCxnSpPr>
          <p:nvPr/>
        </p:nvCxnSpPr>
        <p:spPr>
          <a:xfrm>
            <a:off x="5130731" y="3015772"/>
            <a:ext cx="980644" cy="947984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530480" y="2669463"/>
            <a:ext cx="1420897" cy="307777"/>
          </a:xfrm>
          <a:prstGeom prst="rect">
            <a:avLst/>
          </a:prstGeom>
          <a:noFill/>
          <a:ln w="19050" cmpd="sng"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latin typeface="Candara"/>
                <a:cs typeface="Candara"/>
              </a:rPr>
              <a:t>Heartbeat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msg</a:t>
            </a:r>
            <a:endParaRPr lang="en-US" altLang="zh-CN" sz="1400" dirty="0">
              <a:latin typeface="Candara"/>
              <a:cs typeface="Candara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1834564" y="3053579"/>
            <a:ext cx="2859442" cy="12235"/>
          </a:xfrm>
          <a:prstGeom prst="straightConnector1">
            <a:avLst/>
          </a:prstGeom>
          <a:ln w="1270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4214479" y="3270671"/>
            <a:ext cx="1366203" cy="307777"/>
          </a:xfrm>
          <a:prstGeom prst="rect">
            <a:avLst/>
          </a:prstGeom>
          <a:noFill/>
          <a:ln w="19050" cmpd="sng"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smtClean="0">
                <a:latin typeface="Candara"/>
                <a:cs typeface="Candara"/>
              </a:rPr>
              <a:t>Over-read</a:t>
            </a:r>
            <a:r>
              <a:rPr lang="zh-CN" altLang="en-US" sz="1400" b="1" dirty="0" smtClean="0">
                <a:latin typeface="Candara"/>
                <a:cs typeface="Candara"/>
              </a:rPr>
              <a:t> </a:t>
            </a:r>
            <a:r>
              <a:rPr lang="en-US" altLang="zh-CN" sz="1400" b="1" dirty="0" smtClean="0">
                <a:latin typeface="Candara"/>
                <a:cs typeface="Candara"/>
              </a:rPr>
              <a:t>bug</a:t>
            </a:r>
            <a:endParaRPr lang="en-US" altLang="zh-CN" sz="1400" b="1" dirty="0">
              <a:latin typeface="Candara"/>
              <a:cs typeface="Candara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069774" y="3371286"/>
            <a:ext cx="970052" cy="307777"/>
          </a:xfrm>
          <a:prstGeom prst="rect">
            <a:avLst/>
          </a:prstGeom>
          <a:noFill/>
          <a:ln w="19050" cmpd="sng"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smtClean="0">
                <a:latin typeface="Candara"/>
                <a:cs typeface="Candara"/>
              </a:rPr>
              <a:t>Attackers</a:t>
            </a:r>
            <a:endParaRPr lang="en-US" altLang="zh-CN" sz="1400" b="1" dirty="0">
              <a:latin typeface="Candara"/>
              <a:cs typeface="Candara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1845845" y="3180323"/>
            <a:ext cx="2859442" cy="12235"/>
          </a:xfrm>
          <a:prstGeom prst="straightConnector1">
            <a:avLst/>
          </a:prstGeom>
          <a:ln w="12700" cmpd="sng">
            <a:solidFill>
              <a:schemeClr val="tx1"/>
            </a:solidFill>
            <a:prstDash val="solid"/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221036" y="3283671"/>
            <a:ext cx="1974102" cy="307777"/>
          </a:xfrm>
          <a:prstGeom prst="rect">
            <a:avLst/>
          </a:prstGeom>
          <a:noFill/>
          <a:ln w="19050" cmpd="sng"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 smtClean="0">
                <a:latin typeface="Candara"/>
                <a:cs typeface="Candara"/>
              </a:rPr>
              <a:t>Arbitrary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memory</a:t>
            </a:r>
            <a:r>
              <a:rPr lang="zh-CN" altLang="en-US" sz="1400" dirty="0" smtClean="0"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latin typeface="Candara"/>
                <a:cs typeface="Candara"/>
              </a:rPr>
              <a:t>data</a:t>
            </a:r>
            <a:endParaRPr lang="en-US" altLang="zh-CN" sz="1400" dirty="0">
              <a:latin typeface="Candara"/>
              <a:cs typeface="Candara"/>
            </a:endParaRPr>
          </a:p>
        </p:txBody>
      </p:sp>
      <p:sp>
        <p:nvSpPr>
          <p:cNvPr id="67" name="Left Brace 66"/>
          <p:cNvSpPr/>
          <p:nvPr/>
        </p:nvSpPr>
        <p:spPr>
          <a:xfrm rot="10800000" flipV="1">
            <a:off x="7389595" y="2463570"/>
            <a:ext cx="179623" cy="1549126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7524466" y="3052986"/>
            <a:ext cx="878650" cy="307777"/>
          </a:xfrm>
          <a:prstGeom prst="rect">
            <a:avLst/>
          </a:prstGeom>
          <a:noFill/>
          <a:ln w="19050" cmpd="sng"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 smtClean="0">
                <a:latin typeface="Candara"/>
                <a:cs typeface="Candara"/>
              </a:rPr>
              <a:t>Memory</a:t>
            </a:r>
            <a:endParaRPr lang="en-US" altLang="zh-CN" sz="14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187893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Memory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Disclosure</a:t>
            </a:r>
            <a:r>
              <a:rPr lang="zh-CN" altLang="en-US" sz="360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Vuls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are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revalent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457200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CVEs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summary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(2000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~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2015)</a:t>
            </a:r>
          </a:p>
          <a:p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It is hard to prevent all of these bugs</a:t>
            </a:r>
            <a:endParaRPr lang="en-US" altLang="zh-CN" sz="2800" dirty="0" smtClean="0">
              <a:latin typeface="Candara"/>
              <a:cs typeface="Candara"/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700723841"/>
              </p:ext>
            </p:extLst>
          </p:nvPr>
        </p:nvGraphicFramePr>
        <p:xfrm>
          <a:off x="12829" y="1953192"/>
          <a:ext cx="8634040" cy="4058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Curved Connector 9"/>
          <p:cNvCxnSpPr/>
          <p:nvPr/>
        </p:nvCxnSpPr>
        <p:spPr>
          <a:xfrm rot="5400000" flipH="1" flipV="1">
            <a:off x="7546868" y="5644711"/>
            <a:ext cx="416752" cy="192435"/>
          </a:xfrm>
          <a:prstGeom prst="curvedConnector3">
            <a:avLst>
              <a:gd name="adj1" fmla="val 62312"/>
            </a:avLst>
          </a:prstGeom>
          <a:ln w="1016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306950" y="5511551"/>
            <a:ext cx="622205" cy="369332"/>
          </a:xfrm>
          <a:prstGeom prst="rect">
            <a:avLst/>
          </a:prstGeom>
          <a:noFill/>
          <a:ln w="19050" cmpd="sng"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388</a:t>
            </a:r>
            <a:endParaRPr lang="en-US" altLang="zh-CN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114716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6674337" y="1948484"/>
            <a:ext cx="1566341" cy="13374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72281" y="2034224"/>
            <a:ext cx="1584038" cy="13374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77831" y="1948484"/>
            <a:ext cx="2395505" cy="15159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rgbClr val="000000"/>
                </a:solidFill>
                <a:latin typeface="Candara"/>
                <a:cs typeface="Candara"/>
              </a:rPr>
              <a:t>Web</a:t>
            </a:r>
            <a:r>
              <a:rPr lang="zh-CN" altLang="en-US" b="1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b="1" dirty="0" smtClean="0">
                <a:solidFill>
                  <a:srgbClr val="000000"/>
                </a:solidFill>
                <a:latin typeface="Candara"/>
                <a:cs typeface="Candara"/>
              </a:rPr>
              <a:t>Server</a:t>
            </a:r>
            <a:r>
              <a:rPr lang="zh-CN" altLang="en-US" b="1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endParaRPr lang="en-US" altLang="zh-CN" b="1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/>
            <a:r>
              <a:rPr lang="en-US" altLang="zh-CN" b="1" dirty="0" smtClean="0">
                <a:solidFill>
                  <a:srgbClr val="000000"/>
                </a:solidFill>
                <a:latin typeface="Candara"/>
                <a:cs typeface="Candara"/>
              </a:rPr>
              <a:t>Process</a:t>
            </a:r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67964" y="4190867"/>
            <a:ext cx="4572715" cy="7425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Candara"/>
                <a:cs typeface="Candara"/>
              </a:rPr>
              <a:t>Operating</a:t>
            </a:r>
            <a:r>
              <a:rPr lang="zh-CN" altLang="en-US" sz="2800" b="1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rgbClr val="000000"/>
                </a:solidFill>
                <a:latin typeface="Candara"/>
                <a:cs typeface="Candara"/>
              </a:rPr>
              <a:t>System</a:t>
            </a:r>
            <a:endParaRPr lang="en-US" sz="2800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239" y="4251788"/>
            <a:ext cx="629185" cy="6291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18361" y="6085523"/>
            <a:ext cx="1770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Vulnerabilities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57865" y="1948484"/>
            <a:ext cx="234367" cy="1515942"/>
          </a:xfrm>
          <a:prstGeom prst="rect">
            <a:avLst/>
          </a:prstGeom>
          <a:pattFill prst="horzBrick">
            <a:fgClr>
              <a:srgbClr val="FF6600"/>
            </a:fgClr>
            <a:bgClr>
              <a:prstClr val="white"/>
            </a:bgClr>
          </a:pattFill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>
            <a:stCxn id="4" idx="1"/>
            <a:endCxn id="29" idx="0"/>
          </p:cNvCxnSpPr>
          <p:nvPr/>
        </p:nvCxnSpPr>
        <p:spPr>
          <a:xfrm flipH="1">
            <a:off x="2530220" y="2706455"/>
            <a:ext cx="1147611" cy="7668"/>
          </a:xfrm>
          <a:prstGeom prst="straightConnector1">
            <a:avLst/>
          </a:prstGeom>
          <a:ln w="28575" cmpd="sng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982378" y="2500740"/>
            <a:ext cx="1044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3200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83660" y="1350807"/>
            <a:ext cx="1004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i="1" dirty="0" smtClean="0">
                <a:solidFill>
                  <a:srgbClr val="FF0000"/>
                </a:solidFill>
                <a:latin typeface="Candara"/>
                <a:cs typeface="Candara"/>
              </a:rPr>
              <a:t>Process</a:t>
            </a:r>
            <a:r>
              <a:rPr lang="zh-CN" altLang="en-US" i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i="1" dirty="0" smtClean="0">
                <a:solidFill>
                  <a:srgbClr val="FF0000"/>
                </a:solidFill>
                <a:latin typeface="Candara"/>
                <a:cs typeface="Candara"/>
              </a:rPr>
              <a:t>Isolation</a:t>
            </a:r>
            <a:endParaRPr lang="en-US" sz="1400" i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Large Attack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Surface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for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Secret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Disclosure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Rectangle 23"/>
          <p:cNvSpPr/>
          <p:nvPr/>
        </p:nvSpPr>
        <p:spPr>
          <a:xfrm>
            <a:off x="3667964" y="3589835"/>
            <a:ext cx="4572715" cy="4716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ndara"/>
                <a:cs typeface="Candara"/>
              </a:rPr>
              <a:t>Libraries</a:t>
            </a:r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472093" y="2119964"/>
            <a:ext cx="1611206" cy="13374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rgbClr val="000000"/>
                </a:solidFill>
                <a:latin typeface="Candara"/>
                <a:cs typeface="Candara"/>
              </a:rPr>
              <a:t>Other</a:t>
            </a:r>
          </a:p>
          <a:p>
            <a:pPr algn="ctr"/>
            <a:r>
              <a:rPr lang="en-US" altLang="zh-CN" b="1" dirty="0" smtClean="0">
                <a:solidFill>
                  <a:srgbClr val="000000"/>
                </a:solidFill>
                <a:latin typeface="Candara"/>
                <a:cs typeface="Candara"/>
              </a:rPr>
              <a:t>Processes</a:t>
            </a:r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9" name="Cloud 28"/>
          <p:cNvSpPr/>
          <p:nvPr/>
        </p:nvSpPr>
        <p:spPr>
          <a:xfrm>
            <a:off x="675675" y="2139822"/>
            <a:ext cx="1856092" cy="1148602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latin typeface="Candara"/>
                <a:cs typeface="Candara"/>
              </a:rPr>
              <a:t>Web</a:t>
            </a:r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701378" y="3029840"/>
            <a:ext cx="777016" cy="4103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Candara"/>
                <a:cs typeface="Candara"/>
              </a:rPr>
              <a:t>Private</a:t>
            </a:r>
            <a:r>
              <a:rPr lang="zh-CN" altLang="en-US" sz="1400" b="1" dirty="0" smtClean="0">
                <a:solidFill>
                  <a:schemeClr val="tx1"/>
                </a:solidFill>
                <a:latin typeface="Candara"/>
                <a:cs typeface="Candara"/>
              </a:rPr>
              <a:t> </a:t>
            </a:r>
            <a:r>
              <a:rPr lang="en-US" altLang="zh-CN" sz="1400" b="1" dirty="0" smtClean="0">
                <a:solidFill>
                  <a:schemeClr val="tx1"/>
                </a:solidFill>
                <a:latin typeface="Candara"/>
                <a:cs typeface="Candara"/>
              </a:rPr>
              <a:t>Keys</a:t>
            </a:r>
            <a:endParaRPr lang="en-US" sz="1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35" name="Explosion 2 34"/>
          <p:cNvSpPr/>
          <p:nvPr/>
        </p:nvSpPr>
        <p:spPr>
          <a:xfrm>
            <a:off x="3716250" y="2086080"/>
            <a:ext cx="725749" cy="782474"/>
          </a:xfrm>
          <a:prstGeom prst="irregularSeal2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7" name="Explosion 2 36"/>
          <p:cNvSpPr/>
          <p:nvPr/>
        </p:nvSpPr>
        <p:spPr>
          <a:xfrm>
            <a:off x="3847023" y="3585233"/>
            <a:ext cx="436725" cy="442271"/>
          </a:xfrm>
          <a:prstGeom prst="irregularSeal2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Explosion 2 37"/>
          <p:cNvSpPr/>
          <p:nvPr/>
        </p:nvSpPr>
        <p:spPr>
          <a:xfrm>
            <a:off x="797797" y="6062933"/>
            <a:ext cx="436725" cy="442271"/>
          </a:xfrm>
          <a:prstGeom prst="irregularSeal2">
            <a:avLst/>
          </a:prstGeom>
          <a:solidFill>
            <a:srgbClr val="FF0000">
              <a:alpha val="50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738" y="6015034"/>
            <a:ext cx="523922" cy="52392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759175" y="6070412"/>
            <a:ext cx="1098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Rootkit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cxnSp>
        <p:nvCxnSpPr>
          <p:cNvPr id="44" name="Curved Connector 43"/>
          <p:cNvCxnSpPr>
            <a:stCxn id="37" idx="1"/>
            <a:endCxn id="34" idx="1"/>
          </p:cNvCxnSpPr>
          <p:nvPr/>
        </p:nvCxnSpPr>
        <p:spPr>
          <a:xfrm rot="10800000">
            <a:off x="3701379" y="3234996"/>
            <a:ext cx="145645" cy="613901"/>
          </a:xfrm>
          <a:prstGeom prst="curvedConnector3">
            <a:avLst>
              <a:gd name="adj1" fmla="val 256957"/>
            </a:avLst>
          </a:prstGeom>
          <a:ln w="19050" cmpd="sng"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urved Connector 44"/>
          <p:cNvCxnSpPr>
            <a:stCxn id="35" idx="1"/>
            <a:endCxn id="34" idx="1"/>
          </p:cNvCxnSpPr>
          <p:nvPr/>
        </p:nvCxnSpPr>
        <p:spPr>
          <a:xfrm rot="10800000" flipV="1">
            <a:off x="3701378" y="2552557"/>
            <a:ext cx="14872" cy="682437"/>
          </a:xfrm>
          <a:prstGeom prst="curvedConnector3">
            <a:avLst>
              <a:gd name="adj1" fmla="val 1637117"/>
            </a:avLst>
          </a:prstGeom>
          <a:ln w="19050" cmpd="sng"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urved Connector 49"/>
          <p:cNvCxnSpPr>
            <a:stCxn id="9" idx="1"/>
            <a:endCxn id="34" idx="1"/>
          </p:cNvCxnSpPr>
          <p:nvPr/>
        </p:nvCxnSpPr>
        <p:spPr>
          <a:xfrm rot="10800000">
            <a:off x="3701379" y="3234995"/>
            <a:ext cx="35861" cy="1331386"/>
          </a:xfrm>
          <a:prstGeom prst="curvedConnector3">
            <a:avLst>
              <a:gd name="adj1" fmla="val 1556925"/>
            </a:avLst>
          </a:prstGeom>
          <a:ln w="19050" cmpd="sng"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/>
          <p:nvPr/>
        </p:nvCxnSpPr>
        <p:spPr>
          <a:xfrm flipV="1">
            <a:off x="6986654" y="6222705"/>
            <a:ext cx="422071" cy="159633"/>
          </a:xfrm>
          <a:prstGeom prst="curvedConnector3">
            <a:avLst>
              <a:gd name="adj1" fmla="val 50000"/>
            </a:avLst>
          </a:prstGeom>
          <a:ln w="19050" cmpd="sng"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7398035" y="6075761"/>
            <a:ext cx="966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28037" y="5896448"/>
            <a:ext cx="7636589" cy="726368"/>
          </a:xfrm>
          <a:prstGeom prst="rect">
            <a:avLst/>
          </a:prstGeom>
          <a:noFill/>
          <a:ln w="1270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83035" y="6070412"/>
            <a:ext cx="909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292854" y="6085523"/>
            <a:ext cx="374932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545975" y="4457868"/>
            <a:ext cx="497101" cy="3042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71" name="Curved Connector 70"/>
          <p:cNvCxnSpPr>
            <a:stCxn id="9" idx="2"/>
            <a:endCxn id="70" idx="2"/>
          </p:cNvCxnSpPr>
          <p:nvPr/>
        </p:nvCxnSpPr>
        <p:spPr>
          <a:xfrm rot="5400000" flipH="1" flipV="1">
            <a:off x="5863740" y="2950188"/>
            <a:ext cx="118877" cy="3742694"/>
          </a:xfrm>
          <a:prstGeom prst="curvedConnector3">
            <a:avLst>
              <a:gd name="adj1" fmla="val -340669"/>
            </a:avLst>
          </a:prstGeom>
          <a:ln w="19050" cmpd="sng">
            <a:solidFill>
              <a:srgbClr val="000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17588" y="3691055"/>
            <a:ext cx="2824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Intra-application</a:t>
            </a:r>
            <a:r>
              <a:rPr lang="zh-CN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81" name="Freeform 80"/>
          <p:cNvSpPr/>
          <p:nvPr/>
        </p:nvSpPr>
        <p:spPr>
          <a:xfrm>
            <a:off x="1857903" y="3029840"/>
            <a:ext cx="1610967" cy="819058"/>
          </a:xfrm>
          <a:custGeom>
            <a:avLst/>
            <a:gdLst>
              <a:gd name="connsiteX0" fmla="*/ 382138 w 382138"/>
              <a:gd name="connsiteY0" fmla="*/ 0 h 368489"/>
              <a:gd name="connsiteX1" fmla="*/ 136478 w 382138"/>
              <a:gd name="connsiteY1" fmla="*/ 136477 h 368489"/>
              <a:gd name="connsiteX2" fmla="*/ 0 w 382138"/>
              <a:gd name="connsiteY2" fmla="*/ 368489 h 36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2138" h="368489">
                <a:moveTo>
                  <a:pt x="382138" y="0"/>
                </a:moveTo>
                <a:cubicBezTo>
                  <a:pt x="291153" y="37531"/>
                  <a:pt x="200168" y="75062"/>
                  <a:pt x="136478" y="136477"/>
                </a:cubicBezTo>
                <a:cubicBezTo>
                  <a:pt x="72788" y="197892"/>
                  <a:pt x="29570" y="329820"/>
                  <a:pt x="0" y="368489"/>
                </a:cubicBezTo>
              </a:path>
            </a:pathLst>
          </a:custGeom>
          <a:ln w="3175">
            <a:solidFill>
              <a:schemeClr val="accent1">
                <a:lumMod val="7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1218361" y="4680918"/>
            <a:ext cx="20107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Cross-ring</a:t>
            </a:r>
            <a:r>
              <a:rPr lang="zh-CN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2163634" y="3985343"/>
            <a:ext cx="987746" cy="776753"/>
          </a:xfrm>
          <a:custGeom>
            <a:avLst/>
            <a:gdLst>
              <a:gd name="connsiteX0" fmla="*/ 382138 w 382138"/>
              <a:gd name="connsiteY0" fmla="*/ 0 h 368489"/>
              <a:gd name="connsiteX1" fmla="*/ 136478 w 382138"/>
              <a:gd name="connsiteY1" fmla="*/ 136477 h 368489"/>
              <a:gd name="connsiteX2" fmla="*/ 0 w 382138"/>
              <a:gd name="connsiteY2" fmla="*/ 368489 h 36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2138" h="368489">
                <a:moveTo>
                  <a:pt x="382138" y="0"/>
                </a:moveTo>
                <a:cubicBezTo>
                  <a:pt x="291153" y="37531"/>
                  <a:pt x="200168" y="75062"/>
                  <a:pt x="136478" y="136477"/>
                </a:cubicBezTo>
                <a:cubicBezTo>
                  <a:pt x="72788" y="197892"/>
                  <a:pt x="29570" y="329820"/>
                  <a:pt x="0" y="368489"/>
                </a:cubicBezTo>
              </a:path>
            </a:pathLst>
          </a:custGeom>
          <a:ln w="3175">
            <a:solidFill>
              <a:schemeClr val="accent1">
                <a:lumMod val="7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Freeform 83"/>
          <p:cNvSpPr/>
          <p:nvPr/>
        </p:nvSpPr>
        <p:spPr>
          <a:xfrm>
            <a:off x="1857903" y="3464427"/>
            <a:ext cx="1610967" cy="384472"/>
          </a:xfrm>
          <a:custGeom>
            <a:avLst/>
            <a:gdLst>
              <a:gd name="connsiteX0" fmla="*/ 382138 w 382138"/>
              <a:gd name="connsiteY0" fmla="*/ 0 h 368489"/>
              <a:gd name="connsiteX1" fmla="*/ 136478 w 382138"/>
              <a:gd name="connsiteY1" fmla="*/ 136477 h 368489"/>
              <a:gd name="connsiteX2" fmla="*/ 0 w 382138"/>
              <a:gd name="connsiteY2" fmla="*/ 368489 h 36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2138" h="368489">
                <a:moveTo>
                  <a:pt x="382138" y="0"/>
                </a:moveTo>
                <a:cubicBezTo>
                  <a:pt x="291153" y="37531"/>
                  <a:pt x="200168" y="75062"/>
                  <a:pt x="136478" y="136477"/>
                </a:cubicBezTo>
                <a:cubicBezTo>
                  <a:pt x="72788" y="197892"/>
                  <a:pt x="29570" y="329820"/>
                  <a:pt x="0" y="368489"/>
                </a:cubicBezTo>
              </a:path>
            </a:pathLst>
          </a:custGeom>
          <a:ln w="3175">
            <a:solidFill>
              <a:schemeClr val="accent1">
                <a:lumMod val="7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3670058" y="5385113"/>
            <a:ext cx="2240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Kernel-level</a:t>
            </a:r>
            <a:r>
              <a:rPr lang="zh-CN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86" name="Freeform 85"/>
          <p:cNvSpPr/>
          <p:nvPr/>
        </p:nvSpPr>
        <p:spPr>
          <a:xfrm>
            <a:off x="5032801" y="5302970"/>
            <a:ext cx="376284" cy="293958"/>
          </a:xfrm>
          <a:custGeom>
            <a:avLst/>
            <a:gdLst>
              <a:gd name="connsiteX0" fmla="*/ 382138 w 382138"/>
              <a:gd name="connsiteY0" fmla="*/ 0 h 368489"/>
              <a:gd name="connsiteX1" fmla="*/ 136478 w 382138"/>
              <a:gd name="connsiteY1" fmla="*/ 136477 h 368489"/>
              <a:gd name="connsiteX2" fmla="*/ 0 w 382138"/>
              <a:gd name="connsiteY2" fmla="*/ 368489 h 36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2138" h="368489">
                <a:moveTo>
                  <a:pt x="382138" y="0"/>
                </a:moveTo>
                <a:cubicBezTo>
                  <a:pt x="291153" y="37531"/>
                  <a:pt x="200168" y="75062"/>
                  <a:pt x="136478" y="136477"/>
                </a:cubicBezTo>
                <a:cubicBezTo>
                  <a:pt x="72788" y="197892"/>
                  <a:pt x="29570" y="329820"/>
                  <a:pt x="0" y="368489"/>
                </a:cubicBezTo>
              </a:path>
            </a:pathLst>
          </a:custGeom>
          <a:ln w="3175">
            <a:solidFill>
              <a:schemeClr val="accent1">
                <a:lumMod val="75000"/>
              </a:schemeClr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904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 animBg="1"/>
      <p:bldP spid="82" grpId="0"/>
      <p:bldP spid="83" grpId="0" animBg="1"/>
      <p:bldP spid="84" grpId="0" animBg="1"/>
      <p:bldP spid="85" grpId="0"/>
      <p:bldP spid="8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Compartmentalization to the Rescue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4" y="1423478"/>
            <a:ext cx="8971373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Main problem: </a:t>
            </a:r>
            <a:r>
              <a:rPr lang="en-US" altLang="zh-CN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All</a:t>
            </a:r>
            <a:r>
              <a:rPr lang="zh-CN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data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reside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same</a:t>
            </a:r>
            <a:r>
              <a:rPr lang="zh-CN" alt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region</a:t>
            </a:r>
            <a:endParaRPr lang="en-US" altLang="zh-CN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Attackers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can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read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of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compromised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process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Rootkit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can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read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of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whole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system</a:t>
            </a:r>
          </a:p>
          <a:p>
            <a:pPr lvl="1"/>
            <a:endParaRPr lang="en-US" altLang="zh-CN" sz="16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One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potential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solution: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compartmentalization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Create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specific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for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the critical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data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Isolate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it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from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other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compartments</a:t>
            </a:r>
            <a:endParaRPr lang="en-US" altLang="zh-CN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endParaRPr lang="en-US" altLang="zh-CN" sz="1600" b="1" dirty="0">
              <a:latin typeface="Candara"/>
              <a:cs typeface="Candara"/>
            </a:endParaRP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Issues with prior efforts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Cannot protect from malicious kernel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Too coarse to prevent intra-app attacks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Hard to protect large-scale software</a:t>
            </a:r>
            <a:endParaRPr lang="en-US" altLang="zh-CN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45394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Contribution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" y="1423478"/>
            <a:ext cx="9143999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SeCage: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hypervisor-enforced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intra-app compartment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b="1" dirty="0" smtClean="0">
                <a:latin typeface="Candara"/>
                <a:cs typeface="Candara"/>
              </a:rPr>
              <a:t>Strong isolation:</a:t>
            </a:r>
            <a:r>
              <a:rPr lang="en-US" altLang="zh-CN" sz="2400" dirty="0" smtClean="0">
                <a:latin typeface="Candara"/>
                <a:cs typeface="Candara"/>
              </a:rPr>
              <a:t> prevent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from </a:t>
            </a:r>
            <a:r>
              <a:rPr lang="en-US" altLang="zh-CN" sz="2400" u="sng" dirty="0" smtClean="0">
                <a:latin typeface="Candara"/>
                <a:cs typeface="Candara"/>
              </a:rPr>
              <a:t>large attack surfaces</a:t>
            </a:r>
          </a:p>
          <a:p>
            <a:pPr lvl="1"/>
            <a:r>
              <a:rPr lang="en-US" altLang="zh-CN" sz="2400" b="1" dirty="0" smtClean="0">
                <a:latin typeface="Candara"/>
                <a:cs typeface="Candara"/>
              </a:rPr>
              <a:t>Practical: </a:t>
            </a:r>
            <a:r>
              <a:rPr lang="en-US" altLang="zh-CN" sz="2400" dirty="0" smtClean="0">
                <a:latin typeface="Candara"/>
                <a:cs typeface="Candara"/>
              </a:rPr>
              <a:t>hybrid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approach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to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decomposing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u="sng" dirty="0">
                <a:latin typeface="Candara"/>
                <a:cs typeface="Candara"/>
              </a:rPr>
              <a:t>large-scale</a:t>
            </a:r>
            <a:r>
              <a:rPr lang="zh-CN" altLang="en-US" sz="2400" u="sng" dirty="0">
                <a:latin typeface="Candara"/>
                <a:cs typeface="Candara"/>
              </a:rPr>
              <a:t> </a:t>
            </a:r>
            <a:r>
              <a:rPr lang="en-US" altLang="zh-CN" sz="2400" u="sng" dirty="0" smtClean="0">
                <a:latin typeface="Candara"/>
                <a:cs typeface="Candara"/>
              </a:rPr>
              <a:t>software</a:t>
            </a:r>
          </a:p>
          <a:p>
            <a:pPr lvl="1"/>
            <a:r>
              <a:rPr lang="en-US" altLang="zh-CN" sz="2400" b="1" dirty="0" smtClean="0">
                <a:latin typeface="Candara"/>
                <a:cs typeface="Candara"/>
              </a:rPr>
              <a:t>Efficient: </a:t>
            </a:r>
            <a:r>
              <a:rPr lang="en-US" altLang="zh-CN" sz="2400" dirty="0">
                <a:latin typeface="Candara"/>
                <a:cs typeface="Candara"/>
              </a:rPr>
              <a:t>l</a:t>
            </a:r>
            <a:r>
              <a:rPr lang="en-US" altLang="zh-CN" sz="2400" dirty="0" smtClean="0">
                <a:latin typeface="Candara"/>
                <a:cs typeface="Candara"/>
              </a:rPr>
              <a:t>everage </a:t>
            </a:r>
            <a:r>
              <a:rPr lang="en-US" altLang="zh-CN" sz="2400" dirty="0">
                <a:latin typeface="Candara"/>
                <a:cs typeface="Candara"/>
              </a:rPr>
              <a:t>commodity hardware features (VMFUNC)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u="sng" dirty="0" smtClean="0">
                <a:latin typeface="Candara"/>
                <a:cs typeface="Candara"/>
              </a:rPr>
              <a:t>s</a:t>
            </a:r>
            <a:r>
              <a:rPr lang="en-US" sz="2400" u="sng" dirty="0" smtClean="0">
                <a:latin typeface="Candara"/>
                <a:cs typeface="Candara"/>
              </a:rPr>
              <a:t>eparate policy from invocation to</a:t>
            </a:r>
            <a:r>
              <a:rPr lang="en-US" sz="2400" dirty="0" smtClean="0">
                <a:latin typeface="Candara"/>
                <a:cs typeface="Candara"/>
              </a:rPr>
              <a:t> minimize VM traps</a:t>
            </a:r>
          </a:p>
          <a:p>
            <a:pPr lvl="1"/>
            <a:endParaRPr lang="en-US" sz="2000" dirty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Evaluation results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Apply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SeCage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OpenSSL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CryptoLoop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Prevent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disclosure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attacks,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e.g.,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heartbleed,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rootkit</a:t>
            </a:r>
            <a:endParaRPr lang="en-US" altLang="zh-CN" sz="2400" dirty="0"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Less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8</a:t>
            </a:r>
            <a:r>
              <a:rPr lang="en-US" altLang="zh-CN" sz="2400" dirty="0" smtClean="0">
                <a:latin typeface="Candara"/>
                <a:cs typeface="Candara"/>
              </a:rPr>
              <a:t>%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performance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overhead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for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normal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use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cases</a:t>
            </a:r>
            <a:endParaRPr lang="en-US" altLang="zh-CN" sz="2400" dirty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613297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Outline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latin typeface="Candara"/>
                <a:cs typeface="Candara"/>
              </a:rPr>
              <a:t>Approach overview</a:t>
            </a:r>
            <a:endParaRPr lang="en-US" altLang="zh-CN" b="1" u="sng" dirty="0">
              <a:latin typeface="Candara"/>
              <a:cs typeface="Candara"/>
            </a:endParaRPr>
          </a:p>
          <a:p>
            <a:pPr lvl="1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Runtime isolation enforcement</a:t>
            </a:r>
            <a:endParaRPr lang="en-US" altLang="zh-CN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Application decomposition</a:t>
            </a:r>
          </a:p>
          <a:p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Implementation and e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585550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Goal: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secrets</a:t>
            </a:r>
            <a:r>
              <a:rPr lang="zh-CN" alt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from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large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surfaces, yet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 a </a:t>
            </a:r>
            <a:r>
              <a:rPr lang="en-US" altLang="zh-CN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practical</a:t>
            </a:r>
            <a:r>
              <a:rPr lang="zh-CN" alt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and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efficient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way</a:t>
            </a:r>
          </a:p>
          <a:p>
            <a:endParaRPr lang="en-US" altLang="zh-CN" sz="1600" u="sng" dirty="0" smtClean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Compartmentalize critical data and code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Use </a:t>
            </a:r>
            <a:r>
              <a:rPr lang="en-US" altLang="zh-CN" sz="2400" dirty="0" smtClean="0">
                <a:latin typeface="Candara"/>
                <a:cs typeface="Candara"/>
              </a:rPr>
              <a:t>hybrid </a:t>
            </a:r>
            <a:r>
              <a:rPr lang="en-US" altLang="zh-CN" sz="2400" dirty="0">
                <a:latin typeface="Candara"/>
                <a:cs typeface="Candara"/>
              </a:rPr>
              <a:t>analysis to extract secret </a:t>
            </a:r>
            <a:r>
              <a:rPr lang="en-US" altLang="zh-CN" sz="2400" dirty="0" smtClean="0">
                <a:latin typeface="Candara"/>
                <a:cs typeface="Candara"/>
              </a:rPr>
              <a:t>closure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Isolate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closure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from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other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context</a:t>
            </a:r>
          </a:p>
          <a:p>
            <a:pPr lvl="1"/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Leverage hypervisor to enforce memory isolation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compartments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reside 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different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regions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Illegal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access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triggers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violation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VMExit</a:t>
            </a:r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Approach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Overview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092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ontent Placeholder 2"/>
          <p:cNvSpPr txBox="1">
            <a:spLocks/>
          </p:cNvSpPr>
          <p:nvPr/>
        </p:nvSpPr>
        <p:spPr>
          <a:xfrm>
            <a:off x="268013" y="751965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631008" y="2185529"/>
            <a:ext cx="1493215" cy="183036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585180" y="2228511"/>
            <a:ext cx="1493215" cy="183036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SeCage Architecture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4"/>
          <p:cNvSpPr/>
          <p:nvPr/>
        </p:nvSpPr>
        <p:spPr>
          <a:xfrm>
            <a:off x="3539352" y="2271493"/>
            <a:ext cx="1493215" cy="183036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8315" y="2185529"/>
            <a:ext cx="2395505" cy="19163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8316" y="4752464"/>
            <a:ext cx="4832902" cy="278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Hardware</a:t>
            </a:r>
            <a:endParaRPr lang="en-US" sz="28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8316" y="4267550"/>
            <a:ext cx="4832902" cy="3983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dirty="0" smtClean="0">
                <a:solidFill>
                  <a:schemeClr val="tx1"/>
                </a:solidFill>
                <a:latin typeface="Candara"/>
                <a:cs typeface="Candara"/>
              </a:rPr>
              <a:t>Hypervisor</a:t>
            </a:r>
            <a:endParaRPr lang="en-US" sz="24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568780" y="4343903"/>
            <a:ext cx="1103073" cy="247271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  <a:latin typeface="Candara"/>
                <a:cs typeface="Candara"/>
              </a:rPr>
              <a:t>Initialization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06311" y="4343903"/>
            <a:ext cx="1541888" cy="247271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rgbClr val="000000"/>
                </a:solidFill>
                <a:latin typeface="Candara"/>
                <a:cs typeface="Candara"/>
              </a:rPr>
              <a:t>Memory</a:t>
            </a:r>
            <a:r>
              <a:rPr lang="zh-CN" altLang="en-US" sz="1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Candara"/>
                <a:cs typeface="Candara"/>
              </a:rPr>
              <a:t>Isolation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0441" y="3658551"/>
            <a:ext cx="1966026" cy="345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Operating</a:t>
            </a:r>
            <a:r>
              <a:rPr lang="zh-CN" alt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System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3393" y="2536494"/>
            <a:ext cx="587376" cy="7249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11817" y="2567606"/>
            <a:ext cx="587376" cy="7249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82091" y="2597168"/>
            <a:ext cx="587376" cy="7249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APP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0442" y="1553545"/>
            <a:ext cx="724528" cy="44777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APP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484936" y="1553545"/>
            <a:ext cx="724528" cy="447775"/>
          </a:xfrm>
          <a:prstGeom prst="rect">
            <a:avLst/>
          </a:prstGeom>
          <a:solidFill>
            <a:srgbClr val="FFFFFF"/>
          </a:solidFill>
          <a:ln w="31750" cmpd="sng">
            <a:solidFill>
              <a:schemeClr val="tx1"/>
            </a:solidFill>
          </a:ln>
          <a:effectLst>
            <a:outerShdw blurRad="82550" dist="25400" dir="3600000" sx="107000" sy="107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effectLst>
                  <a:outerShdw blurRad="28575" dist="38100" dir="1320000" algn="tl" rotWithShape="0">
                    <a:srgbClr val="000000">
                      <a:alpha val="82000"/>
                    </a:srgbClr>
                  </a:outerShdw>
                </a:effectLst>
                <a:latin typeface="Candara"/>
                <a:cs typeface="Candara"/>
              </a:rPr>
              <a:t>APP</a:t>
            </a:r>
            <a:endParaRPr lang="en-US" sz="1600" dirty="0">
              <a:solidFill>
                <a:srgbClr val="000000"/>
              </a:solidFill>
              <a:effectLst>
                <a:outerShdw blurRad="28575" dist="38100" dir="1320000" algn="tl" rotWithShape="0">
                  <a:srgbClr val="000000">
                    <a:alpha val="82000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366114" y="2272871"/>
            <a:ext cx="1120353" cy="12965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r>
              <a:rPr lang="en-US" sz="1200" b="1" dirty="0" smtClean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  <a:r>
              <a:rPr lang="zh-CN" altLang="en-US" sz="1200" b="1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200" b="1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sz="1200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78178" y="2333804"/>
            <a:ext cx="707805" cy="294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CODE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524892" y="2851539"/>
            <a:ext cx="797802" cy="294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DATA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660618" y="2388324"/>
            <a:ext cx="1256497" cy="1615265"/>
          </a:xfrm>
          <a:prstGeom prst="rect">
            <a:avLst/>
          </a:prstGeom>
          <a:solidFill>
            <a:srgbClr val="C3D69B"/>
          </a:solidFill>
          <a:ln w="9525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altLang="zh-CN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altLang="zh-CN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altLang="zh-CN" sz="12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r>
              <a:rPr lang="en-US" altLang="zh-CN" sz="1200" b="1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sz="1200" b="1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200" b="1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sz="1200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872682" y="2449257"/>
            <a:ext cx="793817" cy="394733"/>
          </a:xfrm>
          <a:prstGeom prst="rect">
            <a:avLst/>
          </a:prstGeom>
          <a:solidFill>
            <a:srgbClr val="C3D69B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S</a:t>
            </a:r>
            <a:r>
              <a:rPr lang="zh-CN" alt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 err="1" smtClean="0">
                <a:solidFill>
                  <a:srgbClr val="000000"/>
                </a:solidFill>
                <a:latin typeface="Candara"/>
                <a:cs typeface="Candara"/>
              </a:rPr>
              <a:t>Func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26715" y="3087249"/>
            <a:ext cx="676240" cy="394733"/>
          </a:xfrm>
          <a:prstGeom prst="rect">
            <a:avLst/>
          </a:prstGeom>
          <a:solidFill>
            <a:srgbClr val="C3D69B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DATA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774991" y="3087249"/>
            <a:ext cx="185074" cy="3947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mpd="sng">
            <a:solidFill>
              <a:srgbClr val="FF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3" name="Straight Arrow Connector 2"/>
          <p:cNvCxnSpPr>
            <a:endCxn id="34" idx="1"/>
          </p:cNvCxnSpPr>
          <p:nvPr/>
        </p:nvCxnSpPr>
        <p:spPr>
          <a:xfrm>
            <a:off x="1187137" y="1766684"/>
            <a:ext cx="1297799" cy="1074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91691" y="1663708"/>
            <a:ext cx="1000274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200" b="1" dirty="0" smtClean="0">
                <a:latin typeface="Candara"/>
                <a:cs typeface="Candara"/>
              </a:rPr>
              <a:t>Decomposition</a:t>
            </a:r>
            <a:endParaRPr lang="en-US" sz="1200" b="1" dirty="0">
              <a:latin typeface="Candara"/>
              <a:cs typeface="Candara"/>
            </a:endParaRPr>
          </a:p>
        </p:txBody>
      </p:sp>
      <p:cxnSp>
        <p:nvCxnSpPr>
          <p:cNvPr id="47" name="Curved Connector 46"/>
          <p:cNvCxnSpPr>
            <a:endCxn id="38" idx="0"/>
          </p:cNvCxnSpPr>
          <p:nvPr/>
        </p:nvCxnSpPr>
        <p:spPr>
          <a:xfrm rot="5400000">
            <a:off x="2182242" y="1751159"/>
            <a:ext cx="332484" cy="832806"/>
          </a:xfrm>
          <a:prstGeom prst="curvedConnector3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urved Connector 47"/>
          <p:cNvCxnSpPr>
            <a:stCxn id="34" idx="2"/>
            <a:endCxn id="41" idx="0"/>
          </p:cNvCxnSpPr>
          <p:nvPr/>
        </p:nvCxnSpPr>
        <p:spPr>
          <a:xfrm rot="16200000" flipH="1">
            <a:off x="3334427" y="1514092"/>
            <a:ext cx="447937" cy="1422391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>
            <a:stCxn id="38" idx="2"/>
            <a:endCxn id="39" idx="0"/>
          </p:cNvCxnSpPr>
          <p:nvPr/>
        </p:nvCxnSpPr>
        <p:spPr>
          <a:xfrm rot="5400000">
            <a:off x="1816213" y="2735671"/>
            <a:ext cx="223448" cy="8288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prstDash val="dashDot"/>
            <a:headEnd type="none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urved Connector 54"/>
          <p:cNvCxnSpPr>
            <a:stCxn id="41" idx="2"/>
            <a:endCxn id="42" idx="0"/>
          </p:cNvCxnSpPr>
          <p:nvPr/>
        </p:nvCxnSpPr>
        <p:spPr>
          <a:xfrm rot="16200000" flipH="1">
            <a:off x="4245584" y="2867997"/>
            <a:ext cx="243259" cy="195244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prstDash val="dashDot"/>
            <a:headEnd type="none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urved Connector 59"/>
          <p:cNvCxnSpPr>
            <a:stCxn id="41" idx="2"/>
            <a:endCxn id="43" idx="0"/>
          </p:cNvCxnSpPr>
          <p:nvPr/>
        </p:nvCxnSpPr>
        <p:spPr>
          <a:xfrm rot="5400000">
            <a:off x="3946931" y="2764588"/>
            <a:ext cx="243259" cy="402063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prstDash val="dashDot"/>
            <a:headEnd type="none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endCxn id="35" idx="3"/>
          </p:cNvCxnSpPr>
          <p:nvPr/>
        </p:nvCxnSpPr>
        <p:spPr>
          <a:xfrm rot="16200000" flipV="1">
            <a:off x="1954600" y="3453022"/>
            <a:ext cx="1422749" cy="359014"/>
          </a:xfrm>
          <a:prstGeom prst="bentConnector2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>
            <a:endCxn id="40" idx="1"/>
          </p:cNvCxnSpPr>
          <p:nvPr/>
        </p:nvCxnSpPr>
        <p:spPr>
          <a:xfrm rot="5400000" flipH="1" flipV="1">
            <a:off x="2861068" y="3544353"/>
            <a:ext cx="1147946" cy="451154"/>
          </a:xfrm>
          <a:prstGeom prst="bentConnector2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/>
          <p:cNvCxnSpPr>
            <a:stCxn id="26" idx="3"/>
            <a:endCxn id="43" idx="2"/>
          </p:cNvCxnSpPr>
          <p:nvPr/>
        </p:nvCxnSpPr>
        <p:spPr>
          <a:xfrm flipV="1">
            <a:off x="3671853" y="3481982"/>
            <a:ext cx="195675" cy="985557"/>
          </a:xfrm>
          <a:prstGeom prst="bentConnector2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stCxn id="41" idx="1"/>
            <a:endCxn id="38" idx="3"/>
          </p:cNvCxnSpPr>
          <p:nvPr/>
        </p:nvCxnSpPr>
        <p:spPr>
          <a:xfrm rot="10800000">
            <a:off x="2285984" y="2480948"/>
            <a:ext cx="1586699" cy="165676"/>
          </a:xfrm>
          <a:prstGeom prst="bentConnector3">
            <a:avLst>
              <a:gd name="adj1" fmla="val 50000"/>
            </a:avLst>
          </a:prstGeom>
          <a:ln w="12700" cmpd="sng">
            <a:solidFill>
              <a:srgbClr val="0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761934" y="2684417"/>
            <a:ext cx="751332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200" b="1" dirty="0" smtClean="0">
                <a:latin typeface="Candara"/>
                <a:cs typeface="Candara"/>
              </a:rPr>
              <a:t>Trampoline</a:t>
            </a:r>
            <a:endParaRPr lang="en-US" sz="1200" b="1" dirty="0">
              <a:latin typeface="Candara"/>
              <a:cs typeface="Candar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27867" y="1485740"/>
            <a:ext cx="3171807" cy="58412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49" name="Straight Arrow Connector 48"/>
          <p:cNvCxnSpPr>
            <a:stCxn id="46" idx="3"/>
            <a:endCxn id="51" idx="1"/>
          </p:cNvCxnSpPr>
          <p:nvPr/>
        </p:nvCxnSpPr>
        <p:spPr>
          <a:xfrm flipV="1">
            <a:off x="3399674" y="1761467"/>
            <a:ext cx="2884105" cy="16333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283779" y="1284413"/>
            <a:ext cx="274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Application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decomposition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399674" y="2113816"/>
            <a:ext cx="1871020" cy="2039357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283779" y="2654763"/>
            <a:ext cx="274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Life-cycle Management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cxnSp>
        <p:nvCxnSpPr>
          <p:cNvPr id="56" name="Straight Arrow Connector 55"/>
          <p:cNvCxnSpPr>
            <a:stCxn id="53" idx="3"/>
            <a:endCxn id="54" idx="1"/>
          </p:cNvCxnSpPr>
          <p:nvPr/>
        </p:nvCxnSpPr>
        <p:spPr>
          <a:xfrm flipV="1">
            <a:off x="5270694" y="3131817"/>
            <a:ext cx="1013085" cy="1678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283779" y="3984781"/>
            <a:ext cx="274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Runtime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68013" y="4210936"/>
            <a:ext cx="5009415" cy="505288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59" name="Straight Arrow Connector 58"/>
          <p:cNvCxnSpPr>
            <a:stCxn id="58" idx="3"/>
            <a:endCxn id="57" idx="1"/>
          </p:cNvCxnSpPr>
          <p:nvPr/>
        </p:nvCxnSpPr>
        <p:spPr>
          <a:xfrm flipV="1">
            <a:off x="5277428" y="4461835"/>
            <a:ext cx="1006351" cy="1745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232843" y="5502587"/>
            <a:ext cx="8643045" cy="11541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zh-CN" sz="2300" dirty="0" smtClean="0">
                <a:latin typeface="Candara"/>
                <a:cs typeface="Candara"/>
              </a:rPr>
              <a:t>Threat model &amp; assumption</a:t>
            </a:r>
          </a:p>
          <a:p>
            <a:pPr lvl="1"/>
            <a:r>
              <a:rPr kumimoji="1" lang="en-US" altLang="zh-CN" sz="2300" dirty="0" smtClean="0">
                <a:latin typeface="Candara"/>
                <a:cs typeface="Candara"/>
              </a:rPr>
              <a:t>Trust the hypervisor, not trust OS or other compartments in app </a:t>
            </a:r>
          </a:p>
          <a:p>
            <a:pPr lvl="1"/>
            <a:r>
              <a:rPr kumimoji="1" lang="en-US" altLang="zh-CN" sz="2300" dirty="0">
                <a:latin typeface="Candara"/>
                <a:cs typeface="Candara"/>
              </a:rPr>
              <a:t>Do not consider about </a:t>
            </a:r>
            <a:r>
              <a:rPr kumimoji="1" lang="en-US" altLang="zh-CN" sz="2300" dirty="0" err="1">
                <a:latin typeface="Candara"/>
                <a:cs typeface="Candara"/>
              </a:rPr>
              <a:t>DoS</a:t>
            </a:r>
            <a:r>
              <a:rPr kumimoji="1" lang="en-US" altLang="zh-CN" sz="2300" dirty="0">
                <a:latin typeface="Candara"/>
                <a:cs typeface="Candara"/>
              </a:rPr>
              <a:t> and side-channel </a:t>
            </a:r>
            <a:r>
              <a:rPr kumimoji="1" lang="en-US" altLang="zh-CN" sz="2300" dirty="0" smtClean="0">
                <a:latin typeface="Candara"/>
                <a:cs typeface="Candara"/>
              </a:rPr>
              <a:t>attacks </a:t>
            </a:r>
          </a:p>
        </p:txBody>
      </p:sp>
    </p:spTree>
    <p:extLst>
      <p:ext uri="{BB962C8B-B14F-4D97-AF65-F5344CB8AC3E}">
        <p14:creationId xmlns:p14="http://schemas.microsoft.com/office/powerpoint/2010/main" val="2843286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/>
      <p:bldP spid="53" grpId="0" animBg="1"/>
      <p:bldP spid="54" grpId="0"/>
      <p:bldP spid="57" grpId="0"/>
      <p:bldP spid="58" grpId="0" animBg="1"/>
      <p:bldP spid="6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Challenges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Frequent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hypervisor-intervention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for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VM-based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approach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Introduce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large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performance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overhead</a:t>
            </a:r>
          </a:p>
          <a:p>
            <a:endParaRPr lang="en-US" altLang="zh-CN" dirty="0">
              <a:latin typeface="Candara"/>
              <a:cs typeface="Candara"/>
            </a:endParaRP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Heavy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manual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effort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for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compartmentalization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Secrets are used and propagated throughout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the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lifecycle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Require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precise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and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complete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closure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of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secrets</a:t>
            </a:r>
            <a:endParaRPr lang="en-US" altLang="zh-CN" dirty="0">
              <a:latin typeface="Candara"/>
              <a:cs typeface="Candara"/>
            </a:endParaRP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499150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Outline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rgbClr val="D9D9D9"/>
                </a:solidFill>
                <a:latin typeface="Candara"/>
                <a:cs typeface="Candara"/>
              </a:rPr>
              <a:t>Approach overview</a:t>
            </a:r>
            <a:endParaRPr lang="en-US" altLang="zh-CN" b="1" u="sng" dirty="0">
              <a:solidFill>
                <a:srgbClr val="D9D9D9"/>
              </a:solidFill>
              <a:latin typeface="Candara"/>
              <a:cs typeface="Candara"/>
            </a:endParaRPr>
          </a:p>
          <a:p>
            <a:pPr lvl="1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latin typeface="Candara"/>
                <a:cs typeface="Candara"/>
              </a:rPr>
              <a:t>Runtime isolation enforcement</a:t>
            </a:r>
            <a:endParaRPr lang="en-US" altLang="zh-CN" b="1" dirty="0"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Application decomposition</a:t>
            </a:r>
          </a:p>
          <a:p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Implementation and e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4188522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Runtime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Isolation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Enforcement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Hypervisor-enforced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isolation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Shadow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using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protection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Leverage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VMFUNC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separate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control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plane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data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plane</a:t>
            </a:r>
          </a:p>
          <a:p>
            <a:endParaRPr lang="en-US" altLang="zh-CN" sz="16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Securing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execution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trampoline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mechanism</a:t>
            </a:r>
          </a:p>
          <a:p>
            <a:pPr lvl="1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Sensitive functions are not self-contained</a:t>
            </a:r>
          </a:p>
          <a:p>
            <a:pPr lvl="1"/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C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ommunication between secret and main compartment should be protected</a:t>
            </a:r>
          </a:p>
          <a:p>
            <a:endParaRPr lang="en-US" altLang="zh-CN" sz="16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Lifecycle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</a:t>
            </a:r>
            <a:endParaRPr lang="en-US" altLang="zh-CN" sz="2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687278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Extended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Page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Table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(EPT) 101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Translate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guest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physical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addr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host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physical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addr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two-level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translation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all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done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hardware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endParaRPr lang="en-US" altLang="zh-CN" sz="2400" dirty="0" smtClean="0">
              <a:latin typeface="Candara"/>
              <a:cs typeface="Candara"/>
            </a:endParaRPr>
          </a:p>
          <a:p>
            <a:pPr lvl="1"/>
            <a:endParaRPr lang="en-US" altLang="zh-CN" sz="1600" dirty="0" smtClean="0">
              <a:latin typeface="Candara"/>
              <a:cs typeface="Candara"/>
            </a:endParaRPr>
          </a:p>
          <a:p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EPT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manipulated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maintained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Hypervisor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controls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how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guest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accesses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physical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address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Any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violation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triggers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VMExit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hypervisor</a:t>
            </a: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642543" y="2771033"/>
            <a:ext cx="1662156" cy="617669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Guest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Physical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Address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(GPA)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64061" y="2773531"/>
            <a:ext cx="1676082" cy="61766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Guest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Virtual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Address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(GVA)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52" name="Curved Connector 51"/>
          <p:cNvCxnSpPr>
            <a:stCxn id="51" idx="3"/>
            <a:endCxn id="50" idx="1"/>
          </p:cNvCxnSpPr>
          <p:nvPr/>
        </p:nvCxnSpPr>
        <p:spPr>
          <a:xfrm flipV="1">
            <a:off x="2440143" y="3079868"/>
            <a:ext cx="1202400" cy="2498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6360648" y="2766577"/>
            <a:ext cx="1664980" cy="617669"/>
          </a:xfrm>
          <a:prstGeom prst="rect">
            <a:avLst/>
          </a:prstGeom>
          <a:solidFill>
            <a:schemeClr val="bg2"/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Host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Physical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Address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(HPA)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102" name="Curved Connector 101"/>
          <p:cNvCxnSpPr>
            <a:stCxn id="50" idx="3"/>
            <a:endCxn id="53" idx="1"/>
          </p:cNvCxnSpPr>
          <p:nvPr/>
        </p:nvCxnSpPr>
        <p:spPr>
          <a:xfrm flipV="1">
            <a:off x="5304699" y="3075412"/>
            <a:ext cx="1055949" cy="4456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2583288" y="2811937"/>
            <a:ext cx="91521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Guest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endParaRPr lang="en-US" altLang="zh-CN" sz="1600" dirty="0" smtClean="0">
              <a:latin typeface="Candara"/>
              <a:cs typeface="Candara"/>
            </a:endParaRPr>
          </a:p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Page</a:t>
            </a:r>
            <a:r>
              <a:rPr lang="zh-CN" altLang="en-US" sz="1600" dirty="0" smtClean="0"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latin typeface="Candara"/>
                <a:cs typeface="Candara"/>
              </a:rPr>
              <a:t>table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618369" y="2782687"/>
            <a:ext cx="41264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000" b="1" dirty="0" smtClean="0">
                <a:latin typeface="Candara"/>
                <a:cs typeface="Candara"/>
              </a:rPr>
              <a:t>EPT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525527" y="2620932"/>
            <a:ext cx="4635504" cy="918678"/>
          </a:xfrm>
          <a:prstGeom prst="rect">
            <a:avLst/>
          </a:prstGeom>
          <a:noFill/>
          <a:ln w="19050" cmpd="sng">
            <a:solidFill>
              <a:srgbClr val="FF0000"/>
            </a:solidFill>
            <a:prstDash val="sysDash"/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257602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Memory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Isolation using EPT Mechanism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Leverage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EPT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mechanism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shadow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Data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segment: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removed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from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main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Code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segment: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sensitive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functions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only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exist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524000" y="3356010"/>
            <a:ext cx="1524000" cy="1447800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524000" y="3356010"/>
            <a:ext cx="1524000" cy="228600"/>
          </a:xfrm>
          <a:prstGeom prst="rect">
            <a:avLst/>
          </a:prstGeom>
          <a:pattFill prst="pct60">
            <a:fgClr>
              <a:schemeClr val="accent1">
                <a:lumMod val="60000"/>
                <a:lumOff val="40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524000" y="3660810"/>
            <a:ext cx="1524000" cy="228600"/>
          </a:xfrm>
          <a:prstGeom prst="rect">
            <a:avLst/>
          </a:prstGeom>
          <a:pattFill prst="pct60">
            <a:fgClr>
              <a:schemeClr val="accent1">
                <a:lumMod val="60000"/>
                <a:lumOff val="40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524000" y="3965610"/>
            <a:ext cx="1524000" cy="228600"/>
          </a:xfrm>
          <a:prstGeom prst="rect">
            <a:avLst/>
          </a:prstGeom>
          <a:pattFill prst="pct60">
            <a:fgClr>
              <a:schemeClr val="accent1">
                <a:lumMod val="60000"/>
                <a:lumOff val="40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5334000" y="3356010"/>
            <a:ext cx="1524000" cy="1447800"/>
          </a:xfrm>
          <a:prstGeom prst="rect">
            <a:avLst/>
          </a:prstGeom>
          <a:noFill/>
          <a:ln w="38100" cmpd="sng"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334000" y="3356010"/>
            <a:ext cx="1524000" cy="228600"/>
          </a:xfrm>
          <a:prstGeom prst="rect">
            <a:avLst/>
          </a:prstGeom>
          <a:pattFill prst="pct60">
            <a:fgClr>
              <a:schemeClr val="accent1">
                <a:lumMod val="60000"/>
                <a:lumOff val="40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334000" y="3660810"/>
            <a:ext cx="1524000" cy="228600"/>
          </a:xfrm>
          <a:prstGeom prst="rect">
            <a:avLst/>
          </a:prstGeom>
          <a:pattFill prst="pct60">
            <a:fgClr>
              <a:schemeClr val="accent1">
                <a:lumMod val="60000"/>
                <a:lumOff val="40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334000" y="3965610"/>
            <a:ext cx="1524000" cy="228600"/>
          </a:xfrm>
          <a:prstGeom prst="rect">
            <a:avLst/>
          </a:prstGeom>
          <a:pattFill prst="pct60">
            <a:fgClr>
              <a:schemeClr val="accent1">
                <a:lumMod val="60000"/>
                <a:lumOff val="40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5334000" y="4575210"/>
            <a:ext cx="1524000" cy="228600"/>
          </a:xfrm>
          <a:prstGeom prst="rect">
            <a:avLst/>
          </a:prstGeom>
          <a:pattFill prst="pct60">
            <a:fgClr>
              <a:schemeClr val="accent2">
                <a:lumMod val="75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5334000" y="4270410"/>
            <a:ext cx="1524000" cy="228600"/>
          </a:xfrm>
          <a:prstGeom prst="rect">
            <a:avLst/>
          </a:prstGeom>
          <a:pattFill prst="pct60">
            <a:fgClr>
              <a:schemeClr val="accent2">
                <a:lumMod val="75000"/>
              </a:schemeClr>
            </a:fgClr>
            <a:bgClr>
              <a:prstClr val="white"/>
            </a:bgClr>
          </a:patt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1524000" y="5105400"/>
            <a:ext cx="1524000" cy="1447800"/>
          </a:xfrm>
          <a:prstGeom prst="rect">
            <a:avLst/>
          </a:prstGeom>
          <a:noFill/>
          <a:ln w="38100" cmpd="sng"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1524000" y="5105400"/>
            <a:ext cx="1524000" cy="228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1524000" y="5410200"/>
            <a:ext cx="1524000" cy="228600"/>
          </a:xfrm>
          <a:prstGeom prst="rect">
            <a:avLst/>
          </a:prstGeom>
          <a:solidFill>
            <a:srgbClr val="376092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5334000" y="5144868"/>
            <a:ext cx="1524000" cy="1408331"/>
          </a:xfrm>
          <a:prstGeom prst="rect">
            <a:avLst/>
          </a:prstGeom>
          <a:noFill/>
          <a:ln w="38100" cmpd="sng"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5334000" y="5715000"/>
            <a:ext cx="1524000" cy="228600"/>
          </a:xfrm>
          <a:prstGeom prst="rect">
            <a:avLst/>
          </a:prstGeom>
          <a:solidFill>
            <a:srgbClr val="95373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5334000" y="6019800"/>
            <a:ext cx="1524000" cy="228600"/>
          </a:xfrm>
          <a:prstGeom prst="rect">
            <a:avLst/>
          </a:prstGeom>
          <a:solidFill>
            <a:srgbClr val="95373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1524000" y="6400800"/>
            <a:ext cx="1524000" cy="76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228600" y="368025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Data Segment</a:t>
            </a:r>
            <a:endParaRPr lang="en-US" sz="20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228600" y="5455599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Code Segment</a:t>
            </a:r>
            <a:endParaRPr lang="en-US" sz="20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1712064" y="2986098"/>
            <a:ext cx="1152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Main</a:t>
            </a:r>
            <a:r>
              <a:rPr lang="zh-CN" altLang="en-US" b="1" dirty="0" smtClean="0"/>
              <a:t> </a:t>
            </a:r>
            <a:r>
              <a:rPr lang="en-US" b="1" dirty="0" smtClean="0"/>
              <a:t>EPT</a:t>
            </a:r>
            <a:endParaRPr lang="en-US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5508551" y="2974430"/>
            <a:ext cx="1193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Secret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EPT</a:t>
            </a:r>
            <a:endParaRPr lang="en-US" b="1" dirty="0"/>
          </a:p>
        </p:txBody>
      </p:sp>
      <p:sp>
        <p:nvSpPr>
          <p:cNvPr id="79" name="Round Diagonal Corner Rectangle 78"/>
          <p:cNvSpPr/>
          <p:nvPr/>
        </p:nvSpPr>
        <p:spPr>
          <a:xfrm>
            <a:off x="7543800" y="4344180"/>
            <a:ext cx="1219200" cy="419100"/>
          </a:xfrm>
          <a:prstGeom prst="round2Diag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Secrets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0" name="Round Diagonal Corner Rectangle 79"/>
          <p:cNvSpPr/>
          <p:nvPr/>
        </p:nvSpPr>
        <p:spPr>
          <a:xfrm>
            <a:off x="7620000" y="5642590"/>
            <a:ext cx="1219200" cy="685800"/>
          </a:xfrm>
          <a:prstGeom prst="round2Diag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Sensitive</a:t>
            </a:r>
            <a:r>
              <a:rPr lang="zh-CN" altLang="en-US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zh-CN" b="1" dirty="0" smtClean="0">
                <a:solidFill>
                  <a:schemeClr val="accent2">
                    <a:lumMod val="50000"/>
                  </a:schemeClr>
                </a:solidFill>
              </a:rPr>
              <a:t>Functions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1" name="Round Diagonal Corner Rectangle 80"/>
          <p:cNvSpPr/>
          <p:nvPr/>
        </p:nvSpPr>
        <p:spPr>
          <a:xfrm>
            <a:off x="3581400" y="5082816"/>
            <a:ext cx="1219200" cy="609600"/>
          </a:xfrm>
          <a:prstGeom prst="round2DiagRect">
            <a:avLst/>
          </a:prstGeom>
          <a:noFill/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Other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Logics</a:t>
            </a:r>
          </a:p>
        </p:txBody>
      </p:sp>
      <p:cxnSp>
        <p:nvCxnSpPr>
          <p:cNvPr id="82" name="Curved Connector 81"/>
          <p:cNvCxnSpPr>
            <a:stCxn id="81" idx="2"/>
            <a:endCxn id="69" idx="3"/>
          </p:cNvCxnSpPr>
          <p:nvPr/>
        </p:nvCxnSpPr>
        <p:spPr>
          <a:xfrm rot="10800000">
            <a:off x="3048000" y="5219700"/>
            <a:ext cx="533400" cy="167916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/>
          <p:cNvCxnSpPr>
            <a:stCxn id="81" idx="2"/>
            <a:endCxn id="70" idx="3"/>
          </p:cNvCxnSpPr>
          <p:nvPr/>
        </p:nvCxnSpPr>
        <p:spPr>
          <a:xfrm rot="10800000" flipV="1">
            <a:off x="3048000" y="5387616"/>
            <a:ext cx="533400" cy="136884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ound Diagonal Corner Rectangle 83"/>
          <p:cNvSpPr/>
          <p:nvPr/>
        </p:nvSpPr>
        <p:spPr>
          <a:xfrm>
            <a:off x="3581400" y="3465767"/>
            <a:ext cx="1219200" cy="609600"/>
          </a:xfrm>
          <a:prstGeom prst="round2DiagRect">
            <a:avLst/>
          </a:prstGeom>
          <a:noFill/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254061"/>
                </a:solidFill>
              </a:rPr>
              <a:t>Other</a:t>
            </a:r>
            <a:r>
              <a:rPr lang="zh-CN" altLang="en-US" b="1" dirty="0" smtClean="0">
                <a:solidFill>
                  <a:srgbClr val="254061"/>
                </a:solidFill>
              </a:rPr>
              <a:t> </a:t>
            </a:r>
            <a:r>
              <a:rPr lang="en-US" b="1" dirty="0" smtClean="0">
                <a:solidFill>
                  <a:srgbClr val="254061"/>
                </a:solidFill>
              </a:rPr>
              <a:t>Data</a:t>
            </a:r>
          </a:p>
        </p:txBody>
      </p:sp>
      <p:cxnSp>
        <p:nvCxnSpPr>
          <p:cNvPr id="85" name="Curved Connector 84"/>
          <p:cNvCxnSpPr>
            <a:stCxn id="84" idx="2"/>
            <a:endCxn id="61" idx="3"/>
          </p:cNvCxnSpPr>
          <p:nvPr/>
        </p:nvCxnSpPr>
        <p:spPr>
          <a:xfrm rot="10800000" flipV="1">
            <a:off x="3048000" y="3770566"/>
            <a:ext cx="533400" cy="309343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urved Connector 85"/>
          <p:cNvCxnSpPr>
            <a:stCxn id="84" idx="2"/>
            <a:endCxn id="59" idx="3"/>
          </p:cNvCxnSpPr>
          <p:nvPr/>
        </p:nvCxnSpPr>
        <p:spPr>
          <a:xfrm rot="10800000">
            <a:off x="3048000" y="3470311"/>
            <a:ext cx="533400" cy="300257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urved Connector 86"/>
          <p:cNvCxnSpPr>
            <a:stCxn id="84" idx="0"/>
            <a:endCxn id="65" idx="1"/>
          </p:cNvCxnSpPr>
          <p:nvPr/>
        </p:nvCxnSpPr>
        <p:spPr>
          <a:xfrm>
            <a:off x="4800600" y="3770567"/>
            <a:ext cx="533400" cy="309343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urved Connector 87"/>
          <p:cNvCxnSpPr>
            <a:stCxn id="84" idx="0"/>
            <a:endCxn id="63" idx="1"/>
          </p:cNvCxnSpPr>
          <p:nvPr/>
        </p:nvCxnSpPr>
        <p:spPr>
          <a:xfrm flipV="1">
            <a:off x="4800600" y="3470310"/>
            <a:ext cx="533400" cy="300257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urved Connector 88"/>
          <p:cNvCxnSpPr>
            <a:stCxn id="101" idx="1"/>
            <a:endCxn id="98" idx="3"/>
          </p:cNvCxnSpPr>
          <p:nvPr/>
        </p:nvCxnSpPr>
        <p:spPr>
          <a:xfrm rot="10800000">
            <a:off x="3048000" y="6515100"/>
            <a:ext cx="5334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urved Connector 89"/>
          <p:cNvCxnSpPr>
            <a:stCxn id="101" idx="3"/>
            <a:endCxn id="100" idx="1"/>
          </p:cNvCxnSpPr>
          <p:nvPr/>
        </p:nvCxnSpPr>
        <p:spPr>
          <a:xfrm flipV="1">
            <a:off x="4876800" y="6515100"/>
            <a:ext cx="4572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urved Connector 90"/>
          <p:cNvCxnSpPr>
            <a:stCxn id="80" idx="2"/>
            <a:endCxn id="71" idx="3"/>
          </p:cNvCxnSpPr>
          <p:nvPr/>
        </p:nvCxnSpPr>
        <p:spPr>
          <a:xfrm rot="10800000">
            <a:off x="6858000" y="5849034"/>
            <a:ext cx="762000" cy="136456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urved Connector 91"/>
          <p:cNvCxnSpPr>
            <a:stCxn id="80" idx="2"/>
            <a:endCxn id="73" idx="3"/>
          </p:cNvCxnSpPr>
          <p:nvPr/>
        </p:nvCxnSpPr>
        <p:spPr>
          <a:xfrm rot="10800000" flipV="1">
            <a:off x="6858000" y="5985490"/>
            <a:ext cx="762000" cy="14861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urved Connector 92"/>
          <p:cNvCxnSpPr>
            <a:stCxn id="79" idx="2"/>
            <a:endCxn id="66" idx="3"/>
          </p:cNvCxnSpPr>
          <p:nvPr/>
        </p:nvCxnSpPr>
        <p:spPr>
          <a:xfrm rot="10800000" flipV="1">
            <a:off x="6858000" y="4553730"/>
            <a:ext cx="685800" cy="13578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urved Connector 93"/>
          <p:cNvCxnSpPr>
            <a:stCxn id="79" idx="2"/>
            <a:endCxn id="67" idx="3"/>
          </p:cNvCxnSpPr>
          <p:nvPr/>
        </p:nvCxnSpPr>
        <p:spPr>
          <a:xfrm rot="10800000">
            <a:off x="6858000" y="4384710"/>
            <a:ext cx="685800" cy="16902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3581400" y="6248400"/>
            <a:ext cx="1295400" cy="2286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Springboard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6" name="Curved Connector 95"/>
          <p:cNvCxnSpPr>
            <a:stCxn id="95" idx="1"/>
            <a:endCxn id="74" idx="3"/>
          </p:cNvCxnSpPr>
          <p:nvPr/>
        </p:nvCxnSpPr>
        <p:spPr>
          <a:xfrm rot="10800000" flipV="1">
            <a:off x="3048000" y="6362700"/>
            <a:ext cx="5334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urved Connector 96"/>
          <p:cNvCxnSpPr>
            <a:stCxn id="95" idx="3"/>
            <a:endCxn id="99" idx="1"/>
          </p:cNvCxnSpPr>
          <p:nvPr/>
        </p:nvCxnSpPr>
        <p:spPr>
          <a:xfrm>
            <a:off x="4876800" y="6362700"/>
            <a:ext cx="4572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1524000" y="6477000"/>
            <a:ext cx="1524000" cy="76200"/>
          </a:xfrm>
          <a:prstGeom prst="rect">
            <a:avLst/>
          </a:prstGeom>
          <a:solidFill>
            <a:srgbClr val="FFAE0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/>
          <p:cNvSpPr/>
          <p:nvPr/>
        </p:nvSpPr>
        <p:spPr>
          <a:xfrm>
            <a:off x="5334000" y="6400800"/>
            <a:ext cx="1524000" cy="76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5334000" y="6477000"/>
            <a:ext cx="1524000" cy="76200"/>
          </a:xfrm>
          <a:prstGeom prst="rect">
            <a:avLst/>
          </a:prstGeom>
          <a:solidFill>
            <a:srgbClr val="FFAE0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3581400" y="6477000"/>
            <a:ext cx="1295400" cy="2286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Trampoline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94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Problem of EPT protection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Context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switch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introduces large overhead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Every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switch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intervened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hypervisor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VMExit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takes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much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more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time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function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call</a:t>
            </a: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193794836"/>
              </p:ext>
            </p:extLst>
          </p:nvPr>
        </p:nvGraphicFramePr>
        <p:xfrm>
          <a:off x="1080930" y="3066764"/>
          <a:ext cx="5985655" cy="3521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Rectangle 51"/>
          <p:cNvSpPr/>
          <p:nvPr/>
        </p:nvSpPr>
        <p:spPr>
          <a:xfrm>
            <a:off x="2263446" y="5741311"/>
            <a:ext cx="707517" cy="26383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5672082" y="3635656"/>
            <a:ext cx="707517" cy="26383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52" idx="3"/>
            <a:endCxn id="53" idx="1"/>
          </p:cNvCxnSpPr>
          <p:nvPr/>
        </p:nvCxnSpPr>
        <p:spPr>
          <a:xfrm flipV="1">
            <a:off x="2970963" y="3767571"/>
            <a:ext cx="2701119" cy="2105655"/>
          </a:xfrm>
          <a:prstGeom prst="straightConnector1">
            <a:avLst/>
          </a:prstGeom>
          <a:ln w="127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0463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VM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Function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(VMFUNC) 101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VM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Functions: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Intel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virtualization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extension</a:t>
            </a:r>
            <a:endParaRPr lang="en-US" altLang="zh-CN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Non</a:t>
            </a:r>
            <a:r>
              <a:rPr lang="en-US" altLang="zh-CN" sz="2400" dirty="0">
                <a:latin typeface="Candara"/>
                <a:cs typeface="Candara"/>
              </a:rPr>
              <a:t>-root guest </a:t>
            </a:r>
            <a:r>
              <a:rPr lang="en-US" altLang="zh-CN" sz="2400" dirty="0" smtClean="0">
                <a:latin typeface="Candara"/>
                <a:cs typeface="Candara"/>
              </a:rPr>
              <a:t>VMs can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directly </a:t>
            </a:r>
            <a:r>
              <a:rPr lang="en-US" altLang="zh-CN" sz="2400" dirty="0">
                <a:latin typeface="Candara"/>
                <a:cs typeface="Candara"/>
              </a:rPr>
              <a:t>invoke </a:t>
            </a:r>
            <a:r>
              <a:rPr lang="en-US" altLang="zh-CN" sz="2400" dirty="0" smtClean="0">
                <a:latin typeface="Candara"/>
                <a:cs typeface="Candara"/>
              </a:rPr>
              <a:t>some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functions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without </a:t>
            </a:r>
            <a:r>
              <a:rPr lang="en-US" altLang="zh-CN" sz="2400" dirty="0" err="1" smtClean="0">
                <a:latin typeface="Candara"/>
                <a:cs typeface="Candara"/>
              </a:rPr>
              <a:t>VMExit</a:t>
            </a:r>
            <a:endParaRPr lang="en-US" altLang="zh-CN" sz="2400" dirty="0" smtClean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VM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Function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0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: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EPTP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Switching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Software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in guest VM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can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directly load a new EPT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pointer</a:t>
            </a: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493827435"/>
              </p:ext>
            </p:extLst>
          </p:nvPr>
        </p:nvGraphicFramePr>
        <p:xfrm>
          <a:off x="1080930" y="3725567"/>
          <a:ext cx="6391005" cy="2396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42970" y="6202915"/>
            <a:ext cx="8410380" cy="307777"/>
          </a:xfrm>
          <a:prstGeom prst="rect">
            <a:avLst/>
          </a:prstGeom>
          <a:solidFill>
            <a:schemeClr val="bg1"/>
          </a:solidFill>
          <a:ln w="28575" cmpd="sng"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000" b="1" dirty="0" smtClean="0">
                <a:latin typeface="Candara"/>
                <a:cs typeface="Candara"/>
              </a:rPr>
              <a:t>VMFUNC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can</a:t>
            </a:r>
            <a:r>
              <a:rPr lang="zh-CN" altLang="en-US" sz="2000" b="1" dirty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provide </a:t>
            </a:r>
            <a:r>
              <a:rPr lang="en-US" altLang="zh-CN" sz="2000" b="1" dirty="0">
                <a:latin typeface="Candara"/>
                <a:cs typeface="Candara"/>
              </a:rPr>
              <a:t>the hypervisor-level </a:t>
            </a:r>
            <a:r>
              <a:rPr lang="en-US" altLang="zh-CN" sz="2000" b="1" dirty="0" smtClean="0">
                <a:latin typeface="Candara"/>
                <a:cs typeface="Candara"/>
              </a:rPr>
              <a:t>function </a:t>
            </a:r>
            <a:r>
              <a:rPr lang="en-US" altLang="zh-CN" sz="2000" b="1" dirty="0">
                <a:latin typeface="Candara"/>
                <a:cs typeface="Candara"/>
              </a:rPr>
              <a:t>at the cost of system </a:t>
            </a:r>
            <a:r>
              <a:rPr lang="en-US" altLang="zh-CN" sz="2000" b="1" dirty="0" smtClean="0">
                <a:latin typeface="Candara"/>
                <a:cs typeface="Candara"/>
              </a:rPr>
              <a:t>calls</a:t>
            </a:r>
            <a:endParaRPr lang="en-US" sz="2000" b="1" dirty="0">
              <a:latin typeface="Candara"/>
              <a:cs typeface="Candara"/>
            </a:endParaRPr>
          </a:p>
        </p:txBody>
      </p:sp>
      <p:cxnSp>
        <p:nvCxnSpPr>
          <p:cNvPr id="24" name="Curved Connector 23"/>
          <p:cNvCxnSpPr>
            <a:stCxn id="28" idx="2"/>
          </p:cNvCxnSpPr>
          <p:nvPr/>
        </p:nvCxnSpPr>
        <p:spPr>
          <a:xfrm rot="5400000">
            <a:off x="3215066" y="5517280"/>
            <a:ext cx="669910" cy="607301"/>
          </a:xfrm>
          <a:prstGeom prst="curvedConnector3">
            <a:avLst>
              <a:gd name="adj1" fmla="val 50000"/>
            </a:avLst>
          </a:prstGeom>
          <a:ln w="19050" cmpd="sng">
            <a:solidFill>
              <a:srgbClr val="FF0000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>
            <a:stCxn id="27" idx="2"/>
          </p:cNvCxnSpPr>
          <p:nvPr/>
        </p:nvCxnSpPr>
        <p:spPr>
          <a:xfrm rot="16200000" flipH="1">
            <a:off x="6462343" y="5632465"/>
            <a:ext cx="625541" cy="353760"/>
          </a:xfrm>
          <a:prstGeom prst="curvedConnector3">
            <a:avLst>
              <a:gd name="adj1" fmla="val 50000"/>
            </a:avLst>
          </a:prstGeom>
          <a:ln w="19050" cmpd="sng">
            <a:solidFill>
              <a:srgbClr val="FF0000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59906" y="6155883"/>
            <a:ext cx="8527444" cy="48390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6244474" y="5232745"/>
            <a:ext cx="707517" cy="26383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499912" y="5222145"/>
            <a:ext cx="707517" cy="26383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855360" y="4204737"/>
            <a:ext cx="707517" cy="26383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30" idx="3"/>
            <a:endCxn id="27" idx="1"/>
          </p:cNvCxnSpPr>
          <p:nvPr/>
        </p:nvCxnSpPr>
        <p:spPr>
          <a:xfrm>
            <a:off x="5562877" y="4336652"/>
            <a:ext cx="681597" cy="1028008"/>
          </a:xfrm>
          <a:prstGeom prst="straightConnector1">
            <a:avLst/>
          </a:prstGeom>
          <a:ln w="12700" cmpd="sng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38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19" grpId="0" animBg="1"/>
      <p:bldP spid="26" grpId="0" animBg="1"/>
      <p:bldP spid="27" grpId="0" animBg="1"/>
      <p:bldP spid="27" grpId="1" animBg="1"/>
      <p:bldP spid="28" grpId="0" animBg="1"/>
      <p:bldP spid="30" grpId="0" animBg="1"/>
      <p:bldP spid="3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Using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VMFUNC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for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Efficiency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Separate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control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plane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from data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plane</a:t>
            </a:r>
            <a:endParaRPr lang="en-US" altLang="zh-CN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b="1" dirty="0" smtClean="0">
                <a:latin typeface="Candara"/>
                <a:cs typeface="Candara"/>
              </a:rPr>
              <a:t>Control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p</a:t>
            </a:r>
            <a:r>
              <a:rPr lang="en-US" altLang="zh-CN" sz="2400" b="1" dirty="0" smtClean="0">
                <a:latin typeface="Candara"/>
                <a:cs typeface="Candara"/>
              </a:rPr>
              <a:t>lane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(policy)</a:t>
            </a:r>
            <a:r>
              <a:rPr lang="en-US" altLang="zh-CN" sz="2400" dirty="0" smtClean="0">
                <a:latin typeface="Candara"/>
                <a:cs typeface="Candara"/>
              </a:rPr>
              <a:t>: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h</a:t>
            </a:r>
            <a:r>
              <a:rPr lang="en-US" altLang="zh-CN" sz="2400" dirty="0" smtClean="0">
                <a:latin typeface="Candara"/>
                <a:cs typeface="Candara"/>
              </a:rPr>
              <a:t>ypervisor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pre-configure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used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different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compartments</a:t>
            </a:r>
          </a:p>
          <a:p>
            <a:pPr lvl="1"/>
            <a:endParaRPr lang="en-US" altLang="zh-CN" sz="2400" b="1" dirty="0" smtClean="0">
              <a:latin typeface="Candara"/>
              <a:cs typeface="Candara"/>
            </a:endParaRPr>
          </a:p>
          <a:p>
            <a:pPr lvl="1"/>
            <a:endParaRPr lang="en-US" altLang="zh-CN" sz="2400" b="1" dirty="0">
              <a:latin typeface="Candara"/>
              <a:cs typeface="Candara"/>
            </a:endParaRPr>
          </a:p>
          <a:p>
            <a:pPr marL="457200" lvl="1" indent="0">
              <a:buNone/>
            </a:pPr>
            <a:endParaRPr lang="en-US" altLang="zh-CN" sz="2400" b="1" dirty="0">
              <a:latin typeface="Candara"/>
              <a:cs typeface="Candara"/>
            </a:endParaRPr>
          </a:p>
          <a:p>
            <a:pPr lvl="1"/>
            <a:endParaRPr lang="en-US" altLang="zh-CN" sz="2400" b="1" dirty="0" smtClean="0">
              <a:latin typeface="Candara"/>
              <a:cs typeface="Candara"/>
            </a:endParaRPr>
          </a:p>
          <a:p>
            <a:pPr lvl="1"/>
            <a:r>
              <a:rPr lang="en-US" altLang="zh-CN" sz="2400" b="1" dirty="0" smtClean="0">
                <a:latin typeface="Candara"/>
                <a:cs typeface="Candara"/>
              </a:rPr>
              <a:t>Data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plane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(invocation)</a:t>
            </a:r>
            <a:r>
              <a:rPr lang="zh-CN" altLang="en-US" sz="2400" dirty="0" smtClean="0">
                <a:latin typeface="Candara"/>
                <a:cs typeface="Candara"/>
              </a:rPr>
              <a:t>:</a:t>
            </a:r>
            <a:r>
              <a:rPr lang="en-US" altLang="zh-CN" sz="2400" dirty="0" smtClean="0">
                <a:latin typeface="Candara"/>
                <a:cs typeface="Candara"/>
              </a:rPr>
              <a:t> application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directly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switch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without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hypervisor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intervention</a:t>
            </a: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5783" y="3280242"/>
            <a:ext cx="1404889" cy="8184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Set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VMCS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control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bits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7898" y="3277138"/>
            <a:ext cx="2043255" cy="8184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Configure</a:t>
            </a:r>
            <a:r>
              <a:rPr lang="zh-CN" altLang="en-US" b="1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b="1" dirty="0">
                <a:solidFill>
                  <a:srgbClr val="000000"/>
                </a:solidFill>
                <a:latin typeface="Candara"/>
                <a:cs typeface="Candara"/>
              </a:rPr>
              <a:t>EPTP_LIST_ADDR</a:t>
            </a:r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4890" y="2734029"/>
            <a:ext cx="2147576" cy="2799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ndara"/>
                <a:cs typeface="Candara"/>
              </a:rPr>
              <a:t>0: Alternate-EPTP </a:t>
            </a:r>
          </a:p>
        </p:txBody>
      </p:sp>
      <p:sp>
        <p:nvSpPr>
          <p:cNvPr id="8" name="Rectangle 7"/>
          <p:cNvSpPr/>
          <p:nvPr/>
        </p:nvSpPr>
        <p:spPr>
          <a:xfrm>
            <a:off x="6224890" y="3004229"/>
            <a:ext cx="2147576" cy="2799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andara"/>
                <a:cs typeface="Candara"/>
              </a:rPr>
              <a:t>1</a:t>
            </a:r>
            <a:r>
              <a:rPr lang="en-US" dirty="0" smtClean="0">
                <a:solidFill>
                  <a:schemeClr val="tx1"/>
                </a:solidFill>
                <a:latin typeface="Candara"/>
                <a:cs typeface="Candara"/>
              </a:rPr>
              <a:t>: </a:t>
            </a:r>
            <a:r>
              <a:rPr lang="en-US" dirty="0">
                <a:solidFill>
                  <a:schemeClr val="tx1"/>
                </a:solidFill>
                <a:latin typeface="Candara"/>
                <a:cs typeface="Candara"/>
              </a:rPr>
              <a:t>Alternate-EPTP </a:t>
            </a:r>
          </a:p>
        </p:txBody>
      </p:sp>
      <p:sp>
        <p:nvSpPr>
          <p:cNvPr id="9" name="Rectangle 8"/>
          <p:cNvSpPr/>
          <p:nvPr/>
        </p:nvSpPr>
        <p:spPr>
          <a:xfrm>
            <a:off x="6224890" y="3859379"/>
            <a:ext cx="2147576" cy="2799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latin typeface="Candara"/>
                <a:cs typeface="Candara"/>
              </a:rPr>
              <a:t>511</a:t>
            </a:r>
            <a:r>
              <a:rPr lang="en-US" dirty="0" smtClean="0">
                <a:solidFill>
                  <a:schemeClr val="tx1"/>
                </a:solidFill>
                <a:latin typeface="Candara"/>
                <a:cs typeface="Candara"/>
              </a:rPr>
              <a:t>: </a:t>
            </a:r>
            <a:r>
              <a:rPr lang="en-US" dirty="0">
                <a:solidFill>
                  <a:schemeClr val="tx1"/>
                </a:solidFill>
                <a:latin typeface="Candara"/>
                <a:cs typeface="Candara"/>
              </a:rPr>
              <a:t>Alternate-EPTP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24890" y="3287939"/>
            <a:ext cx="2147576" cy="5636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11" name="Curved Connector 10"/>
          <p:cNvCxnSpPr>
            <a:endCxn id="7" idx="1"/>
          </p:cNvCxnSpPr>
          <p:nvPr/>
        </p:nvCxnSpPr>
        <p:spPr>
          <a:xfrm flipV="1">
            <a:off x="5094111" y="2873989"/>
            <a:ext cx="1130779" cy="97757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04324" y="5698825"/>
            <a:ext cx="722512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EPTP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Switching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invocation: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VMFUNC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opcode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(EAX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=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0,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ECX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smtClean="0">
                <a:latin typeface="Candara"/>
                <a:cs typeface="Candara"/>
              </a:rPr>
              <a:t>=</a:t>
            </a:r>
            <a:r>
              <a:rPr lang="zh-CN" altLang="en-US" b="1" dirty="0" smtClean="0">
                <a:latin typeface="Candara"/>
                <a:cs typeface="Candara"/>
              </a:rPr>
              <a:t> </a:t>
            </a:r>
            <a:r>
              <a:rPr lang="en-US" altLang="zh-CN" b="1" dirty="0" err="1" smtClean="0">
                <a:latin typeface="Candara"/>
                <a:cs typeface="Candara"/>
              </a:rPr>
              <a:t>EPTP_index</a:t>
            </a:r>
            <a:r>
              <a:rPr lang="en-US" altLang="zh-CN" b="1" dirty="0" smtClean="0">
                <a:latin typeface="Candara"/>
                <a:cs typeface="Candara"/>
              </a:rPr>
              <a:t>)</a:t>
            </a:r>
            <a:endParaRPr lang="en-US" b="1" dirty="0">
              <a:latin typeface="Candara"/>
              <a:cs typeface="Candara"/>
            </a:endParaRPr>
          </a:p>
        </p:txBody>
      </p:sp>
      <p:cxnSp>
        <p:nvCxnSpPr>
          <p:cNvPr id="17" name="Curved Connector 16"/>
          <p:cNvCxnSpPr>
            <a:stCxn id="5" idx="3"/>
            <a:endCxn id="6" idx="1"/>
          </p:cNvCxnSpPr>
          <p:nvPr/>
        </p:nvCxnSpPr>
        <p:spPr>
          <a:xfrm flipV="1">
            <a:off x="2430672" y="3686344"/>
            <a:ext cx="737226" cy="3104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025783" y="5671804"/>
            <a:ext cx="7398247" cy="395437"/>
          </a:xfrm>
          <a:prstGeom prst="rect">
            <a:avLst/>
          </a:prstGeom>
          <a:noFill/>
          <a:ln w="38100" cmpd="sng">
            <a:solidFill>
              <a:srgbClr val="FF0000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20759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Security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Problem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of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VMFUNC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What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attackers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directly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switch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EPT?</a:t>
            </a:r>
            <a:endParaRPr lang="en-US" altLang="zh-CN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Since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switching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not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checked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hypervisor</a:t>
            </a:r>
          </a:p>
          <a:p>
            <a:endParaRPr lang="en-US" altLang="zh-CN" sz="1600" dirty="0">
              <a:latin typeface="Candara"/>
              <a:cs typeface="Candara"/>
            </a:endParaRP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Recall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code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segment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</a:t>
            </a:r>
            <a:endParaRPr lang="en-US" altLang="zh-CN" sz="2400" b="1" dirty="0" smtClean="0"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only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contains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trusted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sensitive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functions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legal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entrances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compartment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fixed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Invalid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VMFUNC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invocation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causes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violation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82142" y="4921943"/>
            <a:ext cx="1524000" cy="1447800"/>
          </a:xfrm>
          <a:prstGeom prst="rect">
            <a:avLst/>
          </a:prstGeom>
          <a:noFill/>
          <a:ln w="38100" cmpd="sng"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482142" y="4921943"/>
            <a:ext cx="1524000" cy="2286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482142" y="5226743"/>
            <a:ext cx="1524000" cy="228600"/>
          </a:xfrm>
          <a:prstGeom prst="rect">
            <a:avLst/>
          </a:prstGeom>
          <a:solidFill>
            <a:srgbClr val="376092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292142" y="4961411"/>
            <a:ext cx="1524000" cy="1408331"/>
          </a:xfrm>
          <a:prstGeom prst="rect">
            <a:avLst/>
          </a:prstGeom>
          <a:noFill/>
          <a:ln w="38100" cmpd="sng"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292142" y="5531543"/>
            <a:ext cx="1524000" cy="228600"/>
          </a:xfrm>
          <a:prstGeom prst="rect">
            <a:avLst/>
          </a:prstGeom>
          <a:solidFill>
            <a:srgbClr val="95373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292142" y="5836343"/>
            <a:ext cx="1524000" cy="228600"/>
          </a:xfrm>
          <a:prstGeom prst="rect">
            <a:avLst/>
          </a:prstGeom>
          <a:solidFill>
            <a:srgbClr val="95373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482142" y="6217343"/>
            <a:ext cx="1524000" cy="76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86742" y="5272142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Code Segment</a:t>
            </a:r>
            <a:endParaRPr lang="en-US" sz="2000" b="1" dirty="0"/>
          </a:p>
        </p:txBody>
      </p:sp>
      <p:sp>
        <p:nvSpPr>
          <p:cNvPr id="27" name="Round Diagonal Corner Rectangle 26"/>
          <p:cNvSpPr/>
          <p:nvPr/>
        </p:nvSpPr>
        <p:spPr>
          <a:xfrm>
            <a:off x="7578142" y="5459133"/>
            <a:ext cx="1219200" cy="685800"/>
          </a:xfrm>
          <a:prstGeom prst="round2Diag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Sensitive</a:t>
            </a:r>
            <a:r>
              <a:rPr lang="zh-CN" altLang="en-US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altLang="zh-CN" b="1" dirty="0" smtClean="0">
                <a:solidFill>
                  <a:schemeClr val="accent2">
                    <a:lumMod val="50000"/>
                  </a:schemeClr>
                </a:solidFill>
              </a:rPr>
              <a:t>Functions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Round Diagonal Corner Rectangle 27"/>
          <p:cNvSpPr/>
          <p:nvPr/>
        </p:nvSpPr>
        <p:spPr>
          <a:xfrm>
            <a:off x="3539542" y="4899359"/>
            <a:ext cx="1219200" cy="609600"/>
          </a:xfrm>
          <a:prstGeom prst="round2DiagRect">
            <a:avLst/>
          </a:prstGeom>
          <a:noFill/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Other</a:t>
            </a:r>
          </a:p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Logics</a:t>
            </a:r>
          </a:p>
        </p:txBody>
      </p:sp>
      <p:cxnSp>
        <p:nvCxnSpPr>
          <p:cNvPr id="30" name="Curved Connector 29"/>
          <p:cNvCxnSpPr>
            <a:stCxn id="28" idx="2"/>
            <a:endCxn id="18" idx="3"/>
          </p:cNvCxnSpPr>
          <p:nvPr/>
        </p:nvCxnSpPr>
        <p:spPr>
          <a:xfrm rot="10800000">
            <a:off x="3006142" y="5036243"/>
            <a:ext cx="533400" cy="167916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28" idx="2"/>
            <a:endCxn id="19" idx="3"/>
          </p:cNvCxnSpPr>
          <p:nvPr/>
        </p:nvCxnSpPr>
        <p:spPr>
          <a:xfrm rot="10800000" flipV="1">
            <a:off x="3006142" y="5204159"/>
            <a:ext cx="533400" cy="136884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43" idx="1"/>
            <a:endCxn id="40" idx="3"/>
          </p:cNvCxnSpPr>
          <p:nvPr/>
        </p:nvCxnSpPr>
        <p:spPr>
          <a:xfrm rot="10800000">
            <a:off x="3006142" y="6331643"/>
            <a:ext cx="5334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stCxn id="43" idx="3"/>
            <a:endCxn id="42" idx="1"/>
          </p:cNvCxnSpPr>
          <p:nvPr/>
        </p:nvCxnSpPr>
        <p:spPr>
          <a:xfrm flipV="1">
            <a:off x="4834942" y="6331643"/>
            <a:ext cx="4572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27" idx="2"/>
            <a:endCxn id="20" idx="3"/>
          </p:cNvCxnSpPr>
          <p:nvPr/>
        </p:nvCxnSpPr>
        <p:spPr>
          <a:xfrm rot="10800000">
            <a:off x="6816142" y="5665577"/>
            <a:ext cx="762000" cy="136456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>
            <a:stCxn id="27" idx="2"/>
            <a:endCxn id="24" idx="3"/>
          </p:cNvCxnSpPr>
          <p:nvPr/>
        </p:nvCxnSpPr>
        <p:spPr>
          <a:xfrm rot="10800000" flipV="1">
            <a:off x="6816142" y="5802033"/>
            <a:ext cx="762000" cy="14861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3539542" y="6064943"/>
            <a:ext cx="1295400" cy="2286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Springboard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38" name="Curved Connector 37"/>
          <p:cNvCxnSpPr>
            <a:stCxn id="37" idx="1"/>
            <a:endCxn id="25" idx="3"/>
          </p:cNvCxnSpPr>
          <p:nvPr/>
        </p:nvCxnSpPr>
        <p:spPr>
          <a:xfrm rot="10800000" flipV="1">
            <a:off x="3006142" y="6179243"/>
            <a:ext cx="5334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>
            <a:stCxn id="37" idx="3"/>
            <a:endCxn id="41" idx="1"/>
          </p:cNvCxnSpPr>
          <p:nvPr/>
        </p:nvCxnSpPr>
        <p:spPr>
          <a:xfrm>
            <a:off x="4834942" y="6179243"/>
            <a:ext cx="457200" cy="76200"/>
          </a:xfrm>
          <a:prstGeom prst="curvedConnector3">
            <a:avLst>
              <a:gd name="adj1" fmla="val 50000"/>
            </a:avLst>
          </a:prstGeom>
          <a:ln w="1270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482142" y="6293543"/>
            <a:ext cx="1524000" cy="76200"/>
          </a:xfrm>
          <a:prstGeom prst="rect">
            <a:avLst/>
          </a:prstGeom>
          <a:solidFill>
            <a:srgbClr val="FFAE0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292142" y="6217343"/>
            <a:ext cx="1524000" cy="762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292142" y="6293543"/>
            <a:ext cx="1524000" cy="76200"/>
          </a:xfrm>
          <a:prstGeom prst="rect">
            <a:avLst/>
          </a:prstGeom>
          <a:solidFill>
            <a:srgbClr val="FFAE05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3539542" y="6293543"/>
            <a:ext cx="1295400" cy="2286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Trampoline</a:t>
            </a:r>
            <a:endParaRPr lang="en-US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134100" y="4755443"/>
            <a:ext cx="1850902" cy="1823143"/>
          </a:xfrm>
          <a:prstGeom prst="rect">
            <a:avLst/>
          </a:prstGeom>
          <a:noFill/>
          <a:ln w="19050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53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/>
      <p:bldP spid="27" grpId="0" animBg="1"/>
      <p:bldP spid="28" grpId="0" animBg="1"/>
      <p:bldP spid="37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Runtime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Isolation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Enforcement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Hypervisor-enforced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isolation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Shadow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using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protection</a:t>
            </a:r>
          </a:p>
          <a:p>
            <a:pPr lvl="1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Leverage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VMFUNC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separate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control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plane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data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plane</a:t>
            </a:r>
          </a:p>
          <a:p>
            <a:endParaRPr lang="en-US" altLang="zh-CN" sz="16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Securing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execution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trampoline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mechanism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Sensitive functions are not self-contained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C</a:t>
            </a:r>
            <a:r>
              <a:rPr lang="en-US" altLang="zh-CN" sz="2400" dirty="0" smtClean="0">
                <a:latin typeface="Candara"/>
                <a:cs typeface="Candara"/>
              </a:rPr>
              <a:t>ommunication between secret and main compartment should be protected</a:t>
            </a:r>
          </a:p>
          <a:p>
            <a:endParaRPr lang="en-US" altLang="zh-CN" sz="16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Lifecycle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</a:t>
            </a:r>
            <a:endParaRPr lang="en-US" altLang="zh-CN" sz="28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76019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Secret Compartment is Not Self-contained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Main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may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invoke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sensitive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functions</a:t>
            </a: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pPr marL="457200" lvl="1" indent="0">
              <a:buNone/>
            </a:pPr>
            <a:endParaRPr lang="en-US" altLang="zh-CN" sz="24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lvl="1"/>
            <a:endParaRPr lang="en-US" altLang="zh-CN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may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invoke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normal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functions</a:t>
            </a:r>
          </a:p>
          <a:p>
            <a:pPr lvl="1"/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E.g.,</a:t>
            </a:r>
            <a:r>
              <a:rPr lang="zh-CN" altLang="en-US" sz="2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system</a:t>
            </a:r>
            <a:r>
              <a:rPr lang="zh-CN" altLang="en-US" sz="2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call</a:t>
            </a:r>
            <a:r>
              <a:rPr lang="zh-CN" altLang="en-US" sz="2400" dirty="0">
                <a:solidFill>
                  <a:srgbClr val="000000"/>
                </a:solidFill>
                <a:latin typeface="Candara"/>
                <a:cs typeface="Candara"/>
              </a:rPr>
              <a:t>,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library</a:t>
            </a:r>
            <a:r>
              <a:rPr lang="zh-CN" altLang="en-US" sz="2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call,</a:t>
            </a:r>
            <a:r>
              <a:rPr lang="zh-CN" altLang="en-US" sz="2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etc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.</a:t>
            </a:r>
            <a:endParaRPr lang="en-US" altLang="zh-CN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lvl="2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lvl="2"/>
            <a:endParaRPr lang="en-US" altLang="zh-CN" sz="20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lvl="2"/>
            <a:endParaRPr lang="en-US" altLang="zh-CN" sz="20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lvl="2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ifferent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compartments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have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different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context</a:t>
            </a:r>
          </a:p>
          <a:p>
            <a:pPr lvl="1"/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We use trampoline and springboard to switch the context </a:t>
            </a:r>
          </a:p>
          <a:p>
            <a:pPr lvl="1"/>
            <a:endParaRPr lang="en-US" altLang="zh-CN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51029" y="2109324"/>
            <a:ext cx="1560945" cy="6176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728288" y="2111110"/>
            <a:ext cx="1560945" cy="6176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39" name="Curved Connector 38"/>
          <p:cNvCxnSpPr>
            <a:stCxn id="28" idx="3"/>
            <a:endCxn id="31" idx="1"/>
          </p:cNvCxnSpPr>
          <p:nvPr/>
        </p:nvCxnSpPr>
        <p:spPr>
          <a:xfrm>
            <a:off x="2311974" y="2418159"/>
            <a:ext cx="1416314" cy="1786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728288" y="4365213"/>
            <a:ext cx="1560945" cy="6176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51029" y="4367711"/>
            <a:ext cx="1560945" cy="6176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47" name="Curved Connector 46"/>
          <p:cNvCxnSpPr>
            <a:stCxn id="46" idx="3"/>
            <a:endCxn id="45" idx="1"/>
          </p:cNvCxnSpPr>
          <p:nvPr/>
        </p:nvCxnSpPr>
        <p:spPr>
          <a:xfrm flipV="1">
            <a:off x="2311974" y="4674048"/>
            <a:ext cx="1416314" cy="2498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 rot="16200000">
            <a:off x="2839639" y="2875652"/>
            <a:ext cx="409089" cy="36856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56" name="Curved Connector 55"/>
          <p:cNvCxnSpPr>
            <a:stCxn id="28" idx="3"/>
            <a:endCxn id="54" idx="0"/>
          </p:cNvCxnSpPr>
          <p:nvPr/>
        </p:nvCxnSpPr>
        <p:spPr>
          <a:xfrm>
            <a:off x="2311974" y="2418159"/>
            <a:ext cx="547929" cy="641773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urved Connector 60"/>
          <p:cNvCxnSpPr>
            <a:stCxn id="54" idx="2"/>
            <a:endCxn id="31" idx="1"/>
          </p:cNvCxnSpPr>
          <p:nvPr/>
        </p:nvCxnSpPr>
        <p:spPr>
          <a:xfrm flipV="1">
            <a:off x="3228464" y="2419945"/>
            <a:ext cx="499824" cy="639987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 rot="16200000">
            <a:off x="2839639" y="5110624"/>
            <a:ext cx="409089" cy="368561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63" name="Curved Connector 62"/>
          <p:cNvCxnSpPr>
            <a:stCxn id="46" idx="3"/>
            <a:endCxn id="62" idx="0"/>
          </p:cNvCxnSpPr>
          <p:nvPr/>
        </p:nvCxnSpPr>
        <p:spPr>
          <a:xfrm>
            <a:off x="2311974" y="4676546"/>
            <a:ext cx="547929" cy="618358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urved Connector 63"/>
          <p:cNvCxnSpPr>
            <a:stCxn id="62" idx="2"/>
            <a:endCxn id="45" idx="1"/>
          </p:cNvCxnSpPr>
          <p:nvPr/>
        </p:nvCxnSpPr>
        <p:spPr>
          <a:xfrm flipV="1">
            <a:off x="3228464" y="4674048"/>
            <a:ext cx="499824" cy="620856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5860738" y="2852812"/>
            <a:ext cx="1505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Trampoline</a:t>
            </a:r>
            <a:endParaRPr lang="en-US" sz="20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5945403" y="5096127"/>
            <a:ext cx="1505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Springboard</a:t>
            </a:r>
            <a:endParaRPr lang="en-US" sz="2000" b="1" dirty="0"/>
          </a:p>
        </p:txBody>
      </p:sp>
      <p:cxnSp>
        <p:nvCxnSpPr>
          <p:cNvPr id="69" name="Curved Connector 68"/>
          <p:cNvCxnSpPr>
            <a:stCxn id="54" idx="2"/>
            <a:endCxn id="67" idx="1"/>
          </p:cNvCxnSpPr>
          <p:nvPr/>
        </p:nvCxnSpPr>
        <p:spPr>
          <a:xfrm flipV="1">
            <a:off x="3228464" y="3052867"/>
            <a:ext cx="2632274" cy="7065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urved Connector 71"/>
          <p:cNvCxnSpPr>
            <a:stCxn id="62" idx="2"/>
            <a:endCxn id="68" idx="1"/>
          </p:cNvCxnSpPr>
          <p:nvPr/>
        </p:nvCxnSpPr>
        <p:spPr>
          <a:xfrm>
            <a:off x="3228464" y="5294904"/>
            <a:ext cx="2716939" cy="1278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6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2" grpId="0" animBg="1"/>
      <p:bldP spid="67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Use VMFUNC to Secure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Executio</a:t>
            </a:r>
            <a:r>
              <a:rPr lang="en-US" altLang="zh-CN" sz="360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Flow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Trampoline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control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</a:t>
            </a:r>
          </a:p>
          <a:p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Springboard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control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</a:t>
            </a:r>
            <a:endParaRPr lang="en-US" altLang="zh-CN" sz="2000" dirty="0" smtClean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7940" y="2189479"/>
            <a:ext cx="1560945" cy="4090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s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dirty="0" err="1" smtClean="0">
                <a:solidFill>
                  <a:srgbClr val="000000"/>
                </a:solidFill>
                <a:latin typeface="Candara"/>
                <a:cs typeface="Candara"/>
              </a:rPr>
              <a:t>func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" y="2598568"/>
            <a:ext cx="1560945" cy="6176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25876" y="2189479"/>
            <a:ext cx="1560945" cy="4090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r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eal_s_</a:t>
            </a:r>
            <a:r>
              <a:rPr lang="en-US" dirty="0" err="1" smtClean="0">
                <a:solidFill>
                  <a:srgbClr val="000000"/>
                </a:solidFill>
                <a:latin typeface="Candara"/>
                <a:cs typeface="Candara"/>
              </a:rPr>
              <a:t>func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25876" y="2598568"/>
            <a:ext cx="1560945" cy="6176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15719" y="2189479"/>
            <a:ext cx="1560945" cy="4090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s</a:t>
            </a:r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_</a:t>
            </a:r>
            <a:r>
              <a:rPr lang="en-US" dirty="0" err="1" smtClean="0">
                <a:solidFill>
                  <a:srgbClr val="000000"/>
                </a:solidFill>
                <a:latin typeface="Candara"/>
                <a:cs typeface="Candara"/>
              </a:rPr>
              <a:t>func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15719" y="2598568"/>
            <a:ext cx="1560945" cy="6176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2740862" y="2466433"/>
            <a:ext cx="409089" cy="36856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5798265" y="2466433"/>
            <a:ext cx="409089" cy="36856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72525" y="1912479"/>
            <a:ext cx="1128514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Trampoline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5453" y="1916270"/>
            <a:ext cx="1128514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Trampoline</a:t>
            </a:r>
            <a:endParaRPr lang="en-US" b="1" dirty="0">
              <a:latin typeface="Candara"/>
              <a:cs typeface="Candara"/>
            </a:endParaRPr>
          </a:p>
        </p:txBody>
      </p:sp>
      <p:cxnSp>
        <p:nvCxnSpPr>
          <p:cNvPr id="15" name="Curved Connector 14"/>
          <p:cNvCxnSpPr>
            <a:stCxn id="6" idx="3"/>
            <a:endCxn id="11" idx="0"/>
          </p:cNvCxnSpPr>
          <p:nvPr/>
        </p:nvCxnSpPr>
        <p:spPr>
          <a:xfrm>
            <a:off x="2188885" y="2394024"/>
            <a:ext cx="572241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7" idx="3"/>
            <a:endCxn id="12" idx="0"/>
          </p:cNvCxnSpPr>
          <p:nvPr/>
        </p:nvCxnSpPr>
        <p:spPr>
          <a:xfrm>
            <a:off x="5286821" y="2394024"/>
            <a:ext cx="531708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12" idx="2"/>
            <a:endCxn id="9" idx="1"/>
          </p:cNvCxnSpPr>
          <p:nvPr/>
        </p:nvCxnSpPr>
        <p:spPr>
          <a:xfrm flipV="1">
            <a:off x="6187090" y="2394024"/>
            <a:ext cx="528629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1" idx="2"/>
            <a:endCxn id="7" idx="1"/>
          </p:cNvCxnSpPr>
          <p:nvPr/>
        </p:nvCxnSpPr>
        <p:spPr>
          <a:xfrm flipV="1">
            <a:off x="3129687" y="2394024"/>
            <a:ext cx="596189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42803" y="2866072"/>
            <a:ext cx="78796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Context</a:t>
            </a:r>
          </a:p>
          <a:p>
            <a:pPr algn="ctr"/>
            <a:r>
              <a:rPr lang="en-US" altLang="zh-CN" b="1" dirty="0" smtClean="0">
                <a:latin typeface="Candara"/>
                <a:cs typeface="Candara"/>
              </a:rPr>
              <a:t>Switch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16203" y="2866072"/>
            <a:ext cx="78796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Context</a:t>
            </a:r>
          </a:p>
          <a:p>
            <a:pPr algn="ctr"/>
            <a:r>
              <a:rPr lang="en-US" altLang="zh-CN" b="1" dirty="0" smtClean="0">
                <a:latin typeface="Candara"/>
                <a:cs typeface="Candara"/>
              </a:rPr>
              <a:t>Switch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7940" y="4503683"/>
            <a:ext cx="1560945" cy="4090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lib_</a:t>
            </a:r>
            <a:r>
              <a:rPr lang="en-US" dirty="0" err="1">
                <a:solidFill>
                  <a:srgbClr val="000000"/>
                </a:solidFill>
                <a:latin typeface="Candara"/>
                <a:cs typeface="Candara"/>
              </a:rPr>
              <a:t>call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27940" y="4912772"/>
            <a:ext cx="1560945" cy="617669"/>
          </a:xfrm>
          <a:prstGeom prst="rect">
            <a:avLst/>
          </a:prstGeom>
          <a:solidFill>
            <a:srgbClr val="E6B9B8"/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725876" y="4503683"/>
            <a:ext cx="1560945" cy="4090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 smtClean="0">
                <a:solidFill>
                  <a:srgbClr val="000000"/>
                </a:solidFill>
                <a:latin typeface="Candara"/>
                <a:cs typeface="Candara"/>
              </a:rPr>
              <a:t>real_lib_</a:t>
            </a:r>
            <a:r>
              <a:rPr lang="en-US" dirty="0" err="1" smtClean="0">
                <a:solidFill>
                  <a:srgbClr val="000000"/>
                </a:solidFill>
                <a:latin typeface="Candara"/>
                <a:cs typeface="Candara"/>
              </a:rPr>
              <a:t>call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725876" y="4912772"/>
            <a:ext cx="1560945" cy="6176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m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ain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715719" y="4503683"/>
            <a:ext cx="1560945" cy="4090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rgbClr val="000000"/>
                </a:solidFill>
                <a:latin typeface="Candara"/>
                <a:cs typeface="Candara"/>
              </a:rPr>
              <a:t>lib_call</a:t>
            </a:r>
            <a:r>
              <a:rPr lang="en-US" altLang="zh-CN" dirty="0">
                <a:solidFill>
                  <a:srgbClr val="000000"/>
                </a:solidFill>
                <a:latin typeface="Candara"/>
                <a:cs typeface="Candara"/>
              </a:rPr>
              <a:t>()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15719" y="4912772"/>
            <a:ext cx="1560945" cy="6176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7" name="Rectangle 36"/>
          <p:cNvSpPr/>
          <p:nvPr/>
        </p:nvSpPr>
        <p:spPr>
          <a:xfrm rot="16200000">
            <a:off x="2740862" y="4780637"/>
            <a:ext cx="409089" cy="368561"/>
          </a:xfrm>
          <a:prstGeom prst="rect">
            <a:avLst/>
          </a:prstGeom>
          <a:solidFill>
            <a:schemeClr val="bg2">
              <a:lumMod val="75000"/>
            </a:schemeClr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8" name="Rectangle 37"/>
          <p:cNvSpPr/>
          <p:nvPr/>
        </p:nvSpPr>
        <p:spPr>
          <a:xfrm rot="16200000">
            <a:off x="5798265" y="4780637"/>
            <a:ext cx="409089" cy="368561"/>
          </a:xfrm>
          <a:prstGeom prst="rect">
            <a:avLst/>
          </a:prstGeom>
          <a:solidFill>
            <a:srgbClr val="C4BD97"/>
          </a:solidFill>
          <a:ln w="190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14819" y="4226683"/>
            <a:ext cx="1243930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Springboard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77747" y="4230474"/>
            <a:ext cx="1243930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Springboard</a:t>
            </a:r>
            <a:endParaRPr lang="en-US" b="1" dirty="0">
              <a:latin typeface="Candara"/>
              <a:cs typeface="Candara"/>
            </a:endParaRPr>
          </a:p>
        </p:txBody>
      </p:sp>
      <p:cxnSp>
        <p:nvCxnSpPr>
          <p:cNvPr id="41" name="Curved Connector 40"/>
          <p:cNvCxnSpPr>
            <a:stCxn id="30" idx="3"/>
            <a:endCxn id="37" idx="0"/>
          </p:cNvCxnSpPr>
          <p:nvPr/>
        </p:nvCxnSpPr>
        <p:spPr>
          <a:xfrm>
            <a:off x="2188885" y="4708228"/>
            <a:ext cx="572241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>
            <a:stCxn id="32" idx="3"/>
            <a:endCxn id="38" idx="0"/>
          </p:cNvCxnSpPr>
          <p:nvPr/>
        </p:nvCxnSpPr>
        <p:spPr>
          <a:xfrm>
            <a:off x="5286821" y="4708228"/>
            <a:ext cx="531708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38" idx="2"/>
            <a:endCxn id="34" idx="1"/>
          </p:cNvCxnSpPr>
          <p:nvPr/>
        </p:nvCxnSpPr>
        <p:spPr>
          <a:xfrm flipV="1">
            <a:off x="6187090" y="4708228"/>
            <a:ext cx="528629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urved Connector 43"/>
          <p:cNvCxnSpPr>
            <a:stCxn id="37" idx="2"/>
            <a:endCxn id="32" idx="1"/>
          </p:cNvCxnSpPr>
          <p:nvPr/>
        </p:nvCxnSpPr>
        <p:spPr>
          <a:xfrm flipV="1">
            <a:off x="3129687" y="4708228"/>
            <a:ext cx="596189" cy="25668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557459" y="5169462"/>
            <a:ext cx="78796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Context</a:t>
            </a:r>
          </a:p>
          <a:p>
            <a:pPr algn="ctr"/>
            <a:r>
              <a:rPr lang="en-US" altLang="zh-CN" b="1" dirty="0" smtClean="0">
                <a:latin typeface="Candara"/>
                <a:cs typeface="Candara"/>
              </a:rPr>
              <a:t>Switch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30859" y="5169462"/>
            <a:ext cx="787964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b="1" dirty="0" smtClean="0">
                <a:latin typeface="Candara"/>
                <a:cs typeface="Candara"/>
              </a:rPr>
              <a:t>Context</a:t>
            </a:r>
          </a:p>
          <a:p>
            <a:pPr algn="ctr"/>
            <a:r>
              <a:rPr lang="en-US" altLang="zh-CN" b="1" dirty="0" smtClean="0">
                <a:latin typeface="Candara"/>
                <a:cs typeface="Candara"/>
              </a:rPr>
              <a:t>Switch</a:t>
            </a:r>
            <a:endParaRPr lang="en-US" b="1" dirty="0">
              <a:latin typeface="Candara"/>
              <a:cs typeface="Candar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49077" y="6108044"/>
            <a:ext cx="4171189" cy="30777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000" b="1" dirty="0" smtClean="0">
                <a:latin typeface="Candara"/>
                <a:cs typeface="Candara"/>
              </a:rPr>
              <a:t>Context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switch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is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done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dirty="0" smtClean="0">
                <a:latin typeface="Candara"/>
                <a:cs typeface="Candara"/>
              </a:rPr>
              <a:t>using</a:t>
            </a:r>
            <a:r>
              <a:rPr lang="zh-CN" altLang="en-US" sz="2000" b="1" dirty="0" smtClean="0">
                <a:latin typeface="Candara"/>
                <a:cs typeface="Candara"/>
              </a:rPr>
              <a:t> </a:t>
            </a:r>
            <a:r>
              <a:rPr lang="en-US" altLang="zh-CN" sz="2000" b="1" u="sng" dirty="0" smtClean="0">
                <a:latin typeface="Candara"/>
                <a:cs typeface="Candara"/>
              </a:rPr>
              <a:t>VMFUNC</a:t>
            </a:r>
            <a:endParaRPr lang="en-US" sz="2000" b="1" u="sng" dirty="0">
              <a:latin typeface="Candara"/>
              <a:cs typeface="Candar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2090305" y="6081023"/>
            <a:ext cx="4711253" cy="395437"/>
          </a:xfrm>
          <a:prstGeom prst="rect">
            <a:avLst/>
          </a:prstGeom>
          <a:noFill/>
          <a:ln w="38100" cmpd="sng">
            <a:solidFill>
              <a:srgbClr val="FF0000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dirty="0" smtClean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  <a:p>
            <a:pPr algn="ctr"/>
            <a:endParaRPr lang="zh-CN" altLang="en-US" sz="2400" dirty="0">
              <a:solidFill>
                <a:schemeClr val="tx1"/>
              </a:solidFill>
              <a:latin typeface="Candara"/>
              <a:ea typeface="微软雅黑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552261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Runtime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Isolation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Enforcement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Hypervisor-enforced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isolation</a:t>
            </a: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Shadow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using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EPT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protection</a:t>
            </a:r>
          </a:p>
          <a:p>
            <a:pPr lvl="1"/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Leverage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VMFUNC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separate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control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plane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data</a:t>
            </a:r>
            <a:r>
              <a:rPr lang="zh-CN" altLang="en-US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plane</a:t>
            </a:r>
          </a:p>
          <a:p>
            <a:endParaRPr lang="en-US" altLang="zh-CN" sz="16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Securing</a:t>
            </a:r>
            <a:r>
              <a:rPr lang="zh-CN" altLang="en-US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execution</a:t>
            </a:r>
            <a:r>
              <a:rPr lang="zh-CN" altLang="en-US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</a:t>
            </a:r>
            <a:r>
              <a:rPr lang="zh-CN" altLang="en-US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trampoline</a:t>
            </a:r>
            <a:r>
              <a:rPr lang="zh-CN" altLang="en-US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solidFill>
                  <a:srgbClr val="D9D9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mechanism</a:t>
            </a:r>
          </a:p>
          <a:p>
            <a:pPr lvl="1"/>
            <a:r>
              <a:rPr lang="en-US" altLang="zh-CN" sz="2400" dirty="0" smtClean="0">
                <a:solidFill>
                  <a:srgbClr val="D9D9D9"/>
                </a:solidFill>
                <a:latin typeface="Candara"/>
                <a:cs typeface="Candara"/>
              </a:rPr>
              <a:t>Sensitive functions are not self-contained</a:t>
            </a:r>
          </a:p>
          <a:p>
            <a:pPr lvl="1"/>
            <a:r>
              <a:rPr lang="en-US" altLang="zh-CN" sz="2400" dirty="0">
                <a:solidFill>
                  <a:srgbClr val="D9D9D9"/>
                </a:solidFill>
                <a:latin typeface="Candara"/>
                <a:cs typeface="Candara"/>
              </a:rPr>
              <a:t>C</a:t>
            </a:r>
            <a:r>
              <a:rPr lang="en-US" altLang="zh-CN" sz="2400" dirty="0" smtClean="0">
                <a:solidFill>
                  <a:srgbClr val="D9D9D9"/>
                </a:solidFill>
                <a:latin typeface="Candara"/>
                <a:cs typeface="Candara"/>
              </a:rPr>
              <a:t>ommunication between secret and main compartment should be protected</a:t>
            </a:r>
          </a:p>
          <a:p>
            <a:endParaRPr lang="en-US" altLang="zh-CN" sz="16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Lifecycle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28283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584202" y="4538363"/>
            <a:ext cx="7932761" cy="135293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Example: Lifecycle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of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Web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Server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App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Private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key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involved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lifecycle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of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web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server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Creation: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private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stored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configuration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file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Deployment: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private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loaded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memory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Execution: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private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propagated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used during runtime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Termination: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private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required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cleared</a:t>
            </a:r>
            <a:endParaRPr lang="en-US" altLang="zh-CN" dirty="0" smtClean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SeCage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divides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lifecycle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into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5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stages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84202" y="5891012"/>
            <a:ext cx="8116613" cy="120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69892" y="5903072"/>
            <a:ext cx="628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Time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65500" y="6110405"/>
            <a:ext cx="735478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Creation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42578" y="6105392"/>
            <a:ext cx="1066197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Deployment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445501" y="6105392"/>
            <a:ext cx="862115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Execution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67400" y="6105392"/>
            <a:ext cx="1038946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Termination</a:t>
            </a:r>
            <a:endParaRPr lang="en-US" sz="1600" dirty="0">
              <a:latin typeface="Candara"/>
              <a:cs typeface="Candara"/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>
            <a:off x="1879602" y="4538082"/>
            <a:ext cx="0" cy="150533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3479802" y="4538082"/>
            <a:ext cx="0" cy="1364989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5080000" y="4538363"/>
            <a:ext cx="0" cy="1505049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2032002" y="5109572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App</a:t>
            </a:r>
            <a:r>
              <a:rPr lang="en-US" altLang="zh-CN" sz="1600" dirty="0" smtClean="0">
                <a:latin typeface="Candara"/>
                <a:cs typeface="Candara"/>
              </a:rPr>
              <a:t>-LOAD</a:t>
            </a:r>
            <a:endParaRPr lang="en-US" sz="1600" dirty="0" smtClean="0">
              <a:latin typeface="Candara"/>
              <a:cs typeface="Candar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556002" y="5109572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SeCage-INIT</a:t>
            </a:r>
            <a:endParaRPr lang="en-US" sz="1600" dirty="0" smtClean="0">
              <a:latin typeface="Candara"/>
              <a:cs typeface="Candara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>
            <a:off x="6680202" y="4538082"/>
            <a:ext cx="0" cy="150533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6580746" y="5096062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SeCage</a:t>
            </a:r>
            <a:r>
              <a:rPr lang="en-US" altLang="zh-CN" sz="1600" dirty="0" smtClean="0">
                <a:latin typeface="Candara"/>
                <a:cs typeface="Candara"/>
              </a:rPr>
              <a:t>-RESTORE</a:t>
            </a:r>
            <a:endParaRPr lang="en-US" sz="1600" dirty="0" smtClean="0">
              <a:latin typeface="Candara"/>
              <a:cs typeface="Candar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232402" y="5109572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RUNTIME</a:t>
            </a:r>
          </a:p>
        </p:txBody>
      </p:sp>
      <p:cxnSp>
        <p:nvCxnSpPr>
          <p:cNvPr id="89" name="Straight Connector 88"/>
          <p:cNvCxnSpPr/>
          <p:nvPr/>
        </p:nvCxnSpPr>
        <p:spPr>
          <a:xfrm>
            <a:off x="8338991" y="4538082"/>
            <a:ext cx="0" cy="150533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697090" y="5109572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Pre</a:t>
            </a:r>
            <a:r>
              <a:rPr lang="en-US" altLang="zh-CN" sz="1600" dirty="0" smtClean="0">
                <a:latin typeface="Candara"/>
                <a:cs typeface="Candara"/>
              </a:rPr>
              <a:t>-LOAD</a:t>
            </a:r>
            <a:endParaRPr lang="en-US" sz="1600" dirty="0" smtClean="0">
              <a:latin typeface="Candara"/>
              <a:cs typeface="Candara"/>
            </a:endParaRPr>
          </a:p>
        </p:txBody>
      </p:sp>
      <p:sp>
        <p:nvSpPr>
          <p:cNvPr id="91" name="Left Brace 90"/>
          <p:cNvSpPr/>
          <p:nvPr/>
        </p:nvSpPr>
        <p:spPr>
          <a:xfrm rot="16200000" flipV="1">
            <a:off x="1130743" y="5343140"/>
            <a:ext cx="202318" cy="1295399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Left Brace 91"/>
          <p:cNvSpPr/>
          <p:nvPr/>
        </p:nvSpPr>
        <p:spPr>
          <a:xfrm rot="16200000" flipV="1">
            <a:off x="3378640" y="4389921"/>
            <a:ext cx="202320" cy="3200399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Left Brace 92"/>
          <p:cNvSpPr/>
          <p:nvPr/>
        </p:nvSpPr>
        <p:spPr>
          <a:xfrm rot="16200000" flipV="1">
            <a:off x="5778941" y="5198028"/>
            <a:ext cx="202319" cy="1600200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Left Brace 93"/>
          <p:cNvSpPr/>
          <p:nvPr/>
        </p:nvSpPr>
        <p:spPr>
          <a:xfrm rot="16200000" flipV="1">
            <a:off x="7414763" y="5174873"/>
            <a:ext cx="196029" cy="1652425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66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7" grpId="0"/>
      <p:bldP spid="88" grpId="0"/>
      <p:bldP spid="90" grpId="0"/>
      <p:bldP spid="91" grpId="0" animBg="1"/>
      <p:bldP spid="92" grpId="0" animBg="1"/>
      <p:bldP spid="93" grpId="0" animBg="1"/>
      <p:bldP spid="9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3479802" y="4538082"/>
            <a:ext cx="3206762" cy="135293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927602" y="4538363"/>
            <a:ext cx="152400" cy="1352930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232401" y="4538363"/>
            <a:ext cx="210893" cy="1352930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745168" y="4538082"/>
            <a:ext cx="78609" cy="1352930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930458" y="4536752"/>
            <a:ext cx="45719" cy="1352930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6087709" y="4538363"/>
            <a:ext cx="75080" cy="1352930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365552" y="4538363"/>
            <a:ext cx="119217" cy="1352930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598823" y="4538363"/>
            <a:ext cx="81379" cy="1352930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680201" y="4538363"/>
            <a:ext cx="1836761" cy="135293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879602" y="4538082"/>
            <a:ext cx="1600200" cy="135293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84202" y="4538082"/>
            <a:ext cx="1295400" cy="135293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Lifecycle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Protection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3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new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hypercalls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manipulate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Initialize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terminate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compartment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L</a:t>
            </a:r>
            <a:r>
              <a:rPr lang="en-US" altLang="zh-CN" sz="2400" dirty="0" smtClean="0">
                <a:latin typeface="Candara"/>
                <a:cs typeface="Candara"/>
              </a:rPr>
              <a:t>oad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memory</a:t>
            </a: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Ensure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never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other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compartments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84202" y="5891012"/>
            <a:ext cx="8116613" cy="120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269892" y="5903072"/>
            <a:ext cx="6280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Time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879602" y="4538082"/>
            <a:ext cx="0" cy="1505330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479802" y="4538082"/>
            <a:ext cx="0" cy="1364989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80000" y="4538363"/>
            <a:ext cx="2" cy="1505049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97090" y="5109572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Pre</a:t>
            </a:r>
            <a:r>
              <a:rPr lang="en-US" altLang="zh-CN" sz="1600" dirty="0" smtClean="0">
                <a:latin typeface="Candara"/>
                <a:cs typeface="Candara"/>
              </a:rPr>
              <a:t>-LOAD</a:t>
            </a:r>
            <a:endParaRPr lang="en-US" sz="1600" dirty="0" smtClean="0">
              <a:latin typeface="Candara"/>
              <a:cs typeface="Candar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2002" y="5109572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App</a:t>
            </a:r>
            <a:r>
              <a:rPr lang="en-US" altLang="zh-CN" sz="1600" dirty="0" smtClean="0">
                <a:latin typeface="Candara"/>
                <a:cs typeface="Candara"/>
              </a:rPr>
              <a:t>-LOAD</a:t>
            </a:r>
            <a:endParaRPr lang="en-US" sz="1600" dirty="0" smtClean="0">
              <a:latin typeface="Candara"/>
              <a:cs typeface="Candar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56002" y="5109572"/>
            <a:ext cx="137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SeCage-INIT</a:t>
            </a:r>
            <a:endParaRPr lang="en-US" sz="1600" dirty="0" smtClean="0">
              <a:latin typeface="Candara"/>
              <a:cs typeface="Candara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680202" y="4281393"/>
            <a:ext cx="0" cy="1762019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80746" y="5096062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SeCage</a:t>
            </a:r>
            <a:r>
              <a:rPr lang="en-US" altLang="zh-CN" sz="1600" dirty="0" smtClean="0">
                <a:latin typeface="Candara"/>
                <a:cs typeface="Candara"/>
              </a:rPr>
              <a:t>-RESTORE</a:t>
            </a:r>
            <a:endParaRPr lang="en-US" sz="1600" dirty="0" smtClean="0">
              <a:latin typeface="Candara"/>
              <a:cs typeface="Candar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32402" y="5109572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Candara"/>
                <a:cs typeface="Candara"/>
              </a:rPr>
              <a:t>RUNTIME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52033" y="4200491"/>
            <a:ext cx="859210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F0000"/>
                </a:solidFill>
                <a:latin typeface="Candara"/>
                <a:cs typeface="Candara"/>
              </a:rPr>
              <a:t>No</a:t>
            </a:r>
            <a:r>
              <a:rPr lang="zh-CN" altLang="en-US" sz="16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solidFill>
                  <a:srgbClr val="FF0000"/>
                </a:solidFill>
                <a:latin typeface="Candara"/>
                <a:cs typeface="Candara"/>
              </a:rPr>
              <a:t>Secret</a:t>
            </a:r>
            <a:endParaRPr lang="en-US" sz="1600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007476" y="4202246"/>
            <a:ext cx="859210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F0000"/>
                </a:solidFill>
                <a:latin typeface="Candara"/>
                <a:cs typeface="Candara"/>
              </a:rPr>
              <a:t>No</a:t>
            </a:r>
            <a:r>
              <a:rPr lang="zh-CN" altLang="en-US" sz="1600" b="1" dirty="0" smtClean="0">
                <a:solidFill>
                  <a:srgbClr val="FF0000"/>
                </a:solidFill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solidFill>
                  <a:srgbClr val="FF0000"/>
                </a:solidFill>
                <a:latin typeface="Candara"/>
                <a:cs typeface="Candara"/>
              </a:rPr>
              <a:t>Secret</a:t>
            </a:r>
            <a:endParaRPr lang="en-US" sz="1600" b="1" dirty="0">
              <a:solidFill>
                <a:srgbClr val="FF0000"/>
              </a:solidFill>
              <a:latin typeface="Candara"/>
              <a:cs typeface="Candara"/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3403603" y="4362086"/>
            <a:ext cx="1523999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84202" y="4362086"/>
            <a:ext cx="15993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680203" y="4362086"/>
            <a:ext cx="237312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7956679" y="4362086"/>
            <a:ext cx="342190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1616815" y="3671275"/>
            <a:ext cx="493709" cy="320692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2189446" y="3707880"/>
            <a:ext cx="1912883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Guest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VM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in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Main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EPT</a:t>
            </a:r>
            <a:endParaRPr lang="en-US" sz="1600" b="1" dirty="0">
              <a:latin typeface="Candara"/>
              <a:cs typeface="Candara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78026" y="3670657"/>
            <a:ext cx="493709" cy="320692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prstClr val="white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5254591" y="3707262"/>
            <a:ext cx="2033309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Guest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VM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in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Secret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EPT</a:t>
            </a:r>
            <a:endParaRPr lang="en-US" sz="1600" b="1" dirty="0">
              <a:latin typeface="Candara"/>
              <a:cs typeface="Candara"/>
            </a:endParaRPr>
          </a:p>
        </p:txBody>
      </p:sp>
      <p:sp>
        <p:nvSpPr>
          <p:cNvPr id="59" name="Left Brace 58"/>
          <p:cNvSpPr/>
          <p:nvPr/>
        </p:nvSpPr>
        <p:spPr>
          <a:xfrm rot="16200000" flipV="1">
            <a:off x="1130743" y="5343140"/>
            <a:ext cx="202318" cy="1295399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865500" y="6110405"/>
            <a:ext cx="735478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Creation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61" name="Left Brace 60"/>
          <p:cNvSpPr/>
          <p:nvPr/>
        </p:nvSpPr>
        <p:spPr>
          <a:xfrm rot="16200000" flipV="1">
            <a:off x="3378640" y="4389921"/>
            <a:ext cx="202320" cy="3200399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Left Brace 62"/>
          <p:cNvSpPr/>
          <p:nvPr/>
        </p:nvSpPr>
        <p:spPr>
          <a:xfrm rot="16200000" flipV="1">
            <a:off x="5778941" y="5198028"/>
            <a:ext cx="202319" cy="1600200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Left Brace 63"/>
          <p:cNvSpPr/>
          <p:nvPr/>
        </p:nvSpPr>
        <p:spPr>
          <a:xfrm rot="16200000" flipV="1">
            <a:off x="7414763" y="5174873"/>
            <a:ext cx="196029" cy="1652425"/>
          </a:xfrm>
          <a:prstGeom prst="leftBrace">
            <a:avLst>
              <a:gd name="adj1" fmla="val 35497"/>
              <a:gd name="adj2" fmla="val 50000"/>
            </a:avLst>
          </a:prstGeom>
          <a:ln w="6350" cmpd="sng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2942578" y="6105392"/>
            <a:ext cx="1066197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Deployment</a:t>
            </a:r>
            <a:endParaRPr lang="en-US" sz="1400" dirty="0">
              <a:latin typeface="Candara"/>
              <a:cs typeface="Candar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445501" y="6105392"/>
            <a:ext cx="862115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Execution</a:t>
            </a:r>
            <a:endParaRPr lang="en-US" sz="1600" dirty="0">
              <a:latin typeface="Candara"/>
              <a:cs typeface="Candar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967400" y="6105392"/>
            <a:ext cx="1038946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dirty="0" smtClean="0">
                <a:latin typeface="Candara"/>
                <a:cs typeface="Candara"/>
              </a:rPr>
              <a:t>Termination</a:t>
            </a:r>
            <a:endParaRPr lang="en-US" sz="1600" dirty="0">
              <a:latin typeface="Candara"/>
              <a:cs typeface="Candara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8338991" y="4281393"/>
            <a:ext cx="0" cy="1762019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619600" y="6478612"/>
            <a:ext cx="1155966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SECAGE_INIT</a:t>
            </a:r>
            <a:endParaRPr lang="en-US" sz="1400" b="1" dirty="0">
              <a:latin typeface="Candara"/>
              <a:cs typeface="Candara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312586" y="6478612"/>
            <a:ext cx="1274788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SECRET_LOAD</a:t>
            </a:r>
            <a:endParaRPr lang="en-US" sz="1400" b="1" dirty="0">
              <a:latin typeface="Candara"/>
              <a:cs typeface="Candara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053227" y="6478612"/>
            <a:ext cx="1616328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SECAGE_RESTORE</a:t>
            </a:r>
            <a:endParaRPr lang="en-US" sz="1400" b="1" dirty="0">
              <a:latin typeface="Candara"/>
              <a:cs typeface="Candara"/>
            </a:endParaRPr>
          </a:p>
        </p:txBody>
      </p:sp>
      <p:cxnSp>
        <p:nvCxnSpPr>
          <p:cNvPr id="75" name="Curved Connector 74"/>
          <p:cNvCxnSpPr>
            <a:stCxn id="72" idx="0"/>
          </p:cNvCxnSpPr>
          <p:nvPr/>
        </p:nvCxnSpPr>
        <p:spPr>
          <a:xfrm rot="5400000" flipH="1" flipV="1">
            <a:off x="3050922" y="6049733"/>
            <a:ext cx="575540" cy="282219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urved Connector 77"/>
          <p:cNvCxnSpPr>
            <a:stCxn id="73" idx="0"/>
          </p:cNvCxnSpPr>
          <p:nvPr/>
        </p:nvCxnSpPr>
        <p:spPr>
          <a:xfrm rot="5400000" flipH="1" flipV="1">
            <a:off x="4662210" y="6190842"/>
            <a:ext cx="575540" cy="1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/>
          <p:cNvCxnSpPr>
            <a:stCxn id="74" idx="0"/>
          </p:cNvCxnSpPr>
          <p:nvPr/>
        </p:nvCxnSpPr>
        <p:spPr>
          <a:xfrm rot="16200000" flipV="1">
            <a:off x="6483156" y="6100376"/>
            <a:ext cx="581644" cy="174827"/>
          </a:xfrm>
          <a:prstGeom prst="curvedConnector3">
            <a:avLst>
              <a:gd name="adj1" fmla="val 50000"/>
            </a:avLst>
          </a:prstGeom>
          <a:ln w="1905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928233" y="4281393"/>
            <a:ext cx="0" cy="1762019"/>
          </a:xfrm>
          <a:prstGeom prst="line">
            <a:avLst/>
          </a:prstGeom>
          <a:ln w="9525" cmpd="sng">
            <a:solidFill>
              <a:srgbClr val="0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277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57" grpId="0" animBg="1"/>
      <p:bldP spid="58" grpId="0" animBg="1"/>
      <p:bldP spid="72" grpId="0" animBg="1"/>
      <p:bldP spid="73" grpId="0" animBg="1"/>
      <p:bldP spid="7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Outline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Approach overview</a:t>
            </a:r>
            <a:endParaRPr lang="en-US" altLang="zh-CN" b="1" u="sng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pPr lvl="1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Runtime isolation enforcement</a:t>
            </a:r>
            <a:endParaRPr lang="en-US" altLang="zh-CN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latin typeface="Candara"/>
                <a:cs typeface="Candara"/>
              </a:rPr>
              <a:t>Application decomposition</a:t>
            </a:r>
          </a:p>
          <a:p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Implementation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4188522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8" y="498968"/>
            <a:ext cx="9031778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Challenge: Decompose Large-scale Software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Static approach: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precision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issues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like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pointer aliasing</a:t>
            </a:r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Lead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significantly larger closure than </a:t>
            </a:r>
            <a:r>
              <a:rPr lang="en-US" altLang="zh-CN" sz="2400" dirty="0" smtClean="0">
                <a:latin typeface="Candara"/>
                <a:cs typeface="Candara"/>
              </a:rPr>
              <a:t>necessary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May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introduce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larger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TCB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worse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performance</a:t>
            </a:r>
          </a:p>
          <a:p>
            <a:pPr lvl="1"/>
            <a:endParaRPr lang="en-US" altLang="zh-CN" sz="1600" dirty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Dynamic approach: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completeness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issue 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May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introduce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large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false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positive</a:t>
            </a:r>
          </a:p>
          <a:p>
            <a:pPr lvl="1"/>
            <a:endParaRPr lang="en-US" altLang="zh-CN" sz="1600" dirty="0">
              <a:solidFill>
                <a:srgbClr val="000000"/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Previous efforts</a:t>
            </a:r>
            <a:r>
              <a:rPr lang="zh-CN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secure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OpenSSL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application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Either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resort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much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more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simplified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version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like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err="1" smtClean="0">
                <a:latin typeface="Candara"/>
                <a:cs typeface="Candara"/>
              </a:rPr>
              <a:t>PolarSSL</a:t>
            </a:r>
            <a:endParaRPr lang="en-US" altLang="zh-CN" sz="2400" dirty="0" smtClean="0">
              <a:latin typeface="Candara"/>
              <a:cs typeface="Candara"/>
            </a:endParaRPr>
          </a:p>
          <a:p>
            <a:pPr lvl="2"/>
            <a:r>
              <a:rPr lang="en-US" altLang="zh-CN" sz="2000" dirty="0" smtClean="0">
                <a:latin typeface="Candara"/>
                <a:cs typeface="Candara"/>
              </a:rPr>
              <a:t>E.g.,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>
                <a:latin typeface="Candara"/>
                <a:cs typeface="Candara"/>
              </a:rPr>
              <a:t>TrustVisor</a:t>
            </a:r>
            <a:r>
              <a:rPr kumimoji="1" lang="en-US" altLang="zh-CN" sz="2000" baseline="30000" dirty="0">
                <a:latin typeface="Candara"/>
                <a:cs typeface="Candara"/>
              </a:rPr>
              <a:t> [S&amp;P’10]</a:t>
            </a:r>
            <a:r>
              <a:rPr lang="en-US" sz="2000" dirty="0">
                <a:latin typeface="Candara"/>
                <a:cs typeface="Candara"/>
              </a:rPr>
              <a:t>,</a:t>
            </a:r>
            <a:r>
              <a:rPr lang="zh-CN" altLang="en-US" sz="2000" dirty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Mimosa</a:t>
            </a:r>
            <a:r>
              <a:rPr lang="en-US" sz="2000" dirty="0" smtClean="0">
                <a:latin typeface="Candara"/>
                <a:cs typeface="Candara"/>
              </a:rPr>
              <a:t> </a:t>
            </a:r>
            <a:r>
              <a:rPr kumimoji="1" lang="en-US" altLang="zh-CN" sz="2000" baseline="30000" dirty="0">
                <a:latin typeface="Candara"/>
                <a:cs typeface="Candara"/>
              </a:rPr>
              <a:t>[S&amp;P’15]</a:t>
            </a:r>
            <a:endParaRPr lang="en-US" altLang="zh-CN" sz="2000" dirty="0" smtClean="0"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Or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use</a:t>
            </a:r>
            <a:r>
              <a:rPr lang="zh-CN" altLang="en-US" sz="2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more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coarse-grained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application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decomposition</a:t>
            </a:r>
          </a:p>
          <a:p>
            <a:pPr lvl="2"/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E.g.,</a:t>
            </a:r>
            <a:r>
              <a:rPr lang="zh-CN" alt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PrivTrans</a:t>
            </a:r>
            <a:r>
              <a:rPr lang="en-US" altLang="zh-CN" sz="2000" baseline="30000" dirty="0" smtClean="0">
                <a:solidFill>
                  <a:srgbClr val="000000"/>
                </a:solidFill>
                <a:latin typeface="Candara"/>
                <a:cs typeface="Candara"/>
              </a:rPr>
              <a:t>[security’04]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,</a:t>
            </a:r>
            <a:r>
              <a:rPr lang="zh-CN" alt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which</a:t>
            </a:r>
            <a:r>
              <a:rPr lang="zh-CN" alt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decouple</a:t>
            </a:r>
            <a:r>
              <a:rPr lang="zh-CN" alt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the</a:t>
            </a:r>
            <a:r>
              <a:rPr lang="zh-CN" alt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whole</a:t>
            </a:r>
            <a:r>
              <a:rPr lang="zh-CN" alt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err="1" smtClean="0">
                <a:solidFill>
                  <a:srgbClr val="000000"/>
                </a:solidFill>
                <a:latin typeface="Candara"/>
                <a:cs typeface="Candara"/>
              </a:rPr>
              <a:t>enc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/</a:t>
            </a:r>
            <a:r>
              <a:rPr lang="en-US" altLang="zh-CN" sz="2000" dirty="0" err="1" smtClean="0">
                <a:solidFill>
                  <a:srgbClr val="000000"/>
                </a:solidFill>
                <a:latin typeface="Candara"/>
                <a:cs typeface="Candara"/>
              </a:rPr>
              <a:t>dec</a:t>
            </a:r>
            <a:r>
              <a:rPr lang="zh-CN" altLang="en-US" sz="20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Candara"/>
                <a:cs typeface="Candara"/>
              </a:rPr>
              <a:t>modules</a:t>
            </a:r>
          </a:p>
          <a:p>
            <a:endParaRPr lang="en-US" altLang="zh-CN" sz="2000" dirty="0" smtClean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122427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Application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Decomposition in SeCage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 hybrid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approach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decomposing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application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Dynamic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approach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extracting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secret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closure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Automatic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decomposition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during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compilation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time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Static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approach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getting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complete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potential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sensitive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functions,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used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to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avoid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corner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case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during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runtime</a:t>
            </a:r>
            <a:endParaRPr lang="en-US" altLang="zh-CN" sz="24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endParaRPr lang="en-US" altLang="zh-CN" sz="2000" dirty="0" smtClean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73470" y="3715614"/>
            <a:ext cx="1257691" cy="5351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Application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3603" y="4924332"/>
            <a:ext cx="1404889" cy="5550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Logic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1517" y="4927674"/>
            <a:ext cx="1404889" cy="55167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Closure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01536" y="4747962"/>
            <a:ext cx="1404889" cy="7313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Candara"/>
                <a:cs typeface="Candara"/>
              </a:rPr>
              <a:t>Potential</a:t>
            </a:r>
            <a:r>
              <a:rPr lang="zh-CN" altLang="en-US" sz="16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ndara"/>
                <a:cs typeface="Candara"/>
              </a:rPr>
              <a:t>Sensitive</a:t>
            </a:r>
            <a:r>
              <a:rPr lang="zh-CN" altLang="en-US" sz="16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ndara"/>
                <a:cs typeface="Candara"/>
              </a:rPr>
              <a:t>Functions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3" name="Elbow Connector 2"/>
          <p:cNvCxnSpPr>
            <a:stCxn id="6" idx="2"/>
            <a:endCxn id="7" idx="0"/>
          </p:cNvCxnSpPr>
          <p:nvPr/>
        </p:nvCxnSpPr>
        <p:spPr>
          <a:xfrm rot="5400000">
            <a:off x="3007408" y="3629424"/>
            <a:ext cx="673548" cy="1916268"/>
          </a:xfrm>
          <a:prstGeom prst="bentConnector3">
            <a:avLst/>
          </a:prstGeom>
          <a:ln w="1270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6" idx="2"/>
            <a:endCxn id="8" idx="0"/>
          </p:cNvCxnSpPr>
          <p:nvPr/>
        </p:nvCxnSpPr>
        <p:spPr>
          <a:xfrm rot="16200000" flipH="1">
            <a:off x="4194694" y="4358406"/>
            <a:ext cx="676890" cy="461646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124432" y="4309074"/>
            <a:ext cx="2128788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400" b="1" dirty="0" smtClean="0">
                <a:latin typeface="Candara"/>
                <a:cs typeface="Candara"/>
              </a:rPr>
              <a:t>Dynamic</a:t>
            </a:r>
            <a:r>
              <a:rPr lang="zh-CN" altLang="en-US" sz="1400" b="1" dirty="0" smtClean="0">
                <a:latin typeface="Candara"/>
                <a:cs typeface="Candara"/>
              </a:rPr>
              <a:t> </a:t>
            </a:r>
            <a:r>
              <a:rPr lang="en-US" altLang="zh-CN" sz="1400" b="1" dirty="0" smtClean="0">
                <a:latin typeface="Candara"/>
                <a:cs typeface="Candara"/>
              </a:rPr>
              <a:t>Closure</a:t>
            </a:r>
            <a:r>
              <a:rPr lang="zh-CN" altLang="en-US" sz="1400" b="1" dirty="0" smtClean="0">
                <a:latin typeface="Candara"/>
                <a:cs typeface="Candara"/>
              </a:rPr>
              <a:t> </a:t>
            </a:r>
            <a:r>
              <a:rPr lang="en-US" altLang="zh-CN" sz="1400" b="1" dirty="0" smtClean="0">
                <a:latin typeface="Candara"/>
                <a:cs typeface="Candara"/>
              </a:rPr>
              <a:t>Extraction</a:t>
            </a:r>
            <a:endParaRPr lang="en-US" sz="1400" b="1" dirty="0">
              <a:latin typeface="Candara"/>
              <a:cs typeface="Candara"/>
            </a:endParaRPr>
          </a:p>
        </p:txBody>
      </p:sp>
      <p:cxnSp>
        <p:nvCxnSpPr>
          <p:cNvPr id="13" name="Curved Connector 12"/>
          <p:cNvCxnSpPr>
            <a:stCxn id="6" idx="2"/>
            <a:endCxn id="9" idx="0"/>
          </p:cNvCxnSpPr>
          <p:nvPr/>
        </p:nvCxnSpPr>
        <p:spPr>
          <a:xfrm rot="16200000" flipH="1">
            <a:off x="5454559" y="3098540"/>
            <a:ext cx="497178" cy="2801665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98895" y="4340111"/>
            <a:ext cx="1528426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400" b="1" dirty="0" smtClean="0">
                <a:latin typeface="Candara"/>
                <a:cs typeface="Candara"/>
              </a:rPr>
              <a:t>Static</a:t>
            </a:r>
            <a:r>
              <a:rPr lang="zh-CN" altLang="en-US" sz="1400" b="1" dirty="0" smtClean="0">
                <a:latin typeface="Candara"/>
                <a:cs typeface="Candara"/>
              </a:rPr>
              <a:t> </a:t>
            </a:r>
            <a:r>
              <a:rPr lang="en-US" altLang="zh-CN" sz="1400" b="1" dirty="0" smtClean="0">
                <a:latin typeface="Candara"/>
                <a:cs typeface="Candara"/>
              </a:rPr>
              <a:t>Taint</a:t>
            </a:r>
            <a:r>
              <a:rPr lang="zh-CN" altLang="en-US" sz="1400" b="1" dirty="0" smtClean="0">
                <a:latin typeface="Candara"/>
                <a:cs typeface="Candara"/>
              </a:rPr>
              <a:t> </a:t>
            </a:r>
            <a:r>
              <a:rPr lang="en-US" altLang="zh-CN" sz="1400" b="1" dirty="0" smtClean="0">
                <a:latin typeface="Candara"/>
                <a:cs typeface="Candara"/>
              </a:rPr>
              <a:t>Analysis</a:t>
            </a:r>
            <a:endParaRPr lang="en-US" sz="1400" b="1" dirty="0">
              <a:latin typeface="Candara"/>
              <a:cs typeface="Candara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83603" y="6087939"/>
            <a:ext cx="1404889" cy="5550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61517" y="6087939"/>
            <a:ext cx="1404889" cy="55167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sz="16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28" name="Elbow Connector 27"/>
          <p:cNvCxnSpPr>
            <a:stCxn id="8" idx="2"/>
            <a:endCxn id="7" idx="2"/>
          </p:cNvCxnSpPr>
          <p:nvPr/>
        </p:nvCxnSpPr>
        <p:spPr>
          <a:xfrm rot="5400000">
            <a:off x="3575005" y="4290395"/>
            <a:ext cx="12700" cy="2377914"/>
          </a:xfrm>
          <a:prstGeom prst="bentConnector3">
            <a:avLst>
              <a:gd name="adj1" fmla="val 2355512"/>
            </a:avLst>
          </a:prstGeom>
          <a:ln w="12700" cmpd="sng"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>
            <a:stCxn id="38" idx="2"/>
            <a:endCxn id="27" idx="0"/>
          </p:cNvCxnSpPr>
          <p:nvPr/>
        </p:nvCxnSpPr>
        <p:spPr>
          <a:xfrm rot="16200000" flipH="1">
            <a:off x="3996561" y="5320538"/>
            <a:ext cx="323348" cy="1211454"/>
          </a:xfrm>
          <a:prstGeom prst="bentConnector3">
            <a:avLst>
              <a:gd name="adj1" fmla="val 31818"/>
            </a:avLst>
          </a:prstGeom>
          <a:ln w="1270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083855" y="5549147"/>
            <a:ext cx="937306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400" b="1" dirty="0" smtClean="0">
                <a:latin typeface="Candara"/>
                <a:cs typeface="Candara"/>
              </a:rPr>
              <a:t>Compilation</a:t>
            </a:r>
            <a:endParaRPr lang="en-US" sz="1400" b="1" dirty="0">
              <a:latin typeface="Candara"/>
              <a:cs typeface="Candara"/>
            </a:endParaRPr>
          </a:p>
        </p:txBody>
      </p:sp>
      <p:cxnSp>
        <p:nvCxnSpPr>
          <p:cNvPr id="42" name="Elbow Connector 41"/>
          <p:cNvCxnSpPr>
            <a:stCxn id="38" idx="2"/>
            <a:endCxn id="26" idx="0"/>
          </p:cNvCxnSpPr>
          <p:nvPr/>
        </p:nvCxnSpPr>
        <p:spPr>
          <a:xfrm rot="5400000">
            <a:off x="2807604" y="5343035"/>
            <a:ext cx="323348" cy="1166460"/>
          </a:xfrm>
          <a:prstGeom prst="bentConnector3">
            <a:avLst>
              <a:gd name="adj1" fmla="val 31818"/>
            </a:avLst>
          </a:prstGeom>
          <a:ln w="1270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stCxn id="9" idx="2"/>
            <a:endCxn id="27" idx="3"/>
          </p:cNvCxnSpPr>
          <p:nvPr/>
        </p:nvCxnSpPr>
        <p:spPr>
          <a:xfrm rot="5400000">
            <a:off x="5842983" y="5102780"/>
            <a:ext cx="884422" cy="1637575"/>
          </a:xfrm>
          <a:prstGeom prst="bentConnector2">
            <a:avLst/>
          </a:prstGeom>
          <a:ln w="12700" cmpd="sng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727400" y="6123213"/>
            <a:ext cx="1154187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400" b="1" dirty="0" smtClean="0">
                <a:latin typeface="Candara"/>
                <a:cs typeface="Candara"/>
              </a:rPr>
              <a:t>Runtime</a:t>
            </a:r>
            <a:r>
              <a:rPr lang="zh-CN" altLang="en-US" sz="1400" b="1" dirty="0" smtClean="0">
                <a:latin typeface="Candara"/>
                <a:cs typeface="Candara"/>
              </a:rPr>
              <a:t> </a:t>
            </a:r>
            <a:r>
              <a:rPr lang="en-US" altLang="zh-CN" sz="1400" b="1" dirty="0" smtClean="0">
                <a:latin typeface="Candara"/>
                <a:cs typeface="Candara"/>
              </a:rPr>
              <a:t>Check</a:t>
            </a:r>
            <a:r>
              <a:rPr lang="zh-CN" altLang="en-US" sz="1400" b="1" dirty="0" smtClean="0">
                <a:latin typeface="Candara"/>
                <a:cs typeface="Candara"/>
              </a:rPr>
              <a:t> </a:t>
            </a:r>
            <a:endParaRPr lang="en-US" sz="14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17904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5" grpId="0" animBg="1"/>
      <p:bldP spid="19" grpId="0" animBg="1"/>
      <p:bldP spid="26" grpId="0" animBg="1"/>
      <p:bldP spid="27" grpId="0" animBg="1"/>
      <p:bldP spid="38" grpId="0" animBg="1"/>
      <p:bldP spid="5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Dynamic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Closure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Extraction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Observation: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the execution flow of secrets </a:t>
            </a:r>
            <a:r>
              <a:rPr lang="en-US" altLang="zh-CN" sz="2400" b="1" dirty="0" smtClean="0">
                <a:latin typeface="Candara"/>
                <a:cs typeface="Candara"/>
              </a:rPr>
              <a:t>is </a:t>
            </a:r>
            <a:r>
              <a:rPr lang="en-US" altLang="zh-CN" sz="2400" b="1" u="sng" dirty="0">
                <a:latin typeface="Candara"/>
                <a:cs typeface="Candara"/>
              </a:rPr>
              <a:t>relatively </a:t>
            </a:r>
            <a:r>
              <a:rPr lang="en-US" altLang="zh-CN" sz="2400" b="1" u="sng" dirty="0" smtClean="0">
                <a:latin typeface="Candara"/>
                <a:cs typeface="Candara"/>
              </a:rPr>
              <a:t>fixed</a:t>
            </a:r>
            <a:endParaRPr lang="en-US" altLang="zh-CN" sz="2400" b="1" dirty="0" smtClean="0"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Goal: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get </a:t>
            </a:r>
            <a:r>
              <a:rPr lang="en-US" altLang="zh-CN" sz="2400" b="1" u="sng" dirty="0">
                <a:latin typeface="Candara"/>
                <a:cs typeface="Candara"/>
              </a:rPr>
              <a:t>most common</a:t>
            </a:r>
            <a:r>
              <a:rPr lang="en-US" altLang="zh-CN" sz="2400" b="1" dirty="0">
                <a:latin typeface="Candara"/>
                <a:cs typeface="Candara"/>
              </a:rPr>
              <a:t> but possibly incomplete secret closure</a:t>
            </a: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Approach:</a:t>
            </a:r>
            <a:r>
              <a:rPr lang="zh-CN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combine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i="1" u="sng" dirty="0">
                <a:latin typeface="Candara"/>
                <a:cs typeface="Candara"/>
              </a:rPr>
              <a:t>mprotect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>
                <a:latin typeface="Candara"/>
                <a:cs typeface="Candara"/>
              </a:rPr>
              <a:t>and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i="1" u="sng" dirty="0">
                <a:latin typeface="Candara"/>
                <a:cs typeface="Candara"/>
              </a:rPr>
              <a:t>debug</a:t>
            </a:r>
            <a:r>
              <a:rPr lang="zh-CN" altLang="en-US" sz="2400" b="1" i="1" u="sng" dirty="0">
                <a:latin typeface="Candara"/>
                <a:cs typeface="Candara"/>
              </a:rPr>
              <a:t> </a:t>
            </a:r>
            <a:r>
              <a:rPr lang="en-US" altLang="zh-CN" sz="2400" b="1" i="1" u="sng" dirty="0" smtClean="0">
                <a:latin typeface="Candara"/>
                <a:cs typeface="Candara"/>
              </a:rPr>
              <a:t>exception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More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details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can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found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paper</a:t>
            </a:r>
            <a:endParaRPr lang="en-US" altLang="zh-CN" sz="2000" dirty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0320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Static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Taint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Analysis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Taint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analysis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on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data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flow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Leverage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CIL</a:t>
            </a:r>
            <a:r>
              <a:rPr lang="en-US" altLang="zh-CN" sz="2000" b="1" baseline="30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</a:t>
            </a:r>
            <a:r>
              <a:rPr lang="en-US" altLang="zh-CN" sz="2400" b="1" baseline="30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analyse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intermediate </a:t>
            </a:r>
            <a:r>
              <a:rPr lang="en-US" altLang="zh-CN" sz="2400" dirty="0">
                <a:latin typeface="Candara"/>
                <a:cs typeface="Candara"/>
              </a:rPr>
              <a:t>representation of the </a:t>
            </a:r>
            <a:r>
              <a:rPr lang="en-US" altLang="zh-CN" sz="2400" dirty="0" smtClean="0">
                <a:latin typeface="Candara"/>
                <a:cs typeface="Candara"/>
              </a:rPr>
              <a:t>application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Following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data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flow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should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tracked</a:t>
            </a:r>
          </a:p>
          <a:p>
            <a:pPr lvl="2"/>
            <a:r>
              <a:rPr lang="en-US" altLang="zh-CN" sz="2000" dirty="0" smtClean="0">
                <a:latin typeface="Candara"/>
                <a:cs typeface="Candara"/>
              </a:rPr>
              <a:t>Propagation </a:t>
            </a:r>
            <a:r>
              <a:rPr lang="en-US" altLang="zh-CN" sz="2000" dirty="0">
                <a:latin typeface="Candara"/>
                <a:cs typeface="Candara"/>
              </a:rPr>
              <a:t>of </a:t>
            </a:r>
            <a:r>
              <a:rPr lang="en-US" altLang="zh-CN" sz="2000" dirty="0" smtClean="0">
                <a:latin typeface="Candara"/>
                <a:cs typeface="Candara"/>
              </a:rPr>
              <a:t>secrets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through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assignment</a:t>
            </a:r>
          </a:p>
          <a:p>
            <a:pPr lvl="2"/>
            <a:r>
              <a:rPr lang="en-US" altLang="zh-CN" sz="2000" dirty="0">
                <a:latin typeface="Candara"/>
                <a:cs typeface="Candara"/>
              </a:rPr>
              <a:t>P</a:t>
            </a:r>
            <a:r>
              <a:rPr lang="en-US" altLang="zh-CN" sz="2000" dirty="0" smtClean="0">
                <a:latin typeface="Candara"/>
                <a:cs typeface="Candara"/>
              </a:rPr>
              <a:t>ropagation </a:t>
            </a:r>
            <a:r>
              <a:rPr lang="en-US" altLang="zh-CN" sz="2000" dirty="0">
                <a:latin typeface="Candara"/>
                <a:cs typeface="Candara"/>
              </a:rPr>
              <a:t>of </a:t>
            </a:r>
            <a:r>
              <a:rPr lang="en-US" altLang="zh-CN" sz="2000" dirty="0" smtClean="0">
                <a:latin typeface="Candara"/>
                <a:cs typeface="Candara"/>
              </a:rPr>
              <a:t>secrets </a:t>
            </a:r>
            <a:r>
              <a:rPr lang="en-US" altLang="zh-CN" sz="2000" dirty="0">
                <a:latin typeface="Candara"/>
                <a:cs typeface="Candara"/>
              </a:rPr>
              <a:t>through function parameters </a:t>
            </a:r>
            <a:endParaRPr lang="en-US" altLang="zh-CN" sz="2000" dirty="0" smtClean="0">
              <a:latin typeface="Candara"/>
              <a:cs typeface="Candara"/>
            </a:endParaRPr>
          </a:p>
          <a:p>
            <a:pPr lvl="2"/>
            <a:r>
              <a:rPr lang="en-US" altLang="zh-CN" sz="2000" dirty="0" smtClean="0">
                <a:latin typeface="Candara"/>
                <a:cs typeface="Candara"/>
              </a:rPr>
              <a:t>Propagation of secrets through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return values</a:t>
            </a:r>
          </a:p>
          <a:p>
            <a:pPr lvl="2"/>
            <a:r>
              <a:rPr lang="en-US" altLang="zh-CN" sz="2000" dirty="0" smtClean="0">
                <a:latin typeface="Candara"/>
                <a:cs typeface="Candara"/>
              </a:rPr>
              <a:t>Dereference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of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secrets</a:t>
            </a: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2965" y="6492046"/>
            <a:ext cx="6195625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zh-CN" b="1" baseline="30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 </a:t>
            </a:r>
            <a:r>
              <a:rPr lang="en-US" dirty="0" smtClean="0">
                <a:latin typeface="Candara"/>
                <a:cs typeface="Candara"/>
              </a:rPr>
              <a:t>CIL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(</a:t>
            </a:r>
            <a:r>
              <a:rPr lang="en-US" altLang="zh-CN" dirty="0" smtClean="0">
                <a:latin typeface="Candara"/>
                <a:cs typeface="Candara"/>
              </a:rPr>
              <a:t>C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altLang="zh-CN" dirty="0" smtClean="0">
                <a:latin typeface="Candara"/>
                <a:cs typeface="Candara"/>
              </a:rPr>
              <a:t>Intermediate Language).</a:t>
            </a:r>
            <a:r>
              <a:rPr lang="zh-CN" altLang="en-US" dirty="0" smtClean="0">
                <a:latin typeface="Candara"/>
                <a:cs typeface="Candara"/>
              </a:rPr>
              <a:t> </a:t>
            </a:r>
            <a:r>
              <a:rPr lang="en-US" dirty="0" smtClean="0">
                <a:latin typeface="Candara"/>
                <a:cs typeface="Candara"/>
                <a:hlinkClick r:id="rId3"/>
              </a:rPr>
              <a:t>http</a:t>
            </a:r>
            <a:r>
              <a:rPr lang="en-US" dirty="0">
                <a:latin typeface="Candara"/>
                <a:cs typeface="Candara"/>
                <a:hlinkClick r:id="rId3"/>
              </a:rPr>
              <a:t>://kerneis.github.io/cil/</a:t>
            </a:r>
            <a:r>
              <a:rPr lang="en-US" dirty="0">
                <a:latin typeface="Candara"/>
                <a:cs typeface="Candar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652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Automatic Application Decomposition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-44181" y="1423478"/>
            <a:ext cx="9537779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Leverage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CIL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replace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latin typeface="Candara"/>
                <a:cs typeface="Candara"/>
              </a:rPr>
              <a:t>{</a:t>
            </a:r>
            <a:r>
              <a:rPr lang="en-US" altLang="zh-CN" sz="2800" b="1" dirty="0" err="1">
                <a:latin typeface="Candara"/>
                <a:cs typeface="Candara"/>
              </a:rPr>
              <a:t>f</a:t>
            </a:r>
            <a:r>
              <a:rPr lang="en-US" altLang="zh-CN" sz="2800" b="1" baseline="-25000" dirty="0" err="1">
                <a:latin typeface="Candara"/>
                <a:cs typeface="Candara"/>
              </a:rPr>
              <a:t>s</a:t>
            </a:r>
            <a:r>
              <a:rPr lang="en-US" altLang="zh-CN" sz="2800" b="1" dirty="0">
                <a:latin typeface="Candara"/>
                <a:cs typeface="Candara"/>
              </a:rPr>
              <a:t>}</a:t>
            </a:r>
            <a:r>
              <a:rPr lang="zh-CN" altLang="en-US" sz="2800" b="1" dirty="0"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latin typeface="Candara"/>
                <a:cs typeface="Candara"/>
              </a:rPr>
              <a:t>calls</a:t>
            </a:r>
            <a:r>
              <a:rPr lang="zh-CN" altLang="en-US" sz="2800" b="1" dirty="0" smtClean="0"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latin typeface="Candara"/>
                <a:cs typeface="Candara"/>
              </a:rPr>
              <a:t> </a:t>
            </a:r>
            <a:r>
              <a:rPr lang="en-US" altLang="zh-CN" sz="2800" b="1" dirty="0">
                <a:latin typeface="Candara"/>
                <a:cs typeface="Candara"/>
              </a:rPr>
              <a:t>{</a:t>
            </a:r>
            <a:r>
              <a:rPr lang="en-US" altLang="zh-CN" sz="2800" b="1" dirty="0" err="1">
                <a:latin typeface="Candara"/>
                <a:cs typeface="Candara"/>
              </a:rPr>
              <a:t>f</a:t>
            </a:r>
            <a:r>
              <a:rPr lang="en-US" altLang="zh-CN" sz="2800" b="1" baseline="-25000" dirty="0" err="1">
                <a:latin typeface="Candara"/>
                <a:cs typeface="Candara"/>
              </a:rPr>
              <a:t>t</a:t>
            </a:r>
            <a:r>
              <a:rPr lang="en-US" altLang="zh-CN" sz="2800" b="1" dirty="0">
                <a:latin typeface="Candara"/>
                <a:cs typeface="Candara"/>
              </a:rPr>
              <a:t>}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calls</a:t>
            </a:r>
            <a:endParaRPr lang="en-US" altLang="zh-CN" sz="2400" dirty="0" smtClean="0">
              <a:latin typeface="Candara"/>
              <a:cs typeface="Candara"/>
            </a:endParaRPr>
          </a:p>
          <a:p>
            <a:pPr marL="457200" lvl="1" indent="0">
              <a:buNone/>
            </a:pPr>
            <a:endParaRPr lang="en-US" altLang="zh-CN" sz="1600" b="1" dirty="0" smtClean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marL="457200" lvl="1" indent="0">
              <a:buNone/>
            </a:pPr>
            <a:endParaRPr lang="en-US" altLang="zh-CN" sz="2400" dirty="0">
              <a:latin typeface="Candara"/>
              <a:cs typeface="Candara"/>
            </a:endParaRPr>
          </a:p>
          <a:p>
            <a:endParaRPr lang="en-US" altLang="zh-CN" sz="2800" b="1" dirty="0" smtClean="0">
              <a:latin typeface="Candara"/>
              <a:cs typeface="Candara"/>
            </a:endParaRP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Leverage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GCC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section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attribute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create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regions</a:t>
            </a:r>
          </a:p>
          <a:p>
            <a:endParaRPr lang="en-US" altLang="zh-CN" sz="2800" b="1" dirty="0">
              <a:latin typeface="Candara"/>
              <a:cs typeface="Candara"/>
            </a:endParaRPr>
          </a:p>
          <a:p>
            <a:endParaRPr lang="en-US" altLang="zh-CN" b="1" dirty="0" smtClean="0">
              <a:latin typeface="Candara"/>
              <a:cs typeface="Candara"/>
            </a:endParaRPr>
          </a:p>
          <a:p>
            <a:endParaRPr lang="en-US" altLang="zh-CN" b="1" dirty="0" smtClean="0">
              <a:latin typeface="Candara"/>
              <a:cs typeface="Candara"/>
            </a:endParaRPr>
          </a:p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Modify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linker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separate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secrets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from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main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region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63" y="2122808"/>
            <a:ext cx="4862260" cy="1586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97" y="4548879"/>
            <a:ext cx="8372669" cy="108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40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Outline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Approach overview</a:t>
            </a:r>
            <a:endParaRPr lang="en-US" altLang="zh-CN" b="1" u="sng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pPr lvl="1"/>
            <a:endParaRPr lang="en-US" altLang="zh-CN" sz="20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Runtime isolation enforcement</a:t>
            </a:r>
            <a:endParaRPr lang="en-US" altLang="zh-CN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rPr>
              <a:t>Application decomposition</a:t>
            </a:r>
          </a:p>
          <a:p>
            <a:endParaRPr lang="en-US" altLang="zh-CN" sz="2000" b="1" dirty="0">
              <a:solidFill>
                <a:schemeClr val="bg1">
                  <a:lumMod val="85000"/>
                </a:schemeClr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solidFill>
                  <a:srgbClr val="000000"/>
                </a:solidFill>
                <a:latin typeface="Candara"/>
                <a:cs typeface="Candara"/>
              </a:rPr>
              <a:t>Implementation and evaluation</a:t>
            </a:r>
          </a:p>
        </p:txBody>
      </p:sp>
    </p:spTree>
    <p:extLst>
      <p:ext uri="{BB962C8B-B14F-4D97-AF65-F5344CB8AC3E}">
        <p14:creationId xmlns:p14="http://schemas.microsoft.com/office/powerpoint/2010/main" val="2448437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Implementation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1" y="1423478"/>
            <a:ext cx="9168925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Implemented on Intel Haswell machine</a:t>
            </a:r>
          </a:p>
          <a:p>
            <a:pPr lvl="1"/>
            <a:r>
              <a:rPr kumimoji="1" lang="en-US" altLang="zh-CN" sz="2400" dirty="0">
                <a:latin typeface="Candara"/>
                <a:cs typeface="Candara"/>
              </a:rPr>
              <a:t>Haswell processor with </a:t>
            </a:r>
            <a:r>
              <a:rPr kumimoji="1" lang="en-US" altLang="zh-CN" sz="2400" dirty="0" smtClean="0">
                <a:latin typeface="Candara"/>
                <a:cs typeface="Candara"/>
              </a:rPr>
              <a:t>VMFUNC </a:t>
            </a:r>
            <a:r>
              <a:rPr kumimoji="1" lang="en-US" altLang="zh-CN" sz="2400" dirty="0">
                <a:latin typeface="Candara"/>
                <a:cs typeface="Candara"/>
              </a:rPr>
              <a:t>supported </a:t>
            </a:r>
          </a:p>
          <a:p>
            <a:pPr lvl="1"/>
            <a:r>
              <a:rPr kumimoji="1" lang="en-US" altLang="zh-CN" sz="2400" dirty="0">
                <a:latin typeface="Candara"/>
                <a:cs typeface="Candara"/>
              </a:rPr>
              <a:t>4</a:t>
            </a:r>
            <a:r>
              <a:rPr kumimoji="1"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cores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(</a:t>
            </a:r>
            <a:r>
              <a:rPr lang="en-US" sz="2400" dirty="0">
                <a:latin typeface="Candara"/>
                <a:cs typeface="Candara"/>
              </a:rPr>
              <a:t>8 hardware threads using hyper-threading</a:t>
            </a:r>
            <a:r>
              <a:rPr lang="en-US" altLang="zh-CN" sz="2400" dirty="0">
                <a:latin typeface="Candara"/>
                <a:cs typeface="Candara"/>
              </a:rPr>
              <a:t>), </a:t>
            </a:r>
            <a:br>
              <a:rPr lang="en-US" altLang="zh-CN" sz="2400" dirty="0">
                <a:latin typeface="Candara"/>
                <a:cs typeface="Candara"/>
              </a:rPr>
            </a:br>
            <a:r>
              <a:rPr lang="en-US" sz="2400" dirty="0">
                <a:latin typeface="Candara"/>
                <a:cs typeface="Candara"/>
              </a:rPr>
              <a:t>32 GB </a:t>
            </a:r>
            <a:r>
              <a:rPr lang="en-US" sz="2400" dirty="0" smtClean="0">
                <a:latin typeface="Candara"/>
                <a:cs typeface="Candara"/>
              </a:rPr>
              <a:t>memory</a:t>
            </a:r>
          </a:p>
          <a:p>
            <a:pPr lvl="2"/>
            <a:endParaRPr lang="en-US" sz="1600" dirty="0">
              <a:latin typeface="Candara"/>
              <a:cs typeface="Candara"/>
            </a:endParaRPr>
          </a:p>
          <a:p>
            <a:pPr>
              <a:spcBef>
                <a:spcPts val="1368"/>
              </a:spcBef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Software environment</a:t>
            </a:r>
          </a:p>
          <a:p>
            <a:pPr lvl="1"/>
            <a:r>
              <a:rPr kumimoji="1" lang="en-US" altLang="zh-CN" sz="2400" dirty="0" smtClean="0">
                <a:latin typeface="Candara"/>
                <a:cs typeface="Candara"/>
              </a:rPr>
              <a:t>KVM </a:t>
            </a:r>
            <a:r>
              <a:rPr kumimoji="1" lang="en-US" altLang="zh-CN" sz="2400" dirty="0">
                <a:latin typeface="Candara"/>
                <a:cs typeface="Candara"/>
              </a:rPr>
              <a:t>with Linux </a:t>
            </a:r>
            <a:r>
              <a:rPr lang="en-US" sz="2400" dirty="0" smtClean="0">
                <a:latin typeface="Candara"/>
                <a:cs typeface="Candara"/>
              </a:rPr>
              <a:t>3</a:t>
            </a:r>
            <a:r>
              <a:rPr kumimoji="1" lang="en-US" altLang="zh-CN" sz="2400" dirty="0" smtClean="0">
                <a:latin typeface="Candara"/>
                <a:cs typeface="Candara"/>
              </a:rPr>
              <a:t>.13.7</a:t>
            </a:r>
            <a:endParaRPr lang="en-US" altLang="zh-CN" sz="2400" dirty="0">
              <a:latin typeface="Candara"/>
              <a:cs typeface="Candara"/>
            </a:endParaRPr>
          </a:p>
          <a:p>
            <a:pPr lvl="1"/>
            <a:r>
              <a:rPr lang="fr-FR" sz="2400" dirty="0" err="1">
                <a:latin typeface="Candara"/>
                <a:cs typeface="Candara"/>
              </a:rPr>
              <a:t>Guest</a:t>
            </a:r>
            <a:r>
              <a:rPr lang="fr-FR" sz="2400" dirty="0">
                <a:latin typeface="Candara"/>
                <a:cs typeface="Candara"/>
              </a:rPr>
              <a:t> VM </a:t>
            </a:r>
            <a:r>
              <a:rPr lang="fr-FR" sz="2400" dirty="0" err="1">
                <a:latin typeface="Candara"/>
                <a:cs typeface="Candara"/>
              </a:rPr>
              <a:t>with</a:t>
            </a:r>
            <a:r>
              <a:rPr lang="fr-FR" sz="2400" dirty="0">
                <a:latin typeface="Candara"/>
                <a:cs typeface="Candara"/>
              </a:rPr>
              <a:t> Linux </a:t>
            </a:r>
            <a:r>
              <a:rPr lang="en-US" altLang="zh-CN" sz="2400" dirty="0" smtClean="0">
                <a:latin typeface="Candara"/>
                <a:cs typeface="Candara"/>
              </a:rPr>
              <a:t>3.16.1</a:t>
            </a:r>
            <a:endParaRPr lang="fr-FR" sz="2400" dirty="0">
              <a:latin typeface="Candara"/>
              <a:cs typeface="Candara"/>
            </a:endParaRPr>
          </a:p>
          <a:p>
            <a:pPr lvl="2"/>
            <a:r>
              <a:rPr lang="fr-FR" sz="2000" dirty="0">
                <a:latin typeface="Candara"/>
                <a:cs typeface="Candara"/>
              </a:rPr>
              <a:t>2 </a:t>
            </a:r>
            <a:r>
              <a:rPr lang="fr-FR" sz="2000" dirty="0" err="1">
                <a:latin typeface="Candara"/>
                <a:cs typeface="Candara"/>
              </a:rPr>
              <a:t>virtual</a:t>
            </a:r>
            <a:r>
              <a:rPr lang="fr-FR" sz="2000" dirty="0">
                <a:latin typeface="Candara"/>
                <a:cs typeface="Candara"/>
              </a:rPr>
              <a:t> </a:t>
            </a:r>
            <a:r>
              <a:rPr lang="fr-FR" sz="2000" dirty="0" err="1">
                <a:latin typeface="Candara"/>
                <a:cs typeface="Candara"/>
              </a:rPr>
              <a:t>cores</a:t>
            </a:r>
            <a:r>
              <a:rPr lang="fr-FR" sz="2000" dirty="0">
                <a:latin typeface="Candara"/>
                <a:cs typeface="Candara"/>
              </a:rPr>
              <a:t> and </a:t>
            </a:r>
            <a:r>
              <a:rPr lang="en-US" altLang="zh-CN" sz="2000" dirty="0" smtClean="0">
                <a:latin typeface="Candara"/>
                <a:cs typeface="Candara"/>
              </a:rPr>
              <a:t>4</a:t>
            </a:r>
            <a:r>
              <a:rPr lang="fr-FR" sz="2000" dirty="0" smtClean="0">
                <a:latin typeface="Candara"/>
                <a:cs typeface="Candara"/>
              </a:rPr>
              <a:t> </a:t>
            </a:r>
            <a:r>
              <a:rPr lang="fr-FR" sz="2000" dirty="0">
                <a:latin typeface="Candara"/>
                <a:cs typeface="Candara"/>
              </a:rPr>
              <a:t>GB </a:t>
            </a:r>
            <a:r>
              <a:rPr lang="fr-FR" sz="2000" dirty="0" err="1" smtClean="0">
                <a:latin typeface="Candara"/>
                <a:cs typeface="Candara"/>
              </a:rPr>
              <a:t>memory</a:t>
            </a:r>
            <a:endParaRPr lang="fr-FR" sz="2000" dirty="0" smtClean="0">
              <a:latin typeface="Candara"/>
              <a:cs typeface="Candara"/>
            </a:endParaRPr>
          </a:p>
          <a:p>
            <a:pPr lvl="2"/>
            <a:endParaRPr lang="fr-FR" sz="1600" dirty="0" smtClean="0">
              <a:latin typeface="Candara"/>
              <a:cs typeface="Candara"/>
            </a:endParaRPr>
          </a:p>
          <a:p>
            <a:r>
              <a:rPr lang="fr-F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Application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analysis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decomposition</a:t>
            </a:r>
          </a:p>
          <a:p>
            <a:pPr lvl="1"/>
            <a:r>
              <a:rPr kumimoji="1" lang="en-US" sz="2400" dirty="0">
                <a:latin typeface="Candara"/>
                <a:cs typeface="Candara"/>
              </a:rPr>
              <a:t>CIL</a:t>
            </a:r>
            <a:r>
              <a:rPr kumimoji="1" lang="zh-CN" alt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framework,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OCaml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extension,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bash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script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endParaRPr kumimoji="1" lang="fr-FR" sz="2400" dirty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642042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Usage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Scenarios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7410" y="1423478"/>
            <a:ext cx="9338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Protecting Nginx from HeartBleed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endParaRPr lang="en-US" altLang="zh-CN" sz="2400" b="1" baseline="30000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Protect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prime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numbers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(p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q)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private key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exponent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(d)</a:t>
            </a:r>
            <a:endParaRPr lang="en-US" altLang="zh-CN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Protecting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OpenSSH from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Rootkit</a:t>
            </a:r>
            <a:endParaRPr lang="en-US" altLang="zh-CN" sz="2400" dirty="0" smtClean="0"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Protect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private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keys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of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OpenSSH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(same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Nginx)</a:t>
            </a:r>
            <a:endParaRPr lang="en-US" altLang="zh-CN" sz="2400" dirty="0">
              <a:latin typeface="Candara"/>
              <a:cs typeface="Candara"/>
            </a:endParaRPr>
          </a:p>
          <a:p>
            <a:endParaRPr lang="en-US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Protecting CryptoLoop</a:t>
            </a:r>
            <a:r>
              <a:rPr lang="en-US" altLang="zh-CN" sz="2400" b="1" baseline="30000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from Kernel Memory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Disclosure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Protect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AES cryptographic </a:t>
            </a:r>
            <a:r>
              <a:rPr lang="en-US" altLang="zh-CN" sz="2400" dirty="0" smtClean="0">
                <a:latin typeface="Candara"/>
                <a:cs typeface="Candara"/>
              </a:rPr>
              <a:t>keys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secrets</a:t>
            </a:r>
            <a:endParaRPr lang="en-US" sz="2400" dirty="0">
              <a:latin typeface="Candara"/>
              <a:cs typeface="Candara"/>
            </a:endParaRPr>
          </a:p>
          <a:p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sz="1600" b="1" dirty="0" smtClean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2966" y="6449713"/>
            <a:ext cx="6179368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r>
              <a:rPr lang="en-US" altLang="zh-CN" b="1" baseline="30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 </a:t>
            </a:r>
            <a:r>
              <a:rPr lang="en-US" dirty="0">
                <a:latin typeface="Candara"/>
                <a:cs typeface="Candara"/>
              </a:rPr>
              <a:t>CryptoLoop: file system encryption using kernel Crypto API </a:t>
            </a:r>
          </a:p>
        </p:txBody>
      </p:sp>
    </p:spTree>
    <p:extLst>
      <p:ext uri="{BB962C8B-B14F-4D97-AF65-F5344CB8AC3E}">
        <p14:creationId xmlns:p14="http://schemas.microsoft.com/office/powerpoint/2010/main" val="2801613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Security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Analysis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Secrets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exposure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elimination</a:t>
            </a:r>
          </a:p>
          <a:p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Reduced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surfaces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Small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code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base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compartment</a:t>
            </a:r>
          </a:p>
          <a:p>
            <a:pPr lvl="2"/>
            <a:r>
              <a:rPr lang="en-US" altLang="zh-CN" sz="2000" i="1" u="sng" dirty="0" smtClean="0">
                <a:latin typeface="Candara"/>
                <a:cs typeface="Candara"/>
              </a:rPr>
              <a:t>1350</a:t>
            </a:r>
            <a:r>
              <a:rPr lang="zh-CN" altLang="en-US" sz="2000" u="sng" dirty="0" smtClean="0">
                <a:latin typeface="Candara"/>
                <a:cs typeface="Candara"/>
              </a:rPr>
              <a:t> </a:t>
            </a:r>
            <a:r>
              <a:rPr lang="en-US" altLang="zh-CN" sz="2000" u="sng" dirty="0" smtClean="0">
                <a:latin typeface="Candara"/>
                <a:cs typeface="Candara"/>
              </a:rPr>
              <a:t>LoCs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for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OpenSSL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and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i="1" u="sng" dirty="0" smtClean="0">
                <a:latin typeface="Candara"/>
                <a:cs typeface="Candara"/>
              </a:rPr>
              <a:t>430</a:t>
            </a:r>
            <a:r>
              <a:rPr lang="zh-CN" altLang="en-US" sz="2000" u="sng" dirty="0" smtClean="0">
                <a:latin typeface="Candara"/>
                <a:cs typeface="Candara"/>
              </a:rPr>
              <a:t> </a:t>
            </a:r>
            <a:r>
              <a:rPr lang="en-US" altLang="zh-CN" sz="2000" u="sng" dirty="0" smtClean="0">
                <a:latin typeface="Candara"/>
                <a:cs typeface="Candara"/>
              </a:rPr>
              <a:t>LoCs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for</a:t>
            </a:r>
            <a:r>
              <a:rPr lang="zh-CN" altLang="en-US" sz="2000" dirty="0" smtClean="0">
                <a:latin typeface="Candara"/>
                <a:cs typeface="Candara"/>
              </a:rPr>
              <a:t> </a:t>
            </a:r>
            <a:r>
              <a:rPr lang="en-US" altLang="zh-CN" sz="2000" dirty="0" smtClean="0">
                <a:latin typeface="Candara"/>
                <a:cs typeface="Candara"/>
              </a:rPr>
              <a:t>CryptoLoop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Restrictions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sensitive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functions</a:t>
            </a:r>
          </a:p>
          <a:p>
            <a:pPr lvl="2"/>
            <a:r>
              <a:rPr lang="en-US" altLang="zh-CN" sz="2400" dirty="0" smtClean="0">
                <a:latin typeface="Candara"/>
                <a:cs typeface="Candara"/>
              </a:rPr>
              <a:t>E.g.,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dirty="0">
                <a:latin typeface="Candara"/>
                <a:cs typeface="Candara"/>
              </a:rPr>
              <a:t>n</a:t>
            </a:r>
            <a:r>
              <a:rPr lang="en-US" altLang="zh-CN" sz="2400" dirty="0" smtClean="0">
                <a:latin typeface="Candara"/>
                <a:cs typeface="Candara"/>
              </a:rPr>
              <a:t>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I/O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operation, etc.</a:t>
            </a: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090" y="2034817"/>
            <a:ext cx="2978837" cy="16455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7766" y="2034817"/>
            <a:ext cx="895744" cy="16455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142" y="2034816"/>
            <a:ext cx="2978838" cy="16455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465" y="2034816"/>
            <a:ext cx="899372" cy="16455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31517" y="3684364"/>
            <a:ext cx="1218282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Normal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Nginx</a:t>
            </a:r>
            <a:endParaRPr lang="en-US" sz="1600" b="1" dirty="0">
              <a:latin typeface="Candara"/>
              <a:cs typeface="Candar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1158" y="3684364"/>
            <a:ext cx="1208063" cy="24622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SeCage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r>
              <a:rPr lang="en-US" altLang="zh-CN" sz="1600" b="1" dirty="0" smtClean="0">
                <a:latin typeface="Candara"/>
                <a:cs typeface="Candara"/>
              </a:rPr>
              <a:t>Nginx</a:t>
            </a:r>
            <a:endParaRPr lang="en-US" sz="1600" b="1" dirty="0">
              <a:latin typeface="Candara"/>
              <a:cs typeface="Candar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08582" y="3663965"/>
            <a:ext cx="824344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Normal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endParaRPr lang="en-US" altLang="zh-CN" sz="1600" b="1" dirty="0" smtClean="0">
              <a:latin typeface="Candara"/>
              <a:cs typeface="Candara"/>
            </a:endParaRPr>
          </a:p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OpenSSH</a:t>
            </a:r>
            <a:endParaRPr lang="en-US" sz="1600" b="1" dirty="0">
              <a:latin typeface="Candara"/>
              <a:cs typeface="Candar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85326" y="3684364"/>
            <a:ext cx="824344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SeCage</a:t>
            </a:r>
            <a:r>
              <a:rPr lang="zh-CN" altLang="en-US" sz="1600" b="1" dirty="0" smtClean="0">
                <a:latin typeface="Candara"/>
                <a:cs typeface="Candara"/>
              </a:rPr>
              <a:t> </a:t>
            </a:r>
            <a:endParaRPr lang="en-US" altLang="zh-CN" sz="1600" b="1" dirty="0" smtClean="0">
              <a:latin typeface="Candara"/>
              <a:cs typeface="Candara"/>
            </a:endParaRPr>
          </a:p>
          <a:p>
            <a:pPr algn="ctr"/>
            <a:r>
              <a:rPr lang="en-US" altLang="zh-CN" sz="1600" b="1" dirty="0" smtClean="0">
                <a:latin typeface="Candara"/>
                <a:cs typeface="Candara"/>
              </a:rPr>
              <a:t>OpenSSH</a:t>
            </a:r>
            <a:endParaRPr lang="en-US" sz="1600" b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960045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Nginx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throughput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latency</a:t>
            </a: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Use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i="1" dirty="0">
                <a:latin typeface="Candara"/>
                <a:cs typeface="Candara"/>
              </a:rPr>
              <a:t>ab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benchmark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Simulate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20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clients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KeepAlive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requests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X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bytes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per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request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OpenSSH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latency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SSH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sz="2400" dirty="0" smtClean="0">
                <a:latin typeface="Candara"/>
                <a:cs typeface="Candara"/>
              </a:rPr>
              <a:t>to </a:t>
            </a:r>
            <a:r>
              <a:rPr lang="en-US" sz="2400" dirty="0">
                <a:latin typeface="Candara"/>
                <a:cs typeface="Candara"/>
              </a:rPr>
              <a:t>the server and execute common Linux commands </a:t>
            </a:r>
            <a:endParaRPr lang="en-US" sz="2400" dirty="0" smtClean="0">
              <a:latin typeface="Candara"/>
              <a:cs typeface="Candara"/>
            </a:endParaRP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Average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latency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overhead:</a:t>
            </a:r>
            <a:r>
              <a:rPr lang="zh-CN" altLang="en-US" sz="2400" dirty="0" smtClean="0">
                <a:latin typeface="Candara"/>
                <a:cs typeface="Candara"/>
              </a:rPr>
              <a:t>  </a:t>
            </a:r>
            <a:r>
              <a:rPr lang="en-US" altLang="zh-CN" sz="2400" dirty="0">
                <a:latin typeface="Candara"/>
                <a:cs typeface="Candara"/>
              </a:rPr>
              <a:t>6 </a:t>
            </a:r>
            <a:r>
              <a:rPr lang="en-US" altLang="zh-CN" sz="2400">
                <a:latin typeface="Candara"/>
                <a:cs typeface="Candara"/>
              </a:rPr>
              <a:t>ms </a:t>
            </a:r>
            <a:r>
              <a:rPr lang="en-US" altLang="zh-CN" sz="2400" smtClean="0">
                <a:latin typeface="Candara"/>
                <a:cs typeface="Candara"/>
              </a:rPr>
              <a:t>(</a:t>
            </a:r>
            <a:r>
              <a:rPr lang="en-US" altLang="zh-CN" sz="2400">
                <a:latin typeface="Candara"/>
                <a:cs typeface="Candara"/>
              </a:rPr>
              <a:t>3</a:t>
            </a:r>
            <a:r>
              <a:rPr lang="en-US" altLang="zh-CN" sz="2400" smtClean="0">
                <a:latin typeface="Candara"/>
                <a:cs typeface="Candara"/>
              </a:rPr>
              <a:t>%) </a:t>
            </a:r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CryptoLoop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I/O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bandwidth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Use </a:t>
            </a:r>
            <a:r>
              <a:rPr lang="en-US" sz="2400" i="1" dirty="0">
                <a:latin typeface="Candara"/>
                <a:cs typeface="Candara"/>
              </a:rPr>
              <a:t>fio</a:t>
            </a:r>
            <a:r>
              <a:rPr lang="en-US" sz="2400" dirty="0">
                <a:latin typeface="Candara"/>
                <a:cs typeface="Candara"/>
              </a:rPr>
              <a:t> benchmark with sequential read/write </a:t>
            </a:r>
            <a:r>
              <a:rPr lang="en-US" sz="2400" dirty="0" smtClean="0">
                <a:latin typeface="Candara"/>
                <a:cs typeface="Candara"/>
              </a:rPr>
              <a:t>configurations </a:t>
            </a:r>
            <a:endParaRPr lang="en-US" sz="2400" dirty="0">
              <a:latin typeface="Candara"/>
              <a:cs typeface="Candara"/>
            </a:endParaRPr>
          </a:p>
          <a:p>
            <a:pPr lvl="1"/>
            <a:r>
              <a:rPr lang="en-US" altLang="zh-CN" sz="2400" dirty="0">
                <a:latin typeface="Candara"/>
                <a:cs typeface="Candara"/>
              </a:rPr>
              <a:t>Average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slowdown: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4%</a:t>
            </a:r>
            <a:endParaRPr lang="en-US" altLang="zh-CN" sz="2400" dirty="0">
              <a:latin typeface="Candara"/>
              <a:cs typeface="Candara"/>
            </a:endParaRPr>
          </a:p>
          <a:p>
            <a:pPr marL="0" indent="0">
              <a:buNone/>
            </a:pP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459" y="2010662"/>
            <a:ext cx="4571804" cy="2210275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Performance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Evaluation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945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Related</a:t>
            </a: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 </a:t>
            </a:r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Efforts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398405" y="1423478"/>
            <a:ext cx="8686800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Application-level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isolation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sz="2400" dirty="0">
                <a:latin typeface="Candara"/>
                <a:cs typeface="Candara"/>
              </a:rPr>
              <a:t>E.g., </a:t>
            </a:r>
            <a:r>
              <a:rPr lang="en-US" sz="2400" dirty="0" err="1">
                <a:latin typeface="Candara"/>
                <a:cs typeface="Candara"/>
              </a:rPr>
              <a:t>DieHarder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[CCS’10]</a:t>
            </a:r>
            <a:r>
              <a:rPr lang="en-US" sz="2400" dirty="0">
                <a:latin typeface="Candara"/>
                <a:cs typeface="Candara"/>
              </a:rPr>
              <a:t>, CRYPTON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[CCS’13]</a:t>
            </a:r>
            <a:r>
              <a:rPr lang="en-US" sz="2400" dirty="0">
                <a:latin typeface="Candara"/>
                <a:cs typeface="Candara"/>
              </a:rPr>
              <a:t> , </a:t>
            </a:r>
            <a:r>
              <a:rPr lang="en-US" sz="2400" dirty="0" err="1">
                <a:latin typeface="Candara"/>
                <a:cs typeface="Candara"/>
              </a:rPr>
              <a:t>Copker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[NDSS’14]</a:t>
            </a: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Vulnerable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attack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surfaces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of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kernel,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e.g.,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rootkit</a:t>
            </a:r>
          </a:p>
          <a:p>
            <a:pPr lvl="1"/>
            <a:endParaRPr lang="en-US" altLang="zh-CN" sz="1200" dirty="0"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Hypervisor-based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application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</a:p>
          <a:p>
            <a:pPr lvl="1"/>
            <a:r>
              <a:rPr lang="en-US" sz="2400" dirty="0">
                <a:latin typeface="Candara"/>
                <a:cs typeface="Candara"/>
              </a:rPr>
              <a:t>E.g., </a:t>
            </a:r>
            <a:r>
              <a:rPr lang="en-US" sz="2400" dirty="0" err="1">
                <a:latin typeface="Candara"/>
                <a:cs typeface="Candara"/>
              </a:rPr>
              <a:t>OverShadow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[ASPLOS’08]</a:t>
            </a:r>
            <a:r>
              <a:rPr lang="en-US" sz="2400" dirty="0">
                <a:latin typeface="Candara"/>
                <a:cs typeface="Candara"/>
              </a:rPr>
              <a:t>, </a:t>
            </a:r>
            <a:r>
              <a:rPr lang="en-US" sz="2400" dirty="0" err="1">
                <a:latin typeface="Candara"/>
                <a:cs typeface="Candara"/>
              </a:rPr>
              <a:t>InkTag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[ASPLOS’13</a:t>
            </a:r>
            <a:r>
              <a:rPr kumimoji="1" lang="en-US" altLang="zh-CN" sz="2400" baseline="30000" dirty="0" smtClean="0">
                <a:latin typeface="Candara"/>
                <a:cs typeface="Candara"/>
              </a:rPr>
              <a:t>]</a:t>
            </a:r>
            <a:r>
              <a:rPr lang="en-US" sz="2400" dirty="0">
                <a:latin typeface="Candara"/>
                <a:cs typeface="Candara"/>
              </a:rPr>
              <a:t> , Terra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[SOSP’03</a:t>
            </a:r>
            <a:r>
              <a:rPr kumimoji="1" lang="en-US" altLang="zh-CN" sz="2400" baseline="30000" dirty="0" smtClean="0">
                <a:latin typeface="Candara"/>
                <a:cs typeface="Candara"/>
              </a:rPr>
              <a:t>]</a:t>
            </a:r>
            <a:endParaRPr lang="en-US" altLang="zh-CN" sz="2400" dirty="0" smtClean="0">
              <a:solidFill>
                <a:srgbClr val="000000"/>
              </a:solidFill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Vulnerable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the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intra-process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attack,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e.g.,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heartbleed</a:t>
            </a:r>
            <a:endParaRPr lang="en-US" altLang="zh-CN" sz="2400" dirty="0">
              <a:solidFill>
                <a:srgbClr val="000000"/>
              </a:solidFill>
              <a:latin typeface="Candara"/>
              <a:cs typeface="Candara"/>
            </a:endParaRPr>
          </a:p>
          <a:p>
            <a:pPr marL="400050" lvl="2" indent="0">
              <a:buNone/>
            </a:pPr>
            <a:endParaRPr lang="en-US" altLang="zh-CN" sz="1200" b="1" dirty="0" smtClean="0">
              <a:latin typeface="Candara"/>
              <a:cs typeface="Candara"/>
            </a:endParaRPr>
          </a:p>
          <a:p>
            <a:pPr marL="342900" lvl="1" indent="-342900">
              <a:buFont typeface="Arial"/>
              <a:buChar char="•"/>
            </a:pP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Hardware-based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sz="2400" dirty="0">
                <a:latin typeface="Candara"/>
                <a:cs typeface="Candara"/>
              </a:rPr>
              <a:t>E.g.,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TrustVisor</a:t>
            </a:r>
            <a:r>
              <a:rPr kumimoji="1" lang="en-US" altLang="zh-CN" sz="2400" baseline="30000" dirty="0">
                <a:latin typeface="Candara"/>
                <a:cs typeface="Candara"/>
              </a:rPr>
              <a:t> [S&amp;P’10]</a:t>
            </a:r>
            <a:r>
              <a:rPr lang="en-US" sz="2400" dirty="0">
                <a:latin typeface="Candara"/>
                <a:cs typeface="Candara"/>
              </a:rPr>
              <a:t>,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Haven</a:t>
            </a:r>
            <a:r>
              <a:rPr kumimoji="1" lang="en-US" altLang="zh-CN" sz="2400" baseline="30000" dirty="0" smtClean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[OSDI’14]</a:t>
            </a:r>
            <a:r>
              <a:rPr lang="en-US" sz="2400" dirty="0">
                <a:latin typeface="Candara"/>
                <a:cs typeface="Candara"/>
              </a:rPr>
              <a:t>,</a:t>
            </a:r>
            <a:r>
              <a:rPr lang="zh-CN" altLang="en-US" sz="2400" dirty="0">
                <a:latin typeface="Candara"/>
                <a:cs typeface="Candara"/>
              </a:rPr>
              <a:t> </a:t>
            </a:r>
            <a:r>
              <a:rPr lang="en-US" altLang="zh-CN" sz="2400" dirty="0">
                <a:latin typeface="Candara"/>
                <a:cs typeface="Candara"/>
              </a:rPr>
              <a:t>Mimosa</a:t>
            </a:r>
            <a:r>
              <a:rPr lang="en-US" sz="2400" dirty="0">
                <a:latin typeface="Candara"/>
                <a:cs typeface="Candara"/>
              </a:rPr>
              <a:t> </a:t>
            </a:r>
            <a:r>
              <a:rPr kumimoji="1" lang="en-US" altLang="zh-CN" sz="2400" baseline="30000" dirty="0">
                <a:latin typeface="Candara"/>
                <a:cs typeface="Candara"/>
              </a:rPr>
              <a:t>[S&amp;P’15</a:t>
            </a:r>
            <a:r>
              <a:rPr kumimoji="1" lang="en-US" altLang="zh-CN" sz="2400" baseline="30000" dirty="0" smtClean="0">
                <a:latin typeface="Candara"/>
                <a:cs typeface="Candara"/>
              </a:rPr>
              <a:t>]</a:t>
            </a:r>
          </a:p>
          <a:p>
            <a:pPr lvl="1"/>
            <a:r>
              <a:rPr kumimoji="1" lang="en-US" altLang="zh-CN" sz="2400" dirty="0" smtClean="0">
                <a:latin typeface="Candara"/>
                <a:cs typeface="Candara"/>
              </a:rPr>
              <a:t>Not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suitable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for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existing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hardware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and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large-scale</a:t>
            </a:r>
            <a:r>
              <a:rPr kumimoji="1" lang="zh-CN" altLang="en-US" sz="2400" dirty="0" smtClean="0">
                <a:latin typeface="Candara"/>
                <a:cs typeface="Candara"/>
              </a:rPr>
              <a:t> </a:t>
            </a:r>
            <a:r>
              <a:rPr kumimoji="1" lang="en-US" altLang="zh-CN" sz="2400" dirty="0" smtClean="0">
                <a:latin typeface="Candara"/>
                <a:cs typeface="Candara"/>
              </a:rPr>
              <a:t>software</a:t>
            </a:r>
            <a:endParaRPr kumimoji="1" lang="en-US" altLang="zh-CN" dirty="0">
              <a:latin typeface="Candara"/>
              <a:cs typeface="Candara"/>
            </a:endParaRPr>
          </a:p>
          <a:p>
            <a:pPr lvl="1"/>
            <a:endParaRPr lang="en-US" altLang="zh-CN" b="1" dirty="0">
              <a:latin typeface="Candara"/>
              <a:cs typeface="Candara"/>
            </a:endParaRPr>
          </a:p>
          <a:p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endParaRPr lang="en-US" altLang="zh-CN" dirty="0" smtClean="0">
              <a:latin typeface="Candara"/>
              <a:cs typeface="Candar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2468" y="6270101"/>
            <a:ext cx="5091137" cy="369332"/>
          </a:xfrm>
          <a:prstGeom prst="rect">
            <a:avLst/>
          </a:prstGeom>
          <a:solidFill>
            <a:schemeClr val="bg1"/>
          </a:solidFill>
          <a:ln w="28575" cmpd="sng">
            <a:noFill/>
          </a:ln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2400" b="1" dirty="0" smtClean="0">
                <a:latin typeface="Candara"/>
                <a:cs typeface="Candara"/>
              </a:rPr>
              <a:t>SeCage</a:t>
            </a:r>
            <a:r>
              <a:rPr lang="zh-CN" altLang="en-US" sz="2400" b="1" dirty="0" smtClean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can</a:t>
            </a:r>
            <a:r>
              <a:rPr lang="zh-CN" altLang="en-US" sz="2400" b="1" dirty="0">
                <a:latin typeface="Candara"/>
                <a:cs typeface="Candara"/>
              </a:rPr>
              <a:t> </a:t>
            </a:r>
            <a:r>
              <a:rPr lang="en-US" altLang="zh-CN" sz="2400" b="1" dirty="0" smtClean="0">
                <a:latin typeface="Candara"/>
                <a:cs typeface="Candara"/>
              </a:rPr>
              <a:t>solve all of these problems</a:t>
            </a:r>
            <a:endParaRPr lang="en-US" sz="2400" b="1" dirty="0">
              <a:latin typeface="Candara"/>
              <a:cs typeface="Candar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78001" y="6234827"/>
            <a:ext cx="5630332" cy="483906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06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09779" y="498968"/>
            <a:ext cx="8645034" cy="686059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Summary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86742" y="1423478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Memory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disclosure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attacks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are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hard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to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defend</a:t>
            </a:r>
            <a:endParaRPr lang="en-US" altLang="zh-C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altLang="zh-CN" sz="2400" dirty="0" smtClean="0">
                <a:latin typeface="Candara"/>
                <a:cs typeface="Candara"/>
              </a:rPr>
              <a:t>Broad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attack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surfaces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in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user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level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and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kernel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level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(388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CVEs</a:t>
            </a:r>
            <a:r>
              <a:rPr lang="zh-CN" altLang="en-US" sz="2400" dirty="0">
                <a:latin typeface="Candara"/>
                <a:cs typeface="Candara"/>
              </a:rPr>
              <a:t>)</a:t>
            </a:r>
            <a:endParaRPr lang="en-US" altLang="zh-CN" sz="2400" u="sng" dirty="0" smtClean="0">
              <a:latin typeface="Candara"/>
              <a:cs typeface="Candara"/>
            </a:endParaRPr>
          </a:p>
          <a:p>
            <a:endParaRPr lang="en-US" altLang="zh-CN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SeCage: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practical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and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efficient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hypervisor-enforced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approach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for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secret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Memory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compartmentalization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with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Candara"/>
                <a:cs typeface="Candara"/>
              </a:rPr>
              <a:t>s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mall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TCB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Efficient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mechanism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to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separate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policy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from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invocation</a:t>
            </a:r>
          </a:p>
          <a:p>
            <a:pPr lvl="1"/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Practical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application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decomposition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for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large-scale</a:t>
            </a:r>
            <a:r>
              <a:rPr lang="zh-CN" altLang="en-US" sz="2400" dirty="0" smtClean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solidFill>
                  <a:srgbClr val="000000"/>
                </a:solidFill>
                <a:latin typeface="Candara"/>
                <a:cs typeface="Candara"/>
              </a:rPr>
              <a:t>software</a:t>
            </a:r>
          </a:p>
          <a:p>
            <a:pPr lvl="1"/>
            <a:endParaRPr lang="en-US" altLang="zh-CN" sz="1600" dirty="0">
              <a:solidFill>
                <a:srgbClr val="000000"/>
              </a:solidFill>
              <a:latin typeface="Candara"/>
              <a:cs typeface="Candara"/>
            </a:endParaRPr>
          </a:p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working prototype on KVM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with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promising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result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Successfully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eliminate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secret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exposure</a:t>
            </a:r>
          </a:p>
          <a:p>
            <a:pPr lvl="1"/>
            <a:r>
              <a:rPr lang="en-US" sz="2400" dirty="0" smtClean="0">
                <a:latin typeface="Candara"/>
                <a:cs typeface="Candara"/>
              </a:rPr>
              <a:t>Small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Performance</a:t>
            </a:r>
            <a:r>
              <a:rPr lang="zh-CN" altLang="en-US" sz="2400" dirty="0" smtClean="0">
                <a:latin typeface="Candara"/>
                <a:cs typeface="Candara"/>
              </a:rPr>
              <a:t> </a:t>
            </a:r>
            <a:r>
              <a:rPr lang="en-US" altLang="zh-CN" sz="2400" dirty="0" smtClean="0">
                <a:latin typeface="Candara"/>
                <a:cs typeface="Candara"/>
              </a:rPr>
              <a:t>impact</a:t>
            </a:r>
            <a:endParaRPr lang="en-US" dirty="0" smtClean="0">
              <a:latin typeface="Candara"/>
              <a:cs typeface="Candara"/>
            </a:endParaRPr>
          </a:p>
          <a:p>
            <a:pPr lvl="1"/>
            <a:endParaRPr lang="en-US" altLang="zh-CN" sz="2400" dirty="0">
              <a:latin typeface="Candara"/>
              <a:cs typeface="Candara"/>
            </a:endParaRPr>
          </a:p>
          <a:p>
            <a:endParaRPr lang="en-US" altLang="zh-CN" dirty="0" smtClean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730350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815" y="2373815"/>
            <a:ext cx="3036385" cy="303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标题 4"/>
          <p:cNvSpPr txBox="1">
            <a:spLocks/>
          </p:cNvSpPr>
          <p:nvPr/>
        </p:nvSpPr>
        <p:spPr>
          <a:xfrm>
            <a:off x="4495800" y="1692777"/>
            <a:ext cx="3124200" cy="681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 cap="all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/>
            <a:r>
              <a:rPr lang="en-US" altLang="zh-TW" sz="4400" cap="none" dirty="0" smtClean="0">
                <a:solidFill>
                  <a:srgbClr val="FF3399"/>
                </a:solidFill>
                <a:latin typeface="MV Boli" pitchFamily="2" charset="0"/>
                <a:cs typeface="MV Boli" pitchFamily="2" charset="0"/>
              </a:rPr>
              <a:t>Questions</a:t>
            </a:r>
            <a:endParaRPr lang="zh-TW" altLang="en-US" sz="4400" cap="none" dirty="0">
              <a:solidFill>
                <a:srgbClr val="FF3399"/>
              </a:solidFill>
              <a:latin typeface="MV Boli" pitchFamily="2" charset="0"/>
              <a:cs typeface="MV Bol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1963" y="4571836"/>
            <a:ext cx="33072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sz="1800" dirty="0">
                <a:latin typeface="Eras Medium ITC" pitchFamily="34" charset="0"/>
                <a:cs typeface="Courier New" pitchFamily="49" charset="0"/>
                <a:hlinkClick r:id="rId4"/>
              </a:rPr>
              <a:t>http://</a:t>
            </a:r>
            <a:r>
              <a:rPr lang="en-US" altLang="zh-TW" sz="1800" dirty="0" smtClean="0">
                <a:latin typeface="Eras Medium ITC" pitchFamily="34" charset="0"/>
                <a:cs typeface="Courier New" pitchFamily="49" charset="0"/>
                <a:hlinkClick r:id="rId4"/>
              </a:rPr>
              <a:t>ipads.se.sjtu.edu.cn</a:t>
            </a:r>
            <a:endParaRPr lang="en-US" altLang="zh-TW" sz="1800" dirty="0">
              <a:latin typeface="Eras Medium ITC" pitchFamily="34" charset="0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8116" y="3732097"/>
            <a:ext cx="36953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sz="2400" dirty="0">
                <a:latin typeface="Century Gothic" charset="0"/>
                <a:ea typeface="Century Gothic" charset="0"/>
                <a:cs typeface="Century Gothic" charset="0"/>
              </a:rPr>
              <a:t>Institute of Parallel A</a:t>
            </a:r>
            <a:r>
              <a:rPr lang="en-US" altLang="zh-TW" sz="2400" dirty="0" smtClean="0">
                <a:latin typeface="Century Gothic" charset="0"/>
                <a:ea typeface="Century Gothic" charset="0"/>
                <a:cs typeface="Century Gothic" charset="0"/>
              </a:rPr>
              <a:t>nd </a:t>
            </a:r>
            <a:r>
              <a:rPr lang="en-US" altLang="zh-TW" sz="2400" dirty="0">
                <a:latin typeface="Century Gothic" charset="0"/>
                <a:ea typeface="Century Gothic" charset="0"/>
                <a:cs typeface="Century Gothic" charset="0"/>
              </a:rPr>
              <a:t>Distributed Systems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8041335" y="219972"/>
            <a:ext cx="1008001" cy="1203470"/>
            <a:chOff x="226147" y="137319"/>
            <a:chExt cx="1008001" cy="1203470"/>
          </a:xfrm>
        </p:grpSpPr>
        <p:sp>
          <p:nvSpPr>
            <p:cNvPr id="29" name="TextBox 28"/>
            <p:cNvSpPr txBox="1"/>
            <p:nvPr/>
          </p:nvSpPr>
          <p:spPr>
            <a:xfrm>
              <a:off x="226148" y="971457"/>
              <a:ext cx="1008000" cy="369332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/>
              <a:r>
                <a:rPr lang="en-US" altLang="zh-CN" sz="24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V Boli" pitchFamily="2" charset="0"/>
                  <a:ea typeface="Ebrima" pitchFamily="2" charset="0"/>
                  <a:cs typeface="MV Boli" pitchFamily="2" charset="0"/>
                </a:rPr>
                <a:t>IPADS</a:t>
              </a:r>
              <a:endParaRPr lang="zh-CN" alt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226147" y="137319"/>
              <a:ext cx="1008001" cy="811367"/>
              <a:chOff x="226147" y="137319"/>
              <a:chExt cx="1008001" cy="811367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226147" y="137319"/>
                <a:ext cx="1008001" cy="811367"/>
              </a:xfrm>
              <a:prstGeom prst="rect">
                <a:avLst/>
              </a:prstGeom>
              <a:noFill/>
            </p:spPr>
            <p:txBody>
              <a:bodyPr wrap="square" lIns="0" tIns="36000" rIns="0" bIns="36000" rtlCol="0">
                <a:spAutoFit/>
              </a:bodyPr>
              <a:lstStyle/>
              <a:p>
                <a:pPr algn="ctr"/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nstitute of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P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arallel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D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istributed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S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ystems</a:t>
                </a:r>
                <a:endParaRPr lang="zh-CN" altLang="en-US" sz="1200" dirty="0">
                  <a:latin typeface="Bookman Old Style" pitchFamily="18" charset="0"/>
                  <a:cs typeface="MV Boli" pitchFamily="2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6148" y="150189"/>
                <a:ext cx="1008000" cy="79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  <p:sp>
        <p:nvSpPr>
          <p:cNvPr id="5" name="圆角矩形 4"/>
          <p:cNvSpPr/>
          <p:nvPr/>
        </p:nvSpPr>
        <p:spPr>
          <a:xfrm>
            <a:off x="2173389" y="1690636"/>
            <a:ext cx="2162103" cy="1917886"/>
          </a:xfrm>
          <a:prstGeom prst="roundRect">
            <a:avLst/>
          </a:prstGeom>
          <a:solidFill>
            <a:schemeClr val="lt1">
              <a:alpha val="0"/>
            </a:schemeClr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603" y="150217"/>
            <a:ext cx="1322732" cy="132273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88" y="1759723"/>
            <a:ext cx="1387904" cy="1741819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09779" y="498968"/>
            <a:ext cx="8645034" cy="68605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l"/>
            <a:r>
              <a:rPr lang="en-US" altLang="zh-CN" sz="3600" dirty="0" smtClean="0">
                <a:solidFill>
                  <a:schemeClr val="accent1">
                    <a:lumMod val="75000"/>
                  </a:schemeClr>
                </a:solidFill>
                <a:latin typeface="Candara"/>
                <a:cs typeface="Candara"/>
              </a:rPr>
              <a:t>Thanks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Candara"/>
              <a:cs typeface="Candara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582706"/>
            <a:ext cx="317510" cy="5229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019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21365</TotalTime>
  <Words>1984</Words>
  <Application>Microsoft Macintosh PowerPoint</Application>
  <PresentationFormat>On-screen Show (4:3)</PresentationFormat>
  <Paragraphs>569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CloudVisor-Austin</vt:lpstr>
      <vt:lpstr>Thwarting Memory Disclosure with Efficient Hypervisor-enforced  Intra-domain Isolation</vt:lpstr>
      <vt:lpstr>HeartBleed Attack</vt:lpstr>
      <vt:lpstr>Memory Disclosure Vuls are Prevalent</vt:lpstr>
      <vt:lpstr>Large Attack Surface for Secret Disclosure</vt:lpstr>
      <vt:lpstr>Compartmentalization to the Rescue</vt:lpstr>
      <vt:lpstr>Contribution</vt:lpstr>
      <vt:lpstr>Outline</vt:lpstr>
      <vt:lpstr>Approach Overview</vt:lpstr>
      <vt:lpstr>SeCage Architecture</vt:lpstr>
      <vt:lpstr>Challenges</vt:lpstr>
      <vt:lpstr>Outline</vt:lpstr>
      <vt:lpstr>Runtime Isolation Enforcement</vt:lpstr>
      <vt:lpstr>Extended Page Table (EPT) 101</vt:lpstr>
      <vt:lpstr>Memory Isolation using EPT Mechanism</vt:lpstr>
      <vt:lpstr>Problem of EPT protection</vt:lpstr>
      <vt:lpstr>VM Function (VMFUNC) 101</vt:lpstr>
      <vt:lpstr>Using VMFUNC for Efficiency</vt:lpstr>
      <vt:lpstr>Security Problem of VMFUNC</vt:lpstr>
      <vt:lpstr>Runtime Isolation Enforcement</vt:lpstr>
      <vt:lpstr>Secret Compartment is Not Self-contained</vt:lpstr>
      <vt:lpstr>Use VMFUNC to Secure Execution Flow</vt:lpstr>
      <vt:lpstr>Runtime Isolation Enforcement</vt:lpstr>
      <vt:lpstr>Example: Lifecycle of Web Server App</vt:lpstr>
      <vt:lpstr>Lifecycle Protection</vt:lpstr>
      <vt:lpstr>Outline</vt:lpstr>
      <vt:lpstr>Challenge: Decompose Large-scale Software</vt:lpstr>
      <vt:lpstr>Application Decomposition in SeCage</vt:lpstr>
      <vt:lpstr>Dynamic Closure Extraction</vt:lpstr>
      <vt:lpstr>Static Taint Analysis</vt:lpstr>
      <vt:lpstr>Automatic Application Decomposition</vt:lpstr>
      <vt:lpstr>Outline</vt:lpstr>
      <vt:lpstr>Implementation</vt:lpstr>
      <vt:lpstr>Usage Scenarios</vt:lpstr>
      <vt:lpstr>Security Analysis</vt:lpstr>
      <vt:lpstr>Performance Evaluation</vt:lpstr>
      <vt:lpstr>Related Efforts</vt:lpstr>
      <vt:lpstr>Summary</vt:lpstr>
      <vt:lpstr>PowerPoint Presentation</vt:lpstr>
    </vt:vector>
  </TitlesOfParts>
  <Company>SJTU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Concurrent and Consistent  Virtual Machine Introspection with Hardware Transactional Memory</dc:title>
  <dc:creator>Leo Luis</dc:creator>
  <cp:lastModifiedBy>Leo Luis</cp:lastModifiedBy>
  <cp:revision>1407</cp:revision>
  <dcterms:created xsi:type="dcterms:W3CDTF">2014-02-08T14:50:46Z</dcterms:created>
  <dcterms:modified xsi:type="dcterms:W3CDTF">2017-05-27T02:02:17Z</dcterms:modified>
</cp:coreProperties>
</file>