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xlsx" ContentType="application/vnd.openxmlformats-officedocument.spreadsheetml.shee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rts/chart1.xml" ContentType="application/vnd.openxmlformats-officedocument.drawingml.chart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charts/chart2.xml" ContentType="application/vnd.openxmlformats-officedocument.drawingml.chart+xml"/>
  <Override PartName="/ppt/notesSlides/notesSlide34.xml" ContentType="application/vnd.openxmlformats-officedocument.presentationml.notesSlide+xml"/>
  <Override PartName="/ppt/charts/chart3.xml" ContentType="application/vnd.openxmlformats-officedocument.drawingml.chart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charts/chart4.xml" ContentType="application/vnd.openxmlformats-officedocument.drawingml.chart+xml"/>
  <Override PartName="/ppt/notesSlides/notesSlide47.xml" ContentType="application/vnd.openxmlformats-officedocument.presentationml.notesSlide+xml"/>
  <Override PartName="/ppt/charts/chart5.xml" ContentType="application/vnd.openxmlformats-officedocument.drawingml.chart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52.xml" ContentType="application/vnd.openxmlformats-officedocument.presentationml.notesSlide+xml"/>
  <Override PartName="/ppt/charts/chart8.xml" ContentType="application/vnd.openxmlformats-officedocument.drawingml.chart+xml"/>
  <Override PartName="/ppt/notesSlides/notesSlide53.xml" ContentType="application/vnd.openxmlformats-officedocument.presentationml.notesSlide+xml"/>
  <Override PartName="/ppt/charts/chart9.xml" ContentType="application/vnd.openxmlformats-officedocument.drawingml.chart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59"/>
  </p:notesMasterIdLst>
  <p:sldIdLst>
    <p:sldId id="257" r:id="rId2"/>
    <p:sldId id="374" r:id="rId3"/>
    <p:sldId id="381" r:id="rId4"/>
    <p:sldId id="376" r:id="rId5"/>
    <p:sldId id="479" r:id="rId6"/>
    <p:sldId id="378" r:id="rId7"/>
    <p:sldId id="441" r:id="rId8"/>
    <p:sldId id="382" r:id="rId9"/>
    <p:sldId id="383" r:id="rId10"/>
    <p:sldId id="390" r:id="rId11"/>
    <p:sldId id="391" r:id="rId12"/>
    <p:sldId id="392" r:id="rId13"/>
    <p:sldId id="461" r:id="rId14"/>
    <p:sldId id="394" r:id="rId15"/>
    <p:sldId id="395" r:id="rId16"/>
    <p:sldId id="396" r:id="rId17"/>
    <p:sldId id="397" r:id="rId18"/>
    <p:sldId id="487" r:id="rId19"/>
    <p:sldId id="488" r:id="rId20"/>
    <p:sldId id="399" r:id="rId21"/>
    <p:sldId id="400" r:id="rId22"/>
    <p:sldId id="401" r:id="rId23"/>
    <p:sldId id="407" r:id="rId24"/>
    <p:sldId id="464" r:id="rId25"/>
    <p:sldId id="412" r:id="rId26"/>
    <p:sldId id="478" r:id="rId27"/>
    <p:sldId id="480" r:id="rId28"/>
    <p:sldId id="409" r:id="rId29"/>
    <p:sldId id="411" r:id="rId30"/>
    <p:sldId id="465" r:id="rId31"/>
    <p:sldId id="466" r:id="rId32"/>
    <p:sldId id="481" r:id="rId33"/>
    <p:sldId id="447" r:id="rId34"/>
    <p:sldId id="448" r:id="rId35"/>
    <p:sldId id="443" r:id="rId36"/>
    <p:sldId id="477" r:id="rId37"/>
    <p:sldId id="452" r:id="rId38"/>
    <p:sldId id="453" r:id="rId39"/>
    <p:sldId id="472" r:id="rId40"/>
    <p:sldId id="455" r:id="rId41"/>
    <p:sldId id="456" r:id="rId42"/>
    <p:sldId id="457" r:id="rId43"/>
    <p:sldId id="458" r:id="rId44"/>
    <p:sldId id="459" r:id="rId45"/>
    <p:sldId id="476" r:id="rId46"/>
    <p:sldId id="428" r:id="rId47"/>
    <p:sldId id="429" r:id="rId48"/>
    <p:sldId id="432" r:id="rId49"/>
    <p:sldId id="431" r:id="rId50"/>
    <p:sldId id="433" r:id="rId51"/>
    <p:sldId id="435" r:id="rId52"/>
    <p:sldId id="482" r:id="rId53"/>
    <p:sldId id="484" r:id="rId54"/>
    <p:sldId id="450" r:id="rId55"/>
    <p:sldId id="486" r:id="rId56"/>
    <p:sldId id="451" r:id="rId57"/>
    <p:sldId id="440" r:id="rId5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0099"/>
    <a:srgbClr val="C3D69B"/>
    <a:srgbClr val="FFAF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18" autoAdjust="0"/>
    <p:restoredTop sz="79100" autoAdjust="0"/>
  </p:normalViewPr>
  <p:slideViewPr>
    <p:cSldViewPr snapToGrid="0" snapToObjects="1">
      <p:cViewPr>
        <p:scale>
          <a:sx n="85" d="100"/>
          <a:sy n="85" d="100"/>
        </p:scale>
        <p:origin x="-1640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theme" Target="theme/theme1.xml"/><Relationship Id="rId64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notesMaster" Target="notesMasters/notesMaster1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printerSettings" Target="printerSettings/printerSettings1.bin"/><Relationship Id="rId61" Type="http://schemas.openxmlformats.org/officeDocument/2006/relationships/presProps" Target="presProps.xml"/><Relationship Id="rId62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1334572761738"/>
          <c:y val="0.0784200608794487"/>
          <c:w val="0.846788543793137"/>
          <c:h val="0.63340398500292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Read Set</c:v>
                </c:pt>
              </c:strCache>
            </c:strRef>
          </c:tx>
          <c:invertIfNegative val="0"/>
          <c:cat>
            <c:strRef>
              <c:f>工作表1!$A$2:$A$10</c:f>
              <c:strCache>
                <c:ptCount val="9"/>
                <c:pt idx="0">
                  <c:v>ps</c:v>
                </c:pt>
                <c:pt idx="1">
                  <c:v>lsmod</c:v>
                </c:pt>
                <c:pt idx="2">
                  <c:v>netstat</c:v>
                </c:pt>
                <c:pt idx="3">
                  <c:v>systbl</c:v>
                </c:pt>
                <c:pt idx="4">
                  <c:v>idt</c:v>
                </c:pt>
                <c:pt idx="5">
                  <c:v>ktext</c:v>
                </c:pt>
                <c:pt idx="6">
                  <c:v>vfs-ops</c:v>
                </c:pt>
                <c:pt idx="7">
                  <c:v>dr</c:v>
                </c:pt>
                <c:pt idx="8">
                  <c:v>ph</c:v>
                </c:pt>
              </c:strCache>
            </c:strRef>
          </c:cat>
          <c:val>
            <c:numRef>
              <c:f>工作表1!$B$2:$B$10</c:f>
              <c:numCache>
                <c:formatCode>General</c:formatCode>
                <c:ptCount val="9"/>
                <c:pt idx="0">
                  <c:v>40976.0</c:v>
                </c:pt>
                <c:pt idx="1">
                  <c:v>51743.0</c:v>
                </c:pt>
                <c:pt idx="2">
                  <c:v>165000.0</c:v>
                </c:pt>
                <c:pt idx="3">
                  <c:v>26588.0</c:v>
                </c:pt>
                <c:pt idx="4">
                  <c:v>30347.0</c:v>
                </c:pt>
                <c:pt idx="5">
                  <c:v>156804.0</c:v>
                </c:pt>
                <c:pt idx="6">
                  <c:v>42658.0</c:v>
                </c:pt>
                <c:pt idx="7">
                  <c:v>13818.0</c:v>
                </c:pt>
                <c:pt idx="8">
                  <c:v>11706.0</c:v>
                </c:pt>
              </c:numCache>
            </c:numRef>
          </c:val>
        </c:ser>
        <c:ser>
          <c:idx val="1"/>
          <c:order val="1"/>
          <c:tx>
            <c:strRef>
              <c:f>工作表1!$C$1</c:f>
              <c:strCache>
                <c:ptCount val="1"/>
                <c:pt idx="0">
                  <c:v>Write Set</c:v>
                </c:pt>
              </c:strCache>
            </c:strRef>
          </c:tx>
          <c:invertIfNegative val="0"/>
          <c:cat>
            <c:strRef>
              <c:f>工作表1!$A$2:$A$10</c:f>
              <c:strCache>
                <c:ptCount val="9"/>
                <c:pt idx="0">
                  <c:v>ps</c:v>
                </c:pt>
                <c:pt idx="1">
                  <c:v>lsmod</c:v>
                </c:pt>
                <c:pt idx="2">
                  <c:v>netstat</c:v>
                </c:pt>
                <c:pt idx="3">
                  <c:v>systbl</c:v>
                </c:pt>
                <c:pt idx="4">
                  <c:v>idt</c:v>
                </c:pt>
                <c:pt idx="5">
                  <c:v>ktext</c:v>
                </c:pt>
                <c:pt idx="6">
                  <c:v>vfs-ops</c:v>
                </c:pt>
                <c:pt idx="7">
                  <c:v>dr</c:v>
                </c:pt>
                <c:pt idx="8">
                  <c:v>ph</c:v>
                </c:pt>
              </c:strCache>
            </c:strRef>
          </c:cat>
          <c:val>
            <c:numRef>
              <c:f>工作表1!$C$2:$C$10</c:f>
              <c:numCache>
                <c:formatCode>General</c:formatCode>
                <c:ptCount val="9"/>
                <c:pt idx="0">
                  <c:v>26978.0</c:v>
                </c:pt>
                <c:pt idx="1">
                  <c:v>46111.0</c:v>
                </c:pt>
                <c:pt idx="2">
                  <c:v>175000.0</c:v>
                </c:pt>
                <c:pt idx="3">
                  <c:v>25613.0</c:v>
                </c:pt>
                <c:pt idx="4">
                  <c:v>31984.0</c:v>
                </c:pt>
                <c:pt idx="5">
                  <c:v>109842.0</c:v>
                </c:pt>
                <c:pt idx="6">
                  <c:v>33034.0</c:v>
                </c:pt>
                <c:pt idx="7">
                  <c:v>10334.0</c:v>
                </c:pt>
                <c:pt idx="8">
                  <c:v>8134.0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27749304"/>
        <c:axId val="2127752600"/>
        <c:axId val="0"/>
      </c:bar3DChart>
      <c:catAx>
        <c:axId val="212774930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 w="25400">
            <a:solidFill>
              <a:schemeClr val="tx1"/>
            </a:solidFill>
          </a:ln>
        </c:spPr>
        <c:txPr>
          <a:bodyPr/>
          <a:lstStyle/>
          <a:p>
            <a:pPr>
              <a:defRPr sz="2400">
                <a:latin typeface="Candara" pitchFamily="34" charset="0"/>
              </a:defRPr>
            </a:pPr>
            <a:endParaRPr lang="en-US"/>
          </a:p>
        </c:txPr>
        <c:crossAx val="2127752600"/>
        <c:crosses val="autoZero"/>
        <c:auto val="1"/>
        <c:lblAlgn val="ctr"/>
        <c:lblOffset val="100"/>
        <c:noMultiLvlLbl val="0"/>
      </c:catAx>
      <c:valAx>
        <c:axId val="2127752600"/>
        <c:scaling>
          <c:orientation val="minMax"/>
          <c:max val="170000.0"/>
          <c:min val="0.0"/>
        </c:scaling>
        <c:delete val="0"/>
        <c:axPos val="l"/>
        <c:title>
          <c:tx>
            <c:rich>
              <a:bodyPr rot="-5400000" vert="horz"/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1" i="0" u="none" strike="noStrike" kern="1200" baseline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ndara" pitchFamily="34" charset="0"/>
                    <a:ea typeface="+mn-ea"/>
                    <a:cs typeface="Consolas" pitchFamily="49" charset="0"/>
                  </a:defRPr>
                </a:pPr>
                <a:r>
                  <a:rPr lang="en-US" altLang="zh-CN" sz="2400" b="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ndara" pitchFamily="34" charset="0"/>
                    <a:cs typeface="Consolas" pitchFamily="49" charset="0"/>
                  </a:rPr>
                  <a:t>Working</a:t>
                </a:r>
                <a:r>
                  <a:rPr lang="zh-CN" altLang="en-US" sz="2400" b="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ndara" pitchFamily="34" charset="0"/>
                    <a:cs typeface="Consolas" pitchFamily="49" charset="0"/>
                  </a:rPr>
                  <a:t> </a:t>
                </a:r>
                <a:r>
                  <a:rPr lang="en-US" altLang="zh-CN" sz="2400" b="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ndara" pitchFamily="34" charset="0"/>
                    <a:cs typeface="Consolas" pitchFamily="49" charset="0"/>
                  </a:rPr>
                  <a:t>set</a:t>
                </a:r>
                <a:r>
                  <a:rPr lang="zh-CN" altLang="en-US" sz="2400" b="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ndara" pitchFamily="34" charset="0"/>
                    <a:cs typeface="Consolas" pitchFamily="49" charset="0"/>
                  </a:rPr>
                  <a:t> </a:t>
                </a:r>
                <a:r>
                  <a:rPr lang="en-US" altLang="zh-CN" sz="2400" b="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ndara" pitchFamily="34" charset="0"/>
                    <a:cs typeface="Consolas" pitchFamily="49" charset="0"/>
                  </a:rPr>
                  <a:t>(Kilo-Bytes)</a:t>
                </a:r>
              </a:p>
            </c:rich>
          </c:tx>
          <c:layout>
            <c:manualLayout>
              <c:xMode val="edge"/>
              <c:yMode val="edge"/>
              <c:x val="0.0"/>
              <c:y val="0.117514693016314"/>
            </c:manualLayout>
          </c:layout>
          <c:overlay val="0"/>
        </c:title>
        <c:numFmt formatCode="General" sourceLinked="1"/>
        <c:majorTickMark val="in"/>
        <c:minorTickMark val="none"/>
        <c:tickLblPos val="nextTo"/>
        <c:spPr>
          <a:ln w="25400">
            <a:solidFill>
              <a:schemeClr val="tx1"/>
            </a:solidFill>
          </a:ln>
        </c:spPr>
        <c:txPr>
          <a:bodyPr/>
          <a:lstStyle/>
          <a:p>
            <a:pPr>
              <a:defRPr sz="2000">
                <a:latin typeface="Verdana" pitchFamily="34" charset="0"/>
                <a:ea typeface="Verdana" pitchFamily="34" charset="0"/>
                <a:cs typeface="Verdana" pitchFamily="34" charset="0"/>
              </a:defRPr>
            </a:pPr>
            <a:endParaRPr lang="en-US"/>
          </a:p>
        </c:txPr>
        <c:crossAx val="2127749304"/>
        <c:crosses val="autoZero"/>
        <c:crossBetween val="between"/>
        <c:dispUnits>
          <c:builtInUnit val="thousands"/>
        </c:dispUnits>
      </c:valAx>
    </c:plotArea>
    <c:legend>
      <c:legendPos val="r"/>
      <c:layout>
        <c:manualLayout>
          <c:xMode val="edge"/>
          <c:yMode val="edge"/>
          <c:x val="0.694913240011665"/>
          <c:y val="0.0379206422726571"/>
          <c:w val="0.279994531933508"/>
          <c:h val="0.205204467088673"/>
        </c:manualLayout>
      </c:layout>
      <c:overlay val="0"/>
      <c:txPr>
        <a:bodyPr/>
        <a:lstStyle/>
        <a:p>
          <a:pPr>
            <a:defRPr sz="2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4420992514825"/>
          <c:y val="0.0413071895424837"/>
          <c:w val="0.837529284533878"/>
          <c:h val="0.69406638876022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origin</c:v>
                </c:pt>
              </c:strCache>
            </c:strRef>
          </c:tx>
          <c:invertIfNegative val="0"/>
          <c:cat>
            <c:strRef>
              <c:f>工作表1!$A$2:$A$10</c:f>
              <c:strCache>
                <c:ptCount val="9"/>
                <c:pt idx="0">
                  <c:v>ps</c:v>
                </c:pt>
                <c:pt idx="1">
                  <c:v>lsmod</c:v>
                </c:pt>
                <c:pt idx="2">
                  <c:v>netstat</c:v>
                </c:pt>
                <c:pt idx="3">
                  <c:v>systbl</c:v>
                </c:pt>
                <c:pt idx="4">
                  <c:v>idt</c:v>
                </c:pt>
                <c:pt idx="5">
                  <c:v>ktext</c:v>
                </c:pt>
                <c:pt idx="6">
                  <c:v>vfs-ops</c:v>
                </c:pt>
                <c:pt idx="7">
                  <c:v>dr</c:v>
                </c:pt>
                <c:pt idx="8">
                  <c:v>ph</c:v>
                </c:pt>
              </c:strCache>
            </c:strRef>
          </c:cat>
          <c:val>
            <c:numRef>
              <c:f>工作表1!$B$2:$B$10</c:f>
              <c:numCache>
                <c:formatCode>General</c:formatCode>
                <c:ptCount val="9"/>
                <c:pt idx="0">
                  <c:v>40976.0</c:v>
                </c:pt>
                <c:pt idx="1">
                  <c:v>51743.0</c:v>
                </c:pt>
                <c:pt idx="2">
                  <c:v>180000.0</c:v>
                </c:pt>
                <c:pt idx="3">
                  <c:v>26588.0</c:v>
                </c:pt>
                <c:pt idx="4">
                  <c:v>30347.0</c:v>
                </c:pt>
                <c:pt idx="5">
                  <c:v>156804.0</c:v>
                </c:pt>
                <c:pt idx="6">
                  <c:v>42658.0</c:v>
                </c:pt>
                <c:pt idx="7">
                  <c:v>13818.0</c:v>
                </c:pt>
                <c:pt idx="8">
                  <c:v>11706.0</c:v>
                </c:pt>
              </c:numCache>
            </c:numRef>
          </c:val>
        </c:ser>
        <c:ser>
          <c:idx val="1"/>
          <c:order val="1"/>
          <c:tx>
            <c:strRef>
              <c:f>工作表1!$C$1</c:f>
              <c:strCache>
                <c:ptCount val="1"/>
                <c:pt idx="0">
                  <c:v>in-vm</c:v>
                </c:pt>
              </c:strCache>
            </c:strRef>
          </c:tx>
          <c:invertIfNegative val="0"/>
          <c:cat>
            <c:strRef>
              <c:f>工作表1!$A$2:$A$10</c:f>
              <c:strCache>
                <c:ptCount val="9"/>
                <c:pt idx="0">
                  <c:v>ps</c:v>
                </c:pt>
                <c:pt idx="1">
                  <c:v>lsmod</c:v>
                </c:pt>
                <c:pt idx="2">
                  <c:v>netstat</c:v>
                </c:pt>
                <c:pt idx="3">
                  <c:v>systbl</c:v>
                </c:pt>
                <c:pt idx="4">
                  <c:v>idt</c:v>
                </c:pt>
                <c:pt idx="5">
                  <c:v>ktext</c:v>
                </c:pt>
                <c:pt idx="6">
                  <c:v>vfs-ops</c:v>
                </c:pt>
                <c:pt idx="7">
                  <c:v>dr</c:v>
                </c:pt>
                <c:pt idx="8">
                  <c:v>ph</c:v>
                </c:pt>
              </c:strCache>
            </c:strRef>
          </c:cat>
          <c:val>
            <c:numRef>
              <c:f>工作表1!$C$2:$C$10</c:f>
              <c:numCache>
                <c:formatCode>#,##0</c:formatCode>
                <c:ptCount val="9"/>
                <c:pt idx="0">
                  <c:v>3240.0</c:v>
                </c:pt>
                <c:pt idx="1">
                  <c:v>4120.0</c:v>
                </c:pt>
                <c:pt idx="2">
                  <c:v>93180.0</c:v>
                </c:pt>
                <c:pt idx="3">
                  <c:v>2688.0</c:v>
                </c:pt>
                <c:pt idx="4">
                  <c:v>6152.0</c:v>
                </c:pt>
                <c:pt idx="5">
                  <c:v>26885.0</c:v>
                </c:pt>
                <c:pt idx="6">
                  <c:v>2784.0</c:v>
                </c:pt>
                <c:pt idx="7">
                  <c:v>1152.0</c:v>
                </c:pt>
                <c:pt idx="8" formatCode="General">
                  <c:v>352.0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27536264"/>
        <c:axId val="2127539304"/>
        <c:axId val="0"/>
      </c:bar3DChart>
      <c:catAx>
        <c:axId val="212753626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400" b="1">
                <a:effectLst/>
                <a:latin typeface="Candara" pitchFamily="34" charset="0"/>
              </a:defRPr>
            </a:pPr>
            <a:endParaRPr lang="en-US"/>
          </a:p>
        </c:txPr>
        <c:crossAx val="2127539304"/>
        <c:crosses val="autoZero"/>
        <c:auto val="1"/>
        <c:lblAlgn val="ctr"/>
        <c:lblOffset val="100"/>
        <c:noMultiLvlLbl val="0"/>
      </c:catAx>
      <c:valAx>
        <c:axId val="2127539304"/>
        <c:scaling>
          <c:orientation val="minMax"/>
          <c:max val="170000.0"/>
          <c:min val="0.0"/>
        </c:scaling>
        <c:delete val="0"/>
        <c:axPos val="l"/>
        <c:title>
          <c:tx>
            <c:rich>
              <a:bodyPr rot="-5400000" vert="horz"/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1" i="0" u="none" strike="noStrike" kern="1200" baseline="0">
                    <a:solidFill>
                      <a:prstClr val="black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defRPr>
                </a:pPr>
                <a:r>
                  <a:rPr lang="en-US" altLang="zh-CN" sz="2400" b="0" dirty="0" smtClean="0"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Read</a:t>
                </a:r>
                <a:r>
                  <a:rPr lang="zh-CN" altLang="en-US" sz="2400" b="0" dirty="0" smtClean="0">
                    <a:latin typeface="Verdana" pitchFamily="34" charset="0"/>
                    <a:cs typeface="Verdana" pitchFamily="34" charset="0"/>
                  </a:rPr>
                  <a:t> </a:t>
                </a:r>
                <a:r>
                  <a:rPr lang="en-US" altLang="zh-CN" sz="2400" b="0" dirty="0" smtClean="0"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set</a:t>
                </a:r>
                <a:r>
                  <a:rPr lang="zh-CN" altLang="en-US" sz="2400" b="0" dirty="0" smtClean="0">
                    <a:latin typeface="Verdana" pitchFamily="34" charset="0"/>
                    <a:cs typeface="Verdana" pitchFamily="34" charset="0"/>
                  </a:rPr>
                  <a:t> </a:t>
                </a:r>
                <a:r>
                  <a:rPr lang="en-US" altLang="zh-CN" sz="2400" b="0" dirty="0" smtClean="0"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(Kilo-Bytes)</a:t>
                </a:r>
              </a:p>
            </c:rich>
          </c:tx>
          <c:layout>
            <c:manualLayout>
              <c:xMode val="edge"/>
              <c:yMode val="edge"/>
              <c:x val="0.0"/>
              <c:y val="0.13320096752611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 b="1">
                <a:latin typeface="Verdana" pitchFamily="34" charset="0"/>
                <a:ea typeface="Verdana" pitchFamily="34" charset="0"/>
                <a:cs typeface="Verdana" pitchFamily="34" charset="0"/>
              </a:defRPr>
            </a:pPr>
            <a:endParaRPr lang="en-US"/>
          </a:p>
        </c:txPr>
        <c:crossAx val="2127536264"/>
        <c:crosses val="autoZero"/>
        <c:crossBetween val="between"/>
        <c:dispUnits>
          <c:builtInUnit val="thousands"/>
        </c:dispUnits>
      </c:valAx>
    </c:plotArea>
    <c:legend>
      <c:legendPos val="r"/>
      <c:layout>
        <c:manualLayout>
          <c:xMode val="edge"/>
          <c:yMode val="edge"/>
          <c:x val="0.747674735102557"/>
          <c:y val="0.0617829241932994"/>
          <c:w val="0.215288227860406"/>
          <c:h val="0.183623694097061"/>
        </c:manualLayout>
      </c:layout>
      <c:overlay val="0"/>
      <c:txPr>
        <a:bodyPr/>
        <a:lstStyle/>
        <a:p>
          <a:pPr>
            <a:defRPr sz="28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38248153008652"/>
          <c:y val="0.0413071895424837"/>
          <c:w val="0.84370212404005"/>
          <c:h val="0.65223632340075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origin</c:v>
                </c:pt>
              </c:strCache>
            </c:strRef>
          </c:tx>
          <c:invertIfNegative val="0"/>
          <c:cat>
            <c:strRef>
              <c:f>工作表1!$A$2:$A$10</c:f>
              <c:strCache>
                <c:ptCount val="9"/>
                <c:pt idx="0">
                  <c:v>ps</c:v>
                </c:pt>
                <c:pt idx="1">
                  <c:v>lsmod</c:v>
                </c:pt>
                <c:pt idx="2">
                  <c:v>netstat</c:v>
                </c:pt>
                <c:pt idx="3">
                  <c:v>systbl</c:v>
                </c:pt>
                <c:pt idx="4">
                  <c:v>idt</c:v>
                </c:pt>
                <c:pt idx="5">
                  <c:v>ktext</c:v>
                </c:pt>
                <c:pt idx="6">
                  <c:v>vfs-ops</c:v>
                </c:pt>
                <c:pt idx="7">
                  <c:v>dr</c:v>
                </c:pt>
                <c:pt idx="8">
                  <c:v>ph</c:v>
                </c:pt>
              </c:strCache>
            </c:strRef>
          </c:cat>
          <c:val>
            <c:numRef>
              <c:f>工作表1!$B$2:$B$10</c:f>
              <c:numCache>
                <c:formatCode>General</c:formatCode>
                <c:ptCount val="9"/>
                <c:pt idx="0">
                  <c:v>26978.0</c:v>
                </c:pt>
                <c:pt idx="1">
                  <c:v>46111.0</c:v>
                </c:pt>
                <c:pt idx="2">
                  <c:v>120000.0</c:v>
                </c:pt>
                <c:pt idx="3">
                  <c:v>25613.0</c:v>
                </c:pt>
                <c:pt idx="4">
                  <c:v>31984.0</c:v>
                </c:pt>
                <c:pt idx="5">
                  <c:v>109842.0</c:v>
                </c:pt>
                <c:pt idx="6">
                  <c:v>33034.0</c:v>
                </c:pt>
                <c:pt idx="7">
                  <c:v>10334.0</c:v>
                </c:pt>
                <c:pt idx="8">
                  <c:v>8134.0</c:v>
                </c:pt>
              </c:numCache>
            </c:numRef>
          </c:val>
        </c:ser>
        <c:ser>
          <c:idx val="1"/>
          <c:order val="1"/>
          <c:tx>
            <c:strRef>
              <c:f>工作表1!$C$1</c:f>
              <c:strCache>
                <c:ptCount val="1"/>
                <c:pt idx="0">
                  <c:v>in-vm</c:v>
                </c:pt>
              </c:strCache>
            </c:strRef>
          </c:tx>
          <c:invertIfNegative val="0"/>
          <c:cat>
            <c:strRef>
              <c:f>工作表1!$A$2:$A$10</c:f>
              <c:strCache>
                <c:ptCount val="9"/>
                <c:pt idx="0">
                  <c:v>ps</c:v>
                </c:pt>
                <c:pt idx="1">
                  <c:v>lsmod</c:v>
                </c:pt>
                <c:pt idx="2">
                  <c:v>netstat</c:v>
                </c:pt>
                <c:pt idx="3">
                  <c:v>systbl</c:v>
                </c:pt>
                <c:pt idx="4">
                  <c:v>idt</c:v>
                </c:pt>
                <c:pt idx="5">
                  <c:v>ktext</c:v>
                </c:pt>
                <c:pt idx="6">
                  <c:v>vfs-ops</c:v>
                </c:pt>
                <c:pt idx="7">
                  <c:v>dr</c:v>
                </c:pt>
                <c:pt idx="8">
                  <c:v>ph</c:v>
                </c:pt>
              </c:strCache>
            </c:strRef>
          </c:cat>
          <c:val>
            <c:numRef>
              <c:f>工作表1!$C$2:$C$10</c:f>
              <c:numCache>
                <c:formatCode>#,##0</c:formatCode>
                <c:ptCount val="9"/>
                <c:pt idx="0">
                  <c:v>1608.0</c:v>
                </c:pt>
                <c:pt idx="1">
                  <c:v>2304.0</c:v>
                </c:pt>
                <c:pt idx="2">
                  <c:v>62496.0</c:v>
                </c:pt>
                <c:pt idx="3">
                  <c:v>2624.0</c:v>
                </c:pt>
                <c:pt idx="4">
                  <c:v>4104.0</c:v>
                </c:pt>
                <c:pt idx="5">
                  <c:v>20484.0</c:v>
                </c:pt>
                <c:pt idx="6">
                  <c:v>1792.0</c:v>
                </c:pt>
                <c:pt idx="7" formatCode="General">
                  <c:v>584.0</c:v>
                </c:pt>
                <c:pt idx="8" formatCode="General">
                  <c:v>176.0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24766216"/>
        <c:axId val="2124769192"/>
        <c:axId val="0"/>
      </c:bar3DChart>
      <c:catAx>
        <c:axId val="212476621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400" b="1"/>
            </a:pPr>
            <a:endParaRPr lang="en-US"/>
          </a:p>
        </c:txPr>
        <c:crossAx val="2124769192"/>
        <c:crosses val="autoZero"/>
        <c:auto val="1"/>
        <c:lblAlgn val="ctr"/>
        <c:lblOffset val="100"/>
        <c:noMultiLvlLbl val="0"/>
      </c:catAx>
      <c:valAx>
        <c:axId val="2124769192"/>
        <c:scaling>
          <c:orientation val="minMax"/>
          <c:max val="110000.0"/>
          <c:min val="0.0"/>
        </c:scaling>
        <c:delete val="0"/>
        <c:axPos val="l"/>
        <c:title>
          <c:tx>
            <c:rich>
              <a:bodyPr rot="-5400000" vert="horz"/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1" i="0" u="none" strike="noStrike" kern="1200" baseline="0">
                    <a:solidFill>
                      <a:prstClr val="black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defRPr>
                </a:pPr>
                <a:r>
                  <a:rPr lang="en-US" altLang="zh-CN" sz="2400" b="0" dirty="0" smtClean="0"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Write</a:t>
                </a:r>
                <a:r>
                  <a:rPr lang="zh-CN" altLang="en-US" sz="2400" b="0" dirty="0" smtClean="0">
                    <a:latin typeface="Verdana" pitchFamily="34" charset="0"/>
                    <a:cs typeface="Verdana" pitchFamily="34" charset="0"/>
                  </a:rPr>
                  <a:t> </a:t>
                </a:r>
                <a:r>
                  <a:rPr lang="en-US" altLang="zh-CN" sz="2400" b="0" dirty="0" smtClean="0"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set</a:t>
                </a:r>
                <a:r>
                  <a:rPr lang="zh-CN" altLang="en-US" sz="2400" b="0" dirty="0" smtClean="0">
                    <a:latin typeface="Verdana" pitchFamily="34" charset="0"/>
                    <a:cs typeface="Verdana" pitchFamily="34" charset="0"/>
                  </a:rPr>
                  <a:t> </a:t>
                </a:r>
                <a:r>
                  <a:rPr lang="en-US" altLang="zh-CN" sz="2400" b="0" dirty="0" smtClean="0"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(Kilo-Bytes)</a:t>
                </a:r>
              </a:p>
            </c:rich>
          </c:tx>
          <c:layout>
            <c:manualLayout>
              <c:xMode val="edge"/>
              <c:yMode val="edge"/>
              <c:x val="0.0"/>
              <c:y val="0.088756523081673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 b="1">
                <a:latin typeface="Verdana" pitchFamily="34" charset="0"/>
                <a:ea typeface="Verdana" pitchFamily="34" charset="0"/>
                <a:cs typeface="Verdana" pitchFamily="34" charset="0"/>
              </a:defRPr>
            </a:pPr>
            <a:endParaRPr lang="en-US"/>
          </a:p>
        </c:txPr>
        <c:crossAx val="2124766216"/>
        <c:crosses val="autoZero"/>
        <c:crossBetween val="between"/>
        <c:dispUnits>
          <c:builtInUnit val="thousands"/>
        </c:dispUnits>
      </c:valAx>
    </c:plotArea>
    <c:legend>
      <c:legendPos val="r"/>
      <c:layout>
        <c:manualLayout>
          <c:xMode val="edge"/>
          <c:yMode val="edge"/>
          <c:x val="0.733785846213668"/>
          <c:y val="0.0251816170037569"/>
          <c:w val="0.227633906872752"/>
          <c:h val="0.178394935927127"/>
        </c:manualLayout>
      </c:layout>
      <c:overlay val="0"/>
      <c:txPr>
        <a:bodyPr/>
        <a:lstStyle/>
        <a:p>
          <a:pPr>
            <a:defRPr sz="2800">
              <a:effectLst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2137041897541"/>
          <c:y val="0.0413071895424837"/>
          <c:w val="0.829813235151162"/>
          <c:h val="0.61563501621120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origin</c:v>
                </c:pt>
              </c:strCache>
            </c:strRef>
          </c:tx>
          <c:invertIfNegative val="0"/>
          <c:cat>
            <c:strRef>
              <c:f>工作表1!$A$2:$A$10</c:f>
              <c:strCache>
                <c:ptCount val="9"/>
                <c:pt idx="0">
                  <c:v>ps</c:v>
                </c:pt>
                <c:pt idx="1">
                  <c:v>lsmod</c:v>
                </c:pt>
                <c:pt idx="2">
                  <c:v>netstat</c:v>
                </c:pt>
                <c:pt idx="3">
                  <c:v>systbl</c:v>
                </c:pt>
                <c:pt idx="4">
                  <c:v>idt</c:v>
                </c:pt>
                <c:pt idx="5">
                  <c:v>ktext</c:v>
                </c:pt>
                <c:pt idx="6">
                  <c:v>vfs-ops</c:v>
                </c:pt>
                <c:pt idx="7">
                  <c:v>dr</c:v>
                </c:pt>
                <c:pt idx="8">
                  <c:v>ph</c:v>
                </c:pt>
              </c:strCache>
            </c:strRef>
          </c:cat>
          <c:val>
            <c:numRef>
              <c:f>工作表1!$B$2:$B$10</c:f>
              <c:numCache>
                <c:formatCode>General</c:formatCode>
                <c:ptCount val="9"/>
                <c:pt idx="0">
                  <c:v>40976.0</c:v>
                </c:pt>
                <c:pt idx="1">
                  <c:v>51743.0</c:v>
                </c:pt>
                <c:pt idx="2">
                  <c:v>170000.0</c:v>
                </c:pt>
                <c:pt idx="3">
                  <c:v>26588.0</c:v>
                </c:pt>
                <c:pt idx="4">
                  <c:v>30347.0</c:v>
                </c:pt>
                <c:pt idx="5">
                  <c:v>156804.0</c:v>
                </c:pt>
                <c:pt idx="6">
                  <c:v>42658.0</c:v>
                </c:pt>
                <c:pt idx="7">
                  <c:v>13818.0</c:v>
                </c:pt>
                <c:pt idx="8">
                  <c:v>11706.0</c:v>
                </c:pt>
              </c:numCache>
            </c:numRef>
          </c:val>
        </c:ser>
        <c:ser>
          <c:idx val="1"/>
          <c:order val="1"/>
          <c:tx>
            <c:strRef>
              <c:f>工作表1!$C$1</c:f>
              <c:strCache>
                <c:ptCount val="1"/>
                <c:pt idx="0">
                  <c:v>in-vm</c:v>
                </c:pt>
              </c:strCache>
            </c:strRef>
          </c:tx>
          <c:invertIfNegative val="0"/>
          <c:cat>
            <c:strRef>
              <c:f>工作表1!$A$2:$A$10</c:f>
              <c:strCache>
                <c:ptCount val="9"/>
                <c:pt idx="0">
                  <c:v>ps</c:v>
                </c:pt>
                <c:pt idx="1">
                  <c:v>lsmod</c:v>
                </c:pt>
                <c:pt idx="2">
                  <c:v>netstat</c:v>
                </c:pt>
                <c:pt idx="3">
                  <c:v>systbl</c:v>
                </c:pt>
                <c:pt idx="4">
                  <c:v>idt</c:v>
                </c:pt>
                <c:pt idx="5">
                  <c:v>ktext</c:v>
                </c:pt>
                <c:pt idx="6">
                  <c:v>vfs-ops</c:v>
                </c:pt>
                <c:pt idx="7">
                  <c:v>dr</c:v>
                </c:pt>
                <c:pt idx="8">
                  <c:v>ph</c:v>
                </c:pt>
              </c:strCache>
            </c:strRef>
          </c:cat>
          <c:val>
            <c:numRef>
              <c:f>工作表1!$C$2:$C$10</c:f>
              <c:numCache>
                <c:formatCode>#,##0</c:formatCode>
                <c:ptCount val="9"/>
                <c:pt idx="0">
                  <c:v>3240.0</c:v>
                </c:pt>
                <c:pt idx="1">
                  <c:v>4120.0</c:v>
                </c:pt>
                <c:pt idx="2">
                  <c:v>93180.0</c:v>
                </c:pt>
                <c:pt idx="3">
                  <c:v>2688.0</c:v>
                </c:pt>
                <c:pt idx="4">
                  <c:v>6152.0</c:v>
                </c:pt>
                <c:pt idx="5">
                  <c:v>26885.0</c:v>
                </c:pt>
                <c:pt idx="6">
                  <c:v>2784.0</c:v>
                </c:pt>
                <c:pt idx="7">
                  <c:v>1152.0</c:v>
                </c:pt>
                <c:pt idx="8" formatCode="General">
                  <c:v>352.0</c:v>
                </c:pt>
              </c:numCache>
            </c:numRef>
          </c:val>
        </c:ser>
        <c:ser>
          <c:idx val="2"/>
          <c:order val="2"/>
          <c:tx>
            <c:strRef>
              <c:f>工作表1!$D$1</c:f>
              <c:strCache>
                <c:ptCount val="1"/>
                <c:pt idx="0">
                  <c:v>in-vm+2-phase</c:v>
                </c:pt>
              </c:strCache>
            </c:strRef>
          </c:tx>
          <c:invertIfNegative val="0"/>
          <c:cat>
            <c:strRef>
              <c:f>工作表1!$A$2:$A$10</c:f>
              <c:strCache>
                <c:ptCount val="9"/>
                <c:pt idx="0">
                  <c:v>ps</c:v>
                </c:pt>
                <c:pt idx="1">
                  <c:v>lsmod</c:v>
                </c:pt>
                <c:pt idx="2">
                  <c:v>netstat</c:v>
                </c:pt>
                <c:pt idx="3">
                  <c:v>systbl</c:v>
                </c:pt>
                <c:pt idx="4">
                  <c:v>idt</c:v>
                </c:pt>
                <c:pt idx="5">
                  <c:v>ktext</c:v>
                </c:pt>
                <c:pt idx="6">
                  <c:v>vfs-ops</c:v>
                </c:pt>
                <c:pt idx="7">
                  <c:v>dr</c:v>
                </c:pt>
                <c:pt idx="8">
                  <c:v>ph</c:v>
                </c:pt>
              </c:strCache>
            </c:strRef>
          </c:cat>
          <c:val>
            <c:numRef>
              <c:f>工作表1!$D$2:$D$10</c:f>
              <c:numCache>
                <c:formatCode>#,##0</c:formatCode>
                <c:ptCount val="9"/>
                <c:pt idx="0">
                  <c:v>1592.0</c:v>
                </c:pt>
                <c:pt idx="1">
                  <c:v>2304.0</c:v>
                </c:pt>
                <c:pt idx="2">
                  <c:v>63112.0</c:v>
                </c:pt>
                <c:pt idx="3">
                  <c:v>2600.0</c:v>
                </c:pt>
                <c:pt idx="4">
                  <c:v>4096.0</c:v>
                </c:pt>
                <c:pt idx="5">
                  <c:v>22528.0</c:v>
                </c:pt>
                <c:pt idx="6">
                  <c:v>1856.0</c:v>
                </c:pt>
                <c:pt idx="7" formatCode="General">
                  <c:v>592.0</c:v>
                </c:pt>
                <c:pt idx="8" formatCode="General">
                  <c:v>224.0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-2144743144"/>
        <c:axId val="-2144740168"/>
        <c:axId val="0"/>
      </c:bar3DChart>
      <c:catAx>
        <c:axId val="-214474314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-2144740168"/>
        <c:crosses val="autoZero"/>
        <c:auto val="1"/>
        <c:lblAlgn val="ctr"/>
        <c:lblOffset val="100"/>
        <c:noMultiLvlLbl val="0"/>
      </c:catAx>
      <c:valAx>
        <c:axId val="-2144740168"/>
        <c:scaling>
          <c:orientation val="minMax"/>
          <c:max val="170000.0"/>
          <c:min val="0.0"/>
        </c:scaling>
        <c:delete val="0"/>
        <c:axPos val="l"/>
        <c:title>
          <c:tx>
            <c:rich>
              <a:bodyPr rot="-5400000" vert="horz"/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 sz="2400" b="0" dirty="0" smtClean="0">
                    <a:latin typeface="Candara"/>
                    <a:cs typeface="Candara"/>
                  </a:rPr>
                  <a:t>Read</a:t>
                </a:r>
                <a:r>
                  <a:rPr lang="zh-CN" altLang="en-US" sz="2400" b="0" dirty="0" smtClean="0">
                    <a:latin typeface="Candara"/>
                    <a:cs typeface="Candara"/>
                  </a:rPr>
                  <a:t> </a:t>
                </a:r>
                <a:r>
                  <a:rPr lang="en-US" altLang="zh-CN" sz="2400" b="0" dirty="0" smtClean="0">
                    <a:latin typeface="Candara"/>
                    <a:cs typeface="Candara"/>
                  </a:rPr>
                  <a:t>set</a:t>
                </a:r>
                <a:r>
                  <a:rPr lang="zh-CN" altLang="en-US" sz="2400" b="0" dirty="0" smtClean="0">
                    <a:latin typeface="Candara"/>
                    <a:cs typeface="Candara"/>
                  </a:rPr>
                  <a:t> </a:t>
                </a:r>
                <a:r>
                  <a:rPr lang="en-US" altLang="zh-CN" sz="2400" b="0" dirty="0" smtClean="0">
                    <a:latin typeface="Candara"/>
                    <a:cs typeface="Candara"/>
                  </a:rPr>
                  <a:t>(Kilo-Bytes)</a:t>
                </a:r>
              </a:p>
            </c:rich>
          </c:tx>
          <c:layout>
            <c:manualLayout>
              <c:xMode val="edge"/>
              <c:yMode val="edge"/>
              <c:x val="0.0136689511033343"/>
              <c:y val="0.12732182745824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>
                <a:latin typeface="Verdana" pitchFamily="34" charset="0"/>
                <a:ea typeface="Verdana" pitchFamily="34" charset="0"/>
                <a:cs typeface="Verdana" pitchFamily="34" charset="0"/>
              </a:defRPr>
            </a:pPr>
            <a:endParaRPr lang="en-US"/>
          </a:p>
        </c:txPr>
        <c:crossAx val="-2144743144"/>
        <c:crosses val="autoZero"/>
        <c:crossBetween val="between"/>
        <c:dispUnits>
          <c:builtInUnit val="thousands"/>
        </c:dispUnits>
      </c:valAx>
    </c:plotArea>
    <c:legend>
      <c:legendPos val="r"/>
      <c:layout>
        <c:manualLayout>
          <c:xMode val="edge"/>
          <c:yMode val="edge"/>
          <c:x val="0.693662389423544"/>
          <c:y val="0.0617829241932994"/>
          <c:w val="0.269300573539419"/>
          <c:h val="0.286073639262842"/>
        </c:manualLayout>
      </c:layout>
      <c:overlay val="0"/>
      <c:txPr>
        <a:bodyPr/>
        <a:lstStyle/>
        <a:p>
          <a:pPr>
            <a:defRPr sz="24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39791362885195"/>
          <c:y val="0.0413071895424837"/>
          <c:w val="0.842158914163508"/>
          <c:h val="0.66007946065565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origin</c:v>
                </c:pt>
              </c:strCache>
            </c:strRef>
          </c:tx>
          <c:invertIfNegative val="0"/>
          <c:cat>
            <c:strRef>
              <c:f>工作表1!$A$2:$A$10</c:f>
              <c:strCache>
                <c:ptCount val="9"/>
                <c:pt idx="0">
                  <c:v>ps</c:v>
                </c:pt>
                <c:pt idx="1">
                  <c:v>lsmod</c:v>
                </c:pt>
                <c:pt idx="2">
                  <c:v>netstat</c:v>
                </c:pt>
                <c:pt idx="3">
                  <c:v>systbl</c:v>
                </c:pt>
                <c:pt idx="4">
                  <c:v>idt</c:v>
                </c:pt>
                <c:pt idx="5">
                  <c:v>ktext</c:v>
                </c:pt>
                <c:pt idx="6">
                  <c:v>vfs-ops</c:v>
                </c:pt>
                <c:pt idx="7">
                  <c:v>dr</c:v>
                </c:pt>
                <c:pt idx="8">
                  <c:v>ph</c:v>
                </c:pt>
              </c:strCache>
            </c:strRef>
          </c:cat>
          <c:val>
            <c:numRef>
              <c:f>工作表1!$B$2:$B$10</c:f>
              <c:numCache>
                <c:formatCode>General</c:formatCode>
                <c:ptCount val="9"/>
                <c:pt idx="0">
                  <c:v>26978.0</c:v>
                </c:pt>
                <c:pt idx="1">
                  <c:v>46111.0</c:v>
                </c:pt>
                <c:pt idx="2">
                  <c:v>130000.0</c:v>
                </c:pt>
                <c:pt idx="3">
                  <c:v>25613.0</c:v>
                </c:pt>
                <c:pt idx="4">
                  <c:v>31984.0</c:v>
                </c:pt>
                <c:pt idx="5">
                  <c:v>109842.0</c:v>
                </c:pt>
                <c:pt idx="6">
                  <c:v>33034.0</c:v>
                </c:pt>
                <c:pt idx="7">
                  <c:v>10334.0</c:v>
                </c:pt>
                <c:pt idx="8">
                  <c:v>8134.0</c:v>
                </c:pt>
              </c:numCache>
            </c:numRef>
          </c:val>
        </c:ser>
        <c:ser>
          <c:idx val="1"/>
          <c:order val="1"/>
          <c:tx>
            <c:strRef>
              <c:f>工作表1!$C$1</c:f>
              <c:strCache>
                <c:ptCount val="1"/>
                <c:pt idx="0">
                  <c:v>in-vm</c:v>
                </c:pt>
              </c:strCache>
            </c:strRef>
          </c:tx>
          <c:invertIfNegative val="0"/>
          <c:cat>
            <c:strRef>
              <c:f>工作表1!$A$2:$A$10</c:f>
              <c:strCache>
                <c:ptCount val="9"/>
                <c:pt idx="0">
                  <c:v>ps</c:v>
                </c:pt>
                <c:pt idx="1">
                  <c:v>lsmod</c:v>
                </c:pt>
                <c:pt idx="2">
                  <c:v>netstat</c:v>
                </c:pt>
                <c:pt idx="3">
                  <c:v>systbl</c:v>
                </c:pt>
                <c:pt idx="4">
                  <c:v>idt</c:v>
                </c:pt>
                <c:pt idx="5">
                  <c:v>ktext</c:v>
                </c:pt>
                <c:pt idx="6">
                  <c:v>vfs-ops</c:v>
                </c:pt>
                <c:pt idx="7">
                  <c:v>dr</c:v>
                </c:pt>
                <c:pt idx="8">
                  <c:v>ph</c:v>
                </c:pt>
              </c:strCache>
            </c:strRef>
          </c:cat>
          <c:val>
            <c:numRef>
              <c:f>工作表1!$C$2:$C$10</c:f>
              <c:numCache>
                <c:formatCode>#,##0</c:formatCode>
                <c:ptCount val="9"/>
                <c:pt idx="0">
                  <c:v>1608.0</c:v>
                </c:pt>
                <c:pt idx="1">
                  <c:v>2304.0</c:v>
                </c:pt>
                <c:pt idx="2">
                  <c:v>62496.0</c:v>
                </c:pt>
                <c:pt idx="3">
                  <c:v>2624.0</c:v>
                </c:pt>
                <c:pt idx="4">
                  <c:v>4104.0</c:v>
                </c:pt>
                <c:pt idx="5">
                  <c:v>20484.0</c:v>
                </c:pt>
                <c:pt idx="6">
                  <c:v>1792.0</c:v>
                </c:pt>
                <c:pt idx="7" formatCode="General">
                  <c:v>584.0</c:v>
                </c:pt>
                <c:pt idx="8" formatCode="General">
                  <c:v>176.0</c:v>
                </c:pt>
              </c:numCache>
            </c:numRef>
          </c:val>
        </c:ser>
        <c:ser>
          <c:idx val="2"/>
          <c:order val="2"/>
          <c:tx>
            <c:strRef>
              <c:f>工作表1!$D$1</c:f>
              <c:strCache>
                <c:ptCount val="1"/>
                <c:pt idx="0">
                  <c:v>in-vm+2-phase</c:v>
                </c:pt>
              </c:strCache>
            </c:strRef>
          </c:tx>
          <c:invertIfNegative val="0"/>
          <c:cat>
            <c:strRef>
              <c:f>工作表1!$A$2:$A$10</c:f>
              <c:strCache>
                <c:ptCount val="9"/>
                <c:pt idx="0">
                  <c:v>ps</c:v>
                </c:pt>
                <c:pt idx="1">
                  <c:v>lsmod</c:v>
                </c:pt>
                <c:pt idx="2">
                  <c:v>netstat</c:v>
                </c:pt>
                <c:pt idx="3">
                  <c:v>systbl</c:v>
                </c:pt>
                <c:pt idx="4">
                  <c:v>idt</c:v>
                </c:pt>
                <c:pt idx="5">
                  <c:v>ktext</c:v>
                </c:pt>
                <c:pt idx="6">
                  <c:v>vfs-ops</c:v>
                </c:pt>
                <c:pt idx="7">
                  <c:v>dr</c:v>
                </c:pt>
                <c:pt idx="8">
                  <c:v>ph</c:v>
                </c:pt>
              </c:strCache>
            </c:strRef>
          </c:cat>
          <c:val>
            <c:numRef>
              <c:f>工作表1!$D$2:$D$10</c:f>
              <c:numCache>
                <c:formatCode>General</c:formatCode>
                <c:ptCount val="9"/>
                <c:pt idx="0">
                  <c:v>0.0</c:v>
                </c:pt>
                <c:pt idx="1">
                  <c:v>0.0</c:v>
                </c:pt>
                <c:pt idx="2">
                  <c:v>0.0</c:v>
                </c:pt>
                <c:pt idx="3">
                  <c:v>0.0</c:v>
                </c:pt>
                <c:pt idx="4">
                  <c:v>0.0</c:v>
                </c:pt>
                <c:pt idx="5">
                  <c:v>0.0</c:v>
                </c:pt>
                <c:pt idx="6">
                  <c:v>0.0</c:v>
                </c:pt>
                <c:pt idx="7">
                  <c:v>0.0</c:v>
                </c:pt>
                <c:pt idx="8">
                  <c:v>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25199512"/>
        <c:axId val="2125202520"/>
        <c:axId val="0"/>
      </c:bar3DChart>
      <c:catAx>
        <c:axId val="212519951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2125202520"/>
        <c:crosses val="autoZero"/>
        <c:auto val="1"/>
        <c:lblAlgn val="ctr"/>
        <c:lblOffset val="100"/>
        <c:noMultiLvlLbl val="0"/>
      </c:catAx>
      <c:valAx>
        <c:axId val="2125202520"/>
        <c:scaling>
          <c:orientation val="minMax"/>
          <c:max val="130000.0"/>
          <c:min val="0.0"/>
        </c:scaling>
        <c:delete val="0"/>
        <c:axPos val="l"/>
        <c:title>
          <c:tx>
            <c:rich>
              <a:bodyPr rot="-5400000" vert="horz"/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400" b="1" i="0" u="none" strike="noStrike" kern="1200" baseline="0">
                    <a:solidFill>
                      <a:prstClr val="black"/>
                    </a:solidFill>
                    <a:latin typeface="Candara" pitchFamily="34" charset="0"/>
                    <a:ea typeface="+mn-ea"/>
                    <a:cs typeface="+mn-cs"/>
                  </a:defRPr>
                </a:pPr>
                <a:r>
                  <a:rPr lang="en-US" altLang="zh-CN" sz="2400" b="0" dirty="0" smtClean="0">
                    <a:latin typeface="Candara" pitchFamily="34" charset="0"/>
                    <a:cs typeface="Candara"/>
                  </a:rPr>
                  <a:t>Write</a:t>
                </a:r>
                <a:r>
                  <a:rPr lang="zh-CN" altLang="en-US" sz="2400" b="0" dirty="0" smtClean="0">
                    <a:latin typeface="Candara" pitchFamily="34" charset="0"/>
                    <a:cs typeface="Candara"/>
                  </a:rPr>
                  <a:t> </a:t>
                </a:r>
                <a:r>
                  <a:rPr lang="en-US" altLang="zh-CN" sz="2400" b="0" dirty="0" smtClean="0">
                    <a:latin typeface="Candara" pitchFamily="34" charset="0"/>
                    <a:cs typeface="Candara"/>
                  </a:rPr>
                  <a:t>set</a:t>
                </a:r>
                <a:r>
                  <a:rPr lang="zh-CN" altLang="en-US" sz="2400" b="0" dirty="0" smtClean="0">
                    <a:latin typeface="Candara" pitchFamily="34" charset="0"/>
                    <a:cs typeface="Candara"/>
                  </a:rPr>
                  <a:t> </a:t>
                </a:r>
                <a:r>
                  <a:rPr lang="en-US" altLang="zh-CN" sz="2400" b="0" dirty="0" smtClean="0">
                    <a:latin typeface="Candara" pitchFamily="34" charset="0"/>
                    <a:cs typeface="Candara"/>
                  </a:rPr>
                  <a:t>(Kilo-Bytes)</a:t>
                </a:r>
              </a:p>
            </c:rich>
          </c:tx>
          <c:layout>
            <c:manualLayout>
              <c:xMode val="edge"/>
              <c:yMode val="edge"/>
              <c:x val="0.00286648196753184"/>
              <c:y val="0.16718789563069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>
                <a:latin typeface="Verdana" pitchFamily="34" charset="0"/>
                <a:ea typeface="Verdana" pitchFamily="34" charset="0"/>
                <a:cs typeface="Verdana" pitchFamily="34" charset="0"/>
              </a:defRPr>
            </a:pPr>
            <a:endParaRPr lang="en-US"/>
          </a:p>
        </c:txPr>
        <c:crossAx val="2125199512"/>
        <c:crosses val="autoZero"/>
        <c:crossBetween val="between"/>
        <c:dispUnits>
          <c:builtInUnit val="thousands"/>
        </c:dispUnits>
      </c:valAx>
    </c:plotArea>
    <c:legend>
      <c:legendPos val="r"/>
      <c:layout>
        <c:manualLayout>
          <c:xMode val="edge"/>
          <c:yMode val="edge"/>
          <c:x val="0.681316710411199"/>
          <c:y val="0.0617829241932994"/>
          <c:w val="0.280103042675221"/>
          <c:h val="0.23329689671144"/>
        </c:manualLayout>
      </c:layout>
      <c:overlay val="0"/>
      <c:txPr>
        <a:bodyPr/>
        <a:lstStyle/>
        <a:p>
          <a:pPr>
            <a:defRPr sz="24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5840745601244"/>
          <c:y val="0.0413071895424837"/>
          <c:w val="0.876109531447458"/>
          <c:h val="0.75419710771447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without-vmi</c:v>
                </c:pt>
              </c:strCache>
            </c:strRef>
          </c:tx>
          <c:invertIfNegative val="0"/>
          <c:cat>
            <c:strRef>
              <c:f>工作表1!$A$2:$A$14</c:f>
              <c:strCache>
                <c:ptCount val="13"/>
                <c:pt idx="0">
                  <c:v>blackscholes</c:v>
                </c:pt>
                <c:pt idx="1">
                  <c:v>bodytrack</c:v>
                </c:pt>
                <c:pt idx="2">
                  <c:v>canneal</c:v>
                </c:pt>
                <c:pt idx="3">
                  <c:v>dedup</c:v>
                </c:pt>
                <c:pt idx="4">
                  <c:v>facesim</c:v>
                </c:pt>
                <c:pt idx="5">
                  <c:v>ferret</c:v>
                </c:pt>
                <c:pt idx="6">
                  <c:v>fluidanimate</c:v>
                </c:pt>
                <c:pt idx="7">
                  <c:v>freqmine</c:v>
                </c:pt>
                <c:pt idx="8">
                  <c:v>raytrace</c:v>
                </c:pt>
                <c:pt idx="9">
                  <c:v>streamcluster</c:v>
                </c:pt>
                <c:pt idx="10">
                  <c:v>swaptions</c:v>
                </c:pt>
                <c:pt idx="11">
                  <c:v>vips</c:v>
                </c:pt>
                <c:pt idx="12">
                  <c:v>x264</c:v>
                </c:pt>
              </c:strCache>
            </c:strRef>
          </c:cat>
          <c:val>
            <c:numRef>
              <c:f>工作表1!$B$2:$B$14</c:f>
              <c:numCache>
                <c:formatCode>General</c:formatCode>
                <c:ptCount val="13"/>
                <c:pt idx="0">
                  <c:v>100.0</c:v>
                </c:pt>
                <c:pt idx="1">
                  <c:v>100.0</c:v>
                </c:pt>
                <c:pt idx="2">
                  <c:v>100.0</c:v>
                </c:pt>
                <c:pt idx="3">
                  <c:v>100.0</c:v>
                </c:pt>
                <c:pt idx="4">
                  <c:v>100.0</c:v>
                </c:pt>
                <c:pt idx="5">
                  <c:v>100.0</c:v>
                </c:pt>
                <c:pt idx="6">
                  <c:v>100.0</c:v>
                </c:pt>
                <c:pt idx="7">
                  <c:v>100.0</c:v>
                </c:pt>
                <c:pt idx="8">
                  <c:v>100.0</c:v>
                </c:pt>
                <c:pt idx="9">
                  <c:v>100.0</c:v>
                </c:pt>
                <c:pt idx="10">
                  <c:v>100.0</c:v>
                </c:pt>
                <c:pt idx="11">
                  <c:v>100.0</c:v>
                </c:pt>
                <c:pt idx="12">
                  <c:v>100.0</c:v>
                </c:pt>
              </c:numCache>
            </c:numRef>
          </c:val>
        </c:ser>
        <c:ser>
          <c:idx val="1"/>
          <c:order val="1"/>
          <c:tx>
            <c:strRef>
              <c:f>工作表1!$C$1</c:f>
              <c:strCache>
                <c:ptCount val="1"/>
                <c:pt idx="0">
                  <c:v>tx-intro</c:v>
                </c:pt>
              </c:strCache>
            </c:strRef>
          </c:tx>
          <c:invertIfNegative val="0"/>
          <c:cat>
            <c:strRef>
              <c:f>工作表1!$A$2:$A$14</c:f>
              <c:strCache>
                <c:ptCount val="13"/>
                <c:pt idx="0">
                  <c:v>blackscholes</c:v>
                </c:pt>
                <c:pt idx="1">
                  <c:v>bodytrack</c:v>
                </c:pt>
                <c:pt idx="2">
                  <c:v>canneal</c:v>
                </c:pt>
                <c:pt idx="3">
                  <c:v>dedup</c:v>
                </c:pt>
                <c:pt idx="4">
                  <c:v>facesim</c:v>
                </c:pt>
                <c:pt idx="5">
                  <c:v>ferret</c:v>
                </c:pt>
                <c:pt idx="6">
                  <c:v>fluidanimate</c:v>
                </c:pt>
                <c:pt idx="7">
                  <c:v>freqmine</c:v>
                </c:pt>
                <c:pt idx="8">
                  <c:v>raytrace</c:v>
                </c:pt>
                <c:pt idx="9">
                  <c:v>streamcluster</c:v>
                </c:pt>
                <c:pt idx="10">
                  <c:v>swaptions</c:v>
                </c:pt>
                <c:pt idx="11">
                  <c:v>vips</c:v>
                </c:pt>
                <c:pt idx="12">
                  <c:v>x264</c:v>
                </c:pt>
              </c:strCache>
            </c:strRef>
          </c:cat>
          <c:val>
            <c:numRef>
              <c:f>工作表1!$C$2:$C$14</c:f>
              <c:numCache>
                <c:formatCode>General</c:formatCode>
                <c:ptCount val="13"/>
                <c:pt idx="0">
                  <c:v>99.21</c:v>
                </c:pt>
                <c:pt idx="1">
                  <c:v>100.0</c:v>
                </c:pt>
                <c:pt idx="2">
                  <c:v>99.3</c:v>
                </c:pt>
                <c:pt idx="3">
                  <c:v>98.48</c:v>
                </c:pt>
                <c:pt idx="4">
                  <c:v>100.0</c:v>
                </c:pt>
                <c:pt idx="5">
                  <c:v>99.41</c:v>
                </c:pt>
                <c:pt idx="6">
                  <c:v>100.61</c:v>
                </c:pt>
                <c:pt idx="7">
                  <c:v>100.0</c:v>
                </c:pt>
                <c:pt idx="8">
                  <c:v>101.22</c:v>
                </c:pt>
                <c:pt idx="9">
                  <c:v>99.47</c:v>
                </c:pt>
                <c:pt idx="10">
                  <c:v>100.0</c:v>
                </c:pt>
                <c:pt idx="11">
                  <c:v>102.27</c:v>
                </c:pt>
                <c:pt idx="12">
                  <c:v>102.0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-2146721192"/>
        <c:axId val="-2140675128"/>
        <c:axId val="0"/>
      </c:bar3DChart>
      <c:catAx>
        <c:axId val="-214672119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Candara"/>
              </a:defRPr>
            </a:pPr>
            <a:endParaRPr lang="en-US"/>
          </a:p>
        </c:txPr>
        <c:crossAx val="-2140675128"/>
        <c:crosses val="autoZero"/>
        <c:auto val="1"/>
        <c:lblAlgn val="ctr"/>
        <c:lblOffset val="100"/>
        <c:noMultiLvlLbl val="0"/>
      </c:catAx>
      <c:valAx>
        <c:axId val="-2140675128"/>
        <c:scaling>
          <c:orientation val="minMax"/>
          <c:max val="120.0"/>
          <c:min val="0.0"/>
        </c:scaling>
        <c:delete val="0"/>
        <c:axPos val="l"/>
        <c:title>
          <c:tx>
            <c:rich>
              <a:bodyPr rot="-5400000" vert="horz"/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800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 b="0" dirty="0" smtClean="0">
                    <a:latin typeface="Candara"/>
                    <a:cs typeface="Candara"/>
                  </a:rPr>
                  <a:t>Normalized</a:t>
                </a:r>
                <a:r>
                  <a:rPr lang="zh-CN" altLang="en-US" b="0" dirty="0" smtClean="0">
                    <a:latin typeface="Candara"/>
                    <a:cs typeface="Candara"/>
                  </a:rPr>
                  <a:t> </a:t>
                </a:r>
                <a:r>
                  <a:rPr lang="en-US" altLang="zh-CN" b="0" dirty="0" smtClean="0">
                    <a:latin typeface="Candara"/>
                    <a:cs typeface="Candara"/>
                  </a:rPr>
                  <a:t>Overhead</a:t>
                </a:r>
                <a:r>
                  <a:rPr lang="zh-CN" altLang="en-US" b="0" dirty="0" smtClean="0">
                    <a:latin typeface="Candara"/>
                    <a:cs typeface="Candara"/>
                  </a:rPr>
                  <a:t> </a:t>
                </a:r>
                <a:r>
                  <a:rPr lang="en-US" altLang="zh-CN" b="0" dirty="0" smtClean="0">
                    <a:latin typeface="Candara"/>
                    <a:cs typeface="Candara"/>
                  </a:rPr>
                  <a:t>(%)</a:t>
                </a:r>
              </a:p>
            </c:rich>
          </c:tx>
          <c:layout>
            <c:manualLayout>
              <c:xMode val="edge"/>
              <c:yMode val="edge"/>
              <c:x val="0.00749611159716146"/>
              <c:y val="0.135306126364665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-2146721192"/>
        <c:crosses val="autoZero"/>
        <c:crossBetween val="between"/>
        <c:majorUnit val="25.0"/>
      </c:valAx>
    </c:plotArea>
    <c:legend>
      <c:legendPos val="t"/>
      <c:layout>
        <c:manualLayout>
          <c:xMode val="edge"/>
          <c:yMode val="edge"/>
          <c:x val="0.516874817731117"/>
          <c:y val="0.0"/>
          <c:w val="0.427669996111597"/>
          <c:h val="0.146694504788551"/>
        </c:manualLayout>
      </c:layout>
      <c:overlay val="0"/>
      <c:txPr>
        <a:bodyPr/>
        <a:lstStyle/>
        <a:p>
          <a:pPr>
            <a:defRPr sz="24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5840745601244"/>
          <c:y val="0.0413071895424837"/>
          <c:w val="0.876109531447458"/>
          <c:h val="0.75419710771447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without-vmi</c:v>
                </c:pt>
              </c:strCache>
            </c:strRef>
          </c:tx>
          <c:invertIfNegative val="0"/>
          <c:cat>
            <c:strRef>
              <c:f>工作表1!$A$2:$A$14</c:f>
              <c:strCache>
                <c:ptCount val="13"/>
                <c:pt idx="0">
                  <c:v>perlbench</c:v>
                </c:pt>
                <c:pt idx="1">
                  <c:v>bzip2</c:v>
                </c:pt>
                <c:pt idx="2">
                  <c:v>gcc</c:v>
                </c:pt>
                <c:pt idx="3">
                  <c:v>mcf</c:v>
                </c:pt>
                <c:pt idx="4">
                  <c:v>gobmk</c:v>
                </c:pt>
                <c:pt idx="5">
                  <c:v>hmmer</c:v>
                </c:pt>
                <c:pt idx="6">
                  <c:v>sjeng</c:v>
                </c:pt>
                <c:pt idx="7">
                  <c:v>libquantum</c:v>
                </c:pt>
                <c:pt idx="8">
                  <c:v>h264ref</c:v>
                </c:pt>
                <c:pt idx="9">
                  <c:v>omtpp</c:v>
                </c:pt>
                <c:pt idx="10">
                  <c:v>astar</c:v>
                </c:pt>
                <c:pt idx="11">
                  <c:v>xalancbmk</c:v>
                </c:pt>
                <c:pt idx="12">
                  <c:v>specrand</c:v>
                </c:pt>
              </c:strCache>
            </c:strRef>
          </c:cat>
          <c:val>
            <c:numRef>
              <c:f>工作表1!$B$2:$B$14</c:f>
              <c:numCache>
                <c:formatCode>General</c:formatCode>
                <c:ptCount val="13"/>
                <c:pt idx="0">
                  <c:v>100.0</c:v>
                </c:pt>
                <c:pt idx="1">
                  <c:v>100.0</c:v>
                </c:pt>
                <c:pt idx="2">
                  <c:v>100.0</c:v>
                </c:pt>
                <c:pt idx="3">
                  <c:v>100.0</c:v>
                </c:pt>
                <c:pt idx="4">
                  <c:v>100.0</c:v>
                </c:pt>
                <c:pt idx="5">
                  <c:v>100.0</c:v>
                </c:pt>
                <c:pt idx="6">
                  <c:v>100.0</c:v>
                </c:pt>
                <c:pt idx="7">
                  <c:v>100.0</c:v>
                </c:pt>
                <c:pt idx="8">
                  <c:v>100.0</c:v>
                </c:pt>
                <c:pt idx="9">
                  <c:v>100.0</c:v>
                </c:pt>
                <c:pt idx="10">
                  <c:v>100.0</c:v>
                </c:pt>
                <c:pt idx="11">
                  <c:v>100.0</c:v>
                </c:pt>
                <c:pt idx="12">
                  <c:v>100.0</c:v>
                </c:pt>
              </c:numCache>
            </c:numRef>
          </c:val>
        </c:ser>
        <c:ser>
          <c:idx val="1"/>
          <c:order val="1"/>
          <c:tx>
            <c:strRef>
              <c:f>工作表1!$C$1</c:f>
              <c:strCache>
                <c:ptCount val="1"/>
                <c:pt idx="0">
                  <c:v>tx-intro</c:v>
                </c:pt>
              </c:strCache>
            </c:strRef>
          </c:tx>
          <c:invertIfNegative val="0"/>
          <c:cat>
            <c:strRef>
              <c:f>工作表1!$A$2:$A$14</c:f>
              <c:strCache>
                <c:ptCount val="13"/>
                <c:pt idx="0">
                  <c:v>perlbench</c:v>
                </c:pt>
                <c:pt idx="1">
                  <c:v>bzip2</c:v>
                </c:pt>
                <c:pt idx="2">
                  <c:v>gcc</c:v>
                </c:pt>
                <c:pt idx="3">
                  <c:v>mcf</c:v>
                </c:pt>
                <c:pt idx="4">
                  <c:v>gobmk</c:v>
                </c:pt>
                <c:pt idx="5">
                  <c:v>hmmer</c:v>
                </c:pt>
                <c:pt idx="6">
                  <c:v>sjeng</c:v>
                </c:pt>
                <c:pt idx="7">
                  <c:v>libquantum</c:v>
                </c:pt>
                <c:pt idx="8">
                  <c:v>h264ref</c:v>
                </c:pt>
                <c:pt idx="9">
                  <c:v>omtpp</c:v>
                </c:pt>
                <c:pt idx="10">
                  <c:v>astar</c:v>
                </c:pt>
                <c:pt idx="11">
                  <c:v>xalancbmk</c:v>
                </c:pt>
                <c:pt idx="12">
                  <c:v>specrand</c:v>
                </c:pt>
              </c:strCache>
            </c:strRef>
          </c:cat>
          <c:val>
            <c:numRef>
              <c:f>工作表1!$C$2:$C$14</c:f>
              <c:numCache>
                <c:formatCode>General</c:formatCode>
                <c:ptCount val="13"/>
                <c:pt idx="0">
                  <c:v>100.0</c:v>
                </c:pt>
                <c:pt idx="1">
                  <c:v>100.27</c:v>
                </c:pt>
                <c:pt idx="2">
                  <c:v>100.38</c:v>
                </c:pt>
                <c:pt idx="3">
                  <c:v>99.25</c:v>
                </c:pt>
                <c:pt idx="4">
                  <c:v>100.27</c:v>
                </c:pt>
                <c:pt idx="5">
                  <c:v>100.0</c:v>
                </c:pt>
                <c:pt idx="6">
                  <c:v>100.25</c:v>
                </c:pt>
                <c:pt idx="7">
                  <c:v>100.64</c:v>
                </c:pt>
                <c:pt idx="8">
                  <c:v>100.25</c:v>
                </c:pt>
                <c:pt idx="9">
                  <c:v>100.66</c:v>
                </c:pt>
                <c:pt idx="10">
                  <c:v>99.71</c:v>
                </c:pt>
                <c:pt idx="11">
                  <c:v>99.47</c:v>
                </c:pt>
                <c:pt idx="12">
                  <c:v>100.0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-2142198376"/>
        <c:axId val="-2140082488"/>
        <c:axId val="0"/>
      </c:bar3DChart>
      <c:catAx>
        <c:axId val="-214219837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 b="0"/>
            </a:pPr>
            <a:endParaRPr lang="en-US"/>
          </a:p>
        </c:txPr>
        <c:crossAx val="-2140082488"/>
        <c:crosses val="autoZero"/>
        <c:auto val="1"/>
        <c:lblAlgn val="ctr"/>
        <c:lblOffset val="100"/>
        <c:noMultiLvlLbl val="0"/>
      </c:catAx>
      <c:valAx>
        <c:axId val="-2140082488"/>
        <c:scaling>
          <c:orientation val="minMax"/>
          <c:max val="120.0"/>
          <c:min val="0.0"/>
        </c:scaling>
        <c:delete val="0"/>
        <c:axPos val="l"/>
        <c:title>
          <c:tx>
            <c:rich>
              <a:bodyPr rot="-5400000" vert="horz"/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800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 b="0" dirty="0" smtClean="0">
                    <a:latin typeface="Candara"/>
                    <a:cs typeface="Candara"/>
                  </a:rPr>
                  <a:t>Normalized</a:t>
                </a:r>
                <a:r>
                  <a:rPr lang="zh-CN" altLang="en-US" b="0" dirty="0" smtClean="0">
                    <a:latin typeface="Candara"/>
                    <a:cs typeface="Candara"/>
                  </a:rPr>
                  <a:t> </a:t>
                </a:r>
                <a:r>
                  <a:rPr lang="en-US" altLang="zh-CN" b="0" dirty="0" smtClean="0">
                    <a:latin typeface="Candara"/>
                    <a:cs typeface="Candara"/>
                  </a:rPr>
                  <a:t>Overhead</a:t>
                </a:r>
                <a:r>
                  <a:rPr lang="zh-CN" altLang="en-US" b="0" dirty="0" smtClean="0">
                    <a:latin typeface="Candara"/>
                    <a:cs typeface="Candara"/>
                  </a:rPr>
                  <a:t> </a:t>
                </a:r>
                <a:r>
                  <a:rPr lang="en-US" altLang="zh-CN" b="0" dirty="0" smtClean="0">
                    <a:latin typeface="Candara"/>
                    <a:cs typeface="Candara"/>
                  </a:rPr>
                  <a:t>(%)</a:t>
                </a:r>
              </a:p>
            </c:rich>
          </c:tx>
          <c:layout>
            <c:manualLayout>
              <c:xMode val="edge"/>
              <c:yMode val="edge"/>
              <c:x val="0.00749611159716146"/>
              <c:y val="0.14903589852614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-2142198376"/>
        <c:crosses val="autoZero"/>
        <c:crossBetween val="between"/>
        <c:majorUnit val="25.0"/>
      </c:valAx>
    </c:plotArea>
    <c:legend>
      <c:legendPos val="t"/>
      <c:layout>
        <c:manualLayout>
          <c:xMode val="edge"/>
          <c:yMode val="edge"/>
          <c:x val="0.47520815106445"/>
          <c:y val="0.0"/>
          <c:w val="0.470879872654807"/>
          <c:h val="0.150900609101304"/>
        </c:manualLayout>
      </c:layout>
      <c:overlay val="0"/>
      <c:txPr>
        <a:bodyPr/>
        <a:lstStyle/>
        <a:p>
          <a:pPr>
            <a:defRPr sz="24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85887094787823"/>
          <c:y val="0.0695586332624416"/>
          <c:w val="0.777338707426199"/>
          <c:h val="0.752343965493031"/>
        </c:manualLayout>
      </c:layout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without-vmi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yVal>
            <c:numRef>
              <c:f>Sheet1!$B$2:$B$301</c:f>
              <c:numCache>
                <c:formatCode>General</c:formatCode>
                <c:ptCount val="300"/>
                <c:pt idx="0">
                  <c:v>-19.0</c:v>
                </c:pt>
                <c:pt idx="1">
                  <c:v>-13.0</c:v>
                </c:pt>
                <c:pt idx="2">
                  <c:v>-11.0</c:v>
                </c:pt>
                <c:pt idx="3">
                  <c:v>-10.0</c:v>
                </c:pt>
                <c:pt idx="4">
                  <c:v>-10.0</c:v>
                </c:pt>
                <c:pt idx="5">
                  <c:v>-11.0</c:v>
                </c:pt>
                <c:pt idx="6">
                  <c:v>-10.0</c:v>
                </c:pt>
                <c:pt idx="7">
                  <c:v>-10.0</c:v>
                </c:pt>
                <c:pt idx="8">
                  <c:v>-9.0</c:v>
                </c:pt>
                <c:pt idx="9">
                  <c:v>-8.0</c:v>
                </c:pt>
                <c:pt idx="10">
                  <c:v>-9.0</c:v>
                </c:pt>
                <c:pt idx="11">
                  <c:v>-10.0</c:v>
                </c:pt>
                <c:pt idx="12">
                  <c:v>-9.0</c:v>
                </c:pt>
                <c:pt idx="13">
                  <c:v>-10.0</c:v>
                </c:pt>
                <c:pt idx="14">
                  <c:v>-9.0</c:v>
                </c:pt>
                <c:pt idx="15">
                  <c:v>-9.0</c:v>
                </c:pt>
                <c:pt idx="16">
                  <c:v>-8.0</c:v>
                </c:pt>
                <c:pt idx="17">
                  <c:v>-8.0</c:v>
                </c:pt>
                <c:pt idx="18">
                  <c:v>-8.0</c:v>
                </c:pt>
                <c:pt idx="19">
                  <c:v>-10.0</c:v>
                </c:pt>
                <c:pt idx="20">
                  <c:v>-11.0</c:v>
                </c:pt>
                <c:pt idx="21">
                  <c:v>-10.0</c:v>
                </c:pt>
                <c:pt idx="22">
                  <c:v>-11.0</c:v>
                </c:pt>
                <c:pt idx="23">
                  <c:v>-8.0</c:v>
                </c:pt>
                <c:pt idx="24">
                  <c:v>-7.0</c:v>
                </c:pt>
                <c:pt idx="25">
                  <c:v>-10.0</c:v>
                </c:pt>
                <c:pt idx="26">
                  <c:v>-10.0</c:v>
                </c:pt>
                <c:pt idx="27">
                  <c:v>-11.0</c:v>
                </c:pt>
                <c:pt idx="28">
                  <c:v>-13.0</c:v>
                </c:pt>
                <c:pt idx="29">
                  <c:v>-11.0</c:v>
                </c:pt>
                <c:pt idx="30">
                  <c:v>-13.0</c:v>
                </c:pt>
                <c:pt idx="31">
                  <c:v>-13.0</c:v>
                </c:pt>
                <c:pt idx="32">
                  <c:v>-13.0</c:v>
                </c:pt>
                <c:pt idx="33">
                  <c:v>-12.0</c:v>
                </c:pt>
                <c:pt idx="34">
                  <c:v>-11.0</c:v>
                </c:pt>
                <c:pt idx="35">
                  <c:v>-11.0</c:v>
                </c:pt>
                <c:pt idx="36">
                  <c:v>-12.0</c:v>
                </c:pt>
                <c:pt idx="37">
                  <c:v>-13.0</c:v>
                </c:pt>
                <c:pt idx="38">
                  <c:v>-11.0</c:v>
                </c:pt>
                <c:pt idx="39">
                  <c:v>-12.0</c:v>
                </c:pt>
                <c:pt idx="40">
                  <c:v>-11.0</c:v>
                </c:pt>
                <c:pt idx="41">
                  <c:v>-11.0</c:v>
                </c:pt>
                <c:pt idx="42">
                  <c:v>-12.0</c:v>
                </c:pt>
                <c:pt idx="43">
                  <c:v>-10.0</c:v>
                </c:pt>
                <c:pt idx="44">
                  <c:v>-10.0</c:v>
                </c:pt>
                <c:pt idx="45">
                  <c:v>-6.0</c:v>
                </c:pt>
                <c:pt idx="46">
                  <c:v>-7.0</c:v>
                </c:pt>
                <c:pt idx="47">
                  <c:v>-6.0</c:v>
                </c:pt>
                <c:pt idx="48">
                  <c:v>-7.0</c:v>
                </c:pt>
                <c:pt idx="49">
                  <c:v>-6.0</c:v>
                </c:pt>
                <c:pt idx="50">
                  <c:v>-7.0</c:v>
                </c:pt>
                <c:pt idx="51">
                  <c:v>-6.0</c:v>
                </c:pt>
                <c:pt idx="52">
                  <c:v>-5.0</c:v>
                </c:pt>
                <c:pt idx="53">
                  <c:v>-5.0</c:v>
                </c:pt>
                <c:pt idx="54">
                  <c:v>-7.0</c:v>
                </c:pt>
                <c:pt idx="55">
                  <c:v>-8.0</c:v>
                </c:pt>
                <c:pt idx="56">
                  <c:v>-7.0</c:v>
                </c:pt>
                <c:pt idx="57">
                  <c:v>-7.0</c:v>
                </c:pt>
                <c:pt idx="58">
                  <c:v>-7.0</c:v>
                </c:pt>
                <c:pt idx="59">
                  <c:v>-8.0</c:v>
                </c:pt>
                <c:pt idx="60">
                  <c:v>-7.0</c:v>
                </c:pt>
                <c:pt idx="61">
                  <c:v>-8.0</c:v>
                </c:pt>
                <c:pt idx="62">
                  <c:v>-7.0</c:v>
                </c:pt>
                <c:pt idx="63">
                  <c:v>-6.0</c:v>
                </c:pt>
                <c:pt idx="64">
                  <c:v>-8.0</c:v>
                </c:pt>
                <c:pt idx="65">
                  <c:v>-7.0</c:v>
                </c:pt>
                <c:pt idx="66">
                  <c:v>-10.0</c:v>
                </c:pt>
                <c:pt idx="67">
                  <c:v>-13.0</c:v>
                </c:pt>
                <c:pt idx="68">
                  <c:v>-12.0</c:v>
                </c:pt>
                <c:pt idx="69">
                  <c:v>-9.0</c:v>
                </c:pt>
                <c:pt idx="70">
                  <c:v>-7.0</c:v>
                </c:pt>
                <c:pt idx="71">
                  <c:v>-6.0</c:v>
                </c:pt>
                <c:pt idx="72">
                  <c:v>-6.0</c:v>
                </c:pt>
                <c:pt idx="73">
                  <c:v>-7.0</c:v>
                </c:pt>
                <c:pt idx="74">
                  <c:v>-8.0</c:v>
                </c:pt>
                <c:pt idx="75">
                  <c:v>-5.0</c:v>
                </c:pt>
                <c:pt idx="76">
                  <c:v>-5.0</c:v>
                </c:pt>
                <c:pt idx="77">
                  <c:v>-7.0</c:v>
                </c:pt>
                <c:pt idx="78">
                  <c:v>-7.0</c:v>
                </c:pt>
                <c:pt idx="79">
                  <c:v>-7.0</c:v>
                </c:pt>
                <c:pt idx="80">
                  <c:v>-6.0</c:v>
                </c:pt>
                <c:pt idx="81">
                  <c:v>-7.0</c:v>
                </c:pt>
                <c:pt idx="82">
                  <c:v>-6.0</c:v>
                </c:pt>
                <c:pt idx="83">
                  <c:v>-5.0</c:v>
                </c:pt>
                <c:pt idx="84">
                  <c:v>-6.0</c:v>
                </c:pt>
                <c:pt idx="85">
                  <c:v>-7.0</c:v>
                </c:pt>
                <c:pt idx="86">
                  <c:v>-5.0</c:v>
                </c:pt>
                <c:pt idx="87">
                  <c:v>-7.0</c:v>
                </c:pt>
                <c:pt idx="88">
                  <c:v>-9.0</c:v>
                </c:pt>
                <c:pt idx="89">
                  <c:v>-10.0</c:v>
                </c:pt>
                <c:pt idx="90">
                  <c:v>-10.0</c:v>
                </c:pt>
                <c:pt idx="91">
                  <c:v>-10.0</c:v>
                </c:pt>
                <c:pt idx="92">
                  <c:v>-10.0</c:v>
                </c:pt>
                <c:pt idx="93">
                  <c:v>-10.0</c:v>
                </c:pt>
                <c:pt idx="94">
                  <c:v>-9.0</c:v>
                </c:pt>
                <c:pt idx="95">
                  <c:v>-10.0</c:v>
                </c:pt>
                <c:pt idx="96">
                  <c:v>-10.0</c:v>
                </c:pt>
                <c:pt idx="97">
                  <c:v>-9.0</c:v>
                </c:pt>
                <c:pt idx="98">
                  <c:v>-9.0</c:v>
                </c:pt>
                <c:pt idx="99">
                  <c:v>-10.0</c:v>
                </c:pt>
                <c:pt idx="100">
                  <c:v>-10.0</c:v>
                </c:pt>
                <c:pt idx="101">
                  <c:v>-10.0</c:v>
                </c:pt>
                <c:pt idx="102">
                  <c:v>-10.0</c:v>
                </c:pt>
                <c:pt idx="103">
                  <c:v>-10.0</c:v>
                </c:pt>
                <c:pt idx="104">
                  <c:v>-10.0</c:v>
                </c:pt>
                <c:pt idx="105">
                  <c:v>-9.0</c:v>
                </c:pt>
                <c:pt idx="106">
                  <c:v>-10.0</c:v>
                </c:pt>
                <c:pt idx="107">
                  <c:v>-9.0</c:v>
                </c:pt>
                <c:pt idx="108">
                  <c:v>-10.0</c:v>
                </c:pt>
                <c:pt idx="109">
                  <c:v>-10.0</c:v>
                </c:pt>
                <c:pt idx="110">
                  <c:v>-10.0</c:v>
                </c:pt>
                <c:pt idx="111">
                  <c:v>-11.0</c:v>
                </c:pt>
                <c:pt idx="112">
                  <c:v>-10.0</c:v>
                </c:pt>
                <c:pt idx="113">
                  <c:v>-9.0</c:v>
                </c:pt>
                <c:pt idx="114">
                  <c:v>-10.0</c:v>
                </c:pt>
                <c:pt idx="115">
                  <c:v>-10.0</c:v>
                </c:pt>
                <c:pt idx="116">
                  <c:v>-10.0</c:v>
                </c:pt>
                <c:pt idx="117">
                  <c:v>-10.0</c:v>
                </c:pt>
                <c:pt idx="118">
                  <c:v>-11.0</c:v>
                </c:pt>
                <c:pt idx="119">
                  <c:v>-10.0</c:v>
                </c:pt>
                <c:pt idx="120">
                  <c:v>-12.0</c:v>
                </c:pt>
                <c:pt idx="121">
                  <c:v>-4.0</c:v>
                </c:pt>
                <c:pt idx="122">
                  <c:v>-6.0</c:v>
                </c:pt>
                <c:pt idx="123">
                  <c:v>-6.0</c:v>
                </c:pt>
                <c:pt idx="124">
                  <c:v>-7.0</c:v>
                </c:pt>
                <c:pt idx="125">
                  <c:v>-6.0</c:v>
                </c:pt>
                <c:pt idx="126">
                  <c:v>-6.0</c:v>
                </c:pt>
                <c:pt idx="127">
                  <c:v>-6.0</c:v>
                </c:pt>
                <c:pt idx="128">
                  <c:v>-6.0</c:v>
                </c:pt>
                <c:pt idx="129">
                  <c:v>-7.0</c:v>
                </c:pt>
                <c:pt idx="130">
                  <c:v>-5.0</c:v>
                </c:pt>
                <c:pt idx="131">
                  <c:v>-4.0</c:v>
                </c:pt>
                <c:pt idx="132">
                  <c:v>-5.0</c:v>
                </c:pt>
                <c:pt idx="133">
                  <c:v>-6.0</c:v>
                </c:pt>
                <c:pt idx="134">
                  <c:v>-5.0</c:v>
                </c:pt>
                <c:pt idx="135">
                  <c:v>-5.0</c:v>
                </c:pt>
                <c:pt idx="136">
                  <c:v>-5.0</c:v>
                </c:pt>
                <c:pt idx="137">
                  <c:v>-5.0</c:v>
                </c:pt>
                <c:pt idx="138">
                  <c:v>-5.0</c:v>
                </c:pt>
                <c:pt idx="139">
                  <c:v>-6.0</c:v>
                </c:pt>
                <c:pt idx="140">
                  <c:v>-4.0</c:v>
                </c:pt>
                <c:pt idx="141">
                  <c:v>-4.0</c:v>
                </c:pt>
                <c:pt idx="142">
                  <c:v>-5.0</c:v>
                </c:pt>
                <c:pt idx="143">
                  <c:v>-5.0</c:v>
                </c:pt>
                <c:pt idx="144">
                  <c:v>-4.0</c:v>
                </c:pt>
                <c:pt idx="145">
                  <c:v>-4.0</c:v>
                </c:pt>
                <c:pt idx="146">
                  <c:v>-4.0</c:v>
                </c:pt>
                <c:pt idx="147">
                  <c:v>-5.0</c:v>
                </c:pt>
                <c:pt idx="148">
                  <c:v>-5.0</c:v>
                </c:pt>
                <c:pt idx="149">
                  <c:v>-4.0</c:v>
                </c:pt>
                <c:pt idx="150">
                  <c:v>-4.0</c:v>
                </c:pt>
                <c:pt idx="151">
                  <c:v>-5.0</c:v>
                </c:pt>
                <c:pt idx="152">
                  <c:v>-5.0</c:v>
                </c:pt>
                <c:pt idx="153">
                  <c:v>-5.0</c:v>
                </c:pt>
                <c:pt idx="154">
                  <c:v>-5.0</c:v>
                </c:pt>
                <c:pt idx="155">
                  <c:v>-4.0</c:v>
                </c:pt>
                <c:pt idx="156">
                  <c:v>-4.0</c:v>
                </c:pt>
                <c:pt idx="157">
                  <c:v>-4.0</c:v>
                </c:pt>
                <c:pt idx="158">
                  <c:v>-3.0</c:v>
                </c:pt>
                <c:pt idx="159">
                  <c:v>-4.0</c:v>
                </c:pt>
                <c:pt idx="160">
                  <c:v>-4.0</c:v>
                </c:pt>
                <c:pt idx="161">
                  <c:v>-4.0</c:v>
                </c:pt>
                <c:pt idx="162">
                  <c:v>-6.0</c:v>
                </c:pt>
                <c:pt idx="163">
                  <c:v>-6.0</c:v>
                </c:pt>
                <c:pt idx="164">
                  <c:v>-5.0</c:v>
                </c:pt>
                <c:pt idx="165">
                  <c:v>-10.0</c:v>
                </c:pt>
                <c:pt idx="166">
                  <c:v>-11.0</c:v>
                </c:pt>
                <c:pt idx="167">
                  <c:v>-8.0</c:v>
                </c:pt>
                <c:pt idx="168">
                  <c:v>-10.0</c:v>
                </c:pt>
                <c:pt idx="169">
                  <c:v>-10.0</c:v>
                </c:pt>
                <c:pt idx="170">
                  <c:v>-9.0</c:v>
                </c:pt>
                <c:pt idx="171">
                  <c:v>-10.0</c:v>
                </c:pt>
                <c:pt idx="172">
                  <c:v>-10.0</c:v>
                </c:pt>
                <c:pt idx="173">
                  <c:v>-11.0</c:v>
                </c:pt>
                <c:pt idx="174">
                  <c:v>-10.0</c:v>
                </c:pt>
                <c:pt idx="175">
                  <c:v>-9.0</c:v>
                </c:pt>
                <c:pt idx="176">
                  <c:v>-10.0</c:v>
                </c:pt>
                <c:pt idx="177">
                  <c:v>-9.0</c:v>
                </c:pt>
                <c:pt idx="178">
                  <c:v>-10.0</c:v>
                </c:pt>
                <c:pt idx="179">
                  <c:v>-10.0</c:v>
                </c:pt>
                <c:pt idx="180">
                  <c:v>-8.0</c:v>
                </c:pt>
                <c:pt idx="181">
                  <c:v>-7.0</c:v>
                </c:pt>
                <c:pt idx="182">
                  <c:v>-8.0</c:v>
                </c:pt>
                <c:pt idx="183">
                  <c:v>-7.0</c:v>
                </c:pt>
                <c:pt idx="184">
                  <c:v>-7.0</c:v>
                </c:pt>
                <c:pt idx="185">
                  <c:v>-8.0</c:v>
                </c:pt>
                <c:pt idx="186">
                  <c:v>-7.0</c:v>
                </c:pt>
                <c:pt idx="187">
                  <c:v>-11.0</c:v>
                </c:pt>
                <c:pt idx="188">
                  <c:v>-9.0</c:v>
                </c:pt>
                <c:pt idx="189">
                  <c:v>-7.0</c:v>
                </c:pt>
                <c:pt idx="190">
                  <c:v>-9.0</c:v>
                </c:pt>
                <c:pt idx="191">
                  <c:v>-7.0</c:v>
                </c:pt>
                <c:pt idx="192">
                  <c:v>-7.0</c:v>
                </c:pt>
                <c:pt idx="193">
                  <c:v>-7.0</c:v>
                </c:pt>
                <c:pt idx="194">
                  <c:v>-6.0</c:v>
                </c:pt>
                <c:pt idx="195">
                  <c:v>-7.0</c:v>
                </c:pt>
                <c:pt idx="196">
                  <c:v>-7.0</c:v>
                </c:pt>
                <c:pt idx="197">
                  <c:v>-8.0</c:v>
                </c:pt>
                <c:pt idx="198">
                  <c:v>-10.0</c:v>
                </c:pt>
                <c:pt idx="199">
                  <c:v>-10.0</c:v>
                </c:pt>
                <c:pt idx="200">
                  <c:v>-8.0</c:v>
                </c:pt>
                <c:pt idx="201">
                  <c:v>-10.0</c:v>
                </c:pt>
                <c:pt idx="202">
                  <c:v>-11.0</c:v>
                </c:pt>
                <c:pt idx="203">
                  <c:v>-10.0</c:v>
                </c:pt>
                <c:pt idx="204">
                  <c:v>-9.0</c:v>
                </c:pt>
                <c:pt idx="205">
                  <c:v>-8.0</c:v>
                </c:pt>
                <c:pt idx="206">
                  <c:v>-9.0</c:v>
                </c:pt>
                <c:pt idx="207">
                  <c:v>-8.0</c:v>
                </c:pt>
                <c:pt idx="208">
                  <c:v>-9.0</c:v>
                </c:pt>
                <c:pt idx="209">
                  <c:v>-10.0</c:v>
                </c:pt>
                <c:pt idx="210">
                  <c:v>-7.0</c:v>
                </c:pt>
                <c:pt idx="211">
                  <c:v>-9.0</c:v>
                </c:pt>
                <c:pt idx="212">
                  <c:v>-12.0</c:v>
                </c:pt>
                <c:pt idx="213">
                  <c:v>-11.0</c:v>
                </c:pt>
                <c:pt idx="214">
                  <c:v>-11.0</c:v>
                </c:pt>
                <c:pt idx="215">
                  <c:v>-11.0</c:v>
                </c:pt>
                <c:pt idx="216">
                  <c:v>-10.0</c:v>
                </c:pt>
                <c:pt idx="217">
                  <c:v>-11.0</c:v>
                </c:pt>
                <c:pt idx="218">
                  <c:v>-10.0</c:v>
                </c:pt>
                <c:pt idx="219">
                  <c:v>-10.0</c:v>
                </c:pt>
                <c:pt idx="220">
                  <c:v>-12.0</c:v>
                </c:pt>
                <c:pt idx="221">
                  <c:v>-12.0</c:v>
                </c:pt>
                <c:pt idx="222">
                  <c:v>-10.0</c:v>
                </c:pt>
                <c:pt idx="223">
                  <c:v>-9.0</c:v>
                </c:pt>
                <c:pt idx="224">
                  <c:v>-11.0</c:v>
                </c:pt>
                <c:pt idx="225">
                  <c:v>-11.0</c:v>
                </c:pt>
                <c:pt idx="226">
                  <c:v>-13.0</c:v>
                </c:pt>
                <c:pt idx="227">
                  <c:v>-9.0</c:v>
                </c:pt>
                <c:pt idx="228">
                  <c:v>-8.0</c:v>
                </c:pt>
                <c:pt idx="229">
                  <c:v>-8.0</c:v>
                </c:pt>
                <c:pt idx="230">
                  <c:v>-9.0</c:v>
                </c:pt>
                <c:pt idx="231">
                  <c:v>-7.0</c:v>
                </c:pt>
                <c:pt idx="232">
                  <c:v>-11.0</c:v>
                </c:pt>
                <c:pt idx="233">
                  <c:v>-11.0</c:v>
                </c:pt>
                <c:pt idx="234">
                  <c:v>-12.0</c:v>
                </c:pt>
                <c:pt idx="235">
                  <c:v>-13.0</c:v>
                </c:pt>
                <c:pt idx="236">
                  <c:v>-9.0</c:v>
                </c:pt>
                <c:pt idx="237">
                  <c:v>-7.0</c:v>
                </c:pt>
                <c:pt idx="238">
                  <c:v>-8.0</c:v>
                </c:pt>
                <c:pt idx="239">
                  <c:v>-9.0</c:v>
                </c:pt>
                <c:pt idx="240">
                  <c:v>-9.0</c:v>
                </c:pt>
                <c:pt idx="241">
                  <c:v>-7.0</c:v>
                </c:pt>
                <c:pt idx="242">
                  <c:v>-8.0</c:v>
                </c:pt>
                <c:pt idx="243">
                  <c:v>-9.0</c:v>
                </c:pt>
                <c:pt idx="244">
                  <c:v>-9.0</c:v>
                </c:pt>
                <c:pt idx="245">
                  <c:v>-8.0</c:v>
                </c:pt>
                <c:pt idx="246">
                  <c:v>-9.0</c:v>
                </c:pt>
                <c:pt idx="247">
                  <c:v>-10.0</c:v>
                </c:pt>
                <c:pt idx="248">
                  <c:v>-7.0</c:v>
                </c:pt>
                <c:pt idx="249">
                  <c:v>-8.0</c:v>
                </c:pt>
                <c:pt idx="250">
                  <c:v>-7.0</c:v>
                </c:pt>
                <c:pt idx="251">
                  <c:v>-8.0</c:v>
                </c:pt>
                <c:pt idx="252">
                  <c:v>-6.0</c:v>
                </c:pt>
                <c:pt idx="253">
                  <c:v>-8.0</c:v>
                </c:pt>
                <c:pt idx="254">
                  <c:v>-9.0</c:v>
                </c:pt>
                <c:pt idx="255">
                  <c:v>-9.0</c:v>
                </c:pt>
                <c:pt idx="256">
                  <c:v>-10.0</c:v>
                </c:pt>
                <c:pt idx="257">
                  <c:v>-9.0</c:v>
                </c:pt>
                <c:pt idx="258">
                  <c:v>-10.0</c:v>
                </c:pt>
                <c:pt idx="259">
                  <c:v>-11.0</c:v>
                </c:pt>
                <c:pt idx="260">
                  <c:v>-10.0</c:v>
                </c:pt>
                <c:pt idx="261">
                  <c:v>-11.0</c:v>
                </c:pt>
                <c:pt idx="262">
                  <c:v>-10.0</c:v>
                </c:pt>
                <c:pt idx="263">
                  <c:v>-9.0</c:v>
                </c:pt>
                <c:pt idx="264">
                  <c:v>-11.0</c:v>
                </c:pt>
                <c:pt idx="265">
                  <c:v>-10.0</c:v>
                </c:pt>
                <c:pt idx="266">
                  <c:v>-11.0</c:v>
                </c:pt>
                <c:pt idx="267">
                  <c:v>-10.0</c:v>
                </c:pt>
                <c:pt idx="268">
                  <c:v>-11.0</c:v>
                </c:pt>
                <c:pt idx="269">
                  <c:v>-11.0</c:v>
                </c:pt>
                <c:pt idx="270">
                  <c:v>-9.0</c:v>
                </c:pt>
                <c:pt idx="271">
                  <c:v>-11.0</c:v>
                </c:pt>
                <c:pt idx="272">
                  <c:v>-10.0</c:v>
                </c:pt>
                <c:pt idx="273">
                  <c:v>-9.0</c:v>
                </c:pt>
                <c:pt idx="274">
                  <c:v>-9.0</c:v>
                </c:pt>
                <c:pt idx="275">
                  <c:v>-10.0</c:v>
                </c:pt>
                <c:pt idx="276">
                  <c:v>-13.0</c:v>
                </c:pt>
                <c:pt idx="277">
                  <c:v>-12.0</c:v>
                </c:pt>
                <c:pt idx="278">
                  <c:v>-13.0</c:v>
                </c:pt>
                <c:pt idx="279">
                  <c:v>-13.0</c:v>
                </c:pt>
                <c:pt idx="280">
                  <c:v>-12.0</c:v>
                </c:pt>
                <c:pt idx="281">
                  <c:v>-12.0</c:v>
                </c:pt>
                <c:pt idx="282">
                  <c:v>-10.0</c:v>
                </c:pt>
                <c:pt idx="283">
                  <c:v>-11.0</c:v>
                </c:pt>
                <c:pt idx="284">
                  <c:v>-11.0</c:v>
                </c:pt>
                <c:pt idx="285">
                  <c:v>-12.0</c:v>
                </c:pt>
                <c:pt idx="286">
                  <c:v>-7.0</c:v>
                </c:pt>
                <c:pt idx="287">
                  <c:v>-3.0</c:v>
                </c:pt>
                <c:pt idx="288">
                  <c:v>-3.0</c:v>
                </c:pt>
                <c:pt idx="289">
                  <c:v>-3.0</c:v>
                </c:pt>
                <c:pt idx="290">
                  <c:v>-5.0</c:v>
                </c:pt>
                <c:pt idx="291">
                  <c:v>-3.0</c:v>
                </c:pt>
                <c:pt idx="292">
                  <c:v>-3.0</c:v>
                </c:pt>
                <c:pt idx="293">
                  <c:v>-4.0</c:v>
                </c:pt>
                <c:pt idx="294">
                  <c:v>-4.0</c:v>
                </c:pt>
                <c:pt idx="295">
                  <c:v>-3.0</c:v>
                </c:pt>
                <c:pt idx="296">
                  <c:v>-1.0</c:v>
                </c:pt>
                <c:pt idx="297">
                  <c:v>-3.0</c:v>
                </c:pt>
                <c:pt idx="298">
                  <c:v>-5.0</c:v>
                </c:pt>
                <c:pt idx="299">
                  <c:v>-3.0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Sheet1!$A$1</c:f>
              <c:strCache>
                <c:ptCount val="1"/>
                <c:pt idx="0">
                  <c:v>tx-intro</c:v>
                </c:pt>
              </c:strCache>
            </c:strRef>
          </c:tx>
          <c:spPr>
            <a:ln>
              <a:solidFill>
                <a:schemeClr val="bg1">
                  <a:lumMod val="75000"/>
                </a:schemeClr>
              </a:solidFill>
            </a:ln>
          </c:spPr>
          <c:marker>
            <c:symbol val="none"/>
          </c:marker>
          <c:yVal>
            <c:numRef>
              <c:f>Sheet1!$A$2:$A$301</c:f>
              <c:numCache>
                <c:formatCode>General</c:formatCode>
                <c:ptCount val="300"/>
                <c:pt idx="0">
                  <c:v>-11.0</c:v>
                </c:pt>
                <c:pt idx="1">
                  <c:v>-9.0</c:v>
                </c:pt>
                <c:pt idx="2">
                  <c:v>-11.0</c:v>
                </c:pt>
                <c:pt idx="3">
                  <c:v>-10.0</c:v>
                </c:pt>
                <c:pt idx="4">
                  <c:v>-9.0</c:v>
                </c:pt>
                <c:pt idx="5">
                  <c:v>-10.0</c:v>
                </c:pt>
                <c:pt idx="6">
                  <c:v>-10.0</c:v>
                </c:pt>
                <c:pt idx="7">
                  <c:v>-9.0</c:v>
                </c:pt>
                <c:pt idx="8">
                  <c:v>-8.0</c:v>
                </c:pt>
                <c:pt idx="9">
                  <c:v>-9.0</c:v>
                </c:pt>
                <c:pt idx="10">
                  <c:v>-10.0</c:v>
                </c:pt>
                <c:pt idx="11">
                  <c:v>-10.0</c:v>
                </c:pt>
                <c:pt idx="12">
                  <c:v>-9.0</c:v>
                </c:pt>
                <c:pt idx="13">
                  <c:v>-8.0</c:v>
                </c:pt>
                <c:pt idx="14">
                  <c:v>-7.0</c:v>
                </c:pt>
                <c:pt idx="15">
                  <c:v>-7.0</c:v>
                </c:pt>
                <c:pt idx="16">
                  <c:v>-8.0</c:v>
                </c:pt>
                <c:pt idx="17">
                  <c:v>-8.0</c:v>
                </c:pt>
                <c:pt idx="18">
                  <c:v>-9.0</c:v>
                </c:pt>
                <c:pt idx="19">
                  <c:v>-11.0</c:v>
                </c:pt>
                <c:pt idx="20">
                  <c:v>-12.0</c:v>
                </c:pt>
                <c:pt idx="21">
                  <c:v>-11.0</c:v>
                </c:pt>
                <c:pt idx="22">
                  <c:v>-10.0</c:v>
                </c:pt>
                <c:pt idx="23">
                  <c:v>-9.0</c:v>
                </c:pt>
                <c:pt idx="24">
                  <c:v>-11.0</c:v>
                </c:pt>
                <c:pt idx="25">
                  <c:v>-9.0</c:v>
                </c:pt>
                <c:pt idx="26">
                  <c:v>-13.0</c:v>
                </c:pt>
                <c:pt idx="27">
                  <c:v>-12.0</c:v>
                </c:pt>
                <c:pt idx="28">
                  <c:v>-11.0</c:v>
                </c:pt>
                <c:pt idx="29">
                  <c:v>-14.0</c:v>
                </c:pt>
                <c:pt idx="30">
                  <c:v>-13.0</c:v>
                </c:pt>
                <c:pt idx="31">
                  <c:v>-13.0</c:v>
                </c:pt>
                <c:pt idx="32">
                  <c:v>-12.0</c:v>
                </c:pt>
                <c:pt idx="33">
                  <c:v>-12.0</c:v>
                </c:pt>
                <c:pt idx="34">
                  <c:v>-12.0</c:v>
                </c:pt>
                <c:pt idx="35">
                  <c:v>-12.0</c:v>
                </c:pt>
                <c:pt idx="36">
                  <c:v>-13.0</c:v>
                </c:pt>
                <c:pt idx="37">
                  <c:v>-13.0</c:v>
                </c:pt>
                <c:pt idx="38">
                  <c:v>-8.0</c:v>
                </c:pt>
                <c:pt idx="39">
                  <c:v>-8.0</c:v>
                </c:pt>
                <c:pt idx="40">
                  <c:v>-10.0</c:v>
                </c:pt>
                <c:pt idx="41">
                  <c:v>-10.0</c:v>
                </c:pt>
                <c:pt idx="42">
                  <c:v>-9.0</c:v>
                </c:pt>
                <c:pt idx="43">
                  <c:v>-8.0</c:v>
                </c:pt>
                <c:pt idx="44">
                  <c:v>-9.0</c:v>
                </c:pt>
                <c:pt idx="45">
                  <c:v>-7.0</c:v>
                </c:pt>
                <c:pt idx="46">
                  <c:v>-7.0</c:v>
                </c:pt>
                <c:pt idx="47">
                  <c:v>-7.0</c:v>
                </c:pt>
                <c:pt idx="48">
                  <c:v>-8.0</c:v>
                </c:pt>
                <c:pt idx="49">
                  <c:v>-7.0</c:v>
                </c:pt>
                <c:pt idx="50">
                  <c:v>-7.0</c:v>
                </c:pt>
                <c:pt idx="51">
                  <c:v>-6.0</c:v>
                </c:pt>
                <c:pt idx="52">
                  <c:v>-7.0</c:v>
                </c:pt>
                <c:pt idx="53">
                  <c:v>-7.0</c:v>
                </c:pt>
                <c:pt idx="54">
                  <c:v>-7.0</c:v>
                </c:pt>
                <c:pt idx="55">
                  <c:v>-7.0</c:v>
                </c:pt>
                <c:pt idx="56">
                  <c:v>-8.0</c:v>
                </c:pt>
                <c:pt idx="57">
                  <c:v>-7.0</c:v>
                </c:pt>
                <c:pt idx="58">
                  <c:v>-8.0</c:v>
                </c:pt>
                <c:pt idx="59">
                  <c:v>-8.0</c:v>
                </c:pt>
                <c:pt idx="60">
                  <c:v>-7.0</c:v>
                </c:pt>
                <c:pt idx="61">
                  <c:v>-7.0</c:v>
                </c:pt>
                <c:pt idx="62">
                  <c:v>-7.0</c:v>
                </c:pt>
                <c:pt idx="63">
                  <c:v>-7.0</c:v>
                </c:pt>
                <c:pt idx="64">
                  <c:v>-10.0</c:v>
                </c:pt>
                <c:pt idx="65">
                  <c:v>-10.0</c:v>
                </c:pt>
                <c:pt idx="66">
                  <c:v>-15.0</c:v>
                </c:pt>
                <c:pt idx="67">
                  <c:v>-11.0</c:v>
                </c:pt>
                <c:pt idx="68">
                  <c:v>-10.0</c:v>
                </c:pt>
                <c:pt idx="69">
                  <c:v>-9.0</c:v>
                </c:pt>
                <c:pt idx="70">
                  <c:v>-8.0</c:v>
                </c:pt>
                <c:pt idx="71">
                  <c:v>-6.0</c:v>
                </c:pt>
                <c:pt idx="72">
                  <c:v>-7.0</c:v>
                </c:pt>
                <c:pt idx="73">
                  <c:v>-7.0</c:v>
                </c:pt>
                <c:pt idx="74">
                  <c:v>-8.0</c:v>
                </c:pt>
                <c:pt idx="75">
                  <c:v>-7.0</c:v>
                </c:pt>
                <c:pt idx="76">
                  <c:v>-10.0</c:v>
                </c:pt>
                <c:pt idx="77">
                  <c:v>-10.0</c:v>
                </c:pt>
                <c:pt idx="78">
                  <c:v>-10.0</c:v>
                </c:pt>
                <c:pt idx="79">
                  <c:v>-9.0</c:v>
                </c:pt>
                <c:pt idx="80">
                  <c:v>-9.0</c:v>
                </c:pt>
                <c:pt idx="81">
                  <c:v>-7.0</c:v>
                </c:pt>
                <c:pt idx="82">
                  <c:v>-7.0</c:v>
                </c:pt>
                <c:pt idx="83">
                  <c:v>-7.0</c:v>
                </c:pt>
                <c:pt idx="84">
                  <c:v>-7.0</c:v>
                </c:pt>
                <c:pt idx="85">
                  <c:v>-7.0</c:v>
                </c:pt>
                <c:pt idx="86">
                  <c:v>-7.0</c:v>
                </c:pt>
                <c:pt idx="87">
                  <c:v>-9.0</c:v>
                </c:pt>
                <c:pt idx="88">
                  <c:v>-9.0</c:v>
                </c:pt>
                <c:pt idx="89">
                  <c:v>-9.0</c:v>
                </c:pt>
                <c:pt idx="90">
                  <c:v>-9.0</c:v>
                </c:pt>
                <c:pt idx="91">
                  <c:v>-9.0</c:v>
                </c:pt>
                <c:pt idx="92">
                  <c:v>-9.0</c:v>
                </c:pt>
                <c:pt idx="93">
                  <c:v>-10.0</c:v>
                </c:pt>
                <c:pt idx="94">
                  <c:v>-10.0</c:v>
                </c:pt>
                <c:pt idx="95">
                  <c:v>-10.0</c:v>
                </c:pt>
                <c:pt idx="96">
                  <c:v>-11.0</c:v>
                </c:pt>
                <c:pt idx="97">
                  <c:v>-10.0</c:v>
                </c:pt>
                <c:pt idx="98">
                  <c:v>-10.0</c:v>
                </c:pt>
                <c:pt idx="99">
                  <c:v>-11.0</c:v>
                </c:pt>
                <c:pt idx="100">
                  <c:v>-11.0</c:v>
                </c:pt>
                <c:pt idx="101">
                  <c:v>-9.0</c:v>
                </c:pt>
                <c:pt idx="102">
                  <c:v>-10.0</c:v>
                </c:pt>
                <c:pt idx="103">
                  <c:v>-12.0</c:v>
                </c:pt>
                <c:pt idx="104">
                  <c:v>-11.0</c:v>
                </c:pt>
                <c:pt idx="105">
                  <c:v>-12.0</c:v>
                </c:pt>
                <c:pt idx="106">
                  <c:v>-12.0</c:v>
                </c:pt>
                <c:pt idx="107">
                  <c:v>-11.0</c:v>
                </c:pt>
                <c:pt idx="108">
                  <c:v>-11.0</c:v>
                </c:pt>
                <c:pt idx="109">
                  <c:v>-11.0</c:v>
                </c:pt>
                <c:pt idx="110">
                  <c:v>-12.0</c:v>
                </c:pt>
                <c:pt idx="111">
                  <c:v>-10.0</c:v>
                </c:pt>
                <c:pt idx="112">
                  <c:v>-10.0</c:v>
                </c:pt>
                <c:pt idx="113">
                  <c:v>-11.0</c:v>
                </c:pt>
                <c:pt idx="114">
                  <c:v>-11.0</c:v>
                </c:pt>
                <c:pt idx="115">
                  <c:v>-10.0</c:v>
                </c:pt>
                <c:pt idx="116">
                  <c:v>-11.0</c:v>
                </c:pt>
                <c:pt idx="117">
                  <c:v>-11.0</c:v>
                </c:pt>
                <c:pt idx="118">
                  <c:v>-12.0</c:v>
                </c:pt>
                <c:pt idx="119">
                  <c:v>-11.0</c:v>
                </c:pt>
                <c:pt idx="120">
                  <c:v>-6.0</c:v>
                </c:pt>
                <c:pt idx="121">
                  <c:v>-12.0</c:v>
                </c:pt>
                <c:pt idx="122">
                  <c:v>-11.0</c:v>
                </c:pt>
                <c:pt idx="123">
                  <c:v>-10.0</c:v>
                </c:pt>
                <c:pt idx="124">
                  <c:v>-10.0</c:v>
                </c:pt>
                <c:pt idx="125">
                  <c:v>-8.0</c:v>
                </c:pt>
                <c:pt idx="126">
                  <c:v>-7.0</c:v>
                </c:pt>
                <c:pt idx="127">
                  <c:v>-6.0</c:v>
                </c:pt>
                <c:pt idx="128">
                  <c:v>-6.0</c:v>
                </c:pt>
                <c:pt idx="129">
                  <c:v>-9.0</c:v>
                </c:pt>
                <c:pt idx="130">
                  <c:v>-8.0</c:v>
                </c:pt>
                <c:pt idx="131">
                  <c:v>-7.0</c:v>
                </c:pt>
                <c:pt idx="132">
                  <c:v>-9.0</c:v>
                </c:pt>
                <c:pt idx="133">
                  <c:v>-9.0</c:v>
                </c:pt>
                <c:pt idx="134">
                  <c:v>-9.0</c:v>
                </c:pt>
                <c:pt idx="135">
                  <c:v>-11.0</c:v>
                </c:pt>
                <c:pt idx="136">
                  <c:v>-7.0</c:v>
                </c:pt>
                <c:pt idx="137">
                  <c:v>-10.0</c:v>
                </c:pt>
                <c:pt idx="138">
                  <c:v>-11.0</c:v>
                </c:pt>
                <c:pt idx="139">
                  <c:v>-11.0</c:v>
                </c:pt>
                <c:pt idx="140">
                  <c:v>-12.0</c:v>
                </c:pt>
                <c:pt idx="141">
                  <c:v>-10.0</c:v>
                </c:pt>
                <c:pt idx="142">
                  <c:v>-12.0</c:v>
                </c:pt>
                <c:pt idx="143">
                  <c:v>-12.0</c:v>
                </c:pt>
                <c:pt idx="144">
                  <c:v>-8.0</c:v>
                </c:pt>
                <c:pt idx="145">
                  <c:v>-9.0</c:v>
                </c:pt>
                <c:pt idx="146">
                  <c:v>-9.0</c:v>
                </c:pt>
                <c:pt idx="147">
                  <c:v>-12.0</c:v>
                </c:pt>
                <c:pt idx="148">
                  <c:v>-12.0</c:v>
                </c:pt>
                <c:pt idx="149">
                  <c:v>-9.0</c:v>
                </c:pt>
                <c:pt idx="150">
                  <c:v>-11.0</c:v>
                </c:pt>
                <c:pt idx="151">
                  <c:v>-10.0</c:v>
                </c:pt>
                <c:pt idx="152">
                  <c:v>-10.0</c:v>
                </c:pt>
                <c:pt idx="153">
                  <c:v>-11.0</c:v>
                </c:pt>
                <c:pt idx="154">
                  <c:v>-9.0</c:v>
                </c:pt>
                <c:pt idx="155">
                  <c:v>-9.0</c:v>
                </c:pt>
                <c:pt idx="156">
                  <c:v>-8.0</c:v>
                </c:pt>
                <c:pt idx="157">
                  <c:v>-7.0</c:v>
                </c:pt>
                <c:pt idx="158">
                  <c:v>-8.0</c:v>
                </c:pt>
                <c:pt idx="159">
                  <c:v>-9.0</c:v>
                </c:pt>
                <c:pt idx="160">
                  <c:v>-6.0</c:v>
                </c:pt>
                <c:pt idx="161">
                  <c:v>-9.0</c:v>
                </c:pt>
                <c:pt idx="162">
                  <c:v>-10.0</c:v>
                </c:pt>
                <c:pt idx="163">
                  <c:v>-10.0</c:v>
                </c:pt>
                <c:pt idx="164">
                  <c:v>-8.0</c:v>
                </c:pt>
                <c:pt idx="165">
                  <c:v>-8.0</c:v>
                </c:pt>
                <c:pt idx="166">
                  <c:v>-9.0</c:v>
                </c:pt>
                <c:pt idx="167">
                  <c:v>-9.0</c:v>
                </c:pt>
                <c:pt idx="168">
                  <c:v>-10.0</c:v>
                </c:pt>
                <c:pt idx="169">
                  <c:v>-10.0</c:v>
                </c:pt>
                <c:pt idx="170">
                  <c:v>-8.0</c:v>
                </c:pt>
                <c:pt idx="171">
                  <c:v>-11.0</c:v>
                </c:pt>
                <c:pt idx="172">
                  <c:v>-9.0</c:v>
                </c:pt>
                <c:pt idx="173">
                  <c:v>-8.0</c:v>
                </c:pt>
                <c:pt idx="174">
                  <c:v>-8.0</c:v>
                </c:pt>
                <c:pt idx="175">
                  <c:v>-9.0</c:v>
                </c:pt>
                <c:pt idx="176">
                  <c:v>-8.0</c:v>
                </c:pt>
                <c:pt idx="177">
                  <c:v>-9.0</c:v>
                </c:pt>
                <c:pt idx="178">
                  <c:v>-9.0</c:v>
                </c:pt>
                <c:pt idx="179">
                  <c:v>-10.0</c:v>
                </c:pt>
                <c:pt idx="180">
                  <c:v>-10.0</c:v>
                </c:pt>
                <c:pt idx="181">
                  <c:v>-10.0</c:v>
                </c:pt>
                <c:pt idx="182">
                  <c:v>-11.0</c:v>
                </c:pt>
                <c:pt idx="183">
                  <c:v>-10.0</c:v>
                </c:pt>
                <c:pt idx="184">
                  <c:v>-9.0</c:v>
                </c:pt>
                <c:pt idx="185">
                  <c:v>-9.0</c:v>
                </c:pt>
                <c:pt idx="186">
                  <c:v>-9.0</c:v>
                </c:pt>
                <c:pt idx="187">
                  <c:v>-9.0</c:v>
                </c:pt>
                <c:pt idx="188">
                  <c:v>-9.0</c:v>
                </c:pt>
                <c:pt idx="189">
                  <c:v>-9.0</c:v>
                </c:pt>
                <c:pt idx="190">
                  <c:v>-8.0</c:v>
                </c:pt>
                <c:pt idx="191">
                  <c:v>-12.0</c:v>
                </c:pt>
                <c:pt idx="192">
                  <c:v>-13.0</c:v>
                </c:pt>
                <c:pt idx="193">
                  <c:v>-13.0</c:v>
                </c:pt>
                <c:pt idx="194">
                  <c:v>-12.0</c:v>
                </c:pt>
                <c:pt idx="195">
                  <c:v>-8.0</c:v>
                </c:pt>
                <c:pt idx="196">
                  <c:v>-10.0</c:v>
                </c:pt>
                <c:pt idx="197">
                  <c:v>-8.0</c:v>
                </c:pt>
                <c:pt idx="198">
                  <c:v>-10.0</c:v>
                </c:pt>
                <c:pt idx="199">
                  <c:v>-11.0</c:v>
                </c:pt>
                <c:pt idx="200">
                  <c:v>-10.0</c:v>
                </c:pt>
                <c:pt idx="201">
                  <c:v>-10.0</c:v>
                </c:pt>
                <c:pt idx="202">
                  <c:v>-9.0</c:v>
                </c:pt>
                <c:pt idx="203">
                  <c:v>-9.0</c:v>
                </c:pt>
                <c:pt idx="204">
                  <c:v>-12.0</c:v>
                </c:pt>
                <c:pt idx="205">
                  <c:v>-11.0</c:v>
                </c:pt>
                <c:pt idx="206">
                  <c:v>-13.0</c:v>
                </c:pt>
                <c:pt idx="207">
                  <c:v>-11.0</c:v>
                </c:pt>
                <c:pt idx="208">
                  <c:v>-12.0</c:v>
                </c:pt>
                <c:pt idx="209">
                  <c:v>-12.0</c:v>
                </c:pt>
                <c:pt idx="210">
                  <c:v>-12.0</c:v>
                </c:pt>
                <c:pt idx="211">
                  <c:v>-11.0</c:v>
                </c:pt>
                <c:pt idx="212">
                  <c:v>-11.0</c:v>
                </c:pt>
                <c:pt idx="213">
                  <c:v>-11.0</c:v>
                </c:pt>
                <c:pt idx="214">
                  <c:v>-10.0</c:v>
                </c:pt>
                <c:pt idx="215">
                  <c:v>-10.0</c:v>
                </c:pt>
                <c:pt idx="216">
                  <c:v>-12.0</c:v>
                </c:pt>
                <c:pt idx="217">
                  <c:v>-12.0</c:v>
                </c:pt>
                <c:pt idx="218">
                  <c:v>-15.0</c:v>
                </c:pt>
                <c:pt idx="219">
                  <c:v>-13.0</c:v>
                </c:pt>
                <c:pt idx="220">
                  <c:v>-11.0</c:v>
                </c:pt>
                <c:pt idx="221">
                  <c:v>-10.0</c:v>
                </c:pt>
                <c:pt idx="222">
                  <c:v>-10.0</c:v>
                </c:pt>
                <c:pt idx="223">
                  <c:v>-11.0</c:v>
                </c:pt>
                <c:pt idx="224">
                  <c:v>-11.0</c:v>
                </c:pt>
                <c:pt idx="225">
                  <c:v>-9.0</c:v>
                </c:pt>
                <c:pt idx="226">
                  <c:v>-9.0</c:v>
                </c:pt>
                <c:pt idx="227">
                  <c:v>-10.0</c:v>
                </c:pt>
                <c:pt idx="228">
                  <c:v>-11.0</c:v>
                </c:pt>
                <c:pt idx="229">
                  <c:v>-9.0</c:v>
                </c:pt>
                <c:pt idx="230">
                  <c:v>-9.0</c:v>
                </c:pt>
                <c:pt idx="231">
                  <c:v>-11.0</c:v>
                </c:pt>
                <c:pt idx="232">
                  <c:v>-9.0</c:v>
                </c:pt>
                <c:pt idx="233">
                  <c:v>-9.0</c:v>
                </c:pt>
                <c:pt idx="234">
                  <c:v>-11.0</c:v>
                </c:pt>
                <c:pt idx="235">
                  <c:v>-10.0</c:v>
                </c:pt>
                <c:pt idx="236">
                  <c:v>-9.0</c:v>
                </c:pt>
                <c:pt idx="237">
                  <c:v>-10.0</c:v>
                </c:pt>
                <c:pt idx="238">
                  <c:v>-11.0</c:v>
                </c:pt>
                <c:pt idx="239">
                  <c:v>-10.0</c:v>
                </c:pt>
                <c:pt idx="240">
                  <c:v>-10.0</c:v>
                </c:pt>
                <c:pt idx="241">
                  <c:v>-11.0</c:v>
                </c:pt>
                <c:pt idx="242">
                  <c:v>-12.0</c:v>
                </c:pt>
                <c:pt idx="243">
                  <c:v>-11.0</c:v>
                </c:pt>
                <c:pt idx="244">
                  <c:v>-11.0</c:v>
                </c:pt>
                <c:pt idx="245">
                  <c:v>-10.0</c:v>
                </c:pt>
                <c:pt idx="246">
                  <c:v>-12.0</c:v>
                </c:pt>
                <c:pt idx="247">
                  <c:v>-11.0</c:v>
                </c:pt>
                <c:pt idx="248">
                  <c:v>-12.0</c:v>
                </c:pt>
                <c:pt idx="249">
                  <c:v>-11.0</c:v>
                </c:pt>
                <c:pt idx="250">
                  <c:v>-11.0</c:v>
                </c:pt>
                <c:pt idx="251">
                  <c:v>-12.0</c:v>
                </c:pt>
                <c:pt idx="252">
                  <c:v>-13.0</c:v>
                </c:pt>
                <c:pt idx="253">
                  <c:v>-13.0</c:v>
                </c:pt>
                <c:pt idx="254">
                  <c:v>-12.0</c:v>
                </c:pt>
                <c:pt idx="255">
                  <c:v>-11.0</c:v>
                </c:pt>
                <c:pt idx="256">
                  <c:v>-11.0</c:v>
                </c:pt>
                <c:pt idx="257">
                  <c:v>-11.0</c:v>
                </c:pt>
                <c:pt idx="258">
                  <c:v>-13.0</c:v>
                </c:pt>
                <c:pt idx="259">
                  <c:v>-14.0</c:v>
                </c:pt>
                <c:pt idx="260">
                  <c:v>-13.0</c:v>
                </c:pt>
                <c:pt idx="261">
                  <c:v>-11.0</c:v>
                </c:pt>
                <c:pt idx="262">
                  <c:v>-9.0</c:v>
                </c:pt>
                <c:pt idx="263">
                  <c:v>-9.0</c:v>
                </c:pt>
                <c:pt idx="264">
                  <c:v>-8.0</c:v>
                </c:pt>
                <c:pt idx="265">
                  <c:v>-9.0</c:v>
                </c:pt>
                <c:pt idx="266">
                  <c:v>-9.0</c:v>
                </c:pt>
                <c:pt idx="267">
                  <c:v>-9.0</c:v>
                </c:pt>
                <c:pt idx="268">
                  <c:v>-8.0</c:v>
                </c:pt>
                <c:pt idx="269">
                  <c:v>-8.0</c:v>
                </c:pt>
                <c:pt idx="270">
                  <c:v>-9.0</c:v>
                </c:pt>
                <c:pt idx="271">
                  <c:v>-9.0</c:v>
                </c:pt>
                <c:pt idx="272">
                  <c:v>-10.0</c:v>
                </c:pt>
                <c:pt idx="273">
                  <c:v>-13.0</c:v>
                </c:pt>
                <c:pt idx="274">
                  <c:v>-12.0</c:v>
                </c:pt>
                <c:pt idx="275">
                  <c:v>-11.0</c:v>
                </c:pt>
                <c:pt idx="276">
                  <c:v>-11.0</c:v>
                </c:pt>
                <c:pt idx="277">
                  <c:v>-10.0</c:v>
                </c:pt>
                <c:pt idx="278">
                  <c:v>-11.0</c:v>
                </c:pt>
                <c:pt idx="279">
                  <c:v>-13.0</c:v>
                </c:pt>
                <c:pt idx="280">
                  <c:v>-13.0</c:v>
                </c:pt>
                <c:pt idx="281">
                  <c:v>-11.0</c:v>
                </c:pt>
                <c:pt idx="282">
                  <c:v>-14.0</c:v>
                </c:pt>
                <c:pt idx="283">
                  <c:v>-14.0</c:v>
                </c:pt>
                <c:pt idx="284">
                  <c:v>-13.0</c:v>
                </c:pt>
                <c:pt idx="285">
                  <c:v>-12.0</c:v>
                </c:pt>
                <c:pt idx="286">
                  <c:v>-13.0</c:v>
                </c:pt>
                <c:pt idx="287">
                  <c:v>-14.0</c:v>
                </c:pt>
                <c:pt idx="288">
                  <c:v>-11.0</c:v>
                </c:pt>
                <c:pt idx="289">
                  <c:v>-11.0</c:v>
                </c:pt>
                <c:pt idx="290">
                  <c:v>-13.0</c:v>
                </c:pt>
                <c:pt idx="291">
                  <c:v>-12.0</c:v>
                </c:pt>
                <c:pt idx="292">
                  <c:v>-12.0</c:v>
                </c:pt>
                <c:pt idx="293">
                  <c:v>-13.0</c:v>
                </c:pt>
                <c:pt idx="294">
                  <c:v>-13.0</c:v>
                </c:pt>
                <c:pt idx="295">
                  <c:v>-14.0</c:v>
                </c:pt>
                <c:pt idx="296">
                  <c:v>-13.0</c:v>
                </c:pt>
                <c:pt idx="297">
                  <c:v>-16.0</c:v>
                </c:pt>
                <c:pt idx="298">
                  <c:v>-14.0</c:v>
                </c:pt>
                <c:pt idx="299">
                  <c:v>-14.0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Sheet1!$C$1</c:f>
              <c:strCache>
                <c:ptCount val="1"/>
                <c:pt idx="0">
                  <c:v>pause-vmi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yVal>
            <c:numRef>
              <c:f>Sheet1!$C$2:$C$301</c:f>
              <c:numCache>
                <c:formatCode>General</c:formatCode>
                <c:ptCount val="300"/>
                <c:pt idx="0">
                  <c:v>0.0</c:v>
                </c:pt>
                <c:pt idx="1">
                  <c:v>-12.0</c:v>
                </c:pt>
                <c:pt idx="2">
                  <c:v>-11.0</c:v>
                </c:pt>
                <c:pt idx="3">
                  <c:v>-12.0</c:v>
                </c:pt>
                <c:pt idx="4">
                  <c:v>18.0</c:v>
                </c:pt>
                <c:pt idx="5">
                  <c:v>-9.0</c:v>
                </c:pt>
                <c:pt idx="6">
                  <c:v>-8.0</c:v>
                </c:pt>
                <c:pt idx="7">
                  <c:v>-8.0</c:v>
                </c:pt>
                <c:pt idx="8">
                  <c:v>-7.0</c:v>
                </c:pt>
                <c:pt idx="9">
                  <c:v>16.0</c:v>
                </c:pt>
                <c:pt idx="10">
                  <c:v>-8.0</c:v>
                </c:pt>
                <c:pt idx="11">
                  <c:v>-7.0</c:v>
                </c:pt>
                <c:pt idx="12">
                  <c:v>-8.0</c:v>
                </c:pt>
                <c:pt idx="13">
                  <c:v>-10.0</c:v>
                </c:pt>
                <c:pt idx="14">
                  <c:v>-8.0</c:v>
                </c:pt>
                <c:pt idx="15">
                  <c:v>15.0</c:v>
                </c:pt>
                <c:pt idx="16">
                  <c:v>-7.0</c:v>
                </c:pt>
                <c:pt idx="17">
                  <c:v>-7.0</c:v>
                </c:pt>
                <c:pt idx="18">
                  <c:v>-7.0</c:v>
                </c:pt>
                <c:pt idx="19">
                  <c:v>-8.0</c:v>
                </c:pt>
                <c:pt idx="20">
                  <c:v>21.0</c:v>
                </c:pt>
                <c:pt idx="21">
                  <c:v>-7.0</c:v>
                </c:pt>
                <c:pt idx="22">
                  <c:v>-10.0</c:v>
                </c:pt>
                <c:pt idx="23">
                  <c:v>-6.0</c:v>
                </c:pt>
                <c:pt idx="24">
                  <c:v>-6.0</c:v>
                </c:pt>
                <c:pt idx="25">
                  <c:v>16.0</c:v>
                </c:pt>
                <c:pt idx="26">
                  <c:v>-8.0</c:v>
                </c:pt>
                <c:pt idx="27">
                  <c:v>-8.0</c:v>
                </c:pt>
                <c:pt idx="28">
                  <c:v>-8.0</c:v>
                </c:pt>
                <c:pt idx="29">
                  <c:v>-9.0</c:v>
                </c:pt>
                <c:pt idx="30">
                  <c:v>19.0</c:v>
                </c:pt>
                <c:pt idx="31">
                  <c:v>-8.0</c:v>
                </c:pt>
                <c:pt idx="32">
                  <c:v>-8.0</c:v>
                </c:pt>
                <c:pt idx="33">
                  <c:v>-8.0</c:v>
                </c:pt>
                <c:pt idx="34">
                  <c:v>-9.0</c:v>
                </c:pt>
                <c:pt idx="35">
                  <c:v>-7.0</c:v>
                </c:pt>
                <c:pt idx="36">
                  <c:v>15.0</c:v>
                </c:pt>
                <c:pt idx="37">
                  <c:v>-9.0</c:v>
                </c:pt>
                <c:pt idx="38">
                  <c:v>-9.0</c:v>
                </c:pt>
                <c:pt idx="39">
                  <c:v>-8.0</c:v>
                </c:pt>
                <c:pt idx="40">
                  <c:v>-9.0</c:v>
                </c:pt>
                <c:pt idx="41">
                  <c:v>18.0</c:v>
                </c:pt>
                <c:pt idx="42">
                  <c:v>-8.0</c:v>
                </c:pt>
                <c:pt idx="43">
                  <c:v>-8.0</c:v>
                </c:pt>
                <c:pt idx="44">
                  <c:v>-7.0</c:v>
                </c:pt>
                <c:pt idx="45">
                  <c:v>-6.0</c:v>
                </c:pt>
                <c:pt idx="46">
                  <c:v>18.0</c:v>
                </c:pt>
                <c:pt idx="47">
                  <c:v>-7.0</c:v>
                </c:pt>
                <c:pt idx="48">
                  <c:v>-8.0</c:v>
                </c:pt>
                <c:pt idx="49">
                  <c:v>-7.0</c:v>
                </c:pt>
                <c:pt idx="50">
                  <c:v>-7.0</c:v>
                </c:pt>
                <c:pt idx="51">
                  <c:v>20.0</c:v>
                </c:pt>
                <c:pt idx="52">
                  <c:v>-7.0</c:v>
                </c:pt>
                <c:pt idx="53">
                  <c:v>-10.0</c:v>
                </c:pt>
                <c:pt idx="54">
                  <c:v>-10.0</c:v>
                </c:pt>
                <c:pt idx="55">
                  <c:v>-8.0</c:v>
                </c:pt>
                <c:pt idx="56">
                  <c:v>-6.0</c:v>
                </c:pt>
                <c:pt idx="57">
                  <c:v>22.0</c:v>
                </c:pt>
                <c:pt idx="58">
                  <c:v>-6.0</c:v>
                </c:pt>
                <c:pt idx="59">
                  <c:v>-6.0</c:v>
                </c:pt>
                <c:pt idx="60">
                  <c:v>-6.0</c:v>
                </c:pt>
                <c:pt idx="61">
                  <c:v>-8.0</c:v>
                </c:pt>
                <c:pt idx="62">
                  <c:v>22.0</c:v>
                </c:pt>
                <c:pt idx="63">
                  <c:v>-5.0</c:v>
                </c:pt>
                <c:pt idx="64">
                  <c:v>-6.0</c:v>
                </c:pt>
                <c:pt idx="65">
                  <c:v>-5.0</c:v>
                </c:pt>
                <c:pt idx="66">
                  <c:v>-6.0</c:v>
                </c:pt>
                <c:pt idx="67">
                  <c:v>20.0</c:v>
                </c:pt>
                <c:pt idx="68">
                  <c:v>-9.0</c:v>
                </c:pt>
                <c:pt idx="69">
                  <c:v>-7.0</c:v>
                </c:pt>
                <c:pt idx="70">
                  <c:v>-5.0</c:v>
                </c:pt>
                <c:pt idx="71">
                  <c:v>-4.0</c:v>
                </c:pt>
                <c:pt idx="72">
                  <c:v>17.0</c:v>
                </c:pt>
                <c:pt idx="73">
                  <c:v>-9.0</c:v>
                </c:pt>
                <c:pt idx="74">
                  <c:v>-6.0</c:v>
                </c:pt>
                <c:pt idx="75">
                  <c:v>-6.0</c:v>
                </c:pt>
                <c:pt idx="76">
                  <c:v>-7.0</c:v>
                </c:pt>
                <c:pt idx="77">
                  <c:v>0.0</c:v>
                </c:pt>
                <c:pt idx="78">
                  <c:v>18.0</c:v>
                </c:pt>
                <c:pt idx="79">
                  <c:v>-6.0</c:v>
                </c:pt>
                <c:pt idx="80">
                  <c:v>-6.0</c:v>
                </c:pt>
                <c:pt idx="81">
                  <c:v>-6.0</c:v>
                </c:pt>
                <c:pt idx="82">
                  <c:v>-6.0</c:v>
                </c:pt>
                <c:pt idx="83">
                  <c:v>17.0</c:v>
                </c:pt>
                <c:pt idx="84">
                  <c:v>-4.0</c:v>
                </c:pt>
                <c:pt idx="85">
                  <c:v>-7.0</c:v>
                </c:pt>
                <c:pt idx="86">
                  <c:v>-3.0</c:v>
                </c:pt>
                <c:pt idx="87">
                  <c:v>-7.0</c:v>
                </c:pt>
                <c:pt idx="88">
                  <c:v>20.0</c:v>
                </c:pt>
                <c:pt idx="89">
                  <c:v>-6.0</c:v>
                </c:pt>
                <c:pt idx="90">
                  <c:v>-6.0</c:v>
                </c:pt>
                <c:pt idx="91">
                  <c:v>-6.0</c:v>
                </c:pt>
                <c:pt idx="92">
                  <c:v>-7.0</c:v>
                </c:pt>
                <c:pt idx="93">
                  <c:v>21.0</c:v>
                </c:pt>
                <c:pt idx="94">
                  <c:v>-6.0</c:v>
                </c:pt>
                <c:pt idx="95">
                  <c:v>-6.0</c:v>
                </c:pt>
                <c:pt idx="96">
                  <c:v>-6.0</c:v>
                </c:pt>
                <c:pt idx="97">
                  <c:v>-6.0</c:v>
                </c:pt>
                <c:pt idx="98">
                  <c:v>-5.0</c:v>
                </c:pt>
                <c:pt idx="99">
                  <c:v>19.0</c:v>
                </c:pt>
                <c:pt idx="100">
                  <c:v>-6.0</c:v>
                </c:pt>
                <c:pt idx="101">
                  <c:v>-7.0</c:v>
                </c:pt>
                <c:pt idx="102">
                  <c:v>-7.0</c:v>
                </c:pt>
                <c:pt idx="103">
                  <c:v>-7.0</c:v>
                </c:pt>
                <c:pt idx="104">
                  <c:v>18.0</c:v>
                </c:pt>
                <c:pt idx="105">
                  <c:v>-6.0</c:v>
                </c:pt>
                <c:pt idx="106">
                  <c:v>-6.0</c:v>
                </c:pt>
                <c:pt idx="107">
                  <c:v>-6.0</c:v>
                </c:pt>
                <c:pt idx="108">
                  <c:v>-8.0</c:v>
                </c:pt>
                <c:pt idx="109">
                  <c:v>21.0</c:v>
                </c:pt>
                <c:pt idx="110">
                  <c:v>-7.0</c:v>
                </c:pt>
                <c:pt idx="111">
                  <c:v>-8.0</c:v>
                </c:pt>
                <c:pt idx="112">
                  <c:v>-8.0</c:v>
                </c:pt>
                <c:pt idx="113">
                  <c:v>-7.0</c:v>
                </c:pt>
                <c:pt idx="114">
                  <c:v>18.0</c:v>
                </c:pt>
                <c:pt idx="115">
                  <c:v>-7.0</c:v>
                </c:pt>
                <c:pt idx="116">
                  <c:v>-8.0</c:v>
                </c:pt>
                <c:pt idx="117">
                  <c:v>-7.0</c:v>
                </c:pt>
                <c:pt idx="118">
                  <c:v>-7.0</c:v>
                </c:pt>
                <c:pt idx="119">
                  <c:v>-6.0</c:v>
                </c:pt>
                <c:pt idx="120">
                  <c:v>20.0</c:v>
                </c:pt>
                <c:pt idx="121">
                  <c:v>-5.0</c:v>
                </c:pt>
                <c:pt idx="122">
                  <c:v>-9.0</c:v>
                </c:pt>
                <c:pt idx="123">
                  <c:v>-8.0</c:v>
                </c:pt>
                <c:pt idx="124">
                  <c:v>-10.0</c:v>
                </c:pt>
                <c:pt idx="125">
                  <c:v>21.0</c:v>
                </c:pt>
                <c:pt idx="126">
                  <c:v>-8.0</c:v>
                </c:pt>
                <c:pt idx="127">
                  <c:v>-9.0</c:v>
                </c:pt>
                <c:pt idx="128">
                  <c:v>-10.0</c:v>
                </c:pt>
                <c:pt idx="129">
                  <c:v>-11.0</c:v>
                </c:pt>
                <c:pt idx="130">
                  <c:v>18.0</c:v>
                </c:pt>
                <c:pt idx="131">
                  <c:v>-9.0</c:v>
                </c:pt>
                <c:pt idx="132">
                  <c:v>-10.0</c:v>
                </c:pt>
                <c:pt idx="133">
                  <c:v>-9.0</c:v>
                </c:pt>
                <c:pt idx="134">
                  <c:v>-9.0</c:v>
                </c:pt>
                <c:pt idx="135">
                  <c:v>20.0</c:v>
                </c:pt>
                <c:pt idx="136">
                  <c:v>-8.0</c:v>
                </c:pt>
                <c:pt idx="137">
                  <c:v>-9.0</c:v>
                </c:pt>
                <c:pt idx="138">
                  <c:v>-9.0</c:v>
                </c:pt>
                <c:pt idx="139">
                  <c:v>-9.0</c:v>
                </c:pt>
                <c:pt idx="140">
                  <c:v>-3.0</c:v>
                </c:pt>
                <c:pt idx="141">
                  <c:v>8.0</c:v>
                </c:pt>
                <c:pt idx="142">
                  <c:v>-9.0</c:v>
                </c:pt>
                <c:pt idx="143">
                  <c:v>-10.0</c:v>
                </c:pt>
                <c:pt idx="144">
                  <c:v>-8.0</c:v>
                </c:pt>
                <c:pt idx="145">
                  <c:v>-7.0</c:v>
                </c:pt>
                <c:pt idx="146">
                  <c:v>20.0</c:v>
                </c:pt>
                <c:pt idx="147">
                  <c:v>-9.0</c:v>
                </c:pt>
                <c:pt idx="148">
                  <c:v>-9.0</c:v>
                </c:pt>
                <c:pt idx="149">
                  <c:v>-9.0</c:v>
                </c:pt>
                <c:pt idx="150">
                  <c:v>-10.0</c:v>
                </c:pt>
                <c:pt idx="151">
                  <c:v>17.0</c:v>
                </c:pt>
                <c:pt idx="152">
                  <c:v>-9.0</c:v>
                </c:pt>
                <c:pt idx="153">
                  <c:v>-9.0</c:v>
                </c:pt>
                <c:pt idx="154">
                  <c:v>-9.0</c:v>
                </c:pt>
                <c:pt idx="155">
                  <c:v>-9.0</c:v>
                </c:pt>
                <c:pt idx="156">
                  <c:v>15.0</c:v>
                </c:pt>
                <c:pt idx="157">
                  <c:v>-10.0</c:v>
                </c:pt>
                <c:pt idx="158">
                  <c:v>-9.0</c:v>
                </c:pt>
                <c:pt idx="159">
                  <c:v>-7.0</c:v>
                </c:pt>
                <c:pt idx="160">
                  <c:v>-7.0</c:v>
                </c:pt>
                <c:pt idx="161">
                  <c:v>-8.0</c:v>
                </c:pt>
                <c:pt idx="162">
                  <c:v>18.0</c:v>
                </c:pt>
                <c:pt idx="163">
                  <c:v>-9.0</c:v>
                </c:pt>
                <c:pt idx="164">
                  <c:v>-9.0</c:v>
                </c:pt>
                <c:pt idx="165">
                  <c:v>-9.0</c:v>
                </c:pt>
                <c:pt idx="166">
                  <c:v>-10.0</c:v>
                </c:pt>
                <c:pt idx="167">
                  <c:v>16.0</c:v>
                </c:pt>
                <c:pt idx="168">
                  <c:v>-8.0</c:v>
                </c:pt>
                <c:pt idx="169">
                  <c:v>-9.0</c:v>
                </c:pt>
                <c:pt idx="170">
                  <c:v>-9.0</c:v>
                </c:pt>
                <c:pt idx="171">
                  <c:v>-10.0</c:v>
                </c:pt>
                <c:pt idx="172">
                  <c:v>14.0</c:v>
                </c:pt>
                <c:pt idx="173">
                  <c:v>-8.0</c:v>
                </c:pt>
                <c:pt idx="174">
                  <c:v>-10.0</c:v>
                </c:pt>
                <c:pt idx="175">
                  <c:v>-9.0</c:v>
                </c:pt>
                <c:pt idx="176">
                  <c:v>-10.0</c:v>
                </c:pt>
                <c:pt idx="177">
                  <c:v>15.0</c:v>
                </c:pt>
                <c:pt idx="178">
                  <c:v>-10.0</c:v>
                </c:pt>
                <c:pt idx="179">
                  <c:v>-10.0</c:v>
                </c:pt>
                <c:pt idx="180">
                  <c:v>-11.0</c:v>
                </c:pt>
                <c:pt idx="181">
                  <c:v>-11.0</c:v>
                </c:pt>
                <c:pt idx="182">
                  <c:v>-10.0</c:v>
                </c:pt>
                <c:pt idx="183">
                  <c:v>17.0</c:v>
                </c:pt>
                <c:pt idx="184">
                  <c:v>-8.0</c:v>
                </c:pt>
                <c:pt idx="185">
                  <c:v>-8.0</c:v>
                </c:pt>
                <c:pt idx="186">
                  <c:v>-8.0</c:v>
                </c:pt>
                <c:pt idx="187">
                  <c:v>-6.0</c:v>
                </c:pt>
                <c:pt idx="188">
                  <c:v>19.0</c:v>
                </c:pt>
                <c:pt idx="189">
                  <c:v>-7.0</c:v>
                </c:pt>
                <c:pt idx="190">
                  <c:v>-7.0</c:v>
                </c:pt>
                <c:pt idx="191">
                  <c:v>-7.0</c:v>
                </c:pt>
                <c:pt idx="192">
                  <c:v>-7.0</c:v>
                </c:pt>
                <c:pt idx="193">
                  <c:v>21.0</c:v>
                </c:pt>
                <c:pt idx="194">
                  <c:v>-7.0</c:v>
                </c:pt>
                <c:pt idx="195">
                  <c:v>-7.0</c:v>
                </c:pt>
                <c:pt idx="196">
                  <c:v>-5.0</c:v>
                </c:pt>
                <c:pt idx="197">
                  <c:v>-5.0</c:v>
                </c:pt>
                <c:pt idx="198">
                  <c:v>23.0</c:v>
                </c:pt>
                <c:pt idx="199">
                  <c:v>-6.0</c:v>
                </c:pt>
                <c:pt idx="200">
                  <c:v>-6.0</c:v>
                </c:pt>
                <c:pt idx="201">
                  <c:v>-4.0</c:v>
                </c:pt>
                <c:pt idx="202">
                  <c:v>-5.0</c:v>
                </c:pt>
                <c:pt idx="203">
                  <c:v>0.0</c:v>
                </c:pt>
                <c:pt idx="204">
                  <c:v>17.0</c:v>
                </c:pt>
                <c:pt idx="205">
                  <c:v>-8.0</c:v>
                </c:pt>
                <c:pt idx="206">
                  <c:v>-7.0</c:v>
                </c:pt>
                <c:pt idx="207">
                  <c:v>-7.0</c:v>
                </c:pt>
                <c:pt idx="208">
                  <c:v>-8.0</c:v>
                </c:pt>
                <c:pt idx="209">
                  <c:v>18.0</c:v>
                </c:pt>
                <c:pt idx="210">
                  <c:v>-9.0</c:v>
                </c:pt>
                <c:pt idx="211">
                  <c:v>-7.0</c:v>
                </c:pt>
                <c:pt idx="212">
                  <c:v>-6.0</c:v>
                </c:pt>
                <c:pt idx="213">
                  <c:v>-8.0</c:v>
                </c:pt>
                <c:pt idx="214">
                  <c:v>20.0</c:v>
                </c:pt>
                <c:pt idx="215">
                  <c:v>-10.0</c:v>
                </c:pt>
                <c:pt idx="216">
                  <c:v>-8.0</c:v>
                </c:pt>
                <c:pt idx="217">
                  <c:v>-12.0</c:v>
                </c:pt>
                <c:pt idx="218">
                  <c:v>-10.0</c:v>
                </c:pt>
                <c:pt idx="219">
                  <c:v>22.0</c:v>
                </c:pt>
                <c:pt idx="220">
                  <c:v>-5.0</c:v>
                </c:pt>
                <c:pt idx="221">
                  <c:v>-5.0</c:v>
                </c:pt>
                <c:pt idx="222">
                  <c:v>-7.0</c:v>
                </c:pt>
                <c:pt idx="223">
                  <c:v>-9.0</c:v>
                </c:pt>
                <c:pt idx="224">
                  <c:v>-3.0</c:v>
                </c:pt>
                <c:pt idx="225">
                  <c:v>13.0</c:v>
                </c:pt>
                <c:pt idx="226">
                  <c:v>-7.0</c:v>
                </c:pt>
                <c:pt idx="227">
                  <c:v>-8.0</c:v>
                </c:pt>
                <c:pt idx="228">
                  <c:v>-7.0</c:v>
                </c:pt>
                <c:pt idx="229">
                  <c:v>-6.0</c:v>
                </c:pt>
                <c:pt idx="230">
                  <c:v>16.0</c:v>
                </c:pt>
                <c:pt idx="231">
                  <c:v>-4.0</c:v>
                </c:pt>
                <c:pt idx="232">
                  <c:v>-6.0</c:v>
                </c:pt>
                <c:pt idx="233">
                  <c:v>-7.0</c:v>
                </c:pt>
                <c:pt idx="234">
                  <c:v>-7.0</c:v>
                </c:pt>
                <c:pt idx="235">
                  <c:v>9.0</c:v>
                </c:pt>
                <c:pt idx="236">
                  <c:v>-10.0</c:v>
                </c:pt>
                <c:pt idx="237">
                  <c:v>-11.0</c:v>
                </c:pt>
                <c:pt idx="238">
                  <c:v>-10.0</c:v>
                </c:pt>
                <c:pt idx="239">
                  <c:v>-8.0</c:v>
                </c:pt>
                <c:pt idx="240">
                  <c:v>19.0</c:v>
                </c:pt>
                <c:pt idx="241">
                  <c:v>-5.0</c:v>
                </c:pt>
                <c:pt idx="242">
                  <c:v>-7.0</c:v>
                </c:pt>
                <c:pt idx="243">
                  <c:v>-5.0</c:v>
                </c:pt>
                <c:pt idx="244">
                  <c:v>-12.0</c:v>
                </c:pt>
                <c:pt idx="245">
                  <c:v>-12.0</c:v>
                </c:pt>
                <c:pt idx="246">
                  <c:v>9.0</c:v>
                </c:pt>
                <c:pt idx="247">
                  <c:v>-12.0</c:v>
                </c:pt>
                <c:pt idx="248">
                  <c:v>-12.0</c:v>
                </c:pt>
                <c:pt idx="249">
                  <c:v>-12.0</c:v>
                </c:pt>
                <c:pt idx="250">
                  <c:v>-11.0</c:v>
                </c:pt>
                <c:pt idx="251">
                  <c:v>17.0</c:v>
                </c:pt>
                <c:pt idx="252">
                  <c:v>-12.0</c:v>
                </c:pt>
                <c:pt idx="253">
                  <c:v>-10.0</c:v>
                </c:pt>
                <c:pt idx="254">
                  <c:v>-11.0</c:v>
                </c:pt>
                <c:pt idx="255">
                  <c:v>-13.0</c:v>
                </c:pt>
                <c:pt idx="256">
                  <c:v>14.0</c:v>
                </c:pt>
                <c:pt idx="257">
                  <c:v>-11.0</c:v>
                </c:pt>
                <c:pt idx="258">
                  <c:v>-11.0</c:v>
                </c:pt>
                <c:pt idx="259">
                  <c:v>-12.0</c:v>
                </c:pt>
                <c:pt idx="260">
                  <c:v>-13.0</c:v>
                </c:pt>
                <c:pt idx="261">
                  <c:v>10.0</c:v>
                </c:pt>
                <c:pt idx="262">
                  <c:v>-7.0</c:v>
                </c:pt>
                <c:pt idx="263">
                  <c:v>-12.0</c:v>
                </c:pt>
                <c:pt idx="264">
                  <c:v>-13.0</c:v>
                </c:pt>
                <c:pt idx="265">
                  <c:v>-14.0</c:v>
                </c:pt>
                <c:pt idx="266">
                  <c:v>-14.0</c:v>
                </c:pt>
                <c:pt idx="267">
                  <c:v>8.0</c:v>
                </c:pt>
                <c:pt idx="268">
                  <c:v>-9.0</c:v>
                </c:pt>
                <c:pt idx="269">
                  <c:v>-10.0</c:v>
                </c:pt>
                <c:pt idx="270">
                  <c:v>-15.0</c:v>
                </c:pt>
                <c:pt idx="271">
                  <c:v>-17.0</c:v>
                </c:pt>
                <c:pt idx="272">
                  <c:v>6.0</c:v>
                </c:pt>
                <c:pt idx="273">
                  <c:v>-16.0</c:v>
                </c:pt>
                <c:pt idx="274">
                  <c:v>-16.0</c:v>
                </c:pt>
                <c:pt idx="275">
                  <c:v>-18.0</c:v>
                </c:pt>
                <c:pt idx="276">
                  <c:v>-20.0</c:v>
                </c:pt>
                <c:pt idx="277">
                  <c:v>12.0</c:v>
                </c:pt>
                <c:pt idx="278">
                  <c:v>-9.0</c:v>
                </c:pt>
                <c:pt idx="279">
                  <c:v>-10.0</c:v>
                </c:pt>
                <c:pt idx="280">
                  <c:v>-9.0</c:v>
                </c:pt>
                <c:pt idx="281">
                  <c:v>-11.0</c:v>
                </c:pt>
                <c:pt idx="282">
                  <c:v>17.0</c:v>
                </c:pt>
                <c:pt idx="283">
                  <c:v>-12.0</c:v>
                </c:pt>
                <c:pt idx="284">
                  <c:v>-11.0</c:v>
                </c:pt>
                <c:pt idx="285">
                  <c:v>-12.0</c:v>
                </c:pt>
                <c:pt idx="286">
                  <c:v>-11.0</c:v>
                </c:pt>
                <c:pt idx="287">
                  <c:v>-9.0</c:v>
                </c:pt>
                <c:pt idx="288">
                  <c:v>16.0</c:v>
                </c:pt>
                <c:pt idx="289">
                  <c:v>-12.0</c:v>
                </c:pt>
                <c:pt idx="290">
                  <c:v>-9.0</c:v>
                </c:pt>
                <c:pt idx="291">
                  <c:v>-10.0</c:v>
                </c:pt>
                <c:pt idx="292">
                  <c:v>-9.0</c:v>
                </c:pt>
                <c:pt idx="293">
                  <c:v>16.0</c:v>
                </c:pt>
                <c:pt idx="294">
                  <c:v>-9.0</c:v>
                </c:pt>
                <c:pt idx="295">
                  <c:v>-12.0</c:v>
                </c:pt>
                <c:pt idx="296">
                  <c:v>-10.0</c:v>
                </c:pt>
                <c:pt idx="297">
                  <c:v>-10.0</c:v>
                </c:pt>
                <c:pt idx="298">
                  <c:v>19.0</c:v>
                </c:pt>
                <c:pt idx="299">
                  <c:v>-10.0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36705288"/>
        <c:axId val="-2136699464"/>
      </c:scatterChart>
      <c:valAx>
        <c:axId val="-2136705288"/>
        <c:scaling>
          <c:orientation val="minMax"/>
          <c:max val="300.0"/>
        </c:scaling>
        <c:delete val="0"/>
        <c:axPos val="b"/>
        <c:title>
          <c:tx>
            <c:rich>
              <a:bodyPr/>
              <a:lstStyle/>
              <a:p>
                <a:pPr>
                  <a:defRPr sz="2400">
                    <a:latin typeface="Candara" pitchFamily="34" charset="0"/>
                    <a:ea typeface="Verdana" pitchFamily="34" charset="0"/>
                    <a:cs typeface="Verdana" pitchFamily="34" charset="0"/>
                  </a:defRPr>
                </a:pPr>
                <a:r>
                  <a:rPr lang="en-US" sz="2400" dirty="0" smtClean="0">
                    <a:latin typeface="Candara" pitchFamily="34" charset="0"/>
                    <a:ea typeface="Verdana" pitchFamily="34" charset="0"/>
                    <a:cs typeface="Verdana" pitchFamily="34" charset="0"/>
                  </a:rPr>
                  <a:t>Time</a:t>
                </a:r>
                <a:r>
                  <a:rPr lang="zh-CN" altLang="en-US" sz="2400" dirty="0" smtClean="0">
                    <a:latin typeface="Candara" pitchFamily="34" charset="0"/>
                    <a:cs typeface="Verdana" pitchFamily="34" charset="0"/>
                  </a:rPr>
                  <a:t> </a:t>
                </a:r>
                <a:r>
                  <a:rPr lang="en-US" altLang="zh-CN" sz="2400" dirty="0" smtClean="0">
                    <a:latin typeface="Candara" pitchFamily="34" charset="0"/>
                    <a:ea typeface="Verdana" pitchFamily="34" charset="0"/>
                    <a:cs typeface="Verdana" pitchFamily="34" charset="0"/>
                  </a:rPr>
                  <a:t>(s)</a:t>
                </a:r>
                <a:endParaRPr lang="en-US" sz="2400" dirty="0">
                  <a:latin typeface="Candara" pitchFamily="34" charset="0"/>
                  <a:ea typeface="Verdana" pitchFamily="34" charset="0"/>
                  <a:cs typeface="Verdana" pitchFamily="34" charset="0"/>
                </a:endParaRPr>
              </a:p>
            </c:rich>
          </c:tx>
          <c:layout>
            <c:manualLayout>
              <c:xMode val="edge"/>
              <c:yMode val="edge"/>
              <c:x val="0.504221753112479"/>
              <c:y val="0.84626564557643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Verdana"/>
                <a:cs typeface="Verdana"/>
              </a:defRPr>
            </a:pPr>
            <a:endParaRPr lang="en-US"/>
          </a:p>
        </c:txPr>
        <c:crossAx val="-2136699464"/>
        <c:crossesAt val="-20.0"/>
        <c:crossBetween val="midCat"/>
        <c:majorUnit val="30.0"/>
      </c:valAx>
      <c:valAx>
        <c:axId val="-2136699464"/>
        <c:scaling>
          <c:orientation val="minMax"/>
          <c:max val="30.0"/>
          <c:min val="-25.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2400">
                    <a:effectLst/>
                    <a:latin typeface="Candara" pitchFamily="34" charset="0"/>
                  </a:defRPr>
                </a:pPr>
                <a:r>
                  <a:rPr lang="en-US" sz="2400" dirty="0" smtClean="0">
                    <a:effectLst/>
                    <a:latin typeface="Candara" pitchFamily="34" charset="0"/>
                    <a:cs typeface="Candara"/>
                  </a:rPr>
                  <a:t>Average</a:t>
                </a:r>
                <a:r>
                  <a:rPr lang="zh-CN" altLang="en-US" sz="2400" dirty="0" smtClean="0">
                    <a:effectLst/>
                    <a:latin typeface="Candara" pitchFamily="34" charset="0"/>
                    <a:cs typeface="Candara"/>
                  </a:rPr>
                  <a:t> </a:t>
                </a:r>
                <a:r>
                  <a:rPr lang="en-US" altLang="zh-CN" sz="2400" dirty="0" smtClean="0">
                    <a:effectLst/>
                    <a:latin typeface="Candara" pitchFamily="34" charset="0"/>
                    <a:cs typeface="Candara"/>
                  </a:rPr>
                  <a:t>Delay</a:t>
                </a:r>
                <a:r>
                  <a:rPr lang="zh-CN" altLang="en-US" sz="2400" dirty="0" smtClean="0">
                    <a:effectLst/>
                    <a:latin typeface="Candara" pitchFamily="34" charset="0"/>
                    <a:cs typeface="Candara"/>
                  </a:rPr>
                  <a:t> </a:t>
                </a:r>
                <a:endParaRPr lang="en-US" altLang="zh-CN" sz="2400" dirty="0" smtClean="0">
                  <a:effectLst/>
                  <a:latin typeface="Candara" pitchFamily="34" charset="0"/>
                  <a:cs typeface="Candara"/>
                </a:endParaRPr>
              </a:p>
              <a:p>
                <a:pPr>
                  <a:defRPr sz="2400">
                    <a:effectLst/>
                    <a:latin typeface="Candara" pitchFamily="34" charset="0"/>
                  </a:defRPr>
                </a:pPr>
                <a:r>
                  <a:rPr lang="en-US" altLang="zh-CN" sz="2400" dirty="0" smtClean="0">
                    <a:effectLst/>
                    <a:latin typeface="Candara" pitchFamily="34" charset="0"/>
                    <a:cs typeface="Candara"/>
                  </a:rPr>
                  <a:t>(TotalDelay</a:t>
                </a:r>
                <a:r>
                  <a:rPr lang="zh-CN" altLang="en-US" sz="2400" dirty="0" smtClean="0">
                    <a:effectLst/>
                    <a:latin typeface="Candara" pitchFamily="34" charset="0"/>
                    <a:cs typeface="Candara"/>
                  </a:rPr>
                  <a:t> </a:t>
                </a:r>
                <a:r>
                  <a:rPr lang="en-US" altLang="zh-CN" sz="2400" dirty="0" smtClean="0">
                    <a:effectLst/>
                    <a:latin typeface="Candara" pitchFamily="34" charset="0"/>
                    <a:cs typeface="Candara"/>
                  </a:rPr>
                  <a:t>/</a:t>
                </a:r>
                <a:r>
                  <a:rPr lang="zh-CN" altLang="en-US" sz="2400" dirty="0" smtClean="0">
                    <a:effectLst/>
                    <a:latin typeface="Candara" pitchFamily="34" charset="0"/>
                    <a:cs typeface="Candara"/>
                  </a:rPr>
                  <a:t> </a:t>
                </a:r>
                <a:r>
                  <a:rPr lang="en-US" altLang="zh-CN" sz="2400" dirty="0" smtClean="0">
                    <a:effectLst/>
                    <a:latin typeface="Candara" pitchFamily="34" charset="0"/>
                    <a:cs typeface="Candara"/>
                  </a:rPr>
                  <a:t>DeltaPacket)</a:t>
                </a:r>
                <a:endParaRPr lang="en-US" sz="2400" dirty="0">
                  <a:effectLst/>
                  <a:latin typeface="Candara" pitchFamily="34" charset="0"/>
                  <a:cs typeface="Candara"/>
                </a:endParaRPr>
              </a:p>
            </c:rich>
          </c:tx>
          <c:layout>
            <c:manualLayout>
              <c:xMode val="edge"/>
              <c:yMode val="edge"/>
              <c:x val="0.0"/>
              <c:y val="0.084194008304540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>
                <a:latin typeface="Verdana" pitchFamily="34" charset="0"/>
                <a:ea typeface="Verdana" pitchFamily="34" charset="0"/>
                <a:cs typeface="Verdana" pitchFamily="34" charset="0"/>
              </a:defRPr>
            </a:pPr>
            <a:endParaRPr lang="en-US"/>
          </a:p>
        </c:txPr>
        <c:crossAx val="-2136705288"/>
        <c:crossesAt val="-20.0"/>
        <c:crossBetween val="midCat"/>
      </c:valAx>
    </c:plotArea>
    <c:legend>
      <c:legendPos val="t"/>
      <c:layout>
        <c:manualLayout>
          <c:xMode val="edge"/>
          <c:yMode val="edge"/>
          <c:x val="0.224384054970758"/>
          <c:y val="0.027648419217959"/>
          <c:w val="0.756111830362327"/>
          <c:h val="0.115662263456344"/>
        </c:manualLayout>
      </c:layout>
      <c:overlay val="0"/>
      <c:txPr>
        <a:bodyPr/>
        <a:lstStyle/>
        <a:p>
          <a:pPr>
            <a:defRPr sz="2800">
              <a:effectLst/>
              <a:latin typeface="Candara" pitchFamily="34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85887094787823"/>
          <c:y val="0.0695586332624416"/>
          <c:w val="0.777338707426199"/>
          <c:h val="0.752343965493031"/>
        </c:manualLayout>
      </c:layout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without-vmi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yVal>
            <c:numRef>
              <c:f>Sheet1!$B$2:$B$301</c:f>
              <c:numCache>
                <c:formatCode>General</c:formatCode>
                <c:ptCount val="300"/>
                <c:pt idx="0">
                  <c:v>-19.0</c:v>
                </c:pt>
                <c:pt idx="1">
                  <c:v>-13.0</c:v>
                </c:pt>
                <c:pt idx="2">
                  <c:v>-11.0</c:v>
                </c:pt>
                <c:pt idx="3">
                  <c:v>-10.0</c:v>
                </c:pt>
                <c:pt idx="4">
                  <c:v>-10.0</c:v>
                </c:pt>
                <c:pt idx="5">
                  <c:v>-11.0</c:v>
                </c:pt>
                <c:pt idx="6">
                  <c:v>-10.0</c:v>
                </c:pt>
                <c:pt idx="7">
                  <c:v>-10.0</c:v>
                </c:pt>
                <c:pt idx="8">
                  <c:v>-9.0</c:v>
                </c:pt>
                <c:pt idx="9">
                  <c:v>-8.0</c:v>
                </c:pt>
                <c:pt idx="10">
                  <c:v>-9.0</c:v>
                </c:pt>
                <c:pt idx="11">
                  <c:v>-10.0</c:v>
                </c:pt>
                <c:pt idx="12">
                  <c:v>-9.0</c:v>
                </c:pt>
                <c:pt idx="13">
                  <c:v>-10.0</c:v>
                </c:pt>
                <c:pt idx="14">
                  <c:v>-9.0</c:v>
                </c:pt>
                <c:pt idx="15">
                  <c:v>-9.0</c:v>
                </c:pt>
                <c:pt idx="16">
                  <c:v>-8.0</c:v>
                </c:pt>
                <c:pt idx="17">
                  <c:v>-8.0</c:v>
                </c:pt>
                <c:pt idx="18">
                  <c:v>-8.0</c:v>
                </c:pt>
                <c:pt idx="19">
                  <c:v>-10.0</c:v>
                </c:pt>
                <c:pt idx="20">
                  <c:v>-11.0</c:v>
                </c:pt>
                <c:pt idx="21">
                  <c:v>-10.0</c:v>
                </c:pt>
                <c:pt idx="22">
                  <c:v>-11.0</c:v>
                </c:pt>
                <c:pt idx="23">
                  <c:v>-8.0</c:v>
                </c:pt>
                <c:pt idx="24">
                  <c:v>-7.0</c:v>
                </c:pt>
                <c:pt idx="25">
                  <c:v>-10.0</c:v>
                </c:pt>
                <c:pt idx="26">
                  <c:v>-10.0</c:v>
                </c:pt>
                <c:pt idx="27">
                  <c:v>-11.0</c:v>
                </c:pt>
                <c:pt idx="28">
                  <c:v>-13.0</c:v>
                </c:pt>
                <c:pt idx="29">
                  <c:v>-11.0</c:v>
                </c:pt>
                <c:pt idx="30">
                  <c:v>-13.0</c:v>
                </c:pt>
                <c:pt idx="31">
                  <c:v>-13.0</c:v>
                </c:pt>
                <c:pt idx="32">
                  <c:v>-13.0</c:v>
                </c:pt>
                <c:pt idx="33">
                  <c:v>-12.0</c:v>
                </c:pt>
                <c:pt idx="34">
                  <c:v>-11.0</c:v>
                </c:pt>
                <c:pt idx="35">
                  <c:v>-11.0</c:v>
                </c:pt>
                <c:pt idx="36">
                  <c:v>-12.0</c:v>
                </c:pt>
                <c:pt idx="37">
                  <c:v>-13.0</c:v>
                </c:pt>
                <c:pt idx="38">
                  <c:v>-11.0</c:v>
                </c:pt>
                <c:pt idx="39">
                  <c:v>-12.0</c:v>
                </c:pt>
                <c:pt idx="40">
                  <c:v>-11.0</c:v>
                </c:pt>
                <c:pt idx="41">
                  <c:v>-11.0</c:v>
                </c:pt>
                <c:pt idx="42">
                  <c:v>-12.0</c:v>
                </c:pt>
                <c:pt idx="43">
                  <c:v>-10.0</c:v>
                </c:pt>
                <c:pt idx="44">
                  <c:v>-10.0</c:v>
                </c:pt>
                <c:pt idx="45">
                  <c:v>-6.0</c:v>
                </c:pt>
                <c:pt idx="46">
                  <c:v>-7.0</c:v>
                </c:pt>
                <c:pt idx="47">
                  <c:v>-6.0</c:v>
                </c:pt>
                <c:pt idx="48">
                  <c:v>-7.0</c:v>
                </c:pt>
                <c:pt idx="49">
                  <c:v>-6.0</c:v>
                </c:pt>
                <c:pt idx="50">
                  <c:v>-7.0</c:v>
                </c:pt>
                <c:pt idx="51">
                  <c:v>-6.0</c:v>
                </c:pt>
                <c:pt idx="52">
                  <c:v>-5.0</c:v>
                </c:pt>
                <c:pt idx="53">
                  <c:v>-5.0</c:v>
                </c:pt>
                <c:pt idx="54">
                  <c:v>-7.0</c:v>
                </c:pt>
                <c:pt idx="55">
                  <c:v>-8.0</c:v>
                </c:pt>
                <c:pt idx="56">
                  <c:v>-7.0</c:v>
                </c:pt>
                <c:pt idx="57">
                  <c:v>-7.0</c:v>
                </c:pt>
                <c:pt idx="58">
                  <c:v>-7.0</c:v>
                </c:pt>
                <c:pt idx="59">
                  <c:v>-8.0</c:v>
                </c:pt>
                <c:pt idx="60">
                  <c:v>-7.0</c:v>
                </c:pt>
                <c:pt idx="61">
                  <c:v>-8.0</c:v>
                </c:pt>
                <c:pt idx="62">
                  <c:v>-7.0</c:v>
                </c:pt>
                <c:pt idx="63">
                  <c:v>-6.0</c:v>
                </c:pt>
                <c:pt idx="64">
                  <c:v>-8.0</c:v>
                </c:pt>
                <c:pt idx="65">
                  <c:v>-7.0</c:v>
                </c:pt>
                <c:pt idx="66">
                  <c:v>-10.0</c:v>
                </c:pt>
                <c:pt idx="67">
                  <c:v>-13.0</c:v>
                </c:pt>
                <c:pt idx="68">
                  <c:v>-12.0</c:v>
                </c:pt>
                <c:pt idx="69">
                  <c:v>-9.0</c:v>
                </c:pt>
                <c:pt idx="70">
                  <c:v>-7.0</c:v>
                </c:pt>
                <c:pt idx="71">
                  <c:v>-6.0</c:v>
                </c:pt>
                <c:pt idx="72">
                  <c:v>-6.0</c:v>
                </c:pt>
                <c:pt idx="73">
                  <c:v>-7.0</c:v>
                </c:pt>
                <c:pt idx="74">
                  <c:v>-8.0</c:v>
                </c:pt>
                <c:pt idx="75">
                  <c:v>-5.0</c:v>
                </c:pt>
                <c:pt idx="76">
                  <c:v>-5.0</c:v>
                </c:pt>
                <c:pt idx="77">
                  <c:v>-7.0</c:v>
                </c:pt>
                <c:pt idx="78">
                  <c:v>-7.0</c:v>
                </c:pt>
                <c:pt idx="79">
                  <c:v>-7.0</c:v>
                </c:pt>
                <c:pt idx="80">
                  <c:v>-6.0</c:v>
                </c:pt>
                <c:pt idx="81">
                  <c:v>-7.0</c:v>
                </c:pt>
                <c:pt idx="82">
                  <c:v>-6.0</c:v>
                </c:pt>
                <c:pt idx="83">
                  <c:v>-5.0</c:v>
                </c:pt>
                <c:pt idx="84">
                  <c:v>-6.0</c:v>
                </c:pt>
                <c:pt idx="85">
                  <c:v>-7.0</c:v>
                </c:pt>
                <c:pt idx="86">
                  <c:v>-5.0</c:v>
                </c:pt>
                <c:pt idx="87">
                  <c:v>-7.0</c:v>
                </c:pt>
                <c:pt idx="88">
                  <c:v>-9.0</c:v>
                </c:pt>
                <c:pt idx="89">
                  <c:v>-10.0</c:v>
                </c:pt>
                <c:pt idx="90">
                  <c:v>-10.0</c:v>
                </c:pt>
                <c:pt idx="91">
                  <c:v>-10.0</c:v>
                </c:pt>
                <c:pt idx="92">
                  <c:v>-10.0</c:v>
                </c:pt>
                <c:pt idx="93">
                  <c:v>-10.0</c:v>
                </c:pt>
                <c:pt idx="94">
                  <c:v>-9.0</c:v>
                </c:pt>
                <c:pt idx="95">
                  <c:v>-10.0</c:v>
                </c:pt>
                <c:pt idx="96">
                  <c:v>-10.0</c:v>
                </c:pt>
                <c:pt idx="97">
                  <c:v>-9.0</c:v>
                </c:pt>
                <c:pt idx="98">
                  <c:v>-9.0</c:v>
                </c:pt>
                <c:pt idx="99">
                  <c:v>-10.0</c:v>
                </c:pt>
                <c:pt idx="100">
                  <c:v>-10.0</c:v>
                </c:pt>
                <c:pt idx="101">
                  <c:v>-10.0</c:v>
                </c:pt>
                <c:pt idx="102">
                  <c:v>-10.0</c:v>
                </c:pt>
                <c:pt idx="103">
                  <c:v>-10.0</c:v>
                </c:pt>
                <c:pt idx="104">
                  <c:v>-10.0</c:v>
                </c:pt>
                <c:pt idx="105">
                  <c:v>-9.0</c:v>
                </c:pt>
                <c:pt idx="106">
                  <c:v>-10.0</c:v>
                </c:pt>
                <c:pt idx="107">
                  <c:v>-9.0</c:v>
                </c:pt>
                <c:pt idx="108">
                  <c:v>-10.0</c:v>
                </c:pt>
                <c:pt idx="109">
                  <c:v>-10.0</c:v>
                </c:pt>
                <c:pt idx="110">
                  <c:v>-10.0</c:v>
                </c:pt>
                <c:pt idx="111">
                  <c:v>-11.0</c:v>
                </c:pt>
                <c:pt idx="112">
                  <c:v>-10.0</c:v>
                </c:pt>
                <c:pt idx="113">
                  <c:v>-9.0</c:v>
                </c:pt>
                <c:pt idx="114">
                  <c:v>-10.0</c:v>
                </c:pt>
                <c:pt idx="115">
                  <c:v>-10.0</c:v>
                </c:pt>
                <c:pt idx="116">
                  <c:v>-10.0</c:v>
                </c:pt>
                <c:pt idx="117">
                  <c:v>-10.0</c:v>
                </c:pt>
                <c:pt idx="118">
                  <c:v>-11.0</c:v>
                </c:pt>
                <c:pt idx="119">
                  <c:v>-10.0</c:v>
                </c:pt>
                <c:pt idx="120">
                  <c:v>-12.0</c:v>
                </c:pt>
                <c:pt idx="121">
                  <c:v>-4.0</c:v>
                </c:pt>
                <c:pt idx="122">
                  <c:v>-6.0</c:v>
                </c:pt>
                <c:pt idx="123">
                  <c:v>-6.0</c:v>
                </c:pt>
                <c:pt idx="124">
                  <c:v>-7.0</c:v>
                </c:pt>
                <c:pt idx="125">
                  <c:v>-6.0</c:v>
                </c:pt>
                <c:pt idx="126">
                  <c:v>-6.0</c:v>
                </c:pt>
                <c:pt idx="127">
                  <c:v>-6.0</c:v>
                </c:pt>
                <c:pt idx="128">
                  <c:v>-6.0</c:v>
                </c:pt>
                <c:pt idx="129">
                  <c:v>-7.0</c:v>
                </c:pt>
                <c:pt idx="130">
                  <c:v>-5.0</c:v>
                </c:pt>
                <c:pt idx="131">
                  <c:v>-4.0</c:v>
                </c:pt>
                <c:pt idx="132">
                  <c:v>-5.0</c:v>
                </c:pt>
                <c:pt idx="133">
                  <c:v>-6.0</c:v>
                </c:pt>
                <c:pt idx="134">
                  <c:v>-5.0</c:v>
                </c:pt>
                <c:pt idx="135">
                  <c:v>-5.0</c:v>
                </c:pt>
                <c:pt idx="136">
                  <c:v>-5.0</c:v>
                </c:pt>
                <c:pt idx="137">
                  <c:v>-5.0</c:v>
                </c:pt>
                <c:pt idx="138">
                  <c:v>-5.0</c:v>
                </c:pt>
                <c:pt idx="139">
                  <c:v>-6.0</c:v>
                </c:pt>
                <c:pt idx="140">
                  <c:v>-4.0</c:v>
                </c:pt>
                <c:pt idx="141">
                  <c:v>-4.0</c:v>
                </c:pt>
                <c:pt idx="142">
                  <c:v>-5.0</c:v>
                </c:pt>
                <c:pt idx="143">
                  <c:v>-5.0</c:v>
                </c:pt>
                <c:pt idx="144">
                  <c:v>-4.0</c:v>
                </c:pt>
                <c:pt idx="145">
                  <c:v>-4.0</c:v>
                </c:pt>
                <c:pt idx="146">
                  <c:v>-4.0</c:v>
                </c:pt>
                <c:pt idx="147">
                  <c:v>-5.0</c:v>
                </c:pt>
                <c:pt idx="148">
                  <c:v>-5.0</c:v>
                </c:pt>
                <c:pt idx="149">
                  <c:v>-4.0</c:v>
                </c:pt>
                <c:pt idx="150">
                  <c:v>-4.0</c:v>
                </c:pt>
                <c:pt idx="151">
                  <c:v>-5.0</c:v>
                </c:pt>
                <c:pt idx="152">
                  <c:v>-5.0</c:v>
                </c:pt>
                <c:pt idx="153">
                  <c:v>-5.0</c:v>
                </c:pt>
                <c:pt idx="154">
                  <c:v>-5.0</c:v>
                </c:pt>
                <c:pt idx="155">
                  <c:v>-4.0</c:v>
                </c:pt>
                <c:pt idx="156">
                  <c:v>-4.0</c:v>
                </c:pt>
                <c:pt idx="157">
                  <c:v>-4.0</c:v>
                </c:pt>
                <c:pt idx="158">
                  <c:v>-3.0</c:v>
                </c:pt>
                <c:pt idx="159">
                  <c:v>-4.0</c:v>
                </c:pt>
                <c:pt idx="160">
                  <c:v>-4.0</c:v>
                </c:pt>
                <c:pt idx="161">
                  <c:v>-4.0</c:v>
                </c:pt>
                <c:pt idx="162">
                  <c:v>-6.0</c:v>
                </c:pt>
                <c:pt idx="163">
                  <c:v>-6.0</c:v>
                </c:pt>
                <c:pt idx="164">
                  <c:v>-5.0</c:v>
                </c:pt>
                <c:pt idx="165">
                  <c:v>-10.0</c:v>
                </c:pt>
                <c:pt idx="166">
                  <c:v>-11.0</c:v>
                </c:pt>
                <c:pt idx="167">
                  <c:v>-8.0</c:v>
                </c:pt>
                <c:pt idx="168">
                  <c:v>-10.0</c:v>
                </c:pt>
                <c:pt idx="169">
                  <c:v>-10.0</c:v>
                </c:pt>
                <c:pt idx="170">
                  <c:v>-9.0</c:v>
                </c:pt>
                <c:pt idx="171">
                  <c:v>-10.0</c:v>
                </c:pt>
                <c:pt idx="172">
                  <c:v>-10.0</c:v>
                </c:pt>
                <c:pt idx="173">
                  <c:v>-11.0</c:v>
                </c:pt>
                <c:pt idx="174">
                  <c:v>-10.0</c:v>
                </c:pt>
                <c:pt idx="175">
                  <c:v>-9.0</c:v>
                </c:pt>
                <c:pt idx="176">
                  <c:v>-10.0</c:v>
                </c:pt>
                <c:pt idx="177">
                  <c:v>-9.0</c:v>
                </c:pt>
                <c:pt idx="178">
                  <c:v>-10.0</c:v>
                </c:pt>
                <c:pt idx="179">
                  <c:v>-10.0</c:v>
                </c:pt>
                <c:pt idx="180">
                  <c:v>-8.0</c:v>
                </c:pt>
                <c:pt idx="181">
                  <c:v>-7.0</c:v>
                </c:pt>
                <c:pt idx="182">
                  <c:v>-8.0</c:v>
                </c:pt>
                <c:pt idx="183">
                  <c:v>-7.0</c:v>
                </c:pt>
                <c:pt idx="184">
                  <c:v>-7.0</c:v>
                </c:pt>
                <c:pt idx="185">
                  <c:v>-8.0</c:v>
                </c:pt>
                <c:pt idx="186">
                  <c:v>-7.0</c:v>
                </c:pt>
                <c:pt idx="187">
                  <c:v>-11.0</c:v>
                </c:pt>
                <c:pt idx="188">
                  <c:v>-9.0</c:v>
                </c:pt>
                <c:pt idx="189">
                  <c:v>-7.0</c:v>
                </c:pt>
                <c:pt idx="190">
                  <c:v>-9.0</c:v>
                </c:pt>
                <c:pt idx="191">
                  <c:v>-7.0</c:v>
                </c:pt>
                <c:pt idx="192">
                  <c:v>-7.0</c:v>
                </c:pt>
                <c:pt idx="193">
                  <c:v>-7.0</c:v>
                </c:pt>
                <c:pt idx="194">
                  <c:v>-6.0</c:v>
                </c:pt>
                <c:pt idx="195">
                  <c:v>-7.0</c:v>
                </c:pt>
                <c:pt idx="196">
                  <c:v>-7.0</c:v>
                </c:pt>
                <c:pt idx="197">
                  <c:v>-8.0</c:v>
                </c:pt>
                <c:pt idx="198">
                  <c:v>-10.0</c:v>
                </c:pt>
                <c:pt idx="199">
                  <c:v>-10.0</c:v>
                </c:pt>
                <c:pt idx="200">
                  <c:v>-8.0</c:v>
                </c:pt>
                <c:pt idx="201">
                  <c:v>-10.0</c:v>
                </c:pt>
                <c:pt idx="202">
                  <c:v>-11.0</c:v>
                </c:pt>
                <c:pt idx="203">
                  <c:v>-10.0</c:v>
                </c:pt>
                <c:pt idx="204">
                  <c:v>-9.0</c:v>
                </c:pt>
                <c:pt idx="205">
                  <c:v>-8.0</c:v>
                </c:pt>
                <c:pt idx="206">
                  <c:v>-9.0</c:v>
                </c:pt>
                <c:pt idx="207">
                  <c:v>-8.0</c:v>
                </c:pt>
                <c:pt idx="208">
                  <c:v>-9.0</c:v>
                </c:pt>
                <c:pt idx="209">
                  <c:v>-10.0</c:v>
                </c:pt>
                <c:pt idx="210">
                  <c:v>-7.0</c:v>
                </c:pt>
                <c:pt idx="211">
                  <c:v>-9.0</c:v>
                </c:pt>
                <c:pt idx="212">
                  <c:v>-12.0</c:v>
                </c:pt>
                <c:pt idx="213">
                  <c:v>-11.0</c:v>
                </c:pt>
                <c:pt idx="214">
                  <c:v>-11.0</c:v>
                </c:pt>
                <c:pt idx="215">
                  <c:v>-11.0</c:v>
                </c:pt>
                <c:pt idx="216">
                  <c:v>-10.0</c:v>
                </c:pt>
                <c:pt idx="217">
                  <c:v>-11.0</c:v>
                </c:pt>
                <c:pt idx="218">
                  <c:v>-10.0</c:v>
                </c:pt>
                <c:pt idx="219">
                  <c:v>-10.0</c:v>
                </c:pt>
                <c:pt idx="220">
                  <c:v>-12.0</c:v>
                </c:pt>
                <c:pt idx="221">
                  <c:v>-12.0</c:v>
                </c:pt>
                <c:pt idx="222">
                  <c:v>-10.0</c:v>
                </c:pt>
                <c:pt idx="223">
                  <c:v>-9.0</c:v>
                </c:pt>
                <c:pt idx="224">
                  <c:v>-11.0</c:v>
                </c:pt>
                <c:pt idx="225">
                  <c:v>-11.0</c:v>
                </c:pt>
                <c:pt idx="226">
                  <c:v>-13.0</c:v>
                </c:pt>
                <c:pt idx="227">
                  <c:v>-9.0</c:v>
                </c:pt>
                <c:pt idx="228">
                  <c:v>-8.0</c:v>
                </c:pt>
                <c:pt idx="229">
                  <c:v>-8.0</c:v>
                </c:pt>
                <c:pt idx="230">
                  <c:v>-9.0</c:v>
                </c:pt>
                <c:pt idx="231">
                  <c:v>-7.0</c:v>
                </c:pt>
                <c:pt idx="232">
                  <c:v>-11.0</c:v>
                </c:pt>
                <c:pt idx="233">
                  <c:v>-11.0</c:v>
                </c:pt>
                <c:pt idx="234">
                  <c:v>-12.0</c:v>
                </c:pt>
                <c:pt idx="235">
                  <c:v>-13.0</c:v>
                </c:pt>
                <c:pt idx="236">
                  <c:v>-9.0</c:v>
                </c:pt>
                <c:pt idx="237">
                  <c:v>-7.0</c:v>
                </c:pt>
                <c:pt idx="238">
                  <c:v>-8.0</c:v>
                </c:pt>
                <c:pt idx="239">
                  <c:v>-9.0</c:v>
                </c:pt>
                <c:pt idx="240">
                  <c:v>-9.0</c:v>
                </c:pt>
                <c:pt idx="241">
                  <c:v>-7.0</c:v>
                </c:pt>
                <c:pt idx="242">
                  <c:v>-8.0</c:v>
                </c:pt>
                <c:pt idx="243">
                  <c:v>-9.0</c:v>
                </c:pt>
                <c:pt idx="244">
                  <c:v>-9.0</c:v>
                </c:pt>
                <c:pt idx="245">
                  <c:v>-8.0</c:v>
                </c:pt>
                <c:pt idx="246">
                  <c:v>-9.0</c:v>
                </c:pt>
                <c:pt idx="247">
                  <c:v>-10.0</c:v>
                </c:pt>
                <c:pt idx="248">
                  <c:v>-7.0</c:v>
                </c:pt>
                <c:pt idx="249">
                  <c:v>-8.0</c:v>
                </c:pt>
                <c:pt idx="250">
                  <c:v>-7.0</c:v>
                </c:pt>
                <c:pt idx="251">
                  <c:v>-8.0</c:v>
                </c:pt>
                <c:pt idx="252">
                  <c:v>-6.0</c:v>
                </c:pt>
                <c:pt idx="253">
                  <c:v>-8.0</c:v>
                </c:pt>
                <c:pt idx="254">
                  <c:v>-9.0</c:v>
                </c:pt>
                <c:pt idx="255">
                  <c:v>-9.0</c:v>
                </c:pt>
                <c:pt idx="256">
                  <c:v>-10.0</c:v>
                </c:pt>
                <c:pt idx="257">
                  <c:v>-9.0</c:v>
                </c:pt>
                <c:pt idx="258">
                  <c:v>-10.0</c:v>
                </c:pt>
                <c:pt idx="259">
                  <c:v>-11.0</c:v>
                </c:pt>
                <c:pt idx="260">
                  <c:v>-10.0</c:v>
                </c:pt>
                <c:pt idx="261">
                  <c:v>-11.0</c:v>
                </c:pt>
                <c:pt idx="262">
                  <c:v>-10.0</c:v>
                </c:pt>
                <c:pt idx="263">
                  <c:v>-9.0</c:v>
                </c:pt>
                <c:pt idx="264">
                  <c:v>-11.0</c:v>
                </c:pt>
                <c:pt idx="265">
                  <c:v>-10.0</c:v>
                </c:pt>
                <c:pt idx="266">
                  <c:v>-11.0</c:v>
                </c:pt>
                <c:pt idx="267">
                  <c:v>-10.0</c:v>
                </c:pt>
                <c:pt idx="268">
                  <c:v>-11.0</c:v>
                </c:pt>
                <c:pt idx="269">
                  <c:v>-11.0</c:v>
                </c:pt>
                <c:pt idx="270">
                  <c:v>-9.0</c:v>
                </c:pt>
                <c:pt idx="271">
                  <c:v>-11.0</c:v>
                </c:pt>
                <c:pt idx="272">
                  <c:v>-10.0</c:v>
                </c:pt>
                <c:pt idx="273">
                  <c:v>-9.0</c:v>
                </c:pt>
                <c:pt idx="274">
                  <c:v>-9.0</c:v>
                </c:pt>
                <c:pt idx="275">
                  <c:v>-10.0</c:v>
                </c:pt>
                <c:pt idx="276">
                  <c:v>-13.0</c:v>
                </c:pt>
                <c:pt idx="277">
                  <c:v>-12.0</c:v>
                </c:pt>
                <c:pt idx="278">
                  <c:v>-13.0</c:v>
                </c:pt>
                <c:pt idx="279">
                  <c:v>-13.0</c:v>
                </c:pt>
                <c:pt idx="280">
                  <c:v>-12.0</c:v>
                </c:pt>
                <c:pt idx="281">
                  <c:v>-12.0</c:v>
                </c:pt>
                <c:pt idx="282">
                  <c:v>-10.0</c:v>
                </c:pt>
                <c:pt idx="283">
                  <c:v>-11.0</c:v>
                </c:pt>
                <c:pt idx="284">
                  <c:v>-11.0</c:v>
                </c:pt>
                <c:pt idx="285">
                  <c:v>-12.0</c:v>
                </c:pt>
                <c:pt idx="286">
                  <c:v>-7.0</c:v>
                </c:pt>
                <c:pt idx="287">
                  <c:v>-3.0</c:v>
                </c:pt>
                <c:pt idx="288">
                  <c:v>-3.0</c:v>
                </c:pt>
                <c:pt idx="289">
                  <c:v>-3.0</c:v>
                </c:pt>
                <c:pt idx="290">
                  <c:v>-5.0</c:v>
                </c:pt>
                <c:pt idx="291">
                  <c:v>-3.0</c:v>
                </c:pt>
                <c:pt idx="292">
                  <c:v>-3.0</c:v>
                </c:pt>
                <c:pt idx="293">
                  <c:v>-4.0</c:v>
                </c:pt>
                <c:pt idx="294">
                  <c:v>-4.0</c:v>
                </c:pt>
                <c:pt idx="295">
                  <c:v>-3.0</c:v>
                </c:pt>
                <c:pt idx="296">
                  <c:v>-1.0</c:v>
                </c:pt>
                <c:pt idx="297">
                  <c:v>-3.0</c:v>
                </c:pt>
                <c:pt idx="298">
                  <c:v>-5.0</c:v>
                </c:pt>
                <c:pt idx="299">
                  <c:v>-3.0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Sheet1!$A$1</c:f>
              <c:strCache>
                <c:ptCount val="1"/>
                <c:pt idx="0">
                  <c:v>tx-intro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yVal>
            <c:numRef>
              <c:f>Sheet1!$A$2:$A$301</c:f>
              <c:numCache>
                <c:formatCode>General</c:formatCode>
                <c:ptCount val="300"/>
                <c:pt idx="0">
                  <c:v>-11.0</c:v>
                </c:pt>
                <c:pt idx="1">
                  <c:v>-9.0</c:v>
                </c:pt>
                <c:pt idx="2">
                  <c:v>-11.0</c:v>
                </c:pt>
                <c:pt idx="3">
                  <c:v>-10.0</c:v>
                </c:pt>
                <c:pt idx="4">
                  <c:v>-9.0</c:v>
                </c:pt>
                <c:pt idx="5">
                  <c:v>-10.0</c:v>
                </c:pt>
                <c:pt idx="6">
                  <c:v>-10.0</c:v>
                </c:pt>
                <c:pt idx="7">
                  <c:v>-9.0</c:v>
                </c:pt>
                <c:pt idx="8">
                  <c:v>-8.0</c:v>
                </c:pt>
                <c:pt idx="9">
                  <c:v>-9.0</c:v>
                </c:pt>
                <c:pt idx="10">
                  <c:v>-10.0</c:v>
                </c:pt>
                <c:pt idx="11">
                  <c:v>-10.0</c:v>
                </c:pt>
                <c:pt idx="12">
                  <c:v>-9.0</c:v>
                </c:pt>
                <c:pt idx="13">
                  <c:v>-8.0</c:v>
                </c:pt>
                <c:pt idx="14">
                  <c:v>-7.0</c:v>
                </c:pt>
                <c:pt idx="15">
                  <c:v>-7.0</c:v>
                </c:pt>
                <c:pt idx="16">
                  <c:v>-8.0</c:v>
                </c:pt>
                <c:pt idx="17">
                  <c:v>-8.0</c:v>
                </c:pt>
                <c:pt idx="18">
                  <c:v>-9.0</c:v>
                </c:pt>
                <c:pt idx="19">
                  <c:v>-11.0</c:v>
                </c:pt>
                <c:pt idx="20">
                  <c:v>-12.0</c:v>
                </c:pt>
                <c:pt idx="21">
                  <c:v>-11.0</c:v>
                </c:pt>
                <c:pt idx="22">
                  <c:v>-10.0</c:v>
                </c:pt>
                <c:pt idx="23">
                  <c:v>-9.0</c:v>
                </c:pt>
                <c:pt idx="24">
                  <c:v>-11.0</c:v>
                </c:pt>
                <c:pt idx="25">
                  <c:v>-9.0</c:v>
                </c:pt>
                <c:pt idx="26">
                  <c:v>-13.0</c:v>
                </c:pt>
                <c:pt idx="27">
                  <c:v>-12.0</c:v>
                </c:pt>
                <c:pt idx="28">
                  <c:v>-11.0</c:v>
                </c:pt>
                <c:pt idx="29">
                  <c:v>-14.0</c:v>
                </c:pt>
                <c:pt idx="30">
                  <c:v>-13.0</c:v>
                </c:pt>
                <c:pt idx="31">
                  <c:v>-13.0</c:v>
                </c:pt>
                <c:pt idx="32">
                  <c:v>-12.0</c:v>
                </c:pt>
                <c:pt idx="33">
                  <c:v>-12.0</c:v>
                </c:pt>
                <c:pt idx="34">
                  <c:v>-12.0</c:v>
                </c:pt>
                <c:pt idx="35">
                  <c:v>-12.0</c:v>
                </c:pt>
                <c:pt idx="36">
                  <c:v>-13.0</c:v>
                </c:pt>
                <c:pt idx="37">
                  <c:v>-13.0</c:v>
                </c:pt>
                <c:pt idx="38">
                  <c:v>-8.0</c:v>
                </c:pt>
                <c:pt idx="39">
                  <c:v>-8.0</c:v>
                </c:pt>
                <c:pt idx="40">
                  <c:v>-10.0</c:v>
                </c:pt>
                <c:pt idx="41">
                  <c:v>-10.0</c:v>
                </c:pt>
                <c:pt idx="42">
                  <c:v>-9.0</c:v>
                </c:pt>
                <c:pt idx="43">
                  <c:v>-8.0</c:v>
                </c:pt>
                <c:pt idx="44">
                  <c:v>-9.0</c:v>
                </c:pt>
                <c:pt idx="45">
                  <c:v>-7.0</c:v>
                </c:pt>
                <c:pt idx="46">
                  <c:v>-7.0</c:v>
                </c:pt>
                <c:pt idx="47">
                  <c:v>-7.0</c:v>
                </c:pt>
                <c:pt idx="48">
                  <c:v>-8.0</c:v>
                </c:pt>
                <c:pt idx="49">
                  <c:v>-7.0</c:v>
                </c:pt>
                <c:pt idx="50">
                  <c:v>-7.0</c:v>
                </c:pt>
                <c:pt idx="51">
                  <c:v>-6.0</c:v>
                </c:pt>
                <c:pt idx="52">
                  <c:v>-7.0</c:v>
                </c:pt>
                <c:pt idx="53">
                  <c:v>-7.0</c:v>
                </c:pt>
                <c:pt idx="54">
                  <c:v>-7.0</c:v>
                </c:pt>
                <c:pt idx="55">
                  <c:v>-7.0</c:v>
                </c:pt>
                <c:pt idx="56">
                  <c:v>-8.0</c:v>
                </c:pt>
                <c:pt idx="57">
                  <c:v>-7.0</c:v>
                </c:pt>
                <c:pt idx="58">
                  <c:v>-8.0</c:v>
                </c:pt>
                <c:pt idx="59">
                  <c:v>-8.0</c:v>
                </c:pt>
                <c:pt idx="60">
                  <c:v>-7.0</c:v>
                </c:pt>
                <c:pt idx="61">
                  <c:v>-7.0</c:v>
                </c:pt>
                <c:pt idx="62">
                  <c:v>-7.0</c:v>
                </c:pt>
                <c:pt idx="63">
                  <c:v>-7.0</c:v>
                </c:pt>
                <c:pt idx="64">
                  <c:v>-10.0</c:v>
                </c:pt>
                <c:pt idx="65">
                  <c:v>-10.0</c:v>
                </c:pt>
                <c:pt idx="66">
                  <c:v>-15.0</c:v>
                </c:pt>
                <c:pt idx="67">
                  <c:v>-11.0</c:v>
                </c:pt>
                <c:pt idx="68">
                  <c:v>-10.0</c:v>
                </c:pt>
                <c:pt idx="69">
                  <c:v>-9.0</c:v>
                </c:pt>
                <c:pt idx="70">
                  <c:v>-8.0</c:v>
                </c:pt>
                <c:pt idx="71">
                  <c:v>-6.0</c:v>
                </c:pt>
                <c:pt idx="72">
                  <c:v>-7.0</c:v>
                </c:pt>
                <c:pt idx="73">
                  <c:v>-7.0</c:v>
                </c:pt>
                <c:pt idx="74">
                  <c:v>-8.0</c:v>
                </c:pt>
                <c:pt idx="75">
                  <c:v>-7.0</c:v>
                </c:pt>
                <c:pt idx="76">
                  <c:v>-10.0</c:v>
                </c:pt>
                <c:pt idx="77">
                  <c:v>-10.0</c:v>
                </c:pt>
                <c:pt idx="78">
                  <c:v>-10.0</c:v>
                </c:pt>
                <c:pt idx="79">
                  <c:v>-9.0</c:v>
                </c:pt>
                <c:pt idx="80">
                  <c:v>-9.0</c:v>
                </c:pt>
                <c:pt idx="81">
                  <c:v>-7.0</c:v>
                </c:pt>
                <c:pt idx="82">
                  <c:v>-7.0</c:v>
                </c:pt>
                <c:pt idx="83">
                  <c:v>-7.0</c:v>
                </c:pt>
                <c:pt idx="84">
                  <c:v>-7.0</c:v>
                </c:pt>
                <c:pt idx="85">
                  <c:v>-7.0</c:v>
                </c:pt>
                <c:pt idx="86">
                  <c:v>-7.0</c:v>
                </c:pt>
                <c:pt idx="87">
                  <c:v>-9.0</c:v>
                </c:pt>
                <c:pt idx="88">
                  <c:v>-9.0</c:v>
                </c:pt>
                <c:pt idx="89">
                  <c:v>-9.0</c:v>
                </c:pt>
                <c:pt idx="90">
                  <c:v>-9.0</c:v>
                </c:pt>
                <c:pt idx="91">
                  <c:v>-9.0</c:v>
                </c:pt>
                <c:pt idx="92">
                  <c:v>-9.0</c:v>
                </c:pt>
                <c:pt idx="93">
                  <c:v>-10.0</c:v>
                </c:pt>
                <c:pt idx="94">
                  <c:v>-10.0</c:v>
                </c:pt>
                <c:pt idx="95">
                  <c:v>-10.0</c:v>
                </c:pt>
                <c:pt idx="96">
                  <c:v>-11.0</c:v>
                </c:pt>
                <c:pt idx="97">
                  <c:v>-10.0</c:v>
                </c:pt>
                <c:pt idx="98">
                  <c:v>-10.0</c:v>
                </c:pt>
                <c:pt idx="99">
                  <c:v>-11.0</c:v>
                </c:pt>
                <c:pt idx="100">
                  <c:v>-11.0</c:v>
                </c:pt>
                <c:pt idx="101">
                  <c:v>-9.0</c:v>
                </c:pt>
                <c:pt idx="102">
                  <c:v>-10.0</c:v>
                </c:pt>
                <c:pt idx="103">
                  <c:v>-12.0</c:v>
                </c:pt>
                <c:pt idx="104">
                  <c:v>-11.0</c:v>
                </c:pt>
                <c:pt idx="105">
                  <c:v>-12.0</c:v>
                </c:pt>
                <c:pt idx="106">
                  <c:v>-12.0</c:v>
                </c:pt>
                <c:pt idx="107">
                  <c:v>-11.0</c:v>
                </c:pt>
                <c:pt idx="108">
                  <c:v>-11.0</c:v>
                </c:pt>
                <c:pt idx="109">
                  <c:v>-11.0</c:v>
                </c:pt>
                <c:pt idx="110">
                  <c:v>-12.0</c:v>
                </c:pt>
                <c:pt idx="111">
                  <c:v>-10.0</c:v>
                </c:pt>
                <c:pt idx="112">
                  <c:v>-10.0</c:v>
                </c:pt>
                <c:pt idx="113">
                  <c:v>-11.0</c:v>
                </c:pt>
                <c:pt idx="114">
                  <c:v>-11.0</c:v>
                </c:pt>
                <c:pt idx="115">
                  <c:v>-10.0</c:v>
                </c:pt>
                <c:pt idx="116">
                  <c:v>-11.0</c:v>
                </c:pt>
                <c:pt idx="117">
                  <c:v>-11.0</c:v>
                </c:pt>
                <c:pt idx="118">
                  <c:v>-12.0</c:v>
                </c:pt>
                <c:pt idx="119">
                  <c:v>-11.0</c:v>
                </c:pt>
                <c:pt idx="120">
                  <c:v>-6.0</c:v>
                </c:pt>
                <c:pt idx="121">
                  <c:v>-12.0</c:v>
                </c:pt>
                <c:pt idx="122">
                  <c:v>-11.0</c:v>
                </c:pt>
                <c:pt idx="123">
                  <c:v>-10.0</c:v>
                </c:pt>
                <c:pt idx="124">
                  <c:v>-10.0</c:v>
                </c:pt>
                <c:pt idx="125">
                  <c:v>-8.0</c:v>
                </c:pt>
                <c:pt idx="126">
                  <c:v>-7.0</c:v>
                </c:pt>
                <c:pt idx="127">
                  <c:v>-6.0</c:v>
                </c:pt>
                <c:pt idx="128">
                  <c:v>-6.0</c:v>
                </c:pt>
                <c:pt idx="129">
                  <c:v>-9.0</c:v>
                </c:pt>
                <c:pt idx="130">
                  <c:v>-8.0</c:v>
                </c:pt>
                <c:pt idx="131">
                  <c:v>-7.0</c:v>
                </c:pt>
                <c:pt idx="132">
                  <c:v>-9.0</c:v>
                </c:pt>
                <c:pt idx="133">
                  <c:v>-9.0</c:v>
                </c:pt>
                <c:pt idx="134">
                  <c:v>-9.0</c:v>
                </c:pt>
                <c:pt idx="135">
                  <c:v>-11.0</c:v>
                </c:pt>
                <c:pt idx="136">
                  <c:v>-7.0</c:v>
                </c:pt>
                <c:pt idx="137">
                  <c:v>-10.0</c:v>
                </c:pt>
                <c:pt idx="138">
                  <c:v>-11.0</c:v>
                </c:pt>
                <c:pt idx="139">
                  <c:v>-11.0</c:v>
                </c:pt>
                <c:pt idx="140">
                  <c:v>-12.0</c:v>
                </c:pt>
                <c:pt idx="141">
                  <c:v>-10.0</c:v>
                </c:pt>
                <c:pt idx="142">
                  <c:v>-12.0</c:v>
                </c:pt>
                <c:pt idx="143">
                  <c:v>-12.0</c:v>
                </c:pt>
                <c:pt idx="144">
                  <c:v>-8.0</c:v>
                </c:pt>
                <c:pt idx="145">
                  <c:v>-9.0</c:v>
                </c:pt>
                <c:pt idx="146">
                  <c:v>-9.0</c:v>
                </c:pt>
                <c:pt idx="147">
                  <c:v>-12.0</c:v>
                </c:pt>
                <c:pt idx="148">
                  <c:v>-12.0</c:v>
                </c:pt>
                <c:pt idx="149">
                  <c:v>-9.0</c:v>
                </c:pt>
                <c:pt idx="150">
                  <c:v>-11.0</c:v>
                </c:pt>
                <c:pt idx="151">
                  <c:v>-10.0</c:v>
                </c:pt>
                <c:pt idx="152">
                  <c:v>-10.0</c:v>
                </c:pt>
                <c:pt idx="153">
                  <c:v>-11.0</c:v>
                </c:pt>
                <c:pt idx="154">
                  <c:v>-9.0</c:v>
                </c:pt>
                <c:pt idx="155">
                  <c:v>-9.0</c:v>
                </c:pt>
                <c:pt idx="156">
                  <c:v>-8.0</c:v>
                </c:pt>
                <c:pt idx="157">
                  <c:v>-7.0</c:v>
                </c:pt>
                <c:pt idx="158">
                  <c:v>-8.0</c:v>
                </c:pt>
                <c:pt idx="159">
                  <c:v>-9.0</c:v>
                </c:pt>
                <c:pt idx="160">
                  <c:v>-6.0</c:v>
                </c:pt>
                <c:pt idx="161">
                  <c:v>-9.0</c:v>
                </c:pt>
                <c:pt idx="162">
                  <c:v>-10.0</c:v>
                </c:pt>
                <c:pt idx="163">
                  <c:v>-10.0</c:v>
                </c:pt>
                <c:pt idx="164">
                  <c:v>-8.0</c:v>
                </c:pt>
                <c:pt idx="165">
                  <c:v>-8.0</c:v>
                </c:pt>
                <c:pt idx="166">
                  <c:v>-9.0</c:v>
                </c:pt>
                <c:pt idx="167">
                  <c:v>-9.0</c:v>
                </c:pt>
                <c:pt idx="168">
                  <c:v>-10.0</c:v>
                </c:pt>
                <c:pt idx="169">
                  <c:v>-10.0</c:v>
                </c:pt>
                <c:pt idx="170">
                  <c:v>-8.0</c:v>
                </c:pt>
                <c:pt idx="171">
                  <c:v>-11.0</c:v>
                </c:pt>
                <c:pt idx="172">
                  <c:v>-9.0</c:v>
                </c:pt>
                <c:pt idx="173">
                  <c:v>-8.0</c:v>
                </c:pt>
                <c:pt idx="174">
                  <c:v>-8.0</c:v>
                </c:pt>
                <c:pt idx="175">
                  <c:v>-9.0</c:v>
                </c:pt>
                <c:pt idx="176">
                  <c:v>-8.0</c:v>
                </c:pt>
                <c:pt idx="177">
                  <c:v>-9.0</c:v>
                </c:pt>
                <c:pt idx="178">
                  <c:v>-9.0</c:v>
                </c:pt>
                <c:pt idx="179">
                  <c:v>-10.0</c:v>
                </c:pt>
                <c:pt idx="180">
                  <c:v>-10.0</c:v>
                </c:pt>
                <c:pt idx="181">
                  <c:v>-10.0</c:v>
                </c:pt>
                <c:pt idx="182">
                  <c:v>-11.0</c:v>
                </c:pt>
                <c:pt idx="183">
                  <c:v>-10.0</c:v>
                </c:pt>
                <c:pt idx="184">
                  <c:v>-9.0</c:v>
                </c:pt>
                <c:pt idx="185">
                  <c:v>-9.0</c:v>
                </c:pt>
                <c:pt idx="186">
                  <c:v>-9.0</c:v>
                </c:pt>
                <c:pt idx="187">
                  <c:v>-9.0</c:v>
                </c:pt>
                <c:pt idx="188">
                  <c:v>-9.0</c:v>
                </c:pt>
                <c:pt idx="189">
                  <c:v>-9.0</c:v>
                </c:pt>
                <c:pt idx="190">
                  <c:v>-8.0</c:v>
                </c:pt>
                <c:pt idx="191">
                  <c:v>-12.0</c:v>
                </c:pt>
                <c:pt idx="192">
                  <c:v>-13.0</c:v>
                </c:pt>
                <c:pt idx="193">
                  <c:v>-13.0</c:v>
                </c:pt>
                <c:pt idx="194">
                  <c:v>-12.0</c:v>
                </c:pt>
                <c:pt idx="195">
                  <c:v>-8.0</c:v>
                </c:pt>
                <c:pt idx="196">
                  <c:v>-10.0</c:v>
                </c:pt>
                <c:pt idx="197">
                  <c:v>-8.0</c:v>
                </c:pt>
                <c:pt idx="198">
                  <c:v>-10.0</c:v>
                </c:pt>
                <c:pt idx="199">
                  <c:v>-11.0</c:v>
                </c:pt>
                <c:pt idx="200">
                  <c:v>-10.0</c:v>
                </c:pt>
                <c:pt idx="201">
                  <c:v>-10.0</c:v>
                </c:pt>
                <c:pt idx="202">
                  <c:v>-9.0</c:v>
                </c:pt>
                <c:pt idx="203">
                  <c:v>-9.0</c:v>
                </c:pt>
                <c:pt idx="204">
                  <c:v>-12.0</c:v>
                </c:pt>
                <c:pt idx="205">
                  <c:v>-11.0</c:v>
                </c:pt>
                <c:pt idx="206">
                  <c:v>-13.0</c:v>
                </c:pt>
                <c:pt idx="207">
                  <c:v>-11.0</c:v>
                </c:pt>
                <c:pt idx="208">
                  <c:v>-12.0</c:v>
                </c:pt>
                <c:pt idx="209">
                  <c:v>-12.0</c:v>
                </c:pt>
                <c:pt idx="210">
                  <c:v>-12.0</c:v>
                </c:pt>
                <c:pt idx="211">
                  <c:v>-11.0</c:v>
                </c:pt>
                <c:pt idx="212">
                  <c:v>-11.0</c:v>
                </c:pt>
                <c:pt idx="213">
                  <c:v>-11.0</c:v>
                </c:pt>
                <c:pt idx="214">
                  <c:v>-10.0</c:v>
                </c:pt>
                <c:pt idx="215">
                  <c:v>-10.0</c:v>
                </c:pt>
                <c:pt idx="216">
                  <c:v>-12.0</c:v>
                </c:pt>
                <c:pt idx="217">
                  <c:v>-12.0</c:v>
                </c:pt>
                <c:pt idx="218">
                  <c:v>-15.0</c:v>
                </c:pt>
                <c:pt idx="219">
                  <c:v>-13.0</c:v>
                </c:pt>
                <c:pt idx="220">
                  <c:v>-11.0</c:v>
                </c:pt>
                <c:pt idx="221">
                  <c:v>-10.0</c:v>
                </c:pt>
                <c:pt idx="222">
                  <c:v>-10.0</c:v>
                </c:pt>
                <c:pt idx="223">
                  <c:v>-11.0</c:v>
                </c:pt>
                <c:pt idx="224">
                  <c:v>-11.0</c:v>
                </c:pt>
                <c:pt idx="225">
                  <c:v>-9.0</c:v>
                </c:pt>
                <c:pt idx="226">
                  <c:v>-9.0</c:v>
                </c:pt>
                <c:pt idx="227">
                  <c:v>-10.0</c:v>
                </c:pt>
                <c:pt idx="228">
                  <c:v>-11.0</c:v>
                </c:pt>
                <c:pt idx="229">
                  <c:v>-9.0</c:v>
                </c:pt>
                <c:pt idx="230">
                  <c:v>-9.0</c:v>
                </c:pt>
                <c:pt idx="231">
                  <c:v>-11.0</c:v>
                </c:pt>
                <c:pt idx="232">
                  <c:v>-9.0</c:v>
                </c:pt>
                <c:pt idx="233">
                  <c:v>-9.0</c:v>
                </c:pt>
                <c:pt idx="234">
                  <c:v>-11.0</c:v>
                </c:pt>
                <c:pt idx="235">
                  <c:v>-10.0</c:v>
                </c:pt>
                <c:pt idx="236">
                  <c:v>-9.0</c:v>
                </c:pt>
                <c:pt idx="237">
                  <c:v>-10.0</c:v>
                </c:pt>
                <c:pt idx="238">
                  <c:v>-11.0</c:v>
                </c:pt>
                <c:pt idx="239">
                  <c:v>-10.0</c:v>
                </c:pt>
                <c:pt idx="240">
                  <c:v>-10.0</c:v>
                </c:pt>
                <c:pt idx="241">
                  <c:v>-11.0</c:v>
                </c:pt>
                <c:pt idx="242">
                  <c:v>-12.0</c:v>
                </c:pt>
                <c:pt idx="243">
                  <c:v>-11.0</c:v>
                </c:pt>
                <c:pt idx="244">
                  <c:v>-11.0</c:v>
                </c:pt>
                <c:pt idx="245">
                  <c:v>-10.0</c:v>
                </c:pt>
                <c:pt idx="246">
                  <c:v>-12.0</c:v>
                </c:pt>
                <c:pt idx="247">
                  <c:v>-11.0</c:v>
                </c:pt>
                <c:pt idx="248">
                  <c:v>-12.0</c:v>
                </c:pt>
                <c:pt idx="249">
                  <c:v>-11.0</c:v>
                </c:pt>
                <c:pt idx="250">
                  <c:v>-11.0</c:v>
                </c:pt>
                <c:pt idx="251">
                  <c:v>-12.0</c:v>
                </c:pt>
                <c:pt idx="252">
                  <c:v>-13.0</c:v>
                </c:pt>
                <c:pt idx="253">
                  <c:v>-13.0</c:v>
                </c:pt>
                <c:pt idx="254">
                  <c:v>-12.0</c:v>
                </c:pt>
                <c:pt idx="255">
                  <c:v>-11.0</c:v>
                </c:pt>
                <c:pt idx="256">
                  <c:v>-11.0</c:v>
                </c:pt>
                <c:pt idx="257">
                  <c:v>-11.0</c:v>
                </c:pt>
                <c:pt idx="258">
                  <c:v>-13.0</c:v>
                </c:pt>
                <c:pt idx="259">
                  <c:v>-14.0</c:v>
                </c:pt>
                <c:pt idx="260">
                  <c:v>-13.0</c:v>
                </c:pt>
                <c:pt idx="261">
                  <c:v>-11.0</c:v>
                </c:pt>
                <c:pt idx="262">
                  <c:v>-9.0</c:v>
                </c:pt>
                <c:pt idx="263">
                  <c:v>-9.0</c:v>
                </c:pt>
                <c:pt idx="264">
                  <c:v>-8.0</c:v>
                </c:pt>
                <c:pt idx="265">
                  <c:v>-9.0</c:v>
                </c:pt>
                <c:pt idx="266">
                  <c:v>-9.0</c:v>
                </c:pt>
                <c:pt idx="267">
                  <c:v>-9.0</c:v>
                </c:pt>
                <c:pt idx="268">
                  <c:v>-8.0</c:v>
                </c:pt>
                <c:pt idx="269">
                  <c:v>-8.0</c:v>
                </c:pt>
                <c:pt idx="270">
                  <c:v>-9.0</c:v>
                </c:pt>
                <c:pt idx="271">
                  <c:v>-9.0</c:v>
                </c:pt>
                <c:pt idx="272">
                  <c:v>-10.0</c:v>
                </c:pt>
                <c:pt idx="273">
                  <c:v>-13.0</c:v>
                </c:pt>
                <c:pt idx="274">
                  <c:v>-12.0</c:v>
                </c:pt>
                <c:pt idx="275">
                  <c:v>-11.0</c:v>
                </c:pt>
                <c:pt idx="276">
                  <c:v>-11.0</c:v>
                </c:pt>
                <c:pt idx="277">
                  <c:v>-10.0</c:v>
                </c:pt>
                <c:pt idx="278">
                  <c:v>-11.0</c:v>
                </c:pt>
                <c:pt idx="279">
                  <c:v>-13.0</c:v>
                </c:pt>
                <c:pt idx="280">
                  <c:v>-13.0</c:v>
                </c:pt>
                <c:pt idx="281">
                  <c:v>-11.0</c:v>
                </c:pt>
                <c:pt idx="282">
                  <c:v>-14.0</c:v>
                </c:pt>
                <c:pt idx="283">
                  <c:v>-14.0</c:v>
                </c:pt>
                <c:pt idx="284">
                  <c:v>-13.0</c:v>
                </c:pt>
                <c:pt idx="285">
                  <c:v>-12.0</c:v>
                </c:pt>
                <c:pt idx="286">
                  <c:v>-13.0</c:v>
                </c:pt>
                <c:pt idx="287">
                  <c:v>-14.0</c:v>
                </c:pt>
                <c:pt idx="288">
                  <c:v>-11.0</c:v>
                </c:pt>
                <c:pt idx="289">
                  <c:v>-11.0</c:v>
                </c:pt>
                <c:pt idx="290">
                  <c:v>-13.0</c:v>
                </c:pt>
                <c:pt idx="291">
                  <c:v>-12.0</c:v>
                </c:pt>
                <c:pt idx="292">
                  <c:v>-12.0</c:v>
                </c:pt>
                <c:pt idx="293">
                  <c:v>-13.0</c:v>
                </c:pt>
                <c:pt idx="294">
                  <c:v>-13.0</c:v>
                </c:pt>
                <c:pt idx="295">
                  <c:v>-14.0</c:v>
                </c:pt>
                <c:pt idx="296">
                  <c:v>-13.0</c:v>
                </c:pt>
                <c:pt idx="297">
                  <c:v>-16.0</c:v>
                </c:pt>
                <c:pt idx="298">
                  <c:v>-14.0</c:v>
                </c:pt>
                <c:pt idx="299">
                  <c:v>-14.0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Sheet1!$C$1</c:f>
              <c:strCache>
                <c:ptCount val="1"/>
                <c:pt idx="0">
                  <c:v>pause-vmi</c:v>
                </c:pt>
              </c:strCache>
            </c:strRef>
          </c:tx>
          <c:spPr>
            <a:ln>
              <a:solidFill>
                <a:schemeClr val="bg1">
                  <a:lumMod val="75000"/>
                </a:schemeClr>
              </a:solidFill>
            </a:ln>
          </c:spPr>
          <c:marker>
            <c:symbol val="none"/>
          </c:marker>
          <c:yVal>
            <c:numRef>
              <c:f>Sheet1!$C$2:$C$301</c:f>
              <c:numCache>
                <c:formatCode>General</c:formatCode>
                <c:ptCount val="300"/>
                <c:pt idx="0">
                  <c:v>0.0</c:v>
                </c:pt>
                <c:pt idx="1">
                  <c:v>-12.0</c:v>
                </c:pt>
                <c:pt idx="2">
                  <c:v>-11.0</c:v>
                </c:pt>
                <c:pt idx="3">
                  <c:v>-12.0</c:v>
                </c:pt>
                <c:pt idx="4">
                  <c:v>18.0</c:v>
                </c:pt>
                <c:pt idx="5">
                  <c:v>-9.0</c:v>
                </c:pt>
                <c:pt idx="6">
                  <c:v>-8.0</c:v>
                </c:pt>
                <c:pt idx="7">
                  <c:v>-8.0</c:v>
                </c:pt>
                <c:pt idx="8">
                  <c:v>-7.0</c:v>
                </c:pt>
                <c:pt idx="9">
                  <c:v>16.0</c:v>
                </c:pt>
                <c:pt idx="10">
                  <c:v>-8.0</c:v>
                </c:pt>
                <c:pt idx="11">
                  <c:v>-7.0</c:v>
                </c:pt>
                <c:pt idx="12">
                  <c:v>-8.0</c:v>
                </c:pt>
                <c:pt idx="13">
                  <c:v>-10.0</c:v>
                </c:pt>
                <c:pt idx="14">
                  <c:v>-8.0</c:v>
                </c:pt>
                <c:pt idx="15">
                  <c:v>15.0</c:v>
                </c:pt>
                <c:pt idx="16">
                  <c:v>-7.0</c:v>
                </c:pt>
                <c:pt idx="17">
                  <c:v>-7.0</c:v>
                </c:pt>
                <c:pt idx="18">
                  <c:v>-7.0</c:v>
                </c:pt>
                <c:pt idx="19">
                  <c:v>-8.0</c:v>
                </c:pt>
                <c:pt idx="20">
                  <c:v>21.0</c:v>
                </c:pt>
                <c:pt idx="21">
                  <c:v>-7.0</c:v>
                </c:pt>
                <c:pt idx="22">
                  <c:v>-10.0</c:v>
                </c:pt>
                <c:pt idx="23">
                  <c:v>-6.0</c:v>
                </c:pt>
                <c:pt idx="24">
                  <c:v>-6.0</c:v>
                </c:pt>
                <c:pt idx="25">
                  <c:v>16.0</c:v>
                </c:pt>
                <c:pt idx="26">
                  <c:v>-8.0</c:v>
                </c:pt>
                <c:pt idx="27">
                  <c:v>-8.0</c:v>
                </c:pt>
                <c:pt idx="28">
                  <c:v>-8.0</c:v>
                </c:pt>
                <c:pt idx="29">
                  <c:v>-9.0</c:v>
                </c:pt>
                <c:pt idx="30">
                  <c:v>19.0</c:v>
                </c:pt>
                <c:pt idx="31">
                  <c:v>-8.0</c:v>
                </c:pt>
                <c:pt idx="32">
                  <c:v>-8.0</c:v>
                </c:pt>
                <c:pt idx="33">
                  <c:v>-8.0</c:v>
                </c:pt>
                <c:pt idx="34">
                  <c:v>-9.0</c:v>
                </c:pt>
                <c:pt idx="35">
                  <c:v>-7.0</c:v>
                </c:pt>
                <c:pt idx="36">
                  <c:v>15.0</c:v>
                </c:pt>
                <c:pt idx="37">
                  <c:v>-9.0</c:v>
                </c:pt>
                <c:pt idx="38">
                  <c:v>-9.0</c:v>
                </c:pt>
                <c:pt idx="39">
                  <c:v>-8.0</c:v>
                </c:pt>
                <c:pt idx="40">
                  <c:v>-9.0</c:v>
                </c:pt>
                <c:pt idx="41">
                  <c:v>18.0</c:v>
                </c:pt>
                <c:pt idx="42">
                  <c:v>-8.0</c:v>
                </c:pt>
                <c:pt idx="43">
                  <c:v>-8.0</c:v>
                </c:pt>
                <c:pt idx="44">
                  <c:v>-7.0</c:v>
                </c:pt>
                <c:pt idx="45">
                  <c:v>-6.0</c:v>
                </c:pt>
                <c:pt idx="46">
                  <c:v>18.0</c:v>
                </c:pt>
                <c:pt idx="47">
                  <c:v>-7.0</c:v>
                </c:pt>
                <c:pt idx="48">
                  <c:v>-8.0</c:v>
                </c:pt>
                <c:pt idx="49">
                  <c:v>-7.0</c:v>
                </c:pt>
                <c:pt idx="50">
                  <c:v>-7.0</c:v>
                </c:pt>
                <c:pt idx="51">
                  <c:v>20.0</c:v>
                </c:pt>
                <c:pt idx="52">
                  <c:v>-7.0</c:v>
                </c:pt>
                <c:pt idx="53">
                  <c:v>-10.0</c:v>
                </c:pt>
                <c:pt idx="54">
                  <c:v>-10.0</c:v>
                </c:pt>
                <c:pt idx="55">
                  <c:v>-8.0</c:v>
                </c:pt>
                <c:pt idx="56">
                  <c:v>-6.0</c:v>
                </c:pt>
                <c:pt idx="57">
                  <c:v>22.0</c:v>
                </c:pt>
                <c:pt idx="58">
                  <c:v>-6.0</c:v>
                </c:pt>
                <c:pt idx="59">
                  <c:v>-6.0</c:v>
                </c:pt>
                <c:pt idx="60">
                  <c:v>-6.0</c:v>
                </c:pt>
                <c:pt idx="61">
                  <c:v>-8.0</c:v>
                </c:pt>
                <c:pt idx="62">
                  <c:v>22.0</c:v>
                </c:pt>
                <c:pt idx="63">
                  <c:v>-5.0</c:v>
                </c:pt>
                <c:pt idx="64">
                  <c:v>-6.0</c:v>
                </c:pt>
                <c:pt idx="65">
                  <c:v>-5.0</c:v>
                </c:pt>
                <c:pt idx="66">
                  <c:v>-6.0</c:v>
                </c:pt>
                <c:pt idx="67">
                  <c:v>20.0</c:v>
                </c:pt>
                <c:pt idx="68">
                  <c:v>-9.0</c:v>
                </c:pt>
                <c:pt idx="69">
                  <c:v>-7.0</c:v>
                </c:pt>
                <c:pt idx="70">
                  <c:v>-5.0</c:v>
                </c:pt>
                <c:pt idx="71">
                  <c:v>-4.0</c:v>
                </c:pt>
                <c:pt idx="72">
                  <c:v>17.0</c:v>
                </c:pt>
                <c:pt idx="73">
                  <c:v>-9.0</c:v>
                </c:pt>
                <c:pt idx="74">
                  <c:v>-6.0</c:v>
                </c:pt>
                <c:pt idx="75">
                  <c:v>-6.0</c:v>
                </c:pt>
                <c:pt idx="76">
                  <c:v>-7.0</c:v>
                </c:pt>
                <c:pt idx="77">
                  <c:v>0.0</c:v>
                </c:pt>
                <c:pt idx="78">
                  <c:v>18.0</c:v>
                </c:pt>
                <c:pt idx="79">
                  <c:v>-6.0</c:v>
                </c:pt>
                <c:pt idx="80">
                  <c:v>-6.0</c:v>
                </c:pt>
                <c:pt idx="81">
                  <c:v>-6.0</c:v>
                </c:pt>
                <c:pt idx="82">
                  <c:v>-6.0</c:v>
                </c:pt>
                <c:pt idx="83">
                  <c:v>17.0</c:v>
                </c:pt>
                <c:pt idx="84">
                  <c:v>-4.0</c:v>
                </c:pt>
                <c:pt idx="85">
                  <c:v>-7.0</c:v>
                </c:pt>
                <c:pt idx="86">
                  <c:v>-3.0</c:v>
                </c:pt>
                <c:pt idx="87">
                  <c:v>-7.0</c:v>
                </c:pt>
                <c:pt idx="88">
                  <c:v>20.0</c:v>
                </c:pt>
                <c:pt idx="89">
                  <c:v>-6.0</c:v>
                </c:pt>
                <c:pt idx="90">
                  <c:v>-6.0</c:v>
                </c:pt>
                <c:pt idx="91">
                  <c:v>-6.0</c:v>
                </c:pt>
                <c:pt idx="92">
                  <c:v>-7.0</c:v>
                </c:pt>
                <c:pt idx="93">
                  <c:v>21.0</c:v>
                </c:pt>
                <c:pt idx="94">
                  <c:v>-6.0</c:v>
                </c:pt>
                <c:pt idx="95">
                  <c:v>-6.0</c:v>
                </c:pt>
                <c:pt idx="96">
                  <c:v>-6.0</c:v>
                </c:pt>
                <c:pt idx="97">
                  <c:v>-6.0</c:v>
                </c:pt>
                <c:pt idx="98">
                  <c:v>-5.0</c:v>
                </c:pt>
                <c:pt idx="99">
                  <c:v>19.0</c:v>
                </c:pt>
                <c:pt idx="100">
                  <c:v>-6.0</c:v>
                </c:pt>
                <c:pt idx="101">
                  <c:v>-7.0</c:v>
                </c:pt>
                <c:pt idx="102">
                  <c:v>-7.0</c:v>
                </c:pt>
                <c:pt idx="103">
                  <c:v>-7.0</c:v>
                </c:pt>
                <c:pt idx="104">
                  <c:v>18.0</c:v>
                </c:pt>
                <c:pt idx="105">
                  <c:v>-6.0</c:v>
                </c:pt>
                <c:pt idx="106">
                  <c:v>-6.0</c:v>
                </c:pt>
                <c:pt idx="107">
                  <c:v>-6.0</c:v>
                </c:pt>
                <c:pt idx="108">
                  <c:v>-8.0</c:v>
                </c:pt>
                <c:pt idx="109">
                  <c:v>21.0</c:v>
                </c:pt>
                <c:pt idx="110">
                  <c:v>-7.0</c:v>
                </c:pt>
                <c:pt idx="111">
                  <c:v>-8.0</c:v>
                </c:pt>
                <c:pt idx="112">
                  <c:v>-8.0</c:v>
                </c:pt>
                <c:pt idx="113">
                  <c:v>-7.0</c:v>
                </c:pt>
                <c:pt idx="114">
                  <c:v>18.0</c:v>
                </c:pt>
                <c:pt idx="115">
                  <c:v>-7.0</c:v>
                </c:pt>
                <c:pt idx="116">
                  <c:v>-8.0</c:v>
                </c:pt>
                <c:pt idx="117">
                  <c:v>-7.0</c:v>
                </c:pt>
                <c:pt idx="118">
                  <c:v>-7.0</c:v>
                </c:pt>
                <c:pt idx="119">
                  <c:v>-6.0</c:v>
                </c:pt>
                <c:pt idx="120">
                  <c:v>20.0</c:v>
                </c:pt>
                <c:pt idx="121">
                  <c:v>-5.0</c:v>
                </c:pt>
                <c:pt idx="122">
                  <c:v>-9.0</c:v>
                </c:pt>
                <c:pt idx="123">
                  <c:v>-8.0</c:v>
                </c:pt>
                <c:pt idx="124">
                  <c:v>-10.0</c:v>
                </c:pt>
                <c:pt idx="125">
                  <c:v>21.0</c:v>
                </c:pt>
                <c:pt idx="126">
                  <c:v>-8.0</c:v>
                </c:pt>
                <c:pt idx="127">
                  <c:v>-9.0</c:v>
                </c:pt>
                <c:pt idx="128">
                  <c:v>-10.0</c:v>
                </c:pt>
                <c:pt idx="129">
                  <c:v>-11.0</c:v>
                </c:pt>
                <c:pt idx="130">
                  <c:v>18.0</c:v>
                </c:pt>
                <c:pt idx="131">
                  <c:v>-9.0</c:v>
                </c:pt>
                <c:pt idx="132">
                  <c:v>-10.0</c:v>
                </c:pt>
                <c:pt idx="133">
                  <c:v>-9.0</c:v>
                </c:pt>
                <c:pt idx="134">
                  <c:v>-9.0</c:v>
                </c:pt>
                <c:pt idx="135">
                  <c:v>20.0</c:v>
                </c:pt>
                <c:pt idx="136">
                  <c:v>-8.0</c:v>
                </c:pt>
                <c:pt idx="137">
                  <c:v>-9.0</c:v>
                </c:pt>
                <c:pt idx="138">
                  <c:v>-9.0</c:v>
                </c:pt>
                <c:pt idx="139">
                  <c:v>-9.0</c:v>
                </c:pt>
                <c:pt idx="140">
                  <c:v>-3.0</c:v>
                </c:pt>
                <c:pt idx="141">
                  <c:v>8.0</c:v>
                </c:pt>
                <c:pt idx="142">
                  <c:v>-9.0</c:v>
                </c:pt>
                <c:pt idx="143">
                  <c:v>-10.0</c:v>
                </c:pt>
                <c:pt idx="144">
                  <c:v>-8.0</c:v>
                </c:pt>
                <c:pt idx="145">
                  <c:v>-7.0</c:v>
                </c:pt>
                <c:pt idx="146">
                  <c:v>20.0</c:v>
                </c:pt>
                <c:pt idx="147">
                  <c:v>-9.0</c:v>
                </c:pt>
                <c:pt idx="148">
                  <c:v>-9.0</c:v>
                </c:pt>
                <c:pt idx="149">
                  <c:v>-9.0</c:v>
                </c:pt>
                <c:pt idx="150">
                  <c:v>-10.0</c:v>
                </c:pt>
                <c:pt idx="151">
                  <c:v>17.0</c:v>
                </c:pt>
                <c:pt idx="152">
                  <c:v>-9.0</c:v>
                </c:pt>
                <c:pt idx="153">
                  <c:v>-9.0</c:v>
                </c:pt>
                <c:pt idx="154">
                  <c:v>-9.0</c:v>
                </c:pt>
                <c:pt idx="155">
                  <c:v>-9.0</c:v>
                </c:pt>
                <c:pt idx="156">
                  <c:v>15.0</c:v>
                </c:pt>
                <c:pt idx="157">
                  <c:v>-10.0</c:v>
                </c:pt>
                <c:pt idx="158">
                  <c:v>-9.0</c:v>
                </c:pt>
                <c:pt idx="159">
                  <c:v>-7.0</c:v>
                </c:pt>
                <c:pt idx="160">
                  <c:v>-7.0</c:v>
                </c:pt>
                <c:pt idx="161">
                  <c:v>-8.0</c:v>
                </c:pt>
                <c:pt idx="162">
                  <c:v>18.0</c:v>
                </c:pt>
                <c:pt idx="163">
                  <c:v>-9.0</c:v>
                </c:pt>
                <c:pt idx="164">
                  <c:v>-9.0</c:v>
                </c:pt>
                <c:pt idx="165">
                  <c:v>-9.0</c:v>
                </c:pt>
                <c:pt idx="166">
                  <c:v>-10.0</c:v>
                </c:pt>
                <c:pt idx="167">
                  <c:v>16.0</c:v>
                </c:pt>
                <c:pt idx="168">
                  <c:v>-8.0</c:v>
                </c:pt>
                <c:pt idx="169">
                  <c:v>-9.0</c:v>
                </c:pt>
                <c:pt idx="170">
                  <c:v>-9.0</c:v>
                </c:pt>
                <c:pt idx="171">
                  <c:v>-10.0</c:v>
                </c:pt>
                <c:pt idx="172">
                  <c:v>14.0</c:v>
                </c:pt>
                <c:pt idx="173">
                  <c:v>-8.0</c:v>
                </c:pt>
                <c:pt idx="174">
                  <c:v>-10.0</c:v>
                </c:pt>
                <c:pt idx="175">
                  <c:v>-9.0</c:v>
                </c:pt>
                <c:pt idx="176">
                  <c:v>-10.0</c:v>
                </c:pt>
                <c:pt idx="177">
                  <c:v>15.0</c:v>
                </c:pt>
                <c:pt idx="178">
                  <c:v>-10.0</c:v>
                </c:pt>
                <c:pt idx="179">
                  <c:v>-10.0</c:v>
                </c:pt>
                <c:pt idx="180">
                  <c:v>-11.0</c:v>
                </c:pt>
                <c:pt idx="181">
                  <c:v>-11.0</c:v>
                </c:pt>
                <c:pt idx="182">
                  <c:v>-10.0</c:v>
                </c:pt>
                <c:pt idx="183">
                  <c:v>17.0</c:v>
                </c:pt>
                <c:pt idx="184">
                  <c:v>-8.0</c:v>
                </c:pt>
                <c:pt idx="185">
                  <c:v>-8.0</c:v>
                </c:pt>
                <c:pt idx="186">
                  <c:v>-8.0</c:v>
                </c:pt>
                <c:pt idx="187">
                  <c:v>-6.0</c:v>
                </c:pt>
                <c:pt idx="188">
                  <c:v>19.0</c:v>
                </c:pt>
                <c:pt idx="189">
                  <c:v>-7.0</c:v>
                </c:pt>
                <c:pt idx="190">
                  <c:v>-7.0</c:v>
                </c:pt>
                <c:pt idx="191">
                  <c:v>-7.0</c:v>
                </c:pt>
                <c:pt idx="192">
                  <c:v>-7.0</c:v>
                </c:pt>
                <c:pt idx="193">
                  <c:v>21.0</c:v>
                </c:pt>
                <c:pt idx="194">
                  <c:v>-7.0</c:v>
                </c:pt>
                <c:pt idx="195">
                  <c:v>-7.0</c:v>
                </c:pt>
                <c:pt idx="196">
                  <c:v>-5.0</c:v>
                </c:pt>
                <c:pt idx="197">
                  <c:v>-5.0</c:v>
                </c:pt>
                <c:pt idx="198">
                  <c:v>23.0</c:v>
                </c:pt>
                <c:pt idx="199">
                  <c:v>-6.0</c:v>
                </c:pt>
                <c:pt idx="200">
                  <c:v>-6.0</c:v>
                </c:pt>
                <c:pt idx="201">
                  <c:v>-4.0</c:v>
                </c:pt>
                <c:pt idx="202">
                  <c:v>-5.0</c:v>
                </c:pt>
                <c:pt idx="203">
                  <c:v>0.0</c:v>
                </c:pt>
                <c:pt idx="204">
                  <c:v>17.0</c:v>
                </c:pt>
                <c:pt idx="205">
                  <c:v>-8.0</c:v>
                </c:pt>
                <c:pt idx="206">
                  <c:v>-7.0</c:v>
                </c:pt>
                <c:pt idx="207">
                  <c:v>-7.0</c:v>
                </c:pt>
                <c:pt idx="208">
                  <c:v>-8.0</c:v>
                </c:pt>
                <c:pt idx="209">
                  <c:v>18.0</c:v>
                </c:pt>
                <c:pt idx="210">
                  <c:v>-9.0</c:v>
                </c:pt>
                <c:pt idx="211">
                  <c:v>-7.0</c:v>
                </c:pt>
                <c:pt idx="212">
                  <c:v>-6.0</c:v>
                </c:pt>
                <c:pt idx="213">
                  <c:v>-8.0</c:v>
                </c:pt>
                <c:pt idx="214">
                  <c:v>20.0</c:v>
                </c:pt>
                <c:pt idx="215">
                  <c:v>-10.0</c:v>
                </c:pt>
                <c:pt idx="216">
                  <c:v>-8.0</c:v>
                </c:pt>
                <c:pt idx="217">
                  <c:v>-12.0</c:v>
                </c:pt>
                <c:pt idx="218">
                  <c:v>-10.0</c:v>
                </c:pt>
                <c:pt idx="219">
                  <c:v>22.0</c:v>
                </c:pt>
                <c:pt idx="220">
                  <c:v>-5.0</c:v>
                </c:pt>
                <c:pt idx="221">
                  <c:v>-5.0</c:v>
                </c:pt>
                <c:pt idx="222">
                  <c:v>-7.0</c:v>
                </c:pt>
                <c:pt idx="223">
                  <c:v>-9.0</c:v>
                </c:pt>
                <c:pt idx="224">
                  <c:v>-3.0</c:v>
                </c:pt>
                <c:pt idx="225">
                  <c:v>13.0</c:v>
                </c:pt>
                <c:pt idx="226">
                  <c:v>-7.0</c:v>
                </c:pt>
                <c:pt idx="227">
                  <c:v>-8.0</c:v>
                </c:pt>
                <c:pt idx="228">
                  <c:v>-7.0</c:v>
                </c:pt>
                <c:pt idx="229">
                  <c:v>-6.0</c:v>
                </c:pt>
                <c:pt idx="230">
                  <c:v>16.0</c:v>
                </c:pt>
                <c:pt idx="231">
                  <c:v>-4.0</c:v>
                </c:pt>
                <c:pt idx="232">
                  <c:v>-6.0</c:v>
                </c:pt>
                <c:pt idx="233">
                  <c:v>-7.0</c:v>
                </c:pt>
                <c:pt idx="234">
                  <c:v>-7.0</c:v>
                </c:pt>
                <c:pt idx="235">
                  <c:v>9.0</c:v>
                </c:pt>
                <c:pt idx="236">
                  <c:v>-10.0</c:v>
                </c:pt>
                <c:pt idx="237">
                  <c:v>-11.0</c:v>
                </c:pt>
                <c:pt idx="238">
                  <c:v>-10.0</c:v>
                </c:pt>
                <c:pt idx="239">
                  <c:v>-8.0</c:v>
                </c:pt>
                <c:pt idx="240">
                  <c:v>19.0</c:v>
                </c:pt>
                <c:pt idx="241">
                  <c:v>-5.0</c:v>
                </c:pt>
                <c:pt idx="242">
                  <c:v>-7.0</c:v>
                </c:pt>
                <c:pt idx="243">
                  <c:v>-5.0</c:v>
                </c:pt>
                <c:pt idx="244">
                  <c:v>-12.0</c:v>
                </c:pt>
                <c:pt idx="245">
                  <c:v>-12.0</c:v>
                </c:pt>
                <c:pt idx="246">
                  <c:v>9.0</c:v>
                </c:pt>
                <c:pt idx="247">
                  <c:v>-12.0</c:v>
                </c:pt>
                <c:pt idx="248">
                  <c:v>-12.0</c:v>
                </c:pt>
                <c:pt idx="249">
                  <c:v>-12.0</c:v>
                </c:pt>
                <c:pt idx="250">
                  <c:v>-11.0</c:v>
                </c:pt>
                <c:pt idx="251">
                  <c:v>17.0</c:v>
                </c:pt>
                <c:pt idx="252">
                  <c:v>-12.0</c:v>
                </c:pt>
                <c:pt idx="253">
                  <c:v>-10.0</c:v>
                </c:pt>
                <c:pt idx="254">
                  <c:v>-11.0</c:v>
                </c:pt>
                <c:pt idx="255">
                  <c:v>-13.0</c:v>
                </c:pt>
                <c:pt idx="256">
                  <c:v>14.0</c:v>
                </c:pt>
                <c:pt idx="257">
                  <c:v>-11.0</c:v>
                </c:pt>
                <c:pt idx="258">
                  <c:v>-11.0</c:v>
                </c:pt>
                <c:pt idx="259">
                  <c:v>-12.0</c:v>
                </c:pt>
                <c:pt idx="260">
                  <c:v>-13.0</c:v>
                </c:pt>
                <c:pt idx="261">
                  <c:v>10.0</c:v>
                </c:pt>
                <c:pt idx="262">
                  <c:v>-7.0</c:v>
                </c:pt>
                <c:pt idx="263">
                  <c:v>-12.0</c:v>
                </c:pt>
                <c:pt idx="264">
                  <c:v>-13.0</c:v>
                </c:pt>
                <c:pt idx="265">
                  <c:v>-14.0</c:v>
                </c:pt>
                <c:pt idx="266">
                  <c:v>-14.0</c:v>
                </c:pt>
                <c:pt idx="267">
                  <c:v>8.0</c:v>
                </c:pt>
                <c:pt idx="268">
                  <c:v>-9.0</c:v>
                </c:pt>
                <c:pt idx="269">
                  <c:v>-10.0</c:v>
                </c:pt>
                <c:pt idx="270">
                  <c:v>-15.0</c:v>
                </c:pt>
                <c:pt idx="271">
                  <c:v>-17.0</c:v>
                </c:pt>
                <c:pt idx="272">
                  <c:v>6.0</c:v>
                </c:pt>
                <c:pt idx="273">
                  <c:v>-16.0</c:v>
                </c:pt>
                <c:pt idx="274">
                  <c:v>-16.0</c:v>
                </c:pt>
                <c:pt idx="275">
                  <c:v>-18.0</c:v>
                </c:pt>
                <c:pt idx="276">
                  <c:v>-20.0</c:v>
                </c:pt>
                <c:pt idx="277">
                  <c:v>12.0</c:v>
                </c:pt>
                <c:pt idx="278">
                  <c:v>-9.0</c:v>
                </c:pt>
                <c:pt idx="279">
                  <c:v>-10.0</c:v>
                </c:pt>
                <c:pt idx="280">
                  <c:v>-9.0</c:v>
                </c:pt>
                <c:pt idx="281">
                  <c:v>-11.0</c:v>
                </c:pt>
                <c:pt idx="282">
                  <c:v>17.0</c:v>
                </c:pt>
                <c:pt idx="283">
                  <c:v>-12.0</c:v>
                </c:pt>
                <c:pt idx="284">
                  <c:v>-11.0</c:v>
                </c:pt>
                <c:pt idx="285">
                  <c:v>-12.0</c:v>
                </c:pt>
                <c:pt idx="286">
                  <c:v>-11.0</c:v>
                </c:pt>
                <c:pt idx="287">
                  <c:v>-9.0</c:v>
                </c:pt>
                <c:pt idx="288">
                  <c:v>16.0</c:v>
                </c:pt>
                <c:pt idx="289">
                  <c:v>-12.0</c:v>
                </c:pt>
                <c:pt idx="290">
                  <c:v>-9.0</c:v>
                </c:pt>
                <c:pt idx="291">
                  <c:v>-10.0</c:v>
                </c:pt>
                <c:pt idx="292">
                  <c:v>-9.0</c:v>
                </c:pt>
                <c:pt idx="293">
                  <c:v>16.0</c:v>
                </c:pt>
                <c:pt idx="294">
                  <c:v>-9.0</c:v>
                </c:pt>
                <c:pt idx="295">
                  <c:v>-12.0</c:v>
                </c:pt>
                <c:pt idx="296">
                  <c:v>-10.0</c:v>
                </c:pt>
                <c:pt idx="297">
                  <c:v>-10.0</c:v>
                </c:pt>
                <c:pt idx="298">
                  <c:v>19.0</c:v>
                </c:pt>
                <c:pt idx="299">
                  <c:v>-10.0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44105624"/>
        <c:axId val="-2144099288"/>
      </c:scatterChart>
      <c:valAx>
        <c:axId val="-2144105624"/>
        <c:scaling>
          <c:orientation val="minMax"/>
          <c:max val="300.0"/>
        </c:scaling>
        <c:delete val="0"/>
        <c:axPos val="b"/>
        <c:title>
          <c:tx>
            <c:rich>
              <a:bodyPr/>
              <a:lstStyle/>
              <a:p>
                <a:pPr>
                  <a:defRPr sz="2400">
                    <a:latin typeface="Candara" pitchFamily="34" charset="0"/>
                    <a:ea typeface="Verdana" pitchFamily="34" charset="0"/>
                    <a:cs typeface="Verdana" pitchFamily="34" charset="0"/>
                  </a:defRPr>
                </a:pPr>
                <a:r>
                  <a:rPr lang="en-US" sz="2400" dirty="0" smtClean="0">
                    <a:latin typeface="Candara" pitchFamily="34" charset="0"/>
                    <a:ea typeface="Verdana" pitchFamily="34" charset="0"/>
                    <a:cs typeface="Verdana" pitchFamily="34" charset="0"/>
                  </a:rPr>
                  <a:t>Time</a:t>
                </a:r>
                <a:r>
                  <a:rPr lang="zh-CN" altLang="en-US" sz="2400" dirty="0" smtClean="0">
                    <a:latin typeface="Candara" pitchFamily="34" charset="0"/>
                    <a:cs typeface="Verdana" pitchFamily="34" charset="0"/>
                  </a:rPr>
                  <a:t> </a:t>
                </a:r>
                <a:r>
                  <a:rPr lang="en-US" altLang="zh-CN" sz="2400" dirty="0" smtClean="0">
                    <a:latin typeface="Candara" pitchFamily="34" charset="0"/>
                    <a:ea typeface="Verdana" pitchFamily="34" charset="0"/>
                    <a:cs typeface="Verdana" pitchFamily="34" charset="0"/>
                  </a:rPr>
                  <a:t>(s)</a:t>
                </a:r>
                <a:endParaRPr lang="en-US" sz="2400" dirty="0">
                  <a:latin typeface="Candara" pitchFamily="34" charset="0"/>
                  <a:ea typeface="Verdana" pitchFamily="34" charset="0"/>
                  <a:cs typeface="Verdana" pitchFamily="34" charset="0"/>
                </a:endParaRPr>
              </a:p>
            </c:rich>
          </c:tx>
          <c:layout>
            <c:manualLayout>
              <c:xMode val="edge"/>
              <c:yMode val="edge"/>
              <c:x val="0.504221753112479"/>
              <c:y val="0.84626564557643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Verdana"/>
                <a:cs typeface="Verdana"/>
              </a:defRPr>
            </a:pPr>
            <a:endParaRPr lang="en-US"/>
          </a:p>
        </c:txPr>
        <c:crossAx val="-2144099288"/>
        <c:crossesAt val="-20.0"/>
        <c:crossBetween val="midCat"/>
        <c:majorUnit val="30.0"/>
      </c:valAx>
      <c:valAx>
        <c:axId val="-2144099288"/>
        <c:scaling>
          <c:orientation val="minMax"/>
          <c:max val="30.0"/>
          <c:min val="-25.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2400">
                    <a:effectLst/>
                    <a:latin typeface="Candara" pitchFamily="34" charset="0"/>
                  </a:defRPr>
                </a:pPr>
                <a:r>
                  <a:rPr lang="en-US" sz="2400" dirty="0" smtClean="0">
                    <a:effectLst/>
                    <a:latin typeface="Candara" pitchFamily="34" charset="0"/>
                    <a:cs typeface="Candara"/>
                  </a:rPr>
                  <a:t>Average</a:t>
                </a:r>
                <a:r>
                  <a:rPr lang="zh-CN" altLang="en-US" sz="2400" dirty="0" smtClean="0">
                    <a:effectLst/>
                    <a:latin typeface="Candara" pitchFamily="34" charset="0"/>
                    <a:cs typeface="Candara"/>
                  </a:rPr>
                  <a:t> </a:t>
                </a:r>
                <a:r>
                  <a:rPr lang="en-US" altLang="zh-CN" sz="2400" dirty="0" smtClean="0">
                    <a:effectLst/>
                    <a:latin typeface="Candara" pitchFamily="34" charset="0"/>
                    <a:cs typeface="Candara"/>
                  </a:rPr>
                  <a:t>Delay</a:t>
                </a:r>
                <a:r>
                  <a:rPr lang="zh-CN" altLang="en-US" sz="2400" dirty="0" smtClean="0">
                    <a:effectLst/>
                    <a:latin typeface="Candara" pitchFamily="34" charset="0"/>
                    <a:cs typeface="Candara"/>
                  </a:rPr>
                  <a:t> </a:t>
                </a:r>
                <a:endParaRPr lang="en-US" altLang="zh-CN" sz="2400" dirty="0" smtClean="0">
                  <a:effectLst/>
                  <a:latin typeface="Candara" pitchFamily="34" charset="0"/>
                  <a:cs typeface="Candara"/>
                </a:endParaRPr>
              </a:p>
              <a:p>
                <a:pPr>
                  <a:defRPr sz="2400">
                    <a:effectLst/>
                    <a:latin typeface="Candara" pitchFamily="34" charset="0"/>
                  </a:defRPr>
                </a:pPr>
                <a:r>
                  <a:rPr lang="en-US" altLang="zh-CN" sz="2400" dirty="0" smtClean="0">
                    <a:effectLst/>
                    <a:latin typeface="Candara" pitchFamily="34" charset="0"/>
                    <a:cs typeface="Candara"/>
                  </a:rPr>
                  <a:t>(TotalDelay</a:t>
                </a:r>
                <a:r>
                  <a:rPr lang="zh-CN" altLang="en-US" sz="2400" dirty="0" smtClean="0">
                    <a:effectLst/>
                    <a:latin typeface="Candara" pitchFamily="34" charset="0"/>
                    <a:cs typeface="Candara"/>
                  </a:rPr>
                  <a:t> </a:t>
                </a:r>
                <a:r>
                  <a:rPr lang="en-US" altLang="zh-CN" sz="2400" dirty="0" smtClean="0">
                    <a:effectLst/>
                    <a:latin typeface="Candara" pitchFamily="34" charset="0"/>
                    <a:cs typeface="Candara"/>
                  </a:rPr>
                  <a:t>/</a:t>
                </a:r>
                <a:r>
                  <a:rPr lang="zh-CN" altLang="en-US" sz="2400" dirty="0" smtClean="0">
                    <a:effectLst/>
                    <a:latin typeface="Candara" pitchFamily="34" charset="0"/>
                    <a:cs typeface="Candara"/>
                  </a:rPr>
                  <a:t> </a:t>
                </a:r>
                <a:r>
                  <a:rPr lang="en-US" altLang="zh-CN" sz="2400" dirty="0" smtClean="0">
                    <a:effectLst/>
                    <a:latin typeface="Candara" pitchFamily="34" charset="0"/>
                    <a:cs typeface="Candara"/>
                  </a:rPr>
                  <a:t>DeltaPacket)</a:t>
                </a:r>
                <a:endParaRPr lang="en-US" sz="2400" dirty="0">
                  <a:effectLst/>
                  <a:latin typeface="Candara" pitchFamily="34" charset="0"/>
                  <a:cs typeface="Candara"/>
                </a:endParaRPr>
              </a:p>
            </c:rich>
          </c:tx>
          <c:layout>
            <c:manualLayout>
              <c:xMode val="edge"/>
              <c:yMode val="edge"/>
              <c:x val="0.0"/>
              <c:y val="0.084194008304540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>
                <a:latin typeface="Verdana" pitchFamily="34" charset="0"/>
                <a:ea typeface="Verdana" pitchFamily="34" charset="0"/>
                <a:cs typeface="Verdana" pitchFamily="34" charset="0"/>
              </a:defRPr>
            </a:pPr>
            <a:endParaRPr lang="en-US"/>
          </a:p>
        </c:txPr>
        <c:crossAx val="-2144105624"/>
        <c:crossesAt val="-20.0"/>
        <c:crossBetween val="midCat"/>
      </c:valAx>
    </c:plotArea>
    <c:legend>
      <c:legendPos val="t"/>
      <c:layout>
        <c:manualLayout>
          <c:xMode val="edge"/>
          <c:yMode val="edge"/>
          <c:x val="0.224384054970758"/>
          <c:y val="0.027648419217959"/>
          <c:w val="0.756111830362327"/>
          <c:h val="0.115662263456344"/>
        </c:manualLayout>
      </c:layout>
      <c:overlay val="0"/>
      <c:txPr>
        <a:bodyPr/>
        <a:lstStyle/>
        <a:p>
          <a:pPr>
            <a:defRPr sz="2800">
              <a:effectLst/>
              <a:latin typeface="Candara" pitchFamily="34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7A15C1-B2D1-BD42-851F-39DF0D2AF028}" type="datetimeFigureOut">
              <a:rPr lang="en-US" smtClean="0"/>
              <a:t>5/27/17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A96937-9D60-CC49-93E3-77AA9E467F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0788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9050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4044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4044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4044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4044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4044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A96937-9D60-CC49-93E3-77AA9E467F3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6923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A96937-9D60-CC49-93E3-77AA9E467F3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6923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A96937-9D60-CC49-93E3-77AA9E467F3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6923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7143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7143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7143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77431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A96937-9D60-CC49-93E3-77AA9E467F3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98329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40440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6610F-FCBD-844B-B814-9F48A27EB77F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41215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40440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43786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40440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40440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A96937-9D60-CC49-93E3-77AA9E467F33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30510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86436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86436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80071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A96937-9D60-CC49-93E3-77AA9E467F33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05621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Let’s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take a simple example to show why it works better. Suppose here we want to retrieve the pid, short for process id of both task list and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runqueue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from the guest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vm’s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memory.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80071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80071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80071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80071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80071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80071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80071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80071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80071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86436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86436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0367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0367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61569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47381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47381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31867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31867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31867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318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96A63-EB88-E84A-BFB3-C9A294BB8823}" type="datetimeFigureOut">
              <a:rPr lang="en-US" smtClean="0"/>
              <a:t>5/27/17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F33D7-29FA-BF45-A355-FC19246892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96A63-EB88-E84A-BFB3-C9A294BB8823}" type="datetimeFigureOut">
              <a:rPr lang="en-US" smtClean="0"/>
              <a:t>5/27/17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F33D7-29FA-BF45-A355-FC19246892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96A63-EB88-E84A-BFB3-C9A294BB8823}" type="datetimeFigureOut">
              <a:rPr lang="en-US" smtClean="0"/>
              <a:t>5/27/17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F33D7-29FA-BF45-A355-FC19246892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96A63-EB88-E84A-BFB3-C9A294BB8823}" type="datetimeFigureOut">
              <a:rPr lang="en-US" smtClean="0"/>
              <a:t>5/27/17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F33D7-29FA-BF45-A355-FC19246892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96A63-EB88-E84A-BFB3-C9A294BB8823}" type="datetimeFigureOut">
              <a:rPr lang="en-US" smtClean="0"/>
              <a:t>5/27/17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F33D7-29FA-BF45-A355-FC19246892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96A63-EB88-E84A-BFB3-C9A294BB8823}" type="datetimeFigureOut">
              <a:rPr lang="en-US" smtClean="0"/>
              <a:t>5/27/17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F33D7-29FA-BF45-A355-FC19246892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96A63-EB88-E84A-BFB3-C9A294BB8823}" type="datetimeFigureOut">
              <a:rPr lang="en-US" smtClean="0"/>
              <a:t>5/27/17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F33D7-29FA-BF45-A355-FC19246892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96A63-EB88-E84A-BFB3-C9A294BB8823}" type="datetimeFigureOut">
              <a:rPr lang="en-US" smtClean="0"/>
              <a:t>5/27/17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F33D7-29FA-BF45-A355-FC19246892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96A63-EB88-E84A-BFB3-C9A294BB8823}" type="datetimeFigureOut">
              <a:rPr lang="en-US" smtClean="0"/>
              <a:t>5/27/17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F33D7-29FA-BF45-A355-FC19246892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96A63-EB88-E84A-BFB3-C9A294BB8823}" type="datetimeFigureOut">
              <a:rPr lang="en-US" smtClean="0"/>
              <a:t>5/27/17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F33D7-29FA-BF45-A355-FC19246892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96A63-EB88-E84A-BFB3-C9A294BB8823}" type="datetimeFigureOut">
              <a:rPr lang="en-US" smtClean="0"/>
              <a:t>5/27/17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F33D7-29FA-BF45-A355-FC19246892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E96A63-EB88-E84A-BFB3-C9A294BB8823}" type="datetimeFigureOut">
              <a:rPr lang="en-US" smtClean="0"/>
              <a:t>5/27/17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3F33D7-29FA-BF45-A355-FC19246892A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000" b="1" i="0" kern="1200">
          <a:solidFill>
            <a:srgbClr val="3366FF"/>
          </a:solidFill>
          <a:latin typeface="Tahoma"/>
          <a:ea typeface="+mj-ea"/>
          <a:cs typeface="Tahoma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ipads.se.sjtu.edu.cn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8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chart" Target="../charts/char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chart" Target="../charts/char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chart" Target="../charts/char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chart" Target="../charts/char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Relationship Id="rId3" Type="http://schemas.openxmlformats.org/officeDocument/2006/relationships/chart" Target="../charts/chart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4" Type="http://schemas.openxmlformats.org/officeDocument/2006/relationships/chart" Target="../charts/chart7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Relationship Id="rId3" Type="http://schemas.openxmlformats.org/officeDocument/2006/relationships/chart" Target="../charts/chart8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Relationship Id="rId3" Type="http://schemas.openxmlformats.org/officeDocument/2006/relationships/chart" Target="../charts/chart9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5669" y="1955439"/>
            <a:ext cx="8423252" cy="1470025"/>
          </a:xfrm>
        </p:spPr>
        <p:txBody>
          <a:bodyPr>
            <a:noAutofit/>
          </a:bodyPr>
          <a:lstStyle/>
          <a:p>
            <a:pPr algn="l"/>
            <a:r>
              <a:rPr lang="en-US" sz="4000" b="1" dirty="0">
                <a:solidFill>
                  <a:srgbClr val="00B0F0"/>
                </a:solidFill>
                <a:latin typeface="Candara"/>
                <a:cs typeface="Candara"/>
              </a:rPr>
              <a:t>Concurrent and Consistent </a:t>
            </a:r>
            <a:r>
              <a:rPr lang="en-US" sz="4000" b="1" dirty="0" smtClean="0">
                <a:solidFill>
                  <a:srgbClr val="00B0F0"/>
                </a:solidFill>
                <a:latin typeface="Candara"/>
                <a:cs typeface="Candara"/>
              </a:rPr>
              <a:t/>
            </a:r>
            <a:br>
              <a:rPr lang="en-US" sz="4000" b="1" dirty="0" smtClean="0">
                <a:solidFill>
                  <a:srgbClr val="00B0F0"/>
                </a:solidFill>
                <a:latin typeface="Candara"/>
                <a:cs typeface="Candara"/>
              </a:rPr>
            </a:br>
            <a:r>
              <a:rPr lang="en-US" sz="4000" b="1" dirty="0" smtClean="0">
                <a:solidFill>
                  <a:srgbClr val="00B0F0"/>
                </a:solidFill>
                <a:latin typeface="Candara"/>
                <a:cs typeface="Candara"/>
              </a:rPr>
              <a:t>Virtual </a:t>
            </a:r>
            <a:r>
              <a:rPr lang="en-US" sz="4000" b="1" dirty="0">
                <a:solidFill>
                  <a:srgbClr val="00B0F0"/>
                </a:solidFill>
                <a:latin typeface="Candara"/>
                <a:cs typeface="Candara"/>
              </a:rPr>
              <a:t>Machine Introspection </a:t>
            </a:r>
            <a:r>
              <a:rPr lang="en-US" sz="4000" b="1" dirty="0" smtClean="0">
                <a:solidFill>
                  <a:srgbClr val="00B0F0"/>
                </a:solidFill>
                <a:latin typeface="Candara"/>
                <a:cs typeface="Candara"/>
              </a:rPr>
              <a:t>with Hardware </a:t>
            </a:r>
            <a:r>
              <a:rPr lang="en-US" sz="4000" b="1" dirty="0">
                <a:solidFill>
                  <a:srgbClr val="00B0F0"/>
                </a:solidFill>
                <a:latin typeface="Candara"/>
                <a:cs typeface="Candara"/>
              </a:rPr>
              <a:t>Transactional Memory</a:t>
            </a:r>
          </a:p>
        </p:txBody>
      </p:sp>
      <p:sp>
        <p:nvSpPr>
          <p:cNvPr id="5" name="矩形 4"/>
          <p:cNvSpPr/>
          <p:nvPr/>
        </p:nvSpPr>
        <p:spPr>
          <a:xfrm>
            <a:off x="819807" y="4260996"/>
            <a:ext cx="787339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latin typeface="Candara"/>
                <a:cs typeface="Candara"/>
              </a:rPr>
              <a:t>Yutao Liu</a:t>
            </a:r>
            <a:r>
              <a:rPr lang="en-US" altLang="zh-CN" sz="2400" dirty="0" smtClean="0">
                <a:latin typeface="Candara"/>
                <a:cs typeface="Candara"/>
              </a:rPr>
              <a:t>, </a:t>
            </a:r>
            <a:r>
              <a:rPr lang="en-US" altLang="zh-CN" sz="2400" dirty="0" err="1" smtClean="0">
                <a:latin typeface="Candara"/>
                <a:cs typeface="Candara"/>
              </a:rPr>
              <a:t>Yubin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Xia,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err="1" smtClean="0">
                <a:latin typeface="Candara"/>
                <a:cs typeface="Candara"/>
              </a:rPr>
              <a:t>Haibing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Guan,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err="1" smtClean="0">
                <a:latin typeface="Candara"/>
                <a:cs typeface="Candara"/>
              </a:rPr>
              <a:t>Binyu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err="1" smtClean="0">
                <a:latin typeface="Candara"/>
                <a:cs typeface="Candara"/>
              </a:rPr>
              <a:t>Zang</a:t>
            </a:r>
            <a:r>
              <a:rPr lang="en-US" altLang="zh-CN" sz="2400" dirty="0" smtClean="0">
                <a:latin typeface="Candara"/>
                <a:cs typeface="Candara"/>
              </a:rPr>
              <a:t>,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err="1" smtClean="0">
                <a:latin typeface="Candara"/>
                <a:cs typeface="Candara"/>
              </a:rPr>
              <a:t>Haibo</a:t>
            </a:r>
            <a:r>
              <a:rPr lang="en-US" altLang="zh-CN" sz="2400" dirty="0" smtClean="0">
                <a:latin typeface="Candara"/>
                <a:cs typeface="Candara"/>
              </a:rPr>
              <a:t> Chen</a:t>
            </a:r>
          </a:p>
          <a:p>
            <a:endParaRPr lang="en-US" altLang="zh-CN" sz="1600" dirty="0" smtClean="0">
              <a:latin typeface="Candara"/>
              <a:cs typeface="Candara"/>
            </a:endParaRPr>
          </a:p>
          <a:p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ndara"/>
                <a:cs typeface="Candara"/>
              </a:rPr>
              <a:t>Institute of Parallel and Distributed System (IPADS)</a:t>
            </a:r>
          </a:p>
          <a:p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ndara"/>
                <a:cs typeface="Candara"/>
              </a:rPr>
              <a:t>Shanghai </a:t>
            </a: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/>
                <a:cs typeface="Candara"/>
              </a:rPr>
              <a:t>Jiao Tong </a:t>
            </a:r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ndara"/>
                <a:cs typeface="Candara"/>
              </a:rPr>
              <a:t>University</a:t>
            </a:r>
          </a:p>
          <a:p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ndara"/>
                <a:cs typeface="Candara"/>
                <a:hlinkClick r:id="rId3"/>
              </a:rPr>
              <a:t>http://ipads.se.sjtu.edu.cn</a:t>
            </a:r>
            <a:endParaRPr lang="en-US" altLang="zh-CN" sz="2400" dirty="0">
              <a:solidFill>
                <a:schemeClr val="tx1">
                  <a:lumMod val="65000"/>
                  <a:lumOff val="35000"/>
                </a:schemeClr>
              </a:solidFill>
              <a:latin typeface="Candara"/>
              <a:cs typeface="Candara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551683" y="0"/>
            <a:ext cx="772510" cy="145042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Rectangle 3"/>
          <p:cNvSpPr/>
          <p:nvPr/>
        </p:nvSpPr>
        <p:spPr>
          <a:xfrm>
            <a:off x="7520151" y="1403130"/>
            <a:ext cx="8643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rgbClr val="00B0F0"/>
                </a:solidFill>
                <a:latin typeface="Consolas" pitchFamily="49" charset="0"/>
                <a:ea typeface="Verdana" pitchFamily="34" charset="0"/>
                <a:cs typeface="Consolas" pitchFamily="49" charset="0"/>
              </a:rPr>
              <a:t>2014</a:t>
            </a:r>
            <a:endParaRPr lang="zh-CN" altLang="en-US" sz="2400" b="1" dirty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514891" y="1051018"/>
            <a:ext cx="8643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  <a:latin typeface="Consolas" pitchFamily="49" charset="0"/>
                <a:ea typeface="Verdana" pitchFamily="34" charset="0"/>
                <a:cs typeface="Consolas" pitchFamily="49" charset="0"/>
              </a:rPr>
              <a:t>HPCA</a:t>
            </a:r>
            <a:endParaRPr lang="zh-CN" altLang="en-US" sz="2400" b="1" dirty="0">
              <a:solidFill>
                <a:schemeClr val="bg1"/>
              </a:solidFill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3314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2"/>
          <p:cNvSpPr/>
          <p:nvPr/>
        </p:nvSpPr>
        <p:spPr>
          <a:xfrm rot="16200000">
            <a:off x="3573804" y="3004904"/>
            <a:ext cx="1093678" cy="2746049"/>
          </a:xfrm>
          <a:prstGeom prst="triangle">
            <a:avLst/>
          </a:prstGeom>
          <a:solidFill>
            <a:schemeClr val="accent3">
              <a:lumMod val="75000"/>
              <a:alpha val="40000"/>
            </a:schemeClr>
          </a:solidFill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493666" y="2829210"/>
            <a:ext cx="2380916" cy="2105307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299844" y="5143363"/>
            <a:ext cx="6574738" cy="6229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Candar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93666" y="2186853"/>
            <a:ext cx="23809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Guest</a:t>
            </a:r>
            <a:r>
              <a:rPr lang="zh-CN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VM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32386" y="5205863"/>
            <a:ext cx="32853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Hypervisor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720" y="3249034"/>
            <a:ext cx="925437" cy="92543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818105" y="4047794"/>
            <a:ext cx="16705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Malware</a:t>
            </a:r>
            <a:endParaRPr lang="en-US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299844" y="2829210"/>
            <a:ext cx="2380916" cy="21053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056290" y="2186853"/>
            <a:ext cx="29565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Management</a:t>
            </a:r>
            <a:r>
              <a:rPr lang="zh-CN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VM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3392" y="3078645"/>
            <a:ext cx="1194624" cy="1149714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26" name="Rectangle 25"/>
          <p:cNvSpPr/>
          <p:nvPr/>
        </p:nvSpPr>
        <p:spPr>
          <a:xfrm>
            <a:off x="4381688" y="2648519"/>
            <a:ext cx="383545" cy="1200072"/>
          </a:xfrm>
          <a:prstGeom prst="rect">
            <a:avLst/>
          </a:prstGeom>
          <a:pattFill prst="horzBrick">
            <a:fgClr>
              <a:srgbClr val="FF6600"/>
            </a:fgClr>
            <a:bgClr>
              <a:prstClr val="white"/>
            </a:bgClr>
          </a:pattFill>
          <a:ln w="190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Arrow Connector 29"/>
          <p:cNvCxnSpPr/>
          <p:nvPr/>
        </p:nvCxnSpPr>
        <p:spPr>
          <a:xfrm flipH="1">
            <a:off x="4773722" y="3703198"/>
            <a:ext cx="1443998" cy="1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147651" y="3714066"/>
            <a:ext cx="10442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rgbClr val="00B05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en-US" sz="3200" dirty="0">
              <a:solidFill>
                <a:srgbClr val="00B050"/>
              </a:solidFill>
              <a:latin typeface="Candara"/>
              <a:cs typeface="Candara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604390" y="3333592"/>
            <a:ext cx="10442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rgbClr val="FF0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✗</a:t>
            </a:r>
            <a:endParaRPr lang="en-US" sz="3200" dirty="0">
              <a:solidFill>
                <a:srgbClr val="FF0000"/>
              </a:solidFill>
              <a:latin typeface="Candara"/>
              <a:cs typeface="Candar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405657" y="1673591"/>
            <a:ext cx="238091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i="1" dirty="0" smtClean="0">
                <a:solidFill>
                  <a:srgbClr val="FF0000"/>
                </a:solidFill>
                <a:latin typeface="Candara"/>
                <a:cs typeface="Candara"/>
              </a:rPr>
              <a:t>Strong</a:t>
            </a:r>
            <a:r>
              <a:rPr lang="zh-CN" altLang="en-US" sz="2800" i="1" dirty="0" smtClean="0">
                <a:solidFill>
                  <a:srgbClr val="FF0000"/>
                </a:solidFill>
                <a:latin typeface="Candara"/>
                <a:cs typeface="Candara"/>
              </a:rPr>
              <a:t> </a:t>
            </a:r>
            <a:r>
              <a:rPr lang="en-US" altLang="zh-CN" sz="2800" i="1" dirty="0" smtClean="0">
                <a:solidFill>
                  <a:srgbClr val="FF0000"/>
                </a:solidFill>
                <a:latin typeface="Candara"/>
                <a:cs typeface="Candara"/>
              </a:rPr>
              <a:t>Isolation</a:t>
            </a:r>
            <a:endParaRPr lang="en-US" sz="2000" i="1" dirty="0">
              <a:solidFill>
                <a:srgbClr val="FF0000"/>
              </a:solidFill>
              <a:latin typeface="Candara"/>
              <a:cs typeface="Candara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3807854" y="4101495"/>
            <a:ext cx="17283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i="1" dirty="0" smtClean="0">
                <a:latin typeface="Candara"/>
                <a:cs typeface="Candara"/>
              </a:rPr>
              <a:t>Introspect</a:t>
            </a:r>
            <a:endParaRPr lang="en-US" sz="28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1608083" y="4186403"/>
            <a:ext cx="17975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VMI</a:t>
            </a:r>
            <a:r>
              <a:rPr lang="zh-CN" altLang="en-US" sz="28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</a:t>
            </a:r>
            <a:r>
              <a:rPr lang="en-US" altLang="zh-CN" sz="28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Tool</a:t>
            </a:r>
            <a:endParaRPr lang="en-US" sz="2800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98560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00B0F0"/>
                </a:solidFill>
                <a:latin typeface="Candara"/>
                <a:cs typeface="Candara"/>
              </a:rPr>
              <a:t>Virtual</a:t>
            </a:r>
            <a:r>
              <a:rPr lang="zh-CN" altLang="en-US" sz="4000" b="1" dirty="0">
                <a:solidFill>
                  <a:srgbClr val="00B0F0"/>
                </a:solidFill>
                <a:latin typeface="Candara"/>
                <a:cs typeface="Candara"/>
              </a:rPr>
              <a:t> </a:t>
            </a:r>
            <a:r>
              <a:rPr lang="en-US" altLang="zh-CN" sz="4000" b="1" dirty="0">
                <a:solidFill>
                  <a:srgbClr val="00B0F0"/>
                </a:solidFill>
                <a:latin typeface="Candara"/>
                <a:cs typeface="Candara"/>
              </a:rPr>
              <a:t>Machine</a:t>
            </a:r>
            <a:r>
              <a:rPr lang="zh-CN" altLang="en-US" sz="4000" b="1" dirty="0">
                <a:solidFill>
                  <a:srgbClr val="00B0F0"/>
                </a:solidFill>
                <a:latin typeface="Candara"/>
                <a:cs typeface="Candara"/>
              </a:rPr>
              <a:t> </a:t>
            </a:r>
            <a:r>
              <a:rPr lang="en-US" altLang="zh-CN" sz="4000" b="1" dirty="0" smtClean="0">
                <a:solidFill>
                  <a:srgbClr val="00B0F0"/>
                </a:solidFill>
                <a:latin typeface="Candara"/>
                <a:cs typeface="Candara"/>
              </a:rPr>
              <a:t>Introspection(VMI)</a:t>
            </a:r>
            <a:endParaRPr lang="en-US" sz="4000" dirty="0">
              <a:solidFill>
                <a:srgbClr val="00B0F0"/>
              </a:solidFill>
              <a:latin typeface="Candara"/>
              <a:cs typeface="Candara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36482" y="6192660"/>
            <a:ext cx="8718331" cy="954107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r>
              <a:rPr lang="en-US" altLang="zh-CN" sz="2000" b="1" baseline="30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* </a:t>
            </a:r>
            <a:r>
              <a:rPr lang="en-US" dirty="0">
                <a:latin typeface="Candara"/>
                <a:cs typeface="Candara"/>
              </a:rPr>
              <a:t>T. </a:t>
            </a:r>
            <a:r>
              <a:rPr lang="en-US" dirty="0" err="1">
                <a:latin typeface="Candara"/>
                <a:cs typeface="Candara"/>
              </a:rPr>
              <a:t>Garfinkel</a:t>
            </a:r>
            <a:r>
              <a:rPr lang="en-US" dirty="0">
                <a:latin typeface="Candara"/>
                <a:cs typeface="Candara"/>
              </a:rPr>
              <a:t>, M. </a:t>
            </a:r>
            <a:r>
              <a:rPr lang="en-US" dirty="0" err="1">
                <a:latin typeface="Candara"/>
                <a:cs typeface="Candara"/>
              </a:rPr>
              <a:t>Rosenblum</a:t>
            </a:r>
            <a:r>
              <a:rPr lang="en-US" dirty="0">
                <a:latin typeface="Candara"/>
                <a:cs typeface="Candara"/>
              </a:rPr>
              <a:t> </a:t>
            </a:r>
            <a:r>
              <a:rPr lang="en-US" i="1" dirty="0">
                <a:latin typeface="Candara"/>
                <a:cs typeface="Candara"/>
              </a:rPr>
              <a:t>et al.</a:t>
            </a:r>
            <a:r>
              <a:rPr lang="en-US" dirty="0">
                <a:latin typeface="Candara"/>
                <a:cs typeface="Candara"/>
              </a:rPr>
              <a:t>, “A virtual machine introspection based architecture for intrusion detection.” in </a:t>
            </a:r>
            <a:r>
              <a:rPr lang="en-US" i="1" dirty="0">
                <a:latin typeface="Candara"/>
                <a:cs typeface="Candara"/>
              </a:rPr>
              <a:t>Proc. NDSS</a:t>
            </a:r>
            <a:r>
              <a:rPr lang="en-US" dirty="0">
                <a:latin typeface="Candara"/>
                <a:cs typeface="Candara"/>
              </a:rPr>
              <a:t>, 2003. </a:t>
            </a:r>
          </a:p>
          <a:p>
            <a:endParaRPr lang="en-US" altLang="zh-CN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7904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9856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>
                <a:solidFill>
                  <a:srgbClr val="00B0F0"/>
                </a:solidFill>
                <a:latin typeface="Candara"/>
                <a:cs typeface="Candara"/>
              </a:rPr>
              <a:t>Virtual</a:t>
            </a:r>
            <a:r>
              <a:rPr lang="zh-CN" altLang="en-US" dirty="0">
                <a:solidFill>
                  <a:srgbClr val="00B0F0"/>
                </a:solidFill>
                <a:latin typeface="Candara"/>
                <a:cs typeface="Candara"/>
              </a:rPr>
              <a:t> </a:t>
            </a:r>
            <a:r>
              <a:rPr lang="en-US" altLang="zh-CN" dirty="0">
                <a:solidFill>
                  <a:srgbClr val="00B0F0"/>
                </a:solidFill>
                <a:latin typeface="Candara"/>
                <a:cs typeface="Candara"/>
              </a:rPr>
              <a:t>Machine</a:t>
            </a:r>
            <a:r>
              <a:rPr lang="zh-CN" altLang="en-US" dirty="0">
                <a:solidFill>
                  <a:srgbClr val="00B0F0"/>
                </a:solidFill>
                <a:latin typeface="Candara"/>
                <a:cs typeface="Candara"/>
              </a:rPr>
              <a:t> </a:t>
            </a:r>
            <a:r>
              <a:rPr lang="en-US" altLang="zh-CN" dirty="0">
                <a:solidFill>
                  <a:srgbClr val="00B0F0"/>
                </a:solidFill>
                <a:latin typeface="Candara"/>
                <a:cs typeface="Candara"/>
              </a:rPr>
              <a:t>Introspection</a:t>
            </a:r>
            <a:endParaRPr lang="en-US" dirty="0">
              <a:solidFill>
                <a:srgbClr val="00B0F0"/>
              </a:solidFill>
              <a:latin typeface="Candara"/>
              <a:cs typeface="Candara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457200" y="1423478"/>
            <a:ext cx="8686800" cy="529166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Benefits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of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VMI</a:t>
            </a:r>
          </a:p>
          <a:p>
            <a:pPr lvl="1"/>
            <a:r>
              <a:rPr lang="en-US" altLang="zh-CN" dirty="0" smtClean="0">
                <a:solidFill>
                  <a:srgbClr val="000099"/>
                </a:solidFill>
                <a:latin typeface="Candara"/>
                <a:cs typeface="Candara"/>
              </a:rPr>
              <a:t>Non-intrusive</a:t>
            </a:r>
            <a:r>
              <a:rPr lang="zh-CN" altLang="en-US" dirty="0" smtClean="0">
                <a:solidFill>
                  <a:srgbClr val="000099"/>
                </a:solidFill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to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guest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VMs</a:t>
            </a:r>
          </a:p>
          <a:p>
            <a:pPr lvl="1"/>
            <a:r>
              <a:rPr lang="en-US" altLang="zh-CN" dirty="0" smtClean="0">
                <a:solidFill>
                  <a:srgbClr val="000099"/>
                </a:solidFill>
                <a:latin typeface="Candara"/>
                <a:cs typeface="Candara"/>
              </a:rPr>
              <a:t>Better security </a:t>
            </a:r>
            <a:r>
              <a:rPr lang="en-US" altLang="zh-CN" dirty="0" smtClean="0">
                <a:latin typeface="Candara"/>
                <a:cs typeface="Candara"/>
              </a:rPr>
              <a:t>due to strong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isolation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from vulnerable VMs</a:t>
            </a:r>
          </a:p>
          <a:p>
            <a:pPr marL="0" indent="0">
              <a:buNone/>
            </a:pPr>
            <a:endParaRPr lang="en-US" altLang="zh-CN" sz="1600" b="1" dirty="0" smtClean="0">
              <a:latin typeface="Candara"/>
              <a:cs typeface="Candara"/>
            </a:endParaRPr>
          </a:p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Widely used for numerous purposes</a:t>
            </a:r>
            <a:endParaRPr lang="en-US" altLang="zh-C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pPr lvl="1"/>
            <a:r>
              <a:rPr lang="en-US" dirty="0">
                <a:latin typeface="Candara"/>
                <a:cs typeface="Candara"/>
              </a:rPr>
              <a:t>Intrusion </a:t>
            </a:r>
            <a:r>
              <a:rPr lang="en-US" dirty="0" smtClean="0">
                <a:latin typeface="Candara"/>
                <a:cs typeface="Candara"/>
              </a:rPr>
              <a:t>detection, malware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analysis</a:t>
            </a:r>
          </a:p>
          <a:p>
            <a:pPr lvl="1"/>
            <a:r>
              <a:rPr lang="en-US" altLang="zh-CN" dirty="0" smtClean="0">
                <a:latin typeface="Candara"/>
                <a:cs typeface="Candara"/>
              </a:rPr>
              <a:t>Long line of research in </a:t>
            </a:r>
            <a:r>
              <a:rPr lang="en-US" altLang="zh-CN" u="sng" dirty="0" smtClean="0">
                <a:latin typeface="Candara"/>
                <a:cs typeface="Candara"/>
              </a:rPr>
              <a:t>architecture</a:t>
            </a:r>
            <a:r>
              <a:rPr lang="en-US" altLang="zh-CN" dirty="0" smtClean="0">
                <a:latin typeface="Candara"/>
                <a:cs typeface="Candara"/>
              </a:rPr>
              <a:t>, </a:t>
            </a:r>
            <a:r>
              <a:rPr lang="en-US" altLang="zh-CN" u="sng" dirty="0" smtClean="0">
                <a:latin typeface="Candara"/>
                <a:cs typeface="Candara"/>
              </a:rPr>
              <a:t>systems</a:t>
            </a:r>
            <a:r>
              <a:rPr lang="en-US" altLang="zh-CN" dirty="0" smtClean="0">
                <a:latin typeface="Candara"/>
                <a:cs typeface="Candara"/>
              </a:rPr>
              <a:t> </a:t>
            </a:r>
            <a:br>
              <a:rPr lang="en-US" altLang="zh-CN" dirty="0" smtClean="0">
                <a:latin typeface="Candara"/>
                <a:cs typeface="Candara"/>
              </a:rPr>
            </a:br>
            <a:r>
              <a:rPr lang="en-US" altLang="zh-CN" dirty="0" smtClean="0">
                <a:latin typeface="Candara"/>
                <a:cs typeface="Candara"/>
              </a:rPr>
              <a:t>and </a:t>
            </a:r>
            <a:r>
              <a:rPr lang="en-US" altLang="zh-CN" u="sng" dirty="0" smtClean="0">
                <a:latin typeface="Candara"/>
                <a:cs typeface="Candara"/>
              </a:rPr>
              <a:t>security</a:t>
            </a:r>
            <a:r>
              <a:rPr lang="en-US" altLang="zh-CN" dirty="0" smtClean="0">
                <a:latin typeface="Candara"/>
                <a:cs typeface="Candara"/>
              </a:rPr>
              <a:t> community</a:t>
            </a:r>
          </a:p>
          <a:p>
            <a:pPr lvl="1"/>
            <a:r>
              <a:rPr lang="en-US" altLang="zh-CN" dirty="0" smtClean="0">
                <a:latin typeface="Candara"/>
                <a:cs typeface="Candara"/>
              </a:rPr>
              <a:t>Already integrated by VMware and other vendors</a:t>
            </a:r>
          </a:p>
        </p:txBody>
      </p:sp>
    </p:spTree>
    <p:extLst>
      <p:ext uri="{BB962C8B-B14F-4D97-AF65-F5344CB8AC3E}">
        <p14:creationId xmlns:p14="http://schemas.microsoft.com/office/powerpoint/2010/main" val="37320214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zh-CN" dirty="0">
                <a:solidFill>
                  <a:srgbClr val="00B0F0"/>
                </a:solidFill>
                <a:latin typeface="Candara"/>
                <a:cs typeface="Candara"/>
              </a:rPr>
              <a:t>Example:</a:t>
            </a:r>
            <a:r>
              <a:rPr lang="zh-CN" altLang="en-US" dirty="0">
                <a:solidFill>
                  <a:srgbClr val="00B0F0"/>
                </a:solidFill>
                <a:latin typeface="Candara"/>
                <a:cs typeface="Candara"/>
              </a:rPr>
              <a:t> </a:t>
            </a:r>
            <a:r>
              <a:rPr lang="en-US" altLang="zh-CN" dirty="0">
                <a:solidFill>
                  <a:srgbClr val="00B0F0"/>
                </a:solidFill>
                <a:latin typeface="Candara"/>
                <a:cs typeface="Candara"/>
              </a:rPr>
              <a:t>Hidden</a:t>
            </a:r>
            <a:r>
              <a:rPr lang="zh-CN" altLang="en-US" dirty="0">
                <a:solidFill>
                  <a:srgbClr val="00B0F0"/>
                </a:solidFill>
                <a:latin typeface="Candara"/>
                <a:cs typeface="Candara"/>
              </a:rPr>
              <a:t> </a:t>
            </a:r>
            <a:r>
              <a:rPr lang="en-US" altLang="zh-CN" dirty="0">
                <a:solidFill>
                  <a:srgbClr val="00B0F0"/>
                </a:solidFill>
                <a:latin typeface="Candara"/>
                <a:cs typeface="Candara"/>
              </a:rPr>
              <a:t>Malware Detection</a:t>
            </a:r>
            <a:endParaRPr lang="en-US" dirty="0">
              <a:solidFill>
                <a:srgbClr val="00B0F0"/>
              </a:solidFill>
              <a:latin typeface="Candara"/>
              <a:cs typeface="Candar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52464"/>
            <a:ext cx="8229601" cy="18189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>
                <a:solidFill>
                  <a:srgbClr val="000099"/>
                </a:solidFill>
                <a:latin typeface="Candara"/>
                <a:cs typeface="Candara"/>
              </a:rPr>
              <a:t>Task</a:t>
            </a:r>
            <a:r>
              <a:rPr lang="zh-CN" altLang="en-US" b="1" u="sng" dirty="0" smtClean="0">
                <a:solidFill>
                  <a:srgbClr val="000099"/>
                </a:solidFill>
                <a:latin typeface="Candara"/>
                <a:cs typeface="Candara"/>
              </a:rPr>
              <a:t> </a:t>
            </a:r>
            <a:r>
              <a:rPr lang="en-US" altLang="zh-CN" b="1" u="sng" dirty="0" smtClean="0">
                <a:solidFill>
                  <a:srgbClr val="000099"/>
                </a:solidFill>
                <a:latin typeface="Candara"/>
                <a:cs typeface="Candara"/>
              </a:rPr>
              <a:t>list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u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sed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by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`</a:t>
            </a:r>
            <a:r>
              <a:rPr lang="en-US" altLang="zh-CN" sz="2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ps</a:t>
            </a:r>
            <a:r>
              <a:rPr lang="zh-CN" alt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zh-CN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aux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`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to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show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all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the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tasks</a:t>
            </a:r>
            <a:endParaRPr 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pPr marL="0" indent="0">
              <a:buNone/>
            </a:pPr>
            <a:r>
              <a:rPr lang="en-US" b="1" u="sng" dirty="0" err="1" smtClean="0">
                <a:solidFill>
                  <a:srgbClr val="FF0000"/>
                </a:solidFill>
                <a:latin typeface="Candara"/>
                <a:cs typeface="Candara"/>
              </a:rPr>
              <a:t>Run</a:t>
            </a:r>
            <a:r>
              <a:rPr lang="en-US" altLang="zh-CN" b="1" u="sng" dirty="0" err="1" smtClean="0">
                <a:solidFill>
                  <a:srgbClr val="FF0000"/>
                </a:solidFill>
                <a:latin typeface="Candara"/>
                <a:cs typeface="Candara"/>
              </a:rPr>
              <a:t>queue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used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by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scheduler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to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run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a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task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935704" y="4178421"/>
            <a:ext cx="1255194" cy="1664008"/>
            <a:chOff x="935704" y="2479420"/>
            <a:chExt cx="1255194" cy="1664008"/>
          </a:xfrm>
        </p:grpSpPr>
        <p:sp>
          <p:nvSpPr>
            <p:cNvPr id="5" name="Rectangle 4"/>
            <p:cNvSpPr/>
            <p:nvPr/>
          </p:nvSpPr>
          <p:spPr>
            <a:xfrm>
              <a:off x="935704" y="2479420"/>
              <a:ext cx="1253175" cy="1664008"/>
            </a:xfrm>
            <a:prstGeom prst="rect">
              <a:avLst/>
            </a:prstGeom>
            <a:noFill/>
            <a:ln w="3175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937723" y="2481411"/>
              <a:ext cx="1253175" cy="332235"/>
            </a:xfrm>
            <a:prstGeom prst="rect">
              <a:avLst/>
            </a:prstGeom>
            <a:noFill/>
            <a:ln w="3175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rgbClr val="000000"/>
                  </a:solidFill>
                  <a:latin typeface="Candara"/>
                  <a:cs typeface="Candara"/>
                </a:rPr>
                <a:t>…</a:t>
              </a:r>
              <a:endParaRPr lang="en-US" dirty="0">
                <a:solidFill>
                  <a:srgbClr val="000000"/>
                </a:solidFill>
                <a:latin typeface="Candara"/>
                <a:cs typeface="Candara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935704" y="2814111"/>
              <a:ext cx="1253175" cy="332235"/>
            </a:xfrm>
            <a:prstGeom prst="rect">
              <a:avLst/>
            </a:prstGeom>
            <a:noFill/>
            <a:ln w="3175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  <a:latin typeface="Candara"/>
                  <a:cs typeface="Candara"/>
                </a:rPr>
                <a:t>run</a:t>
              </a:r>
              <a:r>
                <a:rPr lang="en-US" altLang="zh-CN" dirty="0" smtClean="0">
                  <a:solidFill>
                    <a:schemeClr val="tx1"/>
                  </a:solidFill>
                  <a:latin typeface="Candara"/>
                  <a:cs typeface="Candara"/>
                </a:rPr>
                <a:t>-list</a:t>
              </a:r>
              <a:endParaRPr lang="en-US" dirty="0">
                <a:solidFill>
                  <a:schemeClr val="tx1"/>
                </a:solidFill>
                <a:latin typeface="Candara"/>
                <a:cs typeface="Candara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937723" y="3151493"/>
              <a:ext cx="1253175" cy="332235"/>
            </a:xfrm>
            <a:prstGeom prst="rect">
              <a:avLst/>
            </a:prstGeom>
            <a:noFill/>
            <a:ln w="3175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rgbClr val="000000"/>
                  </a:solidFill>
                  <a:latin typeface="Candara"/>
                  <a:cs typeface="Candara"/>
                </a:rPr>
                <a:t>…</a:t>
              </a:r>
              <a:endParaRPr lang="en-US" dirty="0">
                <a:solidFill>
                  <a:srgbClr val="000000"/>
                </a:solidFill>
                <a:latin typeface="Candara"/>
                <a:cs typeface="Candara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935704" y="3811192"/>
              <a:ext cx="1253175" cy="332235"/>
            </a:xfrm>
            <a:prstGeom prst="rect">
              <a:avLst/>
            </a:prstGeom>
            <a:noFill/>
            <a:ln w="3175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rgbClr val="000000"/>
                  </a:solidFill>
                  <a:latin typeface="Candara"/>
                  <a:cs typeface="Candara"/>
                </a:rPr>
                <a:t>…</a:t>
              </a:r>
              <a:endParaRPr lang="en-US" dirty="0">
                <a:solidFill>
                  <a:srgbClr val="000000"/>
                </a:solidFill>
                <a:latin typeface="Candara"/>
                <a:cs typeface="Candara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935704" y="3483728"/>
              <a:ext cx="1253175" cy="332235"/>
            </a:xfrm>
            <a:prstGeom prst="rect">
              <a:avLst/>
            </a:prstGeom>
            <a:noFill/>
            <a:ln w="3175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  <a:latin typeface="Candara"/>
                  <a:cs typeface="Candara"/>
                </a:rPr>
                <a:t>tasks</a:t>
              </a:r>
              <a:endParaRPr lang="en-US" dirty="0">
                <a:solidFill>
                  <a:schemeClr val="tx1"/>
                </a:solidFill>
                <a:latin typeface="Candara"/>
                <a:cs typeface="Candara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2939508" y="4180412"/>
            <a:ext cx="1255194" cy="1664008"/>
            <a:chOff x="935704" y="2479420"/>
            <a:chExt cx="1255194" cy="1664008"/>
          </a:xfrm>
        </p:grpSpPr>
        <p:sp>
          <p:nvSpPr>
            <p:cNvPr id="12" name="Rectangle 11"/>
            <p:cNvSpPr/>
            <p:nvPr/>
          </p:nvSpPr>
          <p:spPr>
            <a:xfrm>
              <a:off x="935704" y="2479420"/>
              <a:ext cx="1253175" cy="1664008"/>
            </a:xfrm>
            <a:prstGeom prst="rect">
              <a:avLst/>
            </a:prstGeom>
            <a:noFill/>
            <a:ln w="3175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937723" y="2481411"/>
              <a:ext cx="1253175" cy="332235"/>
            </a:xfrm>
            <a:prstGeom prst="rect">
              <a:avLst/>
            </a:prstGeom>
            <a:noFill/>
            <a:ln w="3175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  <a:latin typeface="Candara"/>
                  <a:cs typeface="Candara"/>
                </a:rPr>
                <a:t>…</a:t>
              </a:r>
              <a:endParaRPr lang="en-US" dirty="0">
                <a:solidFill>
                  <a:schemeClr val="tx1"/>
                </a:solidFill>
                <a:latin typeface="Candara"/>
                <a:cs typeface="Candara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935704" y="2814111"/>
              <a:ext cx="1253175" cy="332235"/>
            </a:xfrm>
            <a:prstGeom prst="rect">
              <a:avLst/>
            </a:prstGeom>
            <a:noFill/>
            <a:ln w="3175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  <a:latin typeface="Candara"/>
                  <a:cs typeface="Candara"/>
                </a:rPr>
                <a:t>run</a:t>
              </a:r>
              <a:r>
                <a:rPr lang="en-US" altLang="zh-CN" dirty="0" smtClean="0">
                  <a:solidFill>
                    <a:schemeClr val="tx1"/>
                  </a:solidFill>
                  <a:latin typeface="Candara"/>
                  <a:cs typeface="Candara"/>
                </a:rPr>
                <a:t>-list</a:t>
              </a:r>
              <a:endParaRPr lang="en-US" dirty="0">
                <a:solidFill>
                  <a:schemeClr val="tx1"/>
                </a:solidFill>
                <a:latin typeface="Candara"/>
                <a:cs typeface="Candara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937723" y="3151493"/>
              <a:ext cx="1253175" cy="332235"/>
            </a:xfrm>
            <a:prstGeom prst="rect">
              <a:avLst/>
            </a:prstGeom>
            <a:noFill/>
            <a:ln w="3175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  <a:latin typeface="Candara"/>
                  <a:cs typeface="Candara"/>
                </a:rPr>
                <a:t>…</a:t>
              </a:r>
              <a:endParaRPr lang="en-US" dirty="0">
                <a:solidFill>
                  <a:schemeClr val="tx1"/>
                </a:solidFill>
                <a:latin typeface="Candara"/>
                <a:cs typeface="Candara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935704" y="3811192"/>
              <a:ext cx="1253175" cy="332235"/>
            </a:xfrm>
            <a:prstGeom prst="rect">
              <a:avLst/>
            </a:prstGeom>
            <a:noFill/>
            <a:ln w="3175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  <a:latin typeface="Candara"/>
                  <a:cs typeface="Candara"/>
                </a:rPr>
                <a:t>…</a:t>
              </a:r>
              <a:endParaRPr lang="en-US" dirty="0">
                <a:solidFill>
                  <a:schemeClr val="tx1"/>
                </a:solidFill>
                <a:latin typeface="Candara"/>
                <a:cs typeface="Candara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935704" y="3483728"/>
              <a:ext cx="1253175" cy="332235"/>
            </a:xfrm>
            <a:prstGeom prst="rect">
              <a:avLst/>
            </a:prstGeom>
            <a:noFill/>
            <a:ln w="3175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  <a:latin typeface="Candara"/>
                  <a:cs typeface="Candara"/>
                </a:rPr>
                <a:t>tasks</a:t>
              </a:r>
              <a:endParaRPr lang="en-US" dirty="0">
                <a:solidFill>
                  <a:schemeClr val="tx1"/>
                </a:solidFill>
                <a:latin typeface="Candara"/>
                <a:cs typeface="Candara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4918062" y="4191773"/>
            <a:ext cx="1255194" cy="1664008"/>
            <a:chOff x="935704" y="2479420"/>
            <a:chExt cx="1255194" cy="1664008"/>
          </a:xfrm>
        </p:grpSpPr>
        <p:sp>
          <p:nvSpPr>
            <p:cNvPr id="19" name="Rectangle 18"/>
            <p:cNvSpPr/>
            <p:nvPr/>
          </p:nvSpPr>
          <p:spPr>
            <a:xfrm>
              <a:off x="935704" y="2479420"/>
              <a:ext cx="1253175" cy="1664008"/>
            </a:xfrm>
            <a:prstGeom prst="rect">
              <a:avLst/>
            </a:prstGeom>
            <a:noFill/>
            <a:ln w="3175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37723" y="2481411"/>
              <a:ext cx="1253175" cy="332235"/>
            </a:xfrm>
            <a:prstGeom prst="rect">
              <a:avLst/>
            </a:prstGeom>
            <a:noFill/>
            <a:ln w="3175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rgbClr val="000000"/>
                  </a:solidFill>
                  <a:latin typeface="Candara"/>
                  <a:cs typeface="Candara"/>
                </a:rPr>
                <a:t>…</a:t>
              </a:r>
              <a:endParaRPr lang="en-US" dirty="0">
                <a:solidFill>
                  <a:srgbClr val="000000"/>
                </a:solidFill>
                <a:latin typeface="Candara"/>
                <a:cs typeface="Candara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935704" y="2814111"/>
              <a:ext cx="1253175" cy="332235"/>
            </a:xfrm>
            <a:prstGeom prst="rect">
              <a:avLst/>
            </a:prstGeom>
            <a:noFill/>
            <a:ln w="3175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  <a:latin typeface="Candara"/>
                  <a:cs typeface="Candara"/>
                </a:rPr>
                <a:t>run</a:t>
              </a:r>
              <a:r>
                <a:rPr lang="en-US" altLang="zh-CN" dirty="0" smtClean="0">
                  <a:solidFill>
                    <a:schemeClr val="tx1"/>
                  </a:solidFill>
                  <a:latin typeface="Candara"/>
                  <a:cs typeface="Candara"/>
                </a:rPr>
                <a:t>-list</a:t>
              </a:r>
              <a:endParaRPr lang="en-US" dirty="0">
                <a:solidFill>
                  <a:schemeClr val="tx1"/>
                </a:solidFill>
                <a:latin typeface="Candara"/>
                <a:cs typeface="Candara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937723" y="3151493"/>
              <a:ext cx="1253175" cy="332235"/>
            </a:xfrm>
            <a:prstGeom prst="rect">
              <a:avLst/>
            </a:prstGeom>
            <a:noFill/>
            <a:ln w="3175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rgbClr val="000000"/>
                  </a:solidFill>
                  <a:latin typeface="Candara"/>
                  <a:cs typeface="Candara"/>
                </a:rPr>
                <a:t>…</a:t>
              </a:r>
              <a:endParaRPr lang="en-US" dirty="0">
                <a:solidFill>
                  <a:srgbClr val="000000"/>
                </a:solidFill>
                <a:latin typeface="Candara"/>
                <a:cs typeface="Candara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935704" y="3811192"/>
              <a:ext cx="1253175" cy="332235"/>
            </a:xfrm>
            <a:prstGeom prst="rect">
              <a:avLst/>
            </a:prstGeom>
            <a:noFill/>
            <a:ln w="3175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rgbClr val="000000"/>
                  </a:solidFill>
                  <a:latin typeface="Candara"/>
                  <a:cs typeface="Candara"/>
                </a:rPr>
                <a:t>…</a:t>
              </a:r>
              <a:endParaRPr lang="en-US" dirty="0">
                <a:solidFill>
                  <a:srgbClr val="000000"/>
                </a:solidFill>
                <a:latin typeface="Candara"/>
                <a:cs typeface="Candara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35704" y="3483728"/>
              <a:ext cx="1253175" cy="332235"/>
            </a:xfrm>
            <a:prstGeom prst="rect">
              <a:avLst/>
            </a:prstGeom>
            <a:noFill/>
            <a:ln w="3175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  <a:latin typeface="Candara"/>
                  <a:cs typeface="Candara"/>
                </a:rPr>
                <a:t>tasks</a:t>
              </a:r>
              <a:endParaRPr lang="en-US" dirty="0">
                <a:solidFill>
                  <a:schemeClr val="tx1"/>
                </a:solidFill>
                <a:latin typeface="Candara"/>
                <a:cs typeface="Candara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6921866" y="4193764"/>
            <a:ext cx="1255194" cy="1664008"/>
            <a:chOff x="935704" y="2479420"/>
            <a:chExt cx="1255194" cy="1664008"/>
          </a:xfrm>
        </p:grpSpPr>
        <p:sp>
          <p:nvSpPr>
            <p:cNvPr id="26" name="Rectangle 25"/>
            <p:cNvSpPr/>
            <p:nvPr/>
          </p:nvSpPr>
          <p:spPr>
            <a:xfrm>
              <a:off x="935704" y="2479420"/>
              <a:ext cx="1253175" cy="1664008"/>
            </a:xfrm>
            <a:prstGeom prst="rect">
              <a:avLst/>
            </a:prstGeom>
            <a:noFill/>
            <a:ln w="3175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937723" y="2481411"/>
              <a:ext cx="1253175" cy="332235"/>
            </a:xfrm>
            <a:prstGeom prst="rect">
              <a:avLst/>
            </a:prstGeom>
            <a:noFill/>
            <a:ln w="3175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rgbClr val="000000"/>
                  </a:solidFill>
                  <a:latin typeface="Candara"/>
                  <a:cs typeface="Candara"/>
                </a:rPr>
                <a:t>…</a:t>
              </a:r>
              <a:endParaRPr lang="en-US" dirty="0">
                <a:solidFill>
                  <a:srgbClr val="000000"/>
                </a:solidFill>
                <a:latin typeface="Candara"/>
                <a:cs typeface="Candara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935704" y="2814111"/>
              <a:ext cx="1253175" cy="332235"/>
            </a:xfrm>
            <a:prstGeom prst="rect">
              <a:avLst/>
            </a:prstGeom>
            <a:noFill/>
            <a:ln w="3175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  <a:latin typeface="Candara"/>
                  <a:cs typeface="Candara"/>
                </a:rPr>
                <a:t>run</a:t>
              </a:r>
              <a:r>
                <a:rPr lang="en-US" altLang="zh-CN" dirty="0" smtClean="0">
                  <a:solidFill>
                    <a:schemeClr val="tx1"/>
                  </a:solidFill>
                  <a:latin typeface="Candara"/>
                  <a:cs typeface="Candara"/>
                </a:rPr>
                <a:t>-list</a:t>
              </a:r>
              <a:endParaRPr lang="en-US" dirty="0">
                <a:solidFill>
                  <a:schemeClr val="tx1"/>
                </a:solidFill>
                <a:latin typeface="Candara"/>
                <a:cs typeface="Candara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937723" y="3151493"/>
              <a:ext cx="1253175" cy="332235"/>
            </a:xfrm>
            <a:prstGeom prst="rect">
              <a:avLst/>
            </a:prstGeom>
            <a:noFill/>
            <a:ln w="3175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rgbClr val="000000"/>
                  </a:solidFill>
                  <a:latin typeface="Candara"/>
                  <a:cs typeface="Candara"/>
                </a:rPr>
                <a:t>…</a:t>
              </a:r>
              <a:endParaRPr lang="en-US" dirty="0">
                <a:solidFill>
                  <a:srgbClr val="000000"/>
                </a:solidFill>
                <a:latin typeface="Candara"/>
                <a:cs typeface="Candara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935704" y="3811192"/>
              <a:ext cx="1253175" cy="332235"/>
            </a:xfrm>
            <a:prstGeom prst="rect">
              <a:avLst/>
            </a:prstGeom>
            <a:noFill/>
            <a:ln w="3175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rgbClr val="000000"/>
                  </a:solidFill>
                  <a:latin typeface="Candara"/>
                  <a:cs typeface="Candara"/>
                </a:rPr>
                <a:t>…</a:t>
              </a:r>
              <a:endParaRPr lang="en-US" dirty="0">
                <a:solidFill>
                  <a:srgbClr val="000000"/>
                </a:solidFill>
                <a:latin typeface="Candara"/>
                <a:cs typeface="Candara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935704" y="3483728"/>
              <a:ext cx="1253175" cy="332235"/>
            </a:xfrm>
            <a:prstGeom prst="rect">
              <a:avLst/>
            </a:prstGeom>
            <a:noFill/>
            <a:ln w="3175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  <a:latin typeface="Candara"/>
                  <a:cs typeface="Candara"/>
                </a:rPr>
                <a:t>tasks</a:t>
              </a:r>
              <a:endParaRPr lang="en-US" dirty="0">
                <a:solidFill>
                  <a:schemeClr val="tx1"/>
                </a:solidFill>
                <a:latin typeface="Candara"/>
                <a:cs typeface="Candara"/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1211664" y="5852186"/>
            <a:ext cx="622622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altLang="zh-CN" dirty="0" smtClean="0">
                <a:latin typeface="Candara"/>
                <a:cs typeface="Candara"/>
              </a:rPr>
              <a:t>Task-0</a:t>
            </a:r>
            <a:endParaRPr lang="en-US" dirty="0">
              <a:latin typeface="Candara"/>
              <a:cs typeface="Candara"/>
            </a:endParaRPr>
          </a:p>
        </p:txBody>
      </p:sp>
      <p:cxnSp>
        <p:nvCxnSpPr>
          <p:cNvPr id="39" name="Straight Arrow Connector 38"/>
          <p:cNvCxnSpPr>
            <a:stCxn id="24" idx="3"/>
            <a:endCxn id="31" idx="1"/>
          </p:cNvCxnSpPr>
          <p:nvPr/>
        </p:nvCxnSpPr>
        <p:spPr>
          <a:xfrm>
            <a:off x="6171237" y="5362199"/>
            <a:ext cx="750629" cy="1991"/>
          </a:xfrm>
          <a:prstGeom prst="straightConnector1">
            <a:avLst/>
          </a:prstGeom>
          <a:ln w="28575" cmpd="sng">
            <a:solidFill>
              <a:srgbClr val="000099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0" name="Group 39"/>
          <p:cNvGrpSpPr/>
          <p:nvPr/>
        </p:nvGrpSpPr>
        <p:grpSpPr>
          <a:xfrm>
            <a:off x="582624" y="5188773"/>
            <a:ext cx="7912266" cy="1192012"/>
            <a:chOff x="582624" y="5346433"/>
            <a:chExt cx="7912266" cy="1192012"/>
          </a:xfrm>
        </p:grpSpPr>
        <p:cxnSp>
          <p:nvCxnSpPr>
            <p:cNvPr id="41" name="Straight Arrow Connector 40"/>
            <p:cNvCxnSpPr>
              <a:endCxn id="31" idx="3"/>
            </p:cNvCxnSpPr>
            <p:nvPr/>
          </p:nvCxnSpPr>
          <p:spPr>
            <a:xfrm flipH="1">
              <a:off x="8175041" y="5364190"/>
              <a:ext cx="319848" cy="0"/>
            </a:xfrm>
            <a:prstGeom prst="straightConnector1">
              <a:avLst/>
            </a:prstGeom>
            <a:ln w="28575" cmpd="sng">
              <a:solidFill>
                <a:srgbClr val="000099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8494889" y="5346433"/>
              <a:ext cx="0" cy="1176246"/>
            </a:xfrm>
            <a:prstGeom prst="line">
              <a:avLst/>
            </a:prstGeom>
            <a:ln w="28575" cmpd="sng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flipH="1">
              <a:off x="582624" y="6538445"/>
              <a:ext cx="7912266" cy="0"/>
            </a:xfrm>
            <a:prstGeom prst="line">
              <a:avLst/>
            </a:prstGeom>
            <a:ln w="28575" cmpd="sng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582624" y="5346433"/>
              <a:ext cx="0" cy="1176246"/>
            </a:xfrm>
            <a:prstGeom prst="line">
              <a:avLst/>
            </a:prstGeom>
            <a:ln w="28575" cmpd="sng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>
              <a:endCxn id="10" idx="1"/>
            </p:cNvCxnSpPr>
            <p:nvPr/>
          </p:nvCxnSpPr>
          <p:spPr>
            <a:xfrm>
              <a:off x="582624" y="5348847"/>
              <a:ext cx="353080" cy="0"/>
            </a:xfrm>
            <a:prstGeom prst="straightConnector1">
              <a:avLst/>
            </a:prstGeom>
            <a:ln w="28575" cmpd="sng">
              <a:solidFill>
                <a:srgbClr val="000099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TextBox 51"/>
          <p:cNvSpPr txBox="1"/>
          <p:nvPr/>
        </p:nvSpPr>
        <p:spPr>
          <a:xfrm>
            <a:off x="1015425" y="3789832"/>
            <a:ext cx="1123986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dirty="0">
                <a:latin typeface="Candara"/>
                <a:cs typeface="Candara"/>
              </a:rPr>
              <a:t>t</a:t>
            </a:r>
            <a:r>
              <a:rPr lang="en-US" dirty="0" smtClean="0">
                <a:latin typeface="Candara"/>
                <a:cs typeface="Candara"/>
              </a:rPr>
              <a:t>ask</a:t>
            </a:r>
            <a:r>
              <a:rPr lang="en-US" altLang="zh-CN" dirty="0" smtClean="0">
                <a:latin typeface="Candara"/>
                <a:cs typeface="Candara"/>
              </a:rPr>
              <a:t>_struct</a:t>
            </a:r>
            <a:endParaRPr lang="en-US" dirty="0">
              <a:latin typeface="Candara"/>
              <a:cs typeface="Candara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265482" y="5853061"/>
            <a:ext cx="622622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altLang="zh-CN" dirty="0" smtClean="0">
                <a:latin typeface="Candara"/>
                <a:cs typeface="Candara"/>
              </a:rPr>
              <a:t>Task-1</a:t>
            </a:r>
            <a:endParaRPr lang="en-US" dirty="0">
              <a:latin typeface="Candara"/>
              <a:cs typeface="Candara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252208" y="5848661"/>
            <a:ext cx="622622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altLang="zh-CN" dirty="0" smtClean="0">
                <a:latin typeface="Candara"/>
                <a:cs typeface="Candara"/>
              </a:rPr>
              <a:t>Task-2</a:t>
            </a:r>
            <a:endParaRPr lang="en-US" dirty="0">
              <a:latin typeface="Candara"/>
              <a:cs typeface="Candara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243314" y="5842428"/>
            <a:ext cx="622622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altLang="zh-CN" dirty="0" smtClean="0">
                <a:latin typeface="Candara"/>
                <a:cs typeface="Candara"/>
              </a:rPr>
              <a:t>Task-3</a:t>
            </a:r>
            <a:endParaRPr lang="en-US" dirty="0">
              <a:latin typeface="Candara"/>
              <a:cs typeface="Candara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2939509" y="2876432"/>
            <a:ext cx="5237551" cy="1818141"/>
            <a:chOff x="2939509" y="2876432"/>
            <a:chExt cx="5237551" cy="1818141"/>
          </a:xfrm>
        </p:grpSpPr>
        <p:grpSp>
          <p:nvGrpSpPr>
            <p:cNvPr id="46" name="Group 45"/>
            <p:cNvGrpSpPr/>
            <p:nvPr/>
          </p:nvGrpSpPr>
          <p:grpSpPr>
            <a:xfrm>
              <a:off x="4188230" y="3960485"/>
              <a:ext cx="2733636" cy="720734"/>
              <a:chOff x="2186445" y="2312580"/>
              <a:chExt cx="2733636" cy="860355"/>
            </a:xfrm>
          </p:grpSpPr>
          <p:cxnSp>
            <p:nvCxnSpPr>
              <p:cNvPr id="47" name="Straight Arrow Connector 46"/>
              <p:cNvCxnSpPr/>
              <p:nvPr/>
            </p:nvCxnSpPr>
            <p:spPr>
              <a:xfrm flipH="1">
                <a:off x="2186445" y="3169369"/>
                <a:ext cx="260664" cy="3566"/>
              </a:xfrm>
              <a:prstGeom prst="straightConnector1">
                <a:avLst/>
              </a:prstGeom>
              <a:ln w="12700" cmpd="sng">
                <a:solidFill>
                  <a:srgbClr val="FF0000"/>
                </a:solidFill>
                <a:prstDash val="dash"/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>
              <a:xfrm flipV="1">
                <a:off x="2447109" y="2312580"/>
                <a:ext cx="0" cy="856789"/>
              </a:xfrm>
              <a:prstGeom prst="line">
                <a:avLst/>
              </a:prstGeom>
              <a:ln w="12700" cmpd="sng">
                <a:solidFill>
                  <a:srgbClr val="FF0000"/>
                </a:solidFill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>
              <a:xfrm flipH="1" flipV="1">
                <a:off x="2447109" y="2312580"/>
                <a:ext cx="2097354" cy="0"/>
              </a:xfrm>
              <a:prstGeom prst="line">
                <a:avLst/>
              </a:prstGeom>
              <a:ln w="12700" cmpd="sng">
                <a:solidFill>
                  <a:srgbClr val="FF0000"/>
                </a:solidFill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>
              <a:xfrm flipV="1">
                <a:off x="4544463" y="2312582"/>
                <a:ext cx="0" cy="856788"/>
              </a:xfrm>
              <a:prstGeom prst="line">
                <a:avLst/>
              </a:prstGeom>
              <a:ln w="12700" cmpd="sng">
                <a:solidFill>
                  <a:srgbClr val="FF0000"/>
                </a:solidFill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Arrow Connector 50"/>
              <p:cNvCxnSpPr/>
              <p:nvPr/>
            </p:nvCxnSpPr>
            <p:spPr>
              <a:xfrm>
                <a:off x="4546482" y="3165803"/>
                <a:ext cx="373599" cy="3566"/>
              </a:xfrm>
              <a:prstGeom prst="straightConnector1">
                <a:avLst/>
              </a:prstGeom>
              <a:ln w="12700" cmpd="sng">
                <a:solidFill>
                  <a:srgbClr val="FF0000"/>
                </a:solidFill>
                <a:prstDash val="dash"/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6" name="Group 55"/>
            <p:cNvGrpSpPr/>
            <p:nvPr/>
          </p:nvGrpSpPr>
          <p:grpSpPr>
            <a:xfrm>
              <a:off x="6923885" y="3291835"/>
              <a:ext cx="1253175" cy="668650"/>
              <a:chOff x="935704" y="2954261"/>
              <a:chExt cx="1253175" cy="668650"/>
            </a:xfrm>
          </p:grpSpPr>
          <p:sp>
            <p:nvSpPr>
              <p:cNvPr id="57" name="Rectangle 56"/>
              <p:cNvSpPr/>
              <p:nvPr/>
            </p:nvSpPr>
            <p:spPr>
              <a:xfrm>
                <a:off x="935704" y="2954261"/>
                <a:ext cx="1253175" cy="668650"/>
              </a:xfrm>
              <a:prstGeom prst="rect">
                <a:avLst/>
              </a:prstGeom>
              <a:noFill/>
              <a:ln w="3175" cmpd="sng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8" name="Rectangle 57"/>
              <p:cNvSpPr/>
              <p:nvPr/>
            </p:nvSpPr>
            <p:spPr>
              <a:xfrm>
                <a:off x="935704" y="3152561"/>
                <a:ext cx="1253175" cy="332235"/>
              </a:xfrm>
              <a:prstGeom prst="rect">
                <a:avLst/>
              </a:prstGeom>
              <a:noFill/>
              <a:ln w="3175" cmpd="sng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dirty="0">
                    <a:solidFill>
                      <a:srgbClr val="FF0000"/>
                    </a:solidFill>
                    <a:latin typeface="Candara"/>
                    <a:cs typeface="Candara"/>
                  </a:rPr>
                  <a:t>r</a:t>
                </a:r>
                <a:r>
                  <a:rPr lang="en-US" dirty="0" smtClean="0">
                    <a:solidFill>
                      <a:srgbClr val="FF0000"/>
                    </a:solidFill>
                    <a:latin typeface="Candara"/>
                    <a:cs typeface="Candara"/>
                  </a:rPr>
                  <a:t>un</a:t>
                </a:r>
                <a:r>
                  <a:rPr lang="en-US" altLang="zh-CN" dirty="0" smtClean="0">
                    <a:solidFill>
                      <a:srgbClr val="FF0000"/>
                    </a:solidFill>
                    <a:latin typeface="Candara"/>
                    <a:cs typeface="Candara"/>
                  </a:rPr>
                  <a:t>-task</a:t>
                </a:r>
                <a:endParaRPr lang="en-US" dirty="0">
                  <a:solidFill>
                    <a:srgbClr val="FF0000"/>
                  </a:solidFill>
                  <a:latin typeface="Candara"/>
                  <a:cs typeface="Candara"/>
                </a:endParaRPr>
              </a:p>
            </p:txBody>
          </p:sp>
        </p:grpSp>
        <p:sp>
          <p:nvSpPr>
            <p:cNvPr id="59" name="TextBox 58"/>
            <p:cNvSpPr txBox="1"/>
            <p:nvPr/>
          </p:nvSpPr>
          <p:spPr>
            <a:xfrm>
              <a:off x="6921866" y="2876432"/>
              <a:ext cx="1253175" cy="46166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srgbClr val="FF0000"/>
                  </a:solidFill>
                  <a:latin typeface="Candara"/>
                  <a:cs typeface="Candara"/>
                </a:rPr>
                <a:t>runqueue</a:t>
              </a:r>
              <a:endParaRPr lang="en-US" sz="2400" strike="sngStrike" dirty="0">
                <a:solidFill>
                  <a:srgbClr val="FF0000"/>
                </a:solidFill>
                <a:latin typeface="Candara"/>
                <a:cs typeface="Candara"/>
              </a:endParaRPr>
            </a:p>
          </p:txBody>
        </p:sp>
        <p:cxnSp>
          <p:nvCxnSpPr>
            <p:cNvPr id="60" name="Elbow Connector 59"/>
            <p:cNvCxnSpPr>
              <a:stCxn id="58" idx="1"/>
            </p:cNvCxnSpPr>
            <p:nvPr/>
          </p:nvCxnSpPr>
          <p:spPr>
            <a:xfrm rot="10800000" flipV="1">
              <a:off x="2939509" y="3656253"/>
              <a:ext cx="3984377" cy="1024968"/>
            </a:xfrm>
            <a:prstGeom prst="bentConnector3">
              <a:avLst>
                <a:gd name="adj1" fmla="val 109672"/>
              </a:avLst>
            </a:prstGeom>
            <a:ln w="12700" cmpd="sng">
              <a:solidFill>
                <a:srgbClr val="FF0000"/>
              </a:solidFill>
              <a:prstDash val="dash"/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Elbow Connector 60"/>
            <p:cNvCxnSpPr>
              <a:stCxn id="58" idx="3"/>
            </p:cNvCxnSpPr>
            <p:nvPr/>
          </p:nvCxnSpPr>
          <p:spPr>
            <a:xfrm flipH="1">
              <a:off x="8175041" y="3656253"/>
              <a:ext cx="2019" cy="1038320"/>
            </a:xfrm>
            <a:prstGeom prst="bentConnector3">
              <a:avLst>
                <a:gd name="adj1" fmla="val -21416989"/>
              </a:avLst>
            </a:prstGeom>
            <a:ln w="12700" cmpd="sng">
              <a:solidFill>
                <a:srgbClr val="FF0000"/>
              </a:solidFill>
              <a:prstDash val="dash"/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3" name="Straight Arrow Connector 62"/>
          <p:cNvCxnSpPr/>
          <p:nvPr/>
        </p:nvCxnSpPr>
        <p:spPr>
          <a:xfrm>
            <a:off x="4192683" y="5350838"/>
            <a:ext cx="725379" cy="11361"/>
          </a:xfrm>
          <a:prstGeom prst="straightConnector1">
            <a:avLst/>
          </a:prstGeom>
          <a:ln w="28575" cmpd="sng">
            <a:solidFill>
              <a:srgbClr val="000099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>
            <a:off x="2188879" y="5348847"/>
            <a:ext cx="750629" cy="1991"/>
          </a:xfrm>
          <a:prstGeom prst="straightConnector1">
            <a:avLst/>
          </a:prstGeom>
          <a:ln w="28575" cmpd="sng">
            <a:solidFill>
              <a:srgbClr val="000099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26593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oup 65"/>
          <p:cNvGrpSpPr/>
          <p:nvPr/>
        </p:nvGrpSpPr>
        <p:grpSpPr>
          <a:xfrm>
            <a:off x="935704" y="4178421"/>
            <a:ext cx="1255194" cy="1664008"/>
            <a:chOff x="935704" y="2479420"/>
            <a:chExt cx="1255194" cy="1664008"/>
          </a:xfrm>
        </p:grpSpPr>
        <p:sp>
          <p:nvSpPr>
            <p:cNvPr id="67" name="Rectangle 66"/>
            <p:cNvSpPr/>
            <p:nvPr/>
          </p:nvSpPr>
          <p:spPr>
            <a:xfrm>
              <a:off x="935704" y="2479420"/>
              <a:ext cx="1253175" cy="1664008"/>
            </a:xfrm>
            <a:prstGeom prst="rect">
              <a:avLst/>
            </a:prstGeom>
            <a:noFill/>
            <a:ln w="3175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ectangle 67"/>
            <p:cNvSpPr/>
            <p:nvPr/>
          </p:nvSpPr>
          <p:spPr>
            <a:xfrm>
              <a:off x="937723" y="2481411"/>
              <a:ext cx="1253175" cy="332235"/>
            </a:xfrm>
            <a:prstGeom prst="rect">
              <a:avLst/>
            </a:prstGeom>
            <a:noFill/>
            <a:ln w="3175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rgbClr val="000000"/>
                  </a:solidFill>
                  <a:latin typeface="Candara"/>
                  <a:cs typeface="Candara"/>
                </a:rPr>
                <a:t>…</a:t>
              </a:r>
              <a:endParaRPr lang="en-US" dirty="0">
                <a:solidFill>
                  <a:srgbClr val="000000"/>
                </a:solidFill>
                <a:latin typeface="Candara"/>
                <a:cs typeface="Candara"/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935704" y="2814111"/>
              <a:ext cx="1253175" cy="332235"/>
            </a:xfrm>
            <a:prstGeom prst="rect">
              <a:avLst/>
            </a:prstGeom>
            <a:noFill/>
            <a:ln w="3175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  <a:latin typeface="Candara"/>
                  <a:cs typeface="Candara"/>
                </a:rPr>
                <a:t>run</a:t>
              </a:r>
              <a:r>
                <a:rPr lang="en-US" altLang="zh-CN" dirty="0" smtClean="0">
                  <a:solidFill>
                    <a:schemeClr val="tx1"/>
                  </a:solidFill>
                  <a:latin typeface="Candara"/>
                  <a:cs typeface="Candara"/>
                </a:rPr>
                <a:t>-list</a:t>
              </a:r>
              <a:endParaRPr lang="en-US" dirty="0">
                <a:solidFill>
                  <a:schemeClr val="tx1"/>
                </a:solidFill>
                <a:latin typeface="Candara"/>
                <a:cs typeface="Candara"/>
              </a:endParaRP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937723" y="3151493"/>
              <a:ext cx="1253175" cy="332235"/>
            </a:xfrm>
            <a:prstGeom prst="rect">
              <a:avLst/>
            </a:prstGeom>
            <a:noFill/>
            <a:ln w="3175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rgbClr val="000000"/>
                  </a:solidFill>
                  <a:latin typeface="Candara"/>
                  <a:cs typeface="Candara"/>
                </a:rPr>
                <a:t>…</a:t>
              </a:r>
              <a:endParaRPr lang="en-US" dirty="0">
                <a:solidFill>
                  <a:srgbClr val="000000"/>
                </a:solidFill>
                <a:latin typeface="Candara"/>
                <a:cs typeface="Candara"/>
              </a:endParaRP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935704" y="3811192"/>
              <a:ext cx="1253175" cy="332235"/>
            </a:xfrm>
            <a:prstGeom prst="rect">
              <a:avLst/>
            </a:prstGeom>
            <a:noFill/>
            <a:ln w="3175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rgbClr val="000000"/>
                  </a:solidFill>
                  <a:latin typeface="Candara"/>
                  <a:cs typeface="Candara"/>
                </a:rPr>
                <a:t>…</a:t>
              </a:r>
              <a:endParaRPr lang="en-US" dirty="0">
                <a:solidFill>
                  <a:srgbClr val="000000"/>
                </a:solidFill>
                <a:latin typeface="Candara"/>
                <a:cs typeface="Candara"/>
              </a:endParaRPr>
            </a:p>
          </p:txBody>
        </p:sp>
        <p:sp>
          <p:nvSpPr>
            <p:cNvPr id="72" name="Rectangle 71"/>
            <p:cNvSpPr/>
            <p:nvPr/>
          </p:nvSpPr>
          <p:spPr>
            <a:xfrm>
              <a:off x="935704" y="3483728"/>
              <a:ext cx="1253175" cy="332235"/>
            </a:xfrm>
            <a:prstGeom prst="rect">
              <a:avLst/>
            </a:prstGeom>
            <a:noFill/>
            <a:ln w="3175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  <a:latin typeface="Candara"/>
                  <a:cs typeface="Candara"/>
                </a:rPr>
                <a:t>tasks</a:t>
              </a:r>
              <a:endParaRPr lang="en-US" dirty="0">
                <a:solidFill>
                  <a:schemeClr val="tx1"/>
                </a:solidFill>
                <a:latin typeface="Candara"/>
                <a:cs typeface="Candara"/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2939508" y="4180412"/>
            <a:ext cx="1255194" cy="1664008"/>
            <a:chOff x="935704" y="2479420"/>
            <a:chExt cx="1255194" cy="1664008"/>
          </a:xfrm>
          <a:solidFill>
            <a:srgbClr val="FFC000"/>
          </a:solidFill>
        </p:grpSpPr>
        <p:sp>
          <p:nvSpPr>
            <p:cNvPr id="74" name="Rectangle 73"/>
            <p:cNvSpPr/>
            <p:nvPr/>
          </p:nvSpPr>
          <p:spPr>
            <a:xfrm>
              <a:off x="935704" y="2479420"/>
              <a:ext cx="1253175" cy="1664008"/>
            </a:xfrm>
            <a:prstGeom prst="rect">
              <a:avLst/>
            </a:prstGeom>
            <a:grpFill/>
            <a:ln w="3175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937723" y="2481411"/>
              <a:ext cx="1253175" cy="332235"/>
            </a:xfrm>
            <a:prstGeom prst="rect">
              <a:avLst/>
            </a:prstGeom>
            <a:grpFill/>
            <a:ln w="3175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  <a:latin typeface="Candara"/>
                  <a:cs typeface="Candara"/>
                </a:rPr>
                <a:t>…</a:t>
              </a:r>
              <a:endParaRPr lang="en-US" dirty="0">
                <a:solidFill>
                  <a:schemeClr val="tx1"/>
                </a:solidFill>
                <a:latin typeface="Candara"/>
                <a:cs typeface="Candara"/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935704" y="2814111"/>
              <a:ext cx="1253175" cy="332235"/>
            </a:xfrm>
            <a:prstGeom prst="rect">
              <a:avLst/>
            </a:prstGeom>
            <a:grpFill/>
            <a:ln w="3175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  <a:latin typeface="Candara"/>
                  <a:cs typeface="Candara"/>
                </a:rPr>
                <a:t>run</a:t>
              </a:r>
              <a:r>
                <a:rPr lang="en-US" altLang="zh-CN" dirty="0" smtClean="0">
                  <a:solidFill>
                    <a:schemeClr val="tx1"/>
                  </a:solidFill>
                  <a:latin typeface="Candara"/>
                  <a:cs typeface="Candara"/>
                </a:rPr>
                <a:t>-list</a:t>
              </a:r>
              <a:endParaRPr lang="en-US" dirty="0">
                <a:solidFill>
                  <a:schemeClr val="tx1"/>
                </a:solidFill>
                <a:latin typeface="Candara"/>
                <a:cs typeface="Candara"/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937723" y="3151493"/>
              <a:ext cx="1253175" cy="332235"/>
            </a:xfrm>
            <a:prstGeom prst="rect">
              <a:avLst/>
            </a:prstGeom>
            <a:grpFill/>
            <a:ln w="3175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  <a:latin typeface="Candara"/>
                  <a:cs typeface="Candara"/>
                </a:rPr>
                <a:t>…</a:t>
              </a:r>
              <a:endParaRPr lang="en-US" dirty="0">
                <a:solidFill>
                  <a:schemeClr val="tx1"/>
                </a:solidFill>
                <a:latin typeface="Candara"/>
                <a:cs typeface="Candara"/>
              </a:endParaRPr>
            </a:p>
          </p:txBody>
        </p:sp>
        <p:sp>
          <p:nvSpPr>
            <p:cNvPr id="78" name="Rectangle 77"/>
            <p:cNvSpPr/>
            <p:nvPr/>
          </p:nvSpPr>
          <p:spPr>
            <a:xfrm>
              <a:off x="935704" y="3811192"/>
              <a:ext cx="1253175" cy="332235"/>
            </a:xfrm>
            <a:prstGeom prst="rect">
              <a:avLst/>
            </a:prstGeom>
            <a:grpFill/>
            <a:ln w="3175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  <a:latin typeface="Candara"/>
                  <a:cs typeface="Candara"/>
                </a:rPr>
                <a:t>…</a:t>
              </a:r>
              <a:endParaRPr lang="en-US" dirty="0">
                <a:solidFill>
                  <a:schemeClr val="tx1"/>
                </a:solidFill>
                <a:latin typeface="Candara"/>
                <a:cs typeface="Candara"/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935704" y="3483728"/>
              <a:ext cx="1253175" cy="332235"/>
            </a:xfrm>
            <a:prstGeom prst="rect">
              <a:avLst/>
            </a:prstGeom>
            <a:grpFill/>
            <a:ln w="3175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  <a:latin typeface="Candara"/>
                  <a:cs typeface="Candara"/>
                </a:rPr>
                <a:t>tasks</a:t>
              </a:r>
              <a:endParaRPr lang="en-US" dirty="0">
                <a:solidFill>
                  <a:schemeClr val="tx1"/>
                </a:solidFill>
                <a:latin typeface="Candara"/>
                <a:cs typeface="Candara"/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4918062" y="4191773"/>
            <a:ext cx="1255194" cy="1664008"/>
            <a:chOff x="935704" y="2479420"/>
            <a:chExt cx="1255194" cy="1664008"/>
          </a:xfrm>
        </p:grpSpPr>
        <p:sp>
          <p:nvSpPr>
            <p:cNvPr id="81" name="Rectangle 80"/>
            <p:cNvSpPr/>
            <p:nvPr/>
          </p:nvSpPr>
          <p:spPr>
            <a:xfrm>
              <a:off x="935704" y="2479420"/>
              <a:ext cx="1253175" cy="1664008"/>
            </a:xfrm>
            <a:prstGeom prst="rect">
              <a:avLst/>
            </a:prstGeom>
            <a:noFill/>
            <a:ln w="3175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 81"/>
            <p:cNvSpPr/>
            <p:nvPr/>
          </p:nvSpPr>
          <p:spPr>
            <a:xfrm>
              <a:off x="937723" y="2481411"/>
              <a:ext cx="1253175" cy="332235"/>
            </a:xfrm>
            <a:prstGeom prst="rect">
              <a:avLst/>
            </a:prstGeom>
            <a:noFill/>
            <a:ln w="3175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rgbClr val="000000"/>
                  </a:solidFill>
                  <a:latin typeface="Candara"/>
                  <a:cs typeface="Candara"/>
                </a:rPr>
                <a:t>…</a:t>
              </a:r>
              <a:endParaRPr lang="en-US" dirty="0">
                <a:solidFill>
                  <a:srgbClr val="000000"/>
                </a:solidFill>
                <a:latin typeface="Candara"/>
                <a:cs typeface="Candara"/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935704" y="2814111"/>
              <a:ext cx="1253175" cy="332235"/>
            </a:xfrm>
            <a:prstGeom prst="rect">
              <a:avLst/>
            </a:prstGeom>
            <a:noFill/>
            <a:ln w="3175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  <a:latin typeface="Candara"/>
                  <a:cs typeface="Candara"/>
                </a:rPr>
                <a:t>run</a:t>
              </a:r>
              <a:r>
                <a:rPr lang="en-US" altLang="zh-CN" dirty="0" smtClean="0">
                  <a:solidFill>
                    <a:schemeClr val="tx1"/>
                  </a:solidFill>
                  <a:latin typeface="Candara"/>
                  <a:cs typeface="Candara"/>
                </a:rPr>
                <a:t>-list</a:t>
              </a:r>
              <a:endParaRPr lang="en-US" dirty="0">
                <a:solidFill>
                  <a:schemeClr val="tx1"/>
                </a:solidFill>
                <a:latin typeface="Candara"/>
                <a:cs typeface="Candara"/>
              </a:endParaRPr>
            </a:p>
          </p:txBody>
        </p:sp>
        <p:sp>
          <p:nvSpPr>
            <p:cNvPr id="84" name="Rectangle 83"/>
            <p:cNvSpPr/>
            <p:nvPr/>
          </p:nvSpPr>
          <p:spPr>
            <a:xfrm>
              <a:off x="937723" y="3151493"/>
              <a:ext cx="1253175" cy="332235"/>
            </a:xfrm>
            <a:prstGeom prst="rect">
              <a:avLst/>
            </a:prstGeom>
            <a:noFill/>
            <a:ln w="3175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rgbClr val="000000"/>
                  </a:solidFill>
                  <a:latin typeface="Candara"/>
                  <a:cs typeface="Candara"/>
                </a:rPr>
                <a:t>…</a:t>
              </a:r>
              <a:endParaRPr lang="en-US" dirty="0">
                <a:solidFill>
                  <a:srgbClr val="000000"/>
                </a:solidFill>
                <a:latin typeface="Candara"/>
                <a:cs typeface="Candara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935704" y="3811192"/>
              <a:ext cx="1253175" cy="332235"/>
            </a:xfrm>
            <a:prstGeom prst="rect">
              <a:avLst/>
            </a:prstGeom>
            <a:noFill/>
            <a:ln w="3175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rgbClr val="000000"/>
                  </a:solidFill>
                  <a:latin typeface="Candara"/>
                  <a:cs typeface="Candara"/>
                </a:rPr>
                <a:t>…</a:t>
              </a:r>
              <a:endParaRPr lang="en-US" dirty="0">
                <a:solidFill>
                  <a:srgbClr val="000000"/>
                </a:solidFill>
                <a:latin typeface="Candara"/>
                <a:cs typeface="Candara"/>
              </a:endParaRPr>
            </a:p>
          </p:txBody>
        </p:sp>
        <p:sp>
          <p:nvSpPr>
            <p:cNvPr id="86" name="Rectangle 85"/>
            <p:cNvSpPr/>
            <p:nvPr/>
          </p:nvSpPr>
          <p:spPr>
            <a:xfrm>
              <a:off x="935704" y="3483728"/>
              <a:ext cx="1253175" cy="332235"/>
            </a:xfrm>
            <a:prstGeom prst="rect">
              <a:avLst/>
            </a:prstGeom>
            <a:noFill/>
            <a:ln w="3175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  <a:latin typeface="Candara"/>
                  <a:cs typeface="Candara"/>
                </a:rPr>
                <a:t>tasks</a:t>
              </a:r>
              <a:endParaRPr lang="en-US" dirty="0">
                <a:solidFill>
                  <a:schemeClr val="tx1"/>
                </a:solidFill>
                <a:latin typeface="Candara"/>
                <a:cs typeface="Candara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6921866" y="4193764"/>
            <a:ext cx="1255194" cy="1664008"/>
            <a:chOff x="935704" y="2479420"/>
            <a:chExt cx="1255194" cy="1664008"/>
          </a:xfrm>
        </p:grpSpPr>
        <p:sp>
          <p:nvSpPr>
            <p:cNvPr id="88" name="Rectangle 87"/>
            <p:cNvSpPr/>
            <p:nvPr/>
          </p:nvSpPr>
          <p:spPr>
            <a:xfrm>
              <a:off x="935704" y="2479420"/>
              <a:ext cx="1253175" cy="1664008"/>
            </a:xfrm>
            <a:prstGeom prst="rect">
              <a:avLst/>
            </a:prstGeom>
            <a:noFill/>
            <a:ln w="3175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Rectangle 88"/>
            <p:cNvSpPr/>
            <p:nvPr/>
          </p:nvSpPr>
          <p:spPr>
            <a:xfrm>
              <a:off x="937723" y="2481411"/>
              <a:ext cx="1253175" cy="332235"/>
            </a:xfrm>
            <a:prstGeom prst="rect">
              <a:avLst/>
            </a:prstGeom>
            <a:noFill/>
            <a:ln w="3175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rgbClr val="000000"/>
                  </a:solidFill>
                  <a:latin typeface="Candara"/>
                  <a:cs typeface="Candara"/>
                </a:rPr>
                <a:t>…</a:t>
              </a:r>
              <a:endParaRPr lang="en-US" dirty="0">
                <a:solidFill>
                  <a:srgbClr val="000000"/>
                </a:solidFill>
                <a:latin typeface="Candara"/>
                <a:cs typeface="Candara"/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935704" y="2814111"/>
              <a:ext cx="1253175" cy="332235"/>
            </a:xfrm>
            <a:prstGeom prst="rect">
              <a:avLst/>
            </a:prstGeom>
            <a:noFill/>
            <a:ln w="3175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  <a:latin typeface="Candara"/>
                  <a:cs typeface="Candara"/>
                </a:rPr>
                <a:t>run</a:t>
              </a:r>
              <a:r>
                <a:rPr lang="en-US" altLang="zh-CN" dirty="0" smtClean="0">
                  <a:solidFill>
                    <a:schemeClr val="tx1"/>
                  </a:solidFill>
                  <a:latin typeface="Candara"/>
                  <a:cs typeface="Candara"/>
                </a:rPr>
                <a:t>-list</a:t>
              </a:r>
              <a:endParaRPr lang="en-US" dirty="0">
                <a:solidFill>
                  <a:schemeClr val="tx1"/>
                </a:solidFill>
                <a:latin typeface="Candara"/>
                <a:cs typeface="Candara"/>
              </a:endParaRPr>
            </a:p>
          </p:txBody>
        </p:sp>
        <p:sp>
          <p:nvSpPr>
            <p:cNvPr id="91" name="Rectangle 90"/>
            <p:cNvSpPr/>
            <p:nvPr/>
          </p:nvSpPr>
          <p:spPr>
            <a:xfrm>
              <a:off x="937723" y="3151493"/>
              <a:ext cx="1253175" cy="332235"/>
            </a:xfrm>
            <a:prstGeom prst="rect">
              <a:avLst/>
            </a:prstGeom>
            <a:noFill/>
            <a:ln w="3175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rgbClr val="000000"/>
                  </a:solidFill>
                  <a:latin typeface="Candara"/>
                  <a:cs typeface="Candara"/>
                </a:rPr>
                <a:t>…</a:t>
              </a:r>
              <a:endParaRPr lang="en-US" dirty="0">
                <a:solidFill>
                  <a:srgbClr val="000000"/>
                </a:solidFill>
                <a:latin typeface="Candara"/>
                <a:cs typeface="Candara"/>
              </a:endParaRPr>
            </a:p>
          </p:txBody>
        </p:sp>
        <p:sp>
          <p:nvSpPr>
            <p:cNvPr id="92" name="Rectangle 91"/>
            <p:cNvSpPr/>
            <p:nvPr/>
          </p:nvSpPr>
          <p:spPr>
            <a:xfrm>
              <a:off x="935704" y="3811192"/>
              <a:ext cx="1253175" cy="332235"/>
            </a:xfrm>
            <a:prstGeom prst="rect">
              <a:avLst/>
            </a:prstGeom>
            <a:noFill/>
            <a:ln w="3175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rgbClr val="000000"/>
                  </a:solidFill>
                  <a:latin typeface="Candara"/>
                  <a:cs typeface="Candara"/>
                </a:rPr>
                <a:t>…</a:t>
              </a:r>
              <a:endParaRPr lang="en-US" dirty="0">
                <a:solidFill>
                  <a:srgbClr val="000000"/>
                </a:solidFill>
                <a:latin typeface="Candara"/>
                <a:cs typeface="Candara"/>
              </a:endParaRPr>
            </a:p>
          </p:txBody>
        </p:sp>
        <p:sp>
          <p:nvSpPr>
            <p:cNvPr id="93" name="Rectangle 92"/>
            <p:cNvSpPr/>
            <p:nvPr/>
          </p:nvSpPr>
          <p:spPr>
            <a:xfrm>
              <a:off x="935704" y="3483728"/>
              <a:ext cx="1253175" cy="332235"/>
            </a:xfrm>
            <a:prstGeom prst="rect">
              <a:avLst/>
            </a:prstGeom>
            <a:noFill/>
            <a:ln w="3175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  <a:latin typeface="Candara"/>
                  <a:cs typeface="Candara"/>
                </a:rPr>
                <a:t>tasks</a:t>
              </a:r>
              <a:endParaRPr lang="en-US" dirty="0">
                <a:solidFill>
                  <a:schemeClr val="tx1"/>
                </a:solidFill>
                <a:latin typeface="Candara"/>
                <a:cs typeface="Candara"/>
              </a:endParaRPr>
            </a:p>
          </p:txBody>
        </p:sp>
      </p:grpSp>
      <p:sp>
        <p:nvSpPr>
          <p:cNvPr id="94" name="TextBox 93"/>
          <p:cNvSpPr txBox="1"/>
          <p:nvPr/>
        </p:nvSpPr>
        <p:spPr>
          <a:xfrm>
            <a:off x="1211664" y="5852186"/>
            <a:ext cx="622622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altLang="zh-CN" dirty="0" smtClean="0">
                <a:latin typeface="Candara"/>
                <a:cs typeface="Candara"/>
              </a:rPr>
              <a:t>Task-0</a:t>
            </a:r>
            <a:endParaRPr lang="en-US" dirty="0">
              <a:latin typeface="Candara"/>
              <a:cs typeface="Candara"/>
            </a:endParaRPr>
          </a:p>
        </p:txBody>
      </p:sp>
      <p:cxnSp>
        <p:nvCxnSpPr>
          <p:cNvPr id="95" name="Straight Arrow Connector 94"/>
          <p:cNvCxnSpPr>
            <a:stCxn id="86" idx="3"/>
            <a:endCxn id="93" idx="1"/>
          </p:cNvCxnSpPr>
          <p:nvPr/>
        </p:nvCxnSpPr>
        <p:spPr>
          <a:xfrm>
            <a:off x="6171237" y="5362199"/>
            <a:ext cx="750629" cy="1991"/>
          </a:xfrm>
          <a:prstGeom prst="straightConnector1">
            <a:avLst/>
          </a:prstGeom>
          <a:ln w="28575" cmpd="sng">
            <a:solidFill>
              <a:srgbClr val="000099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6" name="Group 95"/>
          <p:cNvGrpSpPr/>
          <p:nvPr/>
        </p:nvGrpSpPr>
        <p:grpSpPr>
          <a:xfrm>
            <a:off x="582624" y="5188773"/>
            <a:ext cx="7912266" cy="1192012"/>
            <a:chOff x="582624" y="5346433"/>
            <a:chExt cx="7912266" cy="1192012"/>
          </a:xfrm>
        </p:grpSpPr>
        <p:cxnSp>
          <p:nvCxnSpPr>
            <p:cNvPr id="97" name="Straight Arrow Connector 96"/>
            <p:cNvCxnSpPr>
              <a:endCxn id="93" idx="3"/>
            </p:cNvCxnSpPr>
            <p:nvPr/>
          </p:nvCxnSpPr>
          <p:spPr>
            <a:xfrm flipH="1">
              <a:off x="8175041" y="5364190"/>
              <a:ext cx="319848" cy="0"/>
            </a:xfrm>
            <a:prstGeom prst="straightConnector1">
              <a:avLst/>
            </a:prstGeom>
            <a:ln w="28575" cmpd="sng">
              <a:solidFill>
                <a:srgbClr val="000099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>
            <a:xfrm>
              <a:off x="8494889" y="5346433"/>
              <a:ext cx="0" cy="1176246"/>
            </a:xfrm>
            <a:prstGeom prst="line">
              <a:avLst/>
            </a:prstGeom>
            <a:ln w="28575" cmpd="sng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 flipH="1">
              <a:off x="582624" y="6538445"/>
              <a:ext cx="7912266" cy="0"/>
            </a:xfrm>
            <a:prstGeom prst="line">
              <a:avLst/>
            </a:prstGeom>
            <a:ln w="28575" cmpd="sng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>
            <a:xfrm>
              <a:off x="582624" y="5346433"/>
              <a:ext cx="0" cy="1176246"/>
            </a:xfrm>
            <a:prstGeom prst="line">
              <a:avLst/>
            </a:prstGeom>
            <a:ln w="28575" cmpd="sng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/>
            <p:cNvCxnSpPr>
              <a:endCxn id="72" idx="1"/>
            </p:cNvCxnSpPr>
            <p:nvPr/>
          </p:nvCxnSpPr>
          <p:spPr>
            <a:xfrm>
              <a:off x="582624" y="5348847"/>
              <a:ext cx="353080" cy="0"/>
            </a:xfrm>
            <a:prstGeom prst="straightConnector1">
              <a:avLst/>
            </a:prstGeom>
            <a:ln w="28575" cmpd="sng">
              <a:solidFill>
                <a:srgbClr val="000099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2" name="Group 101"/>
          <p:cNvGrpSpPr/>
          <p:nvPr/>
        </p:nvGrpSpPr>
        <p:grpSpPr>
          <a:xfrm>
            <a:off x="4188230" y="3960485"/>
            <a:ext cx="2733636" cy="720734"/>
            <a:chOff x="2186445" y="2312580"/>
            <a:chExt cx="2733636" cy="860355"/>
          </a:xfrm>
        </p:grpSpPr>
        <p:cxnSp>
          <p:nvCxnSpPr>
            <p:cNvPr id="103" name="Straight Arrow Connector 102"/>
            <p:cNvCxnSpPr/>
            <p:nvPr/>
          </p:nvCxnSpPr>
          <p:spPr>
            <a:xfrm flipH="1">
              <a:off x="2186445" y="3169369"/>
              <a:ext cx="260664" cy="3566"/>
            </a:xfrm>
            <a:prstGeom prst="straightConnector1">
              <a:avLst/>
            </a:prstGeom>
            <a:ln w="12700" cmpd="sng">
              <a:solidFill>
                <a:srgbClr val="FF0000"/>
              </a:solidFill>
              <a:prstDash val="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 flipV="1">
              <a:off x="2447109" y="2312580"/>
              <a:ext cx="0" cy="856789"/>
            </a:xfrm>
            <a:prstGeom prst="line">
              <a:avLst/>
            </a:prstGeom>
            <a:ln w="12700" cmpd="sng">
              <a:solidFill>
                <a:srgbClr val="FF0000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>
            <a:xfrm flipH="1" flipV="1">
              <a:off x="2447109" y="2312580"/>
              <a:ext cx="2097354" cy="0"/>
            </a:xfrm>
            <a:prstGeom prst="line">
              <a:avLst/>
            </a:prstGeom>
            <a:ln w="12700" cmpd="sng">
              <a:solidFill>
                <a:srgbClr val="FF0000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>
            <a:xfrm flipV="1">
              <a:off x="4544463" y="2312582"/>
              <a:ext cx="0" cy="856788"/>
            </a:xfrm>
            <a:prstGeom prst="line">
              <a:avLst/>
            </a:prstGeom>
            <a:ln w="12700" cmpd="sng">
              <a:solidFill>
                <a:srgbClr val="FF0000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Arrow Connector 106"/>
            <p:cNvCxnSpPr/>
            <p:nvPr/>
          </p:nvCxnSpPr>
          <p:spPr>
            <a:xfrm>
              <a:off x="4546482" y="3165803"/>
              <a:ext cx="373599" cy="3566"/>
            </a:xfrm>
            <a:prstGeom prst="straightConnector1">
              <a:avLst/>
            </a:prstGeom>
            <a:ln w="12700" cmpd="sng">
              <a:solidFill>
                <a:srgbClr val="FF0000"/>
              </a:solidFill>
              <a:prstDash val="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8" name="TextBox 107"/>
          <p:cNvSpPr txBox="1"/>
          <p:nvPr/>
        </p:nvSpPr>
        <p:spPr>
          <a:xfrm>
            <a:off x="1015425" y="3805598"/>
            <a:ext cx="1123986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dirty="0">
                <a:latin typeface="Candara"/>
                <a:cs typeface="Candara"/>
              </a:rPr>
              <a:t>t</a:t>
            </a:r>
            <a:r>
              <a:rPr lang="en-US" dirty="0" smtClean="0">
                <a:latin typeface="Candara"/>
                <a:cs typeface="Candara"/>
              </a:rPr>
              <a:t>ask</a:t>
            </a:r>
            <a:r>
              <a:rPr lang="en-US" altLang="zh-CN" dirty="0" smtClean="0">
                <a:latin typeface="Candara"/>
                <a:cs typeface="Candara"/>
              </a:rPr>
              <a:t>_struct</a:t>
            </a:r>
            <a:endParaRPr lang="en-US" dirty="0">
              <a:latin typeface="Candara"/>
              <a:cs typeface="Candara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3265482" y="5853061"/>
            <a:ext cx="622622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altLang="zh-CN" dirty="0" smtClean="0">
                <a:latin typeface="Candara"/>
                <a:cs typeface="Candara"/>
              </a:rPr>
              <a:t>Task-1</a:t>
            </a:r>
            <a:endParaRPr lang="en-US" dirty="0">
              <a:latin typeface="Candara"/>
              <a:cs typeface="Candara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5252208" y="5848661"/>
            <a:ext cx="622622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altLang="zh-CN" dirty="0" smtClean="0">
                <a:latin typeface="Candara"/>
                <a:cs typeface="Candara"/>
              </a:rPr>
              <a:t>Task-2</a:t>
            </a:r>
            <a:endParaRPr lang="en-US" dirty="0">
              <a:latin typeface="Candara"/>
              <a:cs typeface="Candara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7243314" y="5842428"/>
            <a:ext cx="622622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altLang="zh-CN" dirty="0" smtClean="0">
                <a:latin typeface="Candara"/>
                <a:cs typeface="Candara"/>
              </a:rPr>
              <a:t>Task-3</a:t>
            </a:r>
            <a:endParaRPr lang="en-US" dirty="0">
              <a:latin typeface="Candara"/>
              <a:cs typeface="Candara"/>
            </a:endParaRPr>
          </a:p>
        </p:txBody>
      </p:sp>
      <p:grpSp>
        <p:nvGrpSpPr>
          <p:cNvPr id="112" name="Group 111"/>
          <p:cNvGrpSpPr/>
          <p:nvPr/>
        </p:nvGrpSpPr>
        <p:grpSpPr>
          <a:xfrm>
            <a:off x="6923885" y="3291835"/>
            <a:ext cx="1253175" cy="668650"/>
            <a:chOff x="935704" y="2954261"/>
            <a:chExt cx="1253175" cy="668650"/>
          </a:xfrm>
        </p:grpSpPr>
        <p:sp>
          <p:nvSpPr>
            <p:cNvPr id="113" name="Rectangle 112"/>
            <p:cNvSpPr/>
            <p:nvPr/>
          </p:nvSpPr>
          <p:spPr>
            <a:xfrm>
              <a:off x="935704" y="2954261"/>
              <a:ext cx="1253175" cy="668650"/>
            </a:xfrm>
            <a:prstGeom prst="rect">
              <a:avLst/>
            </a:prstGeom>
            <a:noFill/>
            <a:ln w="3175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114" name="Rectangle 113"/>
            <p:cNvSpPr/>
            <p:nvPr/>
          </p:nvSpPr>
          <p:spPr>
            <a:xfrm>
              <a:off x="935704" y="3152561"/>
              <a:ext cx="1253175" cy="332235"/>
            </a:xfrm>
            <a:prstGeom prst="rect">
              <a:avLst/>
            </a:prstGeom>
            <a:noFill/>
            <a:ln w="3175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solidFill>
                    <a:srgbClr val="FF0000"/>
                  </a:solidFill>
                  <a:latin typeface="Candara"/>
                  <a:cs typeface="Candara"/>
                </a:rPr>
                <a:t>r</a:t>
              </a:r>
              <a:r>
                <a:rPr lang="en-US" dirty="0" smtClean="0">
                  <a:solidFill>
                    <a:srgbClr val="FF0000"/>
                  </a:solidFill>
                  <a:latin typeface="Candara"/>
                  <a:cs typeface="Candara"/>
                </a:rPr>
                <a:t>un</a:t>
              </a:r>
              <a:r>
                <a:rPr lang="en-US" altLang="zh-CN" dirty="0" smtClean="0">
                  <a:solidFill>
                    <a:srgbClr val="FF0000"/>
                  </a:solidFill>
                  <a:latin typeface="Candara"/>
                  <a:cs typeface="Candara"/>
                </a:rPr>
                <a:t>-task</a:t>
              </a:r>
              <a:endParaRPr lang="en-US" dirty="0">
                <a:solidFill>
                  <a:srgbClr val="FF0000"/>
                </a:solidFill>
                <a:latin typeface="Candara"/>
                <a:cs typeface="Candara"/>
              </a:endParaRPr>
            </a:p>
          </p:txBody>
        </p:sp>
      </p:grpSp>
      <p:sp>
        <p:nvSpPr>
          <p:cNvPr id="115" name="TextBox 114"/>
          <p:cNvSpPr txBox="1"/>
          <p:nvPr/>
        </p:nvSpPr>
        <p:spPr>
          <a:xfrm>
            <a:off x="6921866" y="2876432"/>
            <a:ext cx="1253175" cy="4616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FF0000"/>
                </a:solidFill>
                <a:latin typeface="Candara"/>
                <a:cs typeface="Candara"/>
              </a:rPr>
              <a:t>runqueue</a:t>
            </a:r>
            <a:endParaRPr lang="en-US" sz="2400" strike="sngStrike" dirty="0">
              <a:solidFill>
                <a:srgbClr val="FF0000"/>
              </a:solidFill>
              <a:latin typeface="Candara"/>
              <a:cs typeface="Candara"/>
            </a:endParaRPr>
          </a:p>
        </p:txBody>
      </p:sp>
      <p:cxnSp>
        <p:nvCxnSpPr>
          <p:cNvPr id="116" name="Elbow Connector 115"/>
          <p:cNvCxnSpPr>
            <a:stCxn id="114" idx="1"/>
          </p:cNvCxnSpPr>
          <p:nvPr/>
        </p:nvCxnSpPr>
        <p:spPr>
          <a:xfrm rot="10800000" flipV="1">
            <a:off x="2939509" y="3656253"/>
            <a:ext cx="3984377" cy="1024968"/>
          </a:xfrm>
          <a:prstGeom prst="bentConnector3">
            <a:avLst>
              <a:gd name="adj1" fmla="val 109672"/>
            </a:avLst>
          </a:prstGeom>
          <a:ln w="12700" cmpd="sng">
            <a:solidFill>
              <a:srgbClr val="FF0000"/>
            </a:solidFill>
            <a:prstDash val="dash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Elbow Connector 116"/>
          <p:cNvCxnSpPr>
            <a:stCxn id="114" idx="3"/>
          </p:cNvCxnSpPr>
          <p:nvPr/>
        </p:nvCxnSpPr>
        <p:spPr>
          <a:xfrm flipH="1">
            <a:off x="8175041" y="3656253"/>
            <a:ext cx="2019" cy="1038320"/>
          </a:xfrm>
          <a:prstGeom prst="bentConnector3">
            <a:avLst>
              <a:gd name="adj1" fmla="val -21416989"/>
            </a:avLst>
          </a:prstGeom>
          <a:ln w="12700" cmpd="sng">
            <a:solidFill>
              <a:srgbClr val="FF0000"/>
            </a:solidFill>
            <a:prstDash val="dash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Arrow Connector 117"/>
          <p:cNvCxnSpPr/>
          <p:nvPr/>
        </p:nvCxnSpPr>
        <p:spPr>
          <a:xfrm flipV="1">
            <a:off x="4188230" y="5353573"/>
            <a:ext cx="729832" cy="1991"/>
          </a:xfrm>
          <a:prstGeom prst="straightConnector1">
            <a:avLst/>
          </a:prstGeom>
          <a:ln w="28575" cmpd="sng">
            <a:solidFill>
              <a:srgbClr val="000099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Arrow Connector 118"/>
          <p:cNvCxnSpPr/>
          <p:nvPr/>
        </p:nvCxnSpPr>
        <p:spPr>
          <a:xfrm>
            <a:off x="2188879" y="5348847"/>
            <a:ext cx="750629" cy="1991"/>
          </a:xfrm>
          <a:prstGeom prst="straightConnector1">
            <a:avLst/>
          </a:prstGeom>
          <a:ln w="28575" cmpd="sng">
            <a:solidFill>
              <a:srgbClr val="000099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zh-CN" dirty="0">
                <a:solidFill>
                  <a:srgbClr val="00B0F0"/>
                </a:solidFill>
                <a:latin typeface="Candara"/>
                <a:cs typeface="Candara"/>
              </a:rPr>
              <a:t>Example:</a:t>
            </a:r>
            <a:r>
              <a:rPr lang="zh-CN" altLang="en-US" dirty="0">
                <a:solidFill>
                  <a:srgbClr val="00B0F0"/>
                </a:solidFill>
                <a:latin typeface="Candara"/>
                <a:cs typeface="Candara"/>
              </a:rPr>
              <a:t> </a:t>
            </a:r>
            <a:r>
              <a:rPr lang="en-US" altLang="zh-CN" dirty="0">
                <a:solidFill>
                  <a:srgbClr val="00B0F0"/>
                </a:solidFill>
                <a:latin typeface="Candara"/>
                <a:cs typeface="Candara"/>
              </a:rPr>
              <a:t>Hidden</a:t>
            </a:r>
            <a:r>
              <a:rPr lang="zh-CN" altLang="en-US" dirty="0">
                <a:solidFill>
                  <a:srgbClr val="00B0F0"/>
                </a:solidFill>
                <a:latin typeface="Candara"/>
                <a:cs typeface="Candara"/>
              </a:rPr>
              <a:t> </a:t>
            </a:r>
            <a:r>
              <a:rPr lang="en-US" altLang="zh-CN" dirty="0">
                <a:solidFill>
                  <a:srgbClr val="00B0F0"/>
                </a:solidFill>
                <a:latin typeface="Candara"/>
                <a:cs typeface="Candara"/>
              </a:rPr>
              <a:t>Process</a:t>
            </a:r>
            <a:endParaRPr lang="en-US" dirty="0">
              <a:solidFill>
                <a:srgbClr val="00B0F0"/>
              </a:solidFill>
              <a:latin typeface="Candara"/>
              <a:cs typeface="Candar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9723" y="1342893"/>
            <a:ext cx="8229600" cy="1818990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Candara"/>
                <a:cs typeface="Candara"/>
              </a:rPr>
              <a:t>Malware hides itself from `</a:t>
            </a:r>
            <a:r>
              <a:rPr lang="en-US" sz="2800" i="1" dirty="0" err="1" smtClean="0">
                <a:latin typeface="Consolas" pitchFamily="49" charset="0"/>
                <a:cs typeface="Consolas" pitchFamily="49" charset="0"/>
              </a:rPr>
              <a:t>ps</a:t>
            </a:r>
            <a:r>
              <a:rPr lang="en-US" sz="2800" i="1" dirty="0" smtClean="0">
                <a:latin typeface="Consolas" pitchFamily="49" charset="0"/>
                <a:cs typeface="Consolas" pitchFamily="49" charset="0"/>
              </a:rPr>
              <a:t> aux</a:t>
            </a:r>
            <a:r>
              <a:rPr lang="en-US" sz="2800" b="1" dirty="0" smtClean="0">
                <a:latin typeface="Candara"/>
                <a:cs typeface="Candara"/>
              </a:rPr>
              <a:t>`</a:t>
            </a:r>
            <a:endParaRPr lang="en-US" sz="2800" dirty="0" smtClean="0">
              <a:solidFill>
                <a:srgbClr val="FF0000"/>
              </a:solidFill>
              <a:latin typeface="Candara"/>
              <a:cs typeface="Candara"/>
            </a:endParaRPr>
          </a:p>
          <a:p>
            <a:pPr lvl="1"/>
            <a:r>
              <a:rPr lang="en-US" altLang="zh-CN" sz="2400" dirty="0" smtClean="0">
                <a:latin typeface="Candara"/>
                <a:cs typeface="Candara"/>
              </a:rPr>
              <a:t>Remove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its </a:t>
            </a:r>
            <a:r>
              <a:rPr lang="en-US" altLang="zh-CN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own</a:t>
            </a:r>
            <a:r>
              <a:rPr lang="en-US" altLang="zh-CN" sz="2400" dirty="0" smtClean="0">
                <a:latin typeface="Candara"/>
                <a:cs typeface="Candara"/>
              </a:rPr>
              <a:t> task from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the </a:t>
            </a:r>
            <a:r>
              <a:rPr lang="en-US" altLang="zh-CN" sz="2400" i="1" dirty="0" smtClean="0">
                <a:solidFill>
                  <a:srgbClr val="000099"/>
                </a:solidFill>
                <a:latin typeface="Candara"/>
                <a:cs typeface="Candara"/>
              </a:rPr>
              <a:t>task</a:t>
            </a:r>
            <a:r>
              <a:rPr lang="zh-CN" altLang="en-US" sz="2400" i="1" dirty="0" smtClean="0">
                <a:solidFill>
                  <a:srgbClr val="000099"/>
                </a:solidFill>
                <a:latin typeface="Candara"/>
                <a:cs typeface="Candara"/>
              </a:rPr>
              <a:t> </a:t>
            </a:r>
            <a:r>
              <a:rPr lang="en-US" altLang="zh-CN" sz="2400" i="1" dirty="0" smtClean="0">
                <a:solidFill>
                  <a:srgbClr val="000099"/>
                </a:solidFill>
                <a:latin typeface="Candara"/>
                <a:cs typeface="Candara"/>
              </a:rPr>
              <a:t>list</a:t>
            </a:r>
          </a:p>
          <a:p>
            <a:pPr lvl="1"/>
            <a:r>
              <a:rPr lang="en-US" altLang="zh-CN" sz="2400" dirty="0" smtClean="0">
                <a:latin typeface="Candara"/>
                <a:cs typeface="Candara"/>
              </a:rPr>
              <a:t>Invariants: still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need to keep the task in </a:t>
            </a:r>
            <a:r>
              <a:rPr lang="en-US" altLang="zh-CN" sz="2400" i="1" dirty="0" err="1" smtClean="0">
                <a:solidFill>
                  <a:srgbClr val="FF0000"/>
                </a:solidFill>
                <a:latin typeface="Candara"/>
                <a:cs typeface="Candara"/>
              </a:rPr>
              <a:t>runqueue</a:t>
            </a:r>
            <a:r>
              <a:rPr lang="en-US" altLang="zh-CN" sz="2400" i="1" dirty="0" smtClean="0">
                <a:solidFill>
                  <a:srgbClr val="FF0000"/>
                </a:solidFill>
                <a:latin typeface="Candara"/>
                <a:cs typeface="Candara"/>
              </a:rPr>
              <a:t> </a:t>
            </a:r>
            <a:br>
              <a:rPr lang="en-US" altLang="zh-CN" sz="2400" i="1" dirty="0" smtClean="0">
                <a:solidFill>
                  <a:srgbClr val="FF0000"/>
                </a:solidFill>
                <a:latin typeface="Candara"/>
                <a:cs typeface="Candara"/>
              </a:rPr>
            </a:br>
            <a:r>
              <a:rPr lang="en-US" altLang="zh-CN" sz="2400" i="1" dirty="0" smtClean="0">
                <a:latin typeface="Candara"/>
                <a:cs typeface="Candara"/>
              </a:rPr>
              <a:t>to</a:t>
            </a:r>
            <a:r>
              <a:rPr lang="en-US" altLang="zh-CN" sz="2400" i="1" dirty="0" smtClean="0">
                <a:solidFill>
                  <a:srgbClr val="FF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be scheduled</a:t>
            </a:r>
          </a:p>
        </p:txBody>
      </p:sp>
      <p:grpSp>
        <p:nvGrpSpPr>
          <p:cNvPr id="33" name="Group 32"/>
          <p:cNvGrpSpPr/>
          <p:nvPr/>
        </p:nvGrpSpPr>
        <p:grpSpPr>
          <a:xfrm flipV="1">
            <a:off x="2186445" y="5346502"/>
            <a:ext cx="2733636" cy="858088"/>
            <a:chOff x="2186445" y="2312580"/>
            <a:chExt cx="2733636" cy="860355"/>
          </a:xfrm>
        </p:grpSpPr>
        <p:cxnSp>
          <p:nvCxnSpPr>
            <p:cNvPr id="34" name="Straight Arrow Connector 33"/>
            <p:cNvCxnSpPr/>
            <p:nvPr/>
          </p:nvCxnSpPr>
          <p:spPr>
            <a:xfrm flipH="1">
              <a:off x="2186445" y="3169369"/>
              <a:ext cx="323376" cy="3566"/>
            </a:xfrm>
            <a:prstGeom prst="straightConnector1">
              <a:avLst/>
            </a:prstGeom>
            <a:ln w="28575" cmpd="sng">
              <a:solidFill>
                <a:srgbClr val="000099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V="1">
              <a:off x="2509821" y="2312580"/>
              <a:ext cx="0" cy="856789"/>
            </a:xfrm>
            <a:prstGeom prst="line">
              <a:avLst/>
            </a:prstGeom>
            <a:ln w="28575" cmpd="sng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flipH="1" flipV="1">
              <a:off x="2509821" y="2312580"/>
              <a:ext cx="2113032" cy="0"/>
            </a:xfrm>
            <a:prstGeom prst="line">
              <a:avLst/>
            </a:prstGeom>
            <a:ln w="28575" cmpd="sng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flipV="1">
              <a:off x="4622853" y="2312582"/>
              <a:ext cx="0" cy="856788"/>
            </a:xfrm>
            <a:prstGeom prst="line">
              <a:avLst/>
            </a:prstGeom>
            <a:ln w="28575" cmpd="sng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/>
            <p:nvPr/>
          </p:nvCxnSpPr>
          <p:spPr>
            <a:xfrm flipV="1">
              <a:off x="4622853" y="3160720"/>
              <a:ext cx="297228" cy="3637"/>
            </a:xfrm>
            <a:prstGeom prst="straightConnector1">
              <a:avLst/>
            </a:prstGeom>
            <a:ln w="28575" cmpd="sng">
              <a:solidFill>
                <a:srgbClr val="000099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Multiply 63"/>
          <p:cNvSpPr/>
          <p:nvPr/>
        </p:nvSpPr>
        <p:spPr>
          <a:xfrm>
            <a:off x="2495710" y="5183635"/>
            <a:ext cx="384170" cy="359651"/>
          </a:xfrm>
          <a:prstGeom prst="mathMultiply">
            <a:avLst>
              <a:gd name="adj1" fmla="val 4669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5" name="Multiply 64"/>
          <p:cNvSpPr/>
          <p:nvPr/>
        </p:nvSpPr>
        <p:spPr>
          <a:xfrm>
            <a:off x="4213210" y="5179670"/>
            <a:ext cx="384170" cy="359651"/>
          </a:xfrm>
          <a:prstGeom prst="mathMultiply">
            <a:avLst>
              <a:gd name="adj1" fmla="val 4669"/>
            </a:avLst>
          </a:prstGeom>
          <a:solidFill>
            <a:schemeClr val="accent2">
              <a:lumMod val="75000"/>
            </a:scheme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22" name="Rectangle 121"/>
          <p:cNvSpPr/>
          <p:nvPr/>
        </p:nvSpPr>
        <p:spPr>
          <a:xfrm>
            <a:off x="423364" y="3062309"/>
            <a:ext cx="56463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altLang="zh-CN" sz="2800" b="1" dirty="0" smtClean="0">
                <a:solidFill>
                  <a:prstClr val="black"/>
                </a:solidFill>
                <a:latin typeface="Candara"/>
                <a:cs typeface="Candara"/>
                <a:sym typeface="Wingdings" pitchFamily="2" charset="2"/>
              </a:rPr>
              <a:t> </a:t>
            </a:r>
            <a:r>
              <a:rPr lang="en-US" altLang="zh-CN" sz="2800" b="1" dirty="0" smtClean="0">
                <a:solidFill>
                  <a:prstClr val="black"/>
                </a:solidFill>
                <a:latin typeface="Candara"/>
                <a:cs typeface="Candara"/>
              </a:rPr>
              <a:t>Used </a:t>
            </a:r>
            <a:r>
              <a:rPr lang="en-US" altLang="zh-CN" sz="2800" b="1" dirty="0">
                <a:solidFill>
                  <a:prstClr val="black"/>
                </a:solidFill>
                <a:latin typeface="Candara"/>
                <a:cs typeface="Candara"/>
              </a:rPr>
              <a:t>by malwares like </a:t>
            </a:r>
            <a:r>
              <a:rPr lang="en-US" altLang="zh-CN" sz="2800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adore-</a:t>
            </a:r>
            <a:r>
              <a:rPr lang="en-US" altLang="zh-CN" sz="2800" i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ng</a:t>
            </a:r>
            <a:r>
              <a:rPr lang="en-US" altLang="zh-CN" sz="2800" dirty="0">
                <a:solidFill>
                  <a:prstClr val="black"/>
                </a:solidFill>
                <a:latin typeface="Candara"/>
                <a:cs typeface="Candara"/>
              </a:rPr>
              <a:t> 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2976338" y="3803685"/>
            <a:ext cx="1228772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Candara"/>
                <a:cs typeface="Candara"/>
              </a:rPr>
              <a:t>Hidden</a:t>
            </a:r>
            <a:r>
              <a:rPr lang="zh-CN" altLang="en-US" dirty="0" smtClean="0">
                <a:solidFill>
                  <a:srgbClr val="FF0000"/>
                </a:solidFill>
                <a:latin typeface="Candara"/>
                <a:cs typeface="Candara"/>
              </a:rPr>
              <a:t> </a:t>
            </a:r>
            <a:r>
              <a:rPr lang="en-US" altLang="zh-CN" dirty="0" smtClean="0">
                <a:solidFill>
                  <a:srgbClr val="FF0000"/>
                </a:solidFill>
                <a:latin typeface="Candara"/>
                <a:cs typeface="Candara"/>
              </a:rPr>
              <a:t>task</a:t>
            </a:r>
            <a:endParaRPr lang="en-US" dirty="0">
              <a:solidFill>
                <a:srgbClr val="FF0000"/>
              </a:solidFill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35471047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64" grpId="1" animBg="1"/>
      <p:bldP spid="65" grpId="0" animBg="1"/>
      <p:bldP spid="65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zh-CN" dirty="0">
                <a:solidFill>
                  <a:srgbClr val="00B0F0"/>
                </a:solidFill>
                <a:latin typeface="Candara"/>
                <a:cs typeface="Candara"/>
              </a:rPr>
              <a:t>VMI for Hidden</a:t>
            </a:r>
            <a:r>
              <a:rPr lang="zh-CN" altLang="en-US" dirty="0">
                <a:solidFill>
                  <a:srgbClr val="00B0F0"/>
                </a:solidFill>
                <a:latin typeface="Candara"/>
                <a:cs typeface="Candara"/>
              </a:rPr>
              <a:t> </a:t>
            </a:r>
            <a:r>
              <a:rPr lang="en-US" altLang="zh-CN" dirty="0">
                <a:solidFill>
                  <a:srgbClr val="00B0F0"/>
                </a:solidFill>
                <a:latin typeface="Candara"/>
                <a:cs typeface="Candara"/>
              </a:rPr>
              <a:t>Process Detection</a:t>
            </a:r>
            <a:endParaRPr lang="en-US" dirty="0">
              <a:solidFill>
                <a:srgbClr val="00B0F0"/>
              </a:solidFill>
              <a:latin typeface="Candara"/>
              <a:cs typeface="Candar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433" y="1358659"/>
            <a:ext cx="8334023" cy="2289136"/>
          </a:xfrm>
        </p:spPr>
        <p:txBody>
          <a:bodyPr>
            <a:normAutofit/>
          </a:bodyPr>
          <a:lstStyle/>
          <a:p>
            <a:r>
              <a:rPr lang="en-US" altLang="zh-CN" sz="2800" b="1" dirty="0" smtClean="0">
                <a:latin typeface="Candara"/>
                <a:cs typeface="Candara"/>
              </a:rPr>
              <a:t>Find</a:t>
            </a:r>
            <a:r>
              <a:rPr lang="zh-CN" altLang="en-US" sz="2800" b="1" dirty="0" smtClean="0">
                <a:latin typeface="Candara"/>
                <a:cs typeface="Candara"/>
              </a:rPr>
              <a:t> </a:t>
            </a:r>
            <a:r>
              <a:rPr lang="en-US" altLang="zh-CN" sz="2800" b="1" dirty="0">
                <a:latin typeface="Candara"/>
                <a:cs typeface="Candara"/>
              </a:rPr>
              <a:t>tasks</a:t>
            </a:r>
            <a:r>
              <a:rPr lang="zh-CN" altLang="en-US" sz="2800" b="1" dirty="0">
                <a:latin typeface="Candara"/>
                <a:cs typeface="Candara"/>
              </a:rPr>
              <a:t> </a:t>
            </a:r>
            <a:r>
              <a:rPr lang="en-US" altLang="zh-CN" sz="2800" b="1" dirty="0">
                <a:latin typeface="Candara"/>
                <a:cs typeface="Candara"/>
              </a:rPr>
              <a:t>in </a:t>
            </a:r>
            <a:r>
              <a:rPr lang="en-US" altLang="zh-CN" sz="2800" b="1" i="1" dirty="0" err="1" smtClean="0">
                <a:solidFill>
                  <a:srgbClr val="FF0000"/>
                </a:solidFill>
                <a:latin typeface="Candara"/>
                <a:cs typeface="Candara"/>
              </a:rPr>
              <a:t>runqueue</a:t>
            </a:r>
            <a:r>
              <a:rPr lang="en-US" altLang="zh-CN" sz="2800" b="1" dirty="0" smtClean="0">
                <a:latin typeface="Candara"/>
                <a:cs typeface="Candara"/>
              </a:rPr>
              <a:t> </a:t>
            </a:r>
            <a:r>
              <a:rPr lang="en-US" altLang="zh-CN" sz="2800" b="1" dirty="0">
                <a:latin typeface="Candara"/>
                <a:cs typeface="Candara"/>
              </a:rPr>
              <a:t>but not in </a:t>
            </a:r>
            <a:r>
              <a:rPr lang="en-US" altLang="zh-CN" sz="2800" b="1" i="1" dirty="0">
                <a:solidFill>
                  <a:srgbClr val="000099"/>
                </a:solidFill>
                <a:latin typeface="Candara"/>
                <a:cs typeface="Candara"/>
              </a:rPr>
              <a:t>task list</a:t>
            </a:r>
          </a:p>
          <a:p>
            <a:pPr lvl="1"/>
            <a:r>
              <a:rPr lang="en-US" altLang="zh-CN" sz="2400" dirty="0" smtClean="0">
                <a:latin typeface="Candara"/>
                <a:cs typeface="Candara"/>
              </a:rPr>
              <a:t>Run queue: </a:t>
            </a:r>
            <a:r>
              <a:rPr lang="en-US" altLang="zh-CN" sz="2400" dirty="0" smtClean="0">
                <a:latin typeface="Consolas" pitchFamily="49" charset="0"/>
                <a:cs typeface="Consolas" pitchFamily="49" charset="0"/>
              </a:rPr>
              <a:t>1,3</a:t>
            </a:r>
          </a:p>
          <a:p>
            <a:pPr lvl="1"/>
            <a:r>
              <a:rPr lang="en-US" altLang="zh-CN" sz="2400" dirty="0" smtClean="0">
                <a:latin typeface="Candara"/>
                <a:cs typeface="Candara"/>
              </a:rPr>
              <a:t>Task list: </a:t>
            </a:r>
            <a:r>
              <a:rPr lang="en-US" altLang="zh-CN" sz="2400" dirty="0" smtClean="0">
                <a:latin typeface="Consolas" pitchFamily="49" charset="0"/>
                <a:cs typeface="Consolas" pitchFamily="49" charset="0"/>
              </a:rPr>
              <a:t>0,2,3</a:t>
            </a:r>
          </a:p>
          <a:p>
            <a:pPr lvl="1"/>
            <a:r>
              <a:rPr lang="en-US" altLang="zh-CN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Task-1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is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considered </a:t>
            </a:r>
            <a:r>
              <a:rPr lang="en-US" altLang="zh-CN" sz="2400" dirty="0">
                <a:latin typeface="Candara"/>
                <a:cs typeface="Candara"/>
              </a:rPr>
              <a:t>as 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Candara"/>
                <a:cs typeface="Candara"/>
              </a:rPr>
              <a:t>malware</a:t>
            </a:r>
            <a:endParaRPr lang="en-US" altLang="zh-CN" sz="2400" dirty="0">
              <a:solidFill>
                <a:schemeClr val="accent6">
                  <a:lumMod val="75000"/>
                </a:schemeClr>
              </a:solidFill>
              <a:latin typeface="Candara"/>
              <a:cs typeface="Candara"/>
            </a:endParaRPr>
          </a:p>
        </p:txBody>
      </p:sp>
      <p:grpSp>
        <p:nvGrpSpPr>
          <p:cNvPr id="63" name="Group 62"/>
          <p:cNvGrpSpPr/>
          <p:nvPr/>
        </p:nvGrpSpPr>
        <p:grpSpPr>
          <a:xfrm>
            <a:off x="935704" y="4178421"/>
            <a:ext cx="1255194" cy="1664008"/>
            <a:chOff x="935704" y="2479420"/>
            <a:chExt cx="1255194" cy="1664008"/>
          </a:xfrm>
        </p:grpSpPr>
        <p:sp>
          <p:nvSpPr>
            <p:cNvPr id="64" name="Rectangle 63"/>
            <p:cNvSpPr/>
            <p:nvPr/>
          </p:nvSpPr>
          <p:spPr>
            <a:xfrm>
              <a:off x="935704" y="2479420"/>
              <a:ext cx="1253175" cy="1664008"/>
            </a:xfrm>
            <a:prstGeom prst="rect">
              <a:avLst/>
            </a:prstGeom>
            <a:noFill/>
            <a:ln w="3175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64"/>
            <p:cNvSpPr/>
            <p:nvPr/>
          </p:nvSpPr>
          <p:spPr>
            <a:xfrm>
              <a:off x="937723" y="2481411"/>
              <a:ext cx="1253175" cy="332235"/>
            </a:xfrm>
            <a:prstGeom prst="rect">
              <a:avLst/>
            </a:prstGeom>
            <a:noFill/>
            <a:ln w="3175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rgbClr val="000000"/>
                  </a:solidFill>
                  <a:latin typeface="Candara"/>
                  <a:cs typeface="Candara"/>
                </a:rPr>
                <a:t>…</a:t>
              </a:r>
              <a:endParaRPr lang="en-US" dirty="0">
                <a:solidFill>
                  <a:srgbClr val="000000"/>
                </a:solidFill>
                <a:latin typeface="Candara"/>
                <a:cs typeface="Candara"/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935704" y="2814111"/>
              <a:ext cx="1253175" cy="332235"/>
            </a:xfrm>
            <a:prstGeom prst="rect">
              <a:avLst/>
            </a:prstGeom>
            <a:noFill/>
            <a:ln w="3175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  <a:latin typeface="Candara"/>
                  <a:cs typeface="Candara"/>
                </a:rPr>
                <a:t>run</a:t>
              </a:r>
              <a:r>
                <a:rPr lang="en-US" altLang="zh-CN" dirty="0" smtClean="0">
                  <a:solidFill>
                    <a:schemeClr val="tx1"/>
                  </a:solidFill>
                  <a:latin typeface="Candara"/>
                  <a:cs typeface="Candara"/>
                </a:rPr>
                <a:t>-list</a:t>
              </a:r>
              <a:endParaRPr lang="en-US" dirty="0">
                <a:solidFill>
                  <a:schemeClr val="tx1"/>
                </a:solidFill>
                <a:latin typeface="Candara"/>
                <a:cs typeface="Candara"/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937723" y="3151493"/>
              <a:ext cx="1253175" cy="332235"/>
            </a:xfrm>
            <a:prstGeom prst="rect">
              <a:avLst/>
            </a:prstGeom>
            <a:noFill/>
            <a:ln w="3175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rgbClr val="000000"/>
                  </a:solidFill>
                  <a:latin typeface="Candara"/>
                  <a:cs typeface="Candara"/>
                </a:rPr>
                <a:t>…</a:t>
              </a:r>
              <a:endParaRPr lang="en-US" dirty="0">
                <a:solidFill>
                  <a:srgbClr val="000000"/>
                </a:solidFill>
                <a:latin typeface="Candara"/>
                <a:cs typeface="Candara"/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935704" y="3811192"/>
              <a:ext cx="1253175" cy="332235"/>
            </a:xfrm>
            <a:prstGeom prst="rect">
              <a:avLst/>
            </a:prstGeom>
            <a:noFill/>
            <a:ln w="3175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rgbClr val="000000"/>
                  </a:solidFill>
                  <a:latin typeface="Candara"/>
                  <a:cs typeface="Candara"/>
                </a:rPr>
                <a:t>…</a:t>
              </a:r>
              <a:endParaRPr lang="en-US" dirty="0">
                <a:solidFill>
                  <a:srgbClr val="000000"/>
                </a:solidFill>
                <a:latin typeface="Candara"/>
                <a:cs typeface="Candara"/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935704" y="3483728"/>
              <a:ext cx="1253175" cy="332235"/>
            </a:xfrm>
            <a:prstGeom prst="rect">
              <a:avLst/>
            </a:prstGeom>
            <a:noFill/>
            <a:ln w="3175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  <a:latin typeface="Candara"/>
                  <a:cs typeface="Candara"/>
                </a:rPr>
                <a:t>tasks</a:t>
              </a:r>
              <a:endParaRPr lang="en-US" dirty="0">
                <a:solidFill>
                  <a:schemeClr val="tx1"/>
                </a:solidFill>
                <a:latin typeface="Candara"/>
                <a:cs typeface="Candara"/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939508" y="4180412"/>
            <a:ext cx="1255194" cy="1664008"/>
            <a:chOff x="935704" y="2479420"/>
            <a:chExt cx="1255194" cy="1664008"/>
          </a:xfrm>
          <a:solidFill>
            <a:srgbClr val="FFC000"/>
          </a:solidFill>
        </p:grpSpPr>
        <p:sp>
          <p:nvSpPr>
            <p:cNvPr id="71" name="Rectangle 70"/>
            <p:cNvSpPr/>
            <p:nvPr/>
          </p:nvSpPr>
          <p:spPr>
            <a:xfrm>
              <a:off x="935704" y="2479420"/>
              <a:ext cx="1253175" cy="1664008"/>
            </a:xfrm>
            <a:prstGeom prst="rect">
              <a:avLst/>
            </a:prstGeom>
            <a:grpFill/>
            <a:ln w="3175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2" name="Rectangle 71"/>
            <p:cNvSpPr/>
            <p:nvPr/>
          </p:nvSpPr>
          <p:spPr>
            <a:xfrm>
              <a:off x="937723" y="2481411"/>
              <a:ext cx="1253175" cy="332235"/>
            </a:xfrm>
            <a:prstGeom prst="rect">
              <a:avLst/>
            </a:prstGeom>
            <a:grpFill/>
            <a:ln w="3175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  <a:latin typeface="Candara"/>
                  <a:cs typeface="Candara"/>
                </a:rPr>
                <a:t>…</a:t>
              </a:r>
              <a:endParaRPr lang="en-US" dirty="0">
                <a:solidFill>
                  <a:schemeClr val="tx1"/>
                </a:solidFill>
                <a:latin typeface="Candara"/>
                <a:cs typeface="Candara"/>
              </a:endParaRP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935704" y="2814111"/>
              <a:ext cx="1253175" cy="332235"/>
            </a:xfrm>
            <a:prstGeom prst="rect">
              <a:avLst/>
            </a:prstGeom>
            <a:grpFill/>
            <a:ln w="3175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  <a:latin typeface="Candara"/>
                  <a:cs typeface="Candara"/>
                </a:rPr>
                <a:t>run</a:t>
              </a:r>
              <a:r>
                <a:rPr lang="en-US" altLang="zh-CN" dirty="0" smtClean="0">
                  <a:solidFill>
                    <a:schemeClr val="tx1"/>
                  </a:solidFill>
                  <a:latin typeface="Candara"/>
                  <a:cs typeface="Candara"/>
                </a:rPr>
                <a:t>-list</a:t>
              </a:r>
              <a:endParaRPr lang="en-US" dirty="0">
                <a:solidFill>
                  <a:schemeClr val="tx1"/>
                </a:solidFill>
                <a:latin typeface="Candara"/>
                <a:cs typeface="Candara"/>
              </a:endParaRPr>
            </a:p>
          </p:txBody>
        </p:sp>
        <p:sp>
          <p:nvSpPr>
            <p:cNvPr id="74" name="Rectangle 73"/>
            <p:cNvSpPr/>
            <p:nvPr/>
          </p:nvSpPr>
          <p:spPr>
            <a:xfrm>
              <a:off x="937723" y="3151493"/>
              <a:ext cx="1253175" cy="332235"/>
            </a:xfrm>
            <a:prstGeom prst="rect">
              <a:avLst/>
            </a:prstGeom>
            <a:grpFill/>
            <a:ln w="3175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  <a:latin typeface="Candara"/>
                  <a:cs typeface="Candara"/>
                </a:rPr>
                <a:t>…</a:t>
              </a:r>
              <a:endParaRPr lang="en-US" dirty="0">
                <a:solidFill>
                  <a:schemeClr val="tx1"/>
                </a:solidFill>
                <a:latin typeface="Candara"/>
                <a:cs typeface="Candara"/>
              </a:endParaRP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935704" y="3811192"/>
              <a:ext cx="1253175" cy="332235"/>
            </a:xfrm>
            <a:prstGeom prst="rect">
              <a:avLst/>
            </a:prstGeom>
            <a:grpFill/>
            <a:ln w="3175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  <a:latin typeface="Candara"/>
                  <a:cs typeface="Candara"/>
                </a:rPr>
                <a:t>…</a:t>
              </a:r>
              <a:endParaRPr lang="en-US" dirty="0">
                <a:solidFill>
                  <a:schemeClr val="tx1"/>
                </a:solidFill>
                <a:latin typeface="Candara"/>
                <a:cs typeface="Candara"/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935704" y="3483728"/>
              <a:ext cx="1253175" cy="332235"/>
            </a:xfrm>
            <a:prstGeom prst="rect">
              <a:avLst/>
            </a:prstGeom>
            <a:grpFill/>
            <a:ln w="3175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  <a:latin typeface="Candara"/>
                  <a:cs typeface="Candara"/>
                </a:rPr>
                <a:t>tasks</a:t>
              </a:r>
              <a:endParaRPr lang="en-US" dirty="0">
                <a:solidFill>
                  <a:schemeClr val="tx1"/>
                </a:solidFill>
                <a:latin typeface="Candara"/>
                <a:cs typeface="Candara"/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4918062" y="4191773"/>
            <a:ext cx="1255194" cy="1664008"/>
            <a:chOff x="935704" y="2479420"/>
            <a:chExt cx="1255194" cy="1664008"/>
          </a:xfrm>
        </p:grpSpPr>
        <p:sp>
          <p:nvSpPr>
            <p:cNvPr id="78" name="Rectangle 77"/>
            <p:cNvSpPr/>
            <p:nvPr/>
          </p:nvSpPr>
          <p:spPr>
            <a:xfrm>
              <a:off x="935704" y="2479420"/>
              <a:ext cx="1253175" cy="1664008"/>
            </a:xfrm>
            <a:prstGeom prst="rect">
              <a:avLst/>
            </a:prstGeom>
            <a:noFill/>
            <a:ln w="3175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Rectangle 78"/>
            <p:cNvSpPr/>
            <p:nvPr/>
          </p:nvSpPr>
          <p:spPr>
            <a:xfrm>
              <a:off x="937723" y="2481411"/>
              <a:ext cx="1253175" cy="332235"/>
            </a:xfrm>
            <a:prstGeom prst="rect">
              <a:avLst/>
            </a:prstGeom>
            <a:noFill/>
            <a:ln w="3175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rgbClr val="000000"/>
                  </a:solidFill>
                  <a:latin typeface="Candara"/>
                  <a:cs typeface="Candara"/>
                </a:rPr>
                <a:t>…</a:t>
              </a:r>
              <a:endParaRPr lang="en-US" dirty="0">
                <a:solidFill>
                  <a:srgbClr val="000000"/>
                </a:solidFill>
                <a:latin typeface="Candara"/>
                <a:cs typeface="Candara"/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935704" y="2814111"/>
              <a:ext cx="1253175" cy="332235"/>
            </a:xfrm>
            <a:prstGeom prst="rect">
              <a:avLst/>
            </a:prstGeom>
            <a:noFill/>
            <a:ln w="3175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  <a:latin typeface="Candara"/>
                  <a:cs typeface="Candara"/>
                </a:rPr>
                <a:t>run</a:t>
              </a:r>
              <a:r>
                <a:rPr lang="en-US" altLang="zh-CN" dirty="0" smtClean="0">
                  <a:solidFill>
                    <a:schemeClr val="tx1"/>
                  </a:solidFill>
                  <a:latin typeface="Candara"/>
                  <a:cs typeface="Candara"/>
                </a:rPr>
                <a:t>-list</a:t>
              </a:r>
              <a:endParaRPr lang="en-US" dirty="0">
                <a:solidFill>
                  <a:schemeClr val="tx1"/>
                </a:solidFill>
                <a:latin typeface="Candara"/>
                <a:cs typeface="Candara"/>
              </a:endParaRPr>
            </a:p>
          </p:txBody>
        </p:sp>
        <p:sp>
          <p:nvSpPr>
            <p:cNvPr id="81" name="Rectangle 80"/>
            <p:cNvSpPr/>
            <p:nvPr/>
          </p:nvSpPr>
          <p:spPr>
            <a:xfrm>
              <a:off x="937723" y="3151493"/>
              <a:ext cx="1253175" cy="332235"/>
            </a:xfrm>
            <a:prstGeom prst="rect">
              <a:avLst/>
            </a:prstGeom>
            <a:noFill/>
            <a:ln w="3175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rgbClr val="000000"/>
                  </a:solidFill>
                  <a:latin typeface="Candara"/>
                  <a:cs typeface="Candara"/>
                </a:rPr>
                <a:t>…</a:t>
              </a:r>
              <a:endParaRPr lang="en-US" dirty="0">
                <a:solidFill>
                  <a:srgbClr val="000000"/>
                </a:solidFill>
                <a:latin typeface="Candara"/>
                <a:cs typeface="Candara"/>
              </a:endParaRPr>
            </a:p>
          </p:txBody>
        </p:sp>
        <p:sp>
          <p:nvSpPr>
            <p:cNvPr id="82" name="Rectangle 81"/>
            <p:cNvSpPr/>
            <p:nvPr/>
          </p:nvSpPr>
          <p:spPr>
            <a:xfrm>
              <a:off x="935704" y="3811192"/>
              <a:ext cx="1253175" cy="332235"/>
            </a:xfrm>
            <a:prstGeom prst="rect">
              <a:avLst/>
            </a:prstGeom>
            <a:noFill/>
            <a:ln w="3175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rgbClr val="000000"/>
                  </a:solidFill>
                  <a:latin typeface="Candara"/>
                  <a:cs typeface="Candara"/>
                </a:rPr>
                <a:t>…</a:t>
              </a:r>
              <a:endParaRPr lang="en-US" dirty="0">
                <a:solidFill>
                  <a:srgbClr val="000000"/>
                </a:solidFill>
                <a:latin typeface="Candara"/>
                <a:cs typeface="Candara"/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935704" y="3483728"/>
              <a:ext cx="1253175" cy="332235"/>
            </a:xfrm>
            <a:prstGeom prst="rect">
              <a:avLst/>
            </a:prstGeom>
            <a:noFill/>
            <a:ln w="3175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  <a:latin typeface="Candara"/>
                  <a:cs typeface="Candara"/>
                </a:rPr>
                <a:t>tasks</a:t>
              </a:r>
              <a:endParaRPr lang="en-US" dirty="0">
                <a:solidFill>
                  <a:schemeClr val="tx1"/>
                </a:solidFill>
                <a:latin typeface="Candara"/>
                <a:cs typeface="Candara"/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6921866" y="4193764"/>
            <a:ext cx="1255194" cy="1664008"/>
            <a:chOff x="935704" y="2479420"/>
            <a:chExt cx="1255194" cy="1664008"/>
          </a:xfrm>
        </p:grpSpPr>
        <p:sp>
          <p:nvSpPr>
            <p:cNvPr id="85" name="Rectangle 84"/>
            <p:cNvSpPr/>
            <p:nvPr/>
          </p:nvSpPr>
          <p:spPr>
            <a:xfrm>
              <a:off x="935704" y="2479420"/>
              <a:ext cx="1253175" cy="1664008"/>
            </a:xfrm>
            <a:prstGeom prst="rect">
              <a:avLst/>
            </a:prstGeom>
            <a:noFill/>
            <a:ln w="3175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Rectangle 85"/>
            <p:cNvSpPr/>
            <p:nvPr/>
          </p:nvSpPr>
          <p:spPr>
            <a:xfrm>
              <a:off x="937723" y="2481411"/>
              <a:ext cx="1253175" cy="332235"/>
            </a:xfrm>
            <a:prstGeom prst="rect">
              <a:avLst/>
            </a:prstGeom>
            <a:noFill/>
            <a:ln w="3175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rgbClr val="000000"/>
                  </a:solidFill>
                  <a:latin typeface="Candara"/>
                  <a:cs typeface="Candara"/>
                </a:rPr>
                <a:t>…</a:t>
              </a:r>
              <a:endParaRPr lang="en-US" dirty="0">
                <a:solidFill>
                  <a:srgbClr val="000000"/>
                </a:solidFill>
                <a:latin typeface="Candara"/>
                <a:cs typeface="Candara"/>
              </a:endParaRPr>
            </a:p>
          </p:txBody>
        </p:sp>
        <p:sp>
          <p:nvSpPr>
            <p:cNvPr id="87" name="Rectangle 86"/>
            <p:cNvSpPr/>
            <p:nvPr/>
          </p:nvSpPr>
          <p:spPr>
            <a:xfrm>
              <a:off x="935704" y="2814111"/>
              <a:ext cx="1253175" cy="332235"/>
            </a:xfrm>
            <a:prstGeom prst="rect">
              <a:avLst/>
            </a:prstGeom>
            <a:noFill/>
            <a:ln w="3175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  <a:latin typeface="Candara"/>
                  <a:cs typeface="Candara"/>
                </a:rPr>
                <a:t>run</a:t>
              </a:r>
              <a:r>
                <a:rPr lang="en-US" altLang="zh-CN" dirty="0" smtClean="0">
                  <a:solidFill>
                    <a:schemeClr val="tx1"/>
                  </a:solidFill>
                  <a:latin typeface="Candara"/>
                  <a:cs typeface="Candara"/>
                </a:rPr>
                <a:t>-list</a:t>
              </a:r>
              <a:endParaRPr lang="en-US" dirty="0">
                <a:solidFill>
                  <a:schemeClr val="tx1"/>
                </a:solidFill>
                <a:latin typeface="Candara"/>
                <a:cs typeface="Candara"/>
              </a:endParaRPr>
            </a:p>
          </p:txBody>
        </p:sp>
        <p:sp>
          <p:nvSpPr>
            <p:cNvPr id="88" name="Rectangle 87"/>
            <p:cNvSpPr/>
            <p:nvPr/>
          </p:nvSpPr>
          <p:spPr>
            <a:xfrm>
              <a:off x="937723" y="3151493"/>
              <a:ext cx="1253175" cy="332235"/>
            </a:xfrm>
            <a:prstGeom prst="rect">
              <a:avLst/>
            </a:prstGeom>
            <a:noFill/>
            <a:ln w="3175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rgbClr val="000000"/>
                  </a:solidFill>
                  <a:latin typeface="Candara"/>
                  <a:cs typeface="Candara"/>
                </a:rPr>
                <a:t>…</a:t>
              </a:r>
              <a:endParaRPr lang="en-US" dirty="0">
                <a:solidFill>
                  <a:srgbClr val="000000"/>
                </a:solidFill>
                <a:latin typeface="Candara"/>
                <a:cs typeface="Candara"/>
              </a:endParaRPr>
            </a:p>
          </p:txBody>
        </p:sp>
        <p:sp>
          <p:nvSpPr>
            <p:cNvPr id="89" name="Rectangle 88"/>
            <p:cNvSpPr/>
            <p:nvPr/>
          </p:nvSpPr>
          <p:spPr>
            <a:xfrm>
              <a:off x="935704" y="3811192"/>
              <a:ext cx="1253175" cy="332235"/>
            </a:xfrm>
            <a:prstGeom prst="rect">
              <a:avLst/>
            </a:prstGeom>
            <a:noFill/>
            <a:ln w="3175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rgbClr val="000000"/>
                  </a:solidFill>
                  <a:latin typeface="Candara"/>
                  <a:cs typeface="Candara"/>
                </a:rPr>
                <a:t>…</a:t>
              </a:r>
              <a:endParaRPr lang="en-US" dirty="0">
                <a:solidFill>
                  <a:srgbClr val="000000"/>
                </a:solidFill>
                <a:latin typeface="Candara"/>
                <a:cs typeface="Candara"/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935704" y="3483728"/>
              <a:ext cx="1253175" cy="332235"/>
            </a:xfrm>
            <a:prstGeom prst="rect">
              <a:avLst/>
            </a:prstGeom>
            <a:noFill/>
            <a:ln w="3175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dirty="0" smtClean="0">
                  <a:solidFill>
                    <a:schemeClr val="tx1"/>
                  </a:solidFill>
                  <a:latin typeface="Candara"/>
                  <a:cs typeface="Candara"/>
                </a:rPr>
                <a:t>tasks</a:t>
              </a:r>
              <a:endParaRPr lang="en-US" dirty="0">
                <a:solidFill>
                  <a:schemeClr val="tx1"/>
                </a:solidFill>
                <a:latin typeface="Candara"/>
                <a:cs typeface="Candara"/>
              </a:endParaRPr>
            </a:p>
          </p:txBody>
        </p:sp>
      </p:grpSp>
      <p:sp>
        <p:nvSpPr>
          <p:cNvPr id="91" name="TextBox 90"/>
          <p:cNvSpPr txBox="1"/>
          <p:nvPr/>
        </p:nvSpPr>
        <p:spPr>
          <a:xfrm>
            <a:off x="1211664" y="5852186"/>
            <a:ext cx="622622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altLang="zh-CN" dirty="0" smtClean="0">
                <a:latin typeface="Candara"/>
                <a:cs typeface="Candara"/>
              </a:rPr>
              <a:t>Task-0</a:t>
            </a:r>
            <a:endParaRPr lang="en-US" dirty="0">
              <a:latin typeface="Candara"/>
              <a:cs typeface="Candara"/>
            </a:endParaRPr>
          </a:p>
        </p:txBody>
      </p:sp>
      <p:cxnSp>
        <p:nvCxnSpPr>
          <p:cNvPr id="92" name="Straight Arrow Connector 91"/>
          <p:cNvCxnSpPr>
            <a:stCxn id="83" idx="3"/>
            <a:endCxn id="90" idx="1"/>
          </p:cNvCxnSpPr>
          <p:nvPr/>
        </p:nvCxnSpPr>
        <p:spPr>
          <a:xfrm>
            <a:off x="6171237" y="5362199"/>
            <a:ext cx="750629" cy="1991"/>
          </a:xfrm>
          <a:prstGeom prst="straightConnector1">
            <a:avLst/>
          </a:prstGeom>
          <a:ln w="28575" cmpd="sng">
            <a:solidFill>
              <a:srgbClr val="000099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3" name="Group 92"/>
          <p:cNvGrpSpPr/>
          <p:nvPr/>
        </p:nvGrpSpPr>
        <p:grpSpPr>
          <a:xfrm>
            <a:off x="582624" y="5188773"/>
            <a:ext cx="7912266" cy="1192012"/>
            <a:chOff x="582624" y="5346433"/>
            <a:chExt cx="7912266" cy="1192012"/>
          </a:xfrm>
        </p:grpSpPr>
        <p:cxnSp>
          <p:nvCxnSpPr>
            <p:cNvPr id="94" name="Straight Arrow Connector 93"/>
            <p:cNvCxnSpPr>
              <a:endCxn id="90" idx="3"/>
            </p:cNvCxnSpPr>
            <p:nvPr/>
          </p:nvCxnSpPr>
          <p:spPr>
            <a:xfrm flipH="1">
              <a:off x="8175041" y="5364190"/>
              <a:ext cx="319848" cy="0"/>
            </a:xfrm>
            <a:prstGeom prst="straightConnector1">
              <a:avLst/>
            </a:prstGeom>
            <a:ln w="28575" cmpd="sng">
              <a:solidFill>
                <a:srgbClr val="000099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>
              <a:off x="8494889" y="5346433"/>
              <a:ext cx="0" cy="1176246"/>
            </a:xfrm>
            <a:prstGeom prst="line">
              <a:avLst/>
            </a:prstGeom>
            <a:ln w="28575" cmpd="sng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 flipH="1">
              <a:off x="582624" y="6538445"/>
              <a:ext cx="7912266" cy="0"/>
            </a:xfrm>
            <a:prstGeom prst="line">
              <a:avLst/>
            </a:prstGeom>
            <a:ln w="28575" cmpd="sng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>
              <a:off x="582624" y="5346433"/>
              <a:ext cx="0" cy="1176246"/>
            </a:xfrm>
            <a:prstGeom prst="line">
              <a:avLst/>
            </a:prstGeom>
            <a:ln w="28575" cmpd="sng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Arrow Connector 97"/>
            <p:cNvCxnSpPr>
              <a:endCxn id="69" idx="1"/>
            </p:cNvCxnSpPr>
            <p:nvPr/>
          </p:nvCxnSpPr>
          <p:spPr>
            <a:xfrm>
              <a:off x="582624" y="5348847"/>
              <a:ext cx="353080" cy="0"/>
            </a:xfrm>
            <a:prstGeom prst="straightConnector1">
              <a:avLst/>
            </a:prstGeom>
            <a:ln w="28575" cmpd="sng">
              <a:solidFill>
                <a:srgbClr val="000099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9" name="Group 98"/>
          <p:cNvGrpSpPr/>
          <p:nvPr/>
        </p:nvGrpSpPr>
        <p:grpSpPr>
          <a:xfrm>
            <a:off x="4188230" y="3960485"/>
            <a:ext cx="2733636" cy="720734"/>
            <a:chOff x="2186445" y="2312580"/>
            <a:chExt cx="2733636" cy="860355"/>
          </a:xfrm>
        </p:grpSpPr>
        <p:cxnSp>
          <p:nvCxnSpPr>
            <p:cNvPr id="100" name="Straight Arrow Connector 99"/>
            <p:cNvCxnSpPr/>
            <p:nvPr/>
          </p:nvCxnSpPr>
          <p:spPr>
            <a:xfrm flipH="1">
              <a:off x="2186445" y="3169369"/>
              <a:ext cx="260664" cy="3566"/>
            </a:xfrm>
            <a:prstGeom prst="straightConnector1">
              <a:avLst/>
            </a:prstGeom>
            <a:ln w="12700" cmpd="sng">
              <a:solidFill>
                <a:srgbClr val="FF0000"/>
              </a:solidFill>
              <a:prstDash val="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 flipV="1">
              <a:off x="2447109" y="2312580"/>
              <a:ext cx="0" cy="856789"/>
            </a:xfrm>
            <a:prstGeom prst="line">
              <a:avLst/>
            </a:prstGeom>
            <a:ln w="12700" cmpd="sng">
              <a:solidFill>
                <a:srgbClr val="FF0000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 flipH="1" flipV="1">
              <a:off x="2447109" y="2312580"/>
              <a:ext cx="2097354" cy="0"/>
            </a:xfrm>
            <a:prstGeom prst="line">
              <a:avLst/>
            </a:prstGeom>
            <a:ln w="12700" cmpd="sng">
              <a:solidFill>
                <a:srgbClr val="FF0000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 flipV="1">
              <a:off x="4544463" y="2312582"/>
              <a:ext cx="0" cy="856788"/>
            </a:xfrm>
            <a:prstGeom prst="line">
              <a:avLst/>
            </a:prstGeom>
            <a:ln w="12700" cmpd="sng">
              <a:solidFill>
                <a:srgbClr val="FF0000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Arrow Connector 103"/>
            <p:cNvCxnSpPr/>
            <p:nvPr/>
          </p:nvCxnSpPr>
          <p:spPr>
            <a:xfrm>
              <a:off x="4546482" y="3165803"/>
              <a:ext cx="373599" cy="3566"/>
            </a:xfrm>
            <a:prstGeom prst="straightConnector1">
              <a:avLst/>
            </a:prstGeom>
            <a:ln w="12700" cmpd="sng">
              <a:solidFill>
                <a:srgbClr val="FF0000"/>
              </a:solidFill>
              <a:prstDash val="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5" name="TextBox 104"/>
          <p:cNvSpPr txBox="1"/>
          <p:nvPr/>
        </p:nvSpPr>
        <p:spPr>
          <a:xfrm>
            <a:off x="1015425" y="3805598"/>
            <a:ext cx="1123986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dirty="0">
                <a:latin typeface="Candara"/>
                <a:cs typeface="Candara"/>
              </a:rPr>
              <a:t>t</a:t>
            </a:r>
            <a:r>
              <a:rPr lang="en-US" dirty="0" smtClean="0">
                <a:latin typeface="Candara"/>
                <a:cs typeface="Candara"/>
              </a:rPr>
              <a:t>ask</a:t>
            </a:r>
            <a:r>
              <a:rPr lang="en-US" altLang="zh-CN" dirty="0" smtClean="0">
                <a:latin typeface="Candara"/>
                <a:cs typeface="Candara"/>
              </a:rPr>
              <a:t>_struct</a:t>
            </a:r>
            <a:endParaRPr lang="en-US" dirty="0">
              <a:latin typeface="Candara"/>
              <a:cs typeface="Candara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3265482" y="5853061"/>
            <a:ext cx="622622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altLang="zh-CN" dirty="0" smtClean="0">
                <a:latin typeface="Candara"/>
                <a:cs typeface="Candara"/>
              </a:rPr>
              <a:t>Task-1</a:t>
            </a:r>
            <a:endParaRPr lang="en-US" dirty="0">
              <a:latin typeface="Candara"/>
              <a:cs typeface="Candara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5252208" y="5848661"/>
            <a:ext cx="622622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altLang="zh-CN" dirty="0" smtClean="0">
                <a:latin typeface="Candara"/>
                <a:cs typeface="Candara"/>
              </a:rPr>
              <a:t>Task-2</a:t>
            </a:r>
            <a:endParaRPr lang="en-US" dirty="0">
              <a:latin typeface="Candara"/>
              <a:cs typeface="Candara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7243314" y="5842428"/>
            <a:ext cx="622622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altLang="zh-CN" dirty="0" smtClean="0">
                <a:latin typeface="Candara"/>
                <a:cs typeface="Candara"/>
              </a:rPr>
              <a:t>Task-3</a:t>
            </a:r>
            <a:endParaRPr lang="en-US" dirty="0">
              <a:latin typeface="Candara"/>
              <a:cs typeface="Candara"/>
            </a:endParaRPr>
          </a:p>
        </p:txBody>
      </p:sp>
      <p:grpSp>
        <p:nvGrpSpPr>
          <p:cNvPr id="109" name="Group 108"/>
          <p:cNvGrpSpPr/>
          <p:nvPr/>
        </p:nvGrpSpPr>
        <p:grpSpPr>
          <a:xfrm>
            <a:off x="6923885" y="3291835"/>
            <a:ext cx="1253175" cy="668650"/>
            <a:chOff x="935704" y="2954261"/>
            <a:chExt cx="1253175" cy="668650"/>
          </a:xfrm>
        </p:grpSpPr>
        <p:sp>
          <p:nvSpPr>
            <p:cNvPr id="110" name="Rectangle 109"/>
            <p:cNvSpPr/>
            <p:nvPr/>
          </p:nvSpPr>
          <p:spPr>
            <a:xfrm>
              <a:off x="935704" y="2954261"/>
              <a:ext cx="1253175" cy="668650"/>
            </a:xfrm>
            <a:prstGeom prst="rect">
              <a:avLst/>
            </a:prstGeom>
            <a:noFill/>
            <a:ln w="3175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111" name="Rectangle 110"/>
            <p:cNvSpPr/>
            <p:nvPr/>
          </p:nvSpPr>
          <p:spPr>
            <a:xfrm>
              <a:off x="935704" y="3152561"/>
              <a:ext cx="1253175" cy="332235"/>
            </a:xfrm>
            <a:prstGeom prst="rect">
              <a:avLst/>
            </a:prstGeom>
            <a:noFill/>
            <a:ln w="3175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solidFill>
                    <a:srgbClr val="FF0000"/>
                  </a:solidFill>
                  <a:latin typeface="Candara"/>
                  <a:cs typeface="Candara"/>
                </a:rPr>
                <a:t>r</a:t>
              </a:r>
              <a:r>
                <a:rPr lang="en-US" dirty="0" smtClean="0">
                  <a:solidFill>
                    <a:srgbClr val="FF0000"/>
                  </a:solidFill>
                  <a:latin typeface="Candara"/>
                  <a:cs typeface="Candara"/>
                </a:rPr>
                <a:t>un</a:t>
              </a:r>
              <a:r>
                <a:rPr lang="en-US" altLang="zh-CN" dirty="0" smtClean="0">
                  <a:solidFill>
                    <a:srgbClr val="FF0000"/>
                  </a:solidFill>
                  <a:latin typeface="Candara"/>
                  <a:cs typeface="Candara"/>
                </a:rPr>
                <a:t>-task</a:t>
              </a:r>
              <a:endParaRPr lang="en-US" dirty="0">
                <a:solidFill>
                  <a:srgbClr val="FF0000"/>
                </a:solidFill>
                <a:latin typeface="Candara"/>
                <a:cs typeface="Candara"/>
              </a:endParaRPr>
            </a:p>
          </p:txBody>
        </p:sp>
      </p:grpSp>
      <p:sp>
        <p:nvSpPr>
          <p:cNvPr id="112" name="TextBox 111"/>
          <p:cNvSpPr txBox="1"/>
          <p:nvPr/>
        </p:nvSpPr>
        <p:spPr>
          <a:xfrm>
            <a:off x="6921866" y="2876432"/>
            <a:ext cx="1253175" cy="4616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FF0000"/>
                </a:solidFill>
                <a:latin typeface="Candara"/>
                <a:cs typeface="Candara"/>
              </a:rPr>
              <a:t>runqueue</a:t>
            </a:r>
            <a:endParaRPr lang="en-US" sz="2400" strike="sngStrike" dirty="0">
              <a:solidFill>
                <a:srgbClr val="FF0000"/>
              </a:solidFill>
              <a:latin typeface="Candara"/>
              <a:cs typeface="Candara"/>
            </a:endParaRPr>
          </a:p>
        </p:txBody>
      </p:sp>
      <p:cxnSp>
        <p:nvCxnSpPr>
          <p:cNvPr id="113" name="Elbow Connector 112"/>
          <p:cNvCxnSpPr>
            <a:stCxn id="111" idx="1"/>
          </p:cNvCxnSpPr>
          <p:nvPr/>
        </p:nvCxnSpPr>
        <p:spPr>
          <a:xfrm rot="10800000" flipV="1">
            <a:off x="2939509" y="3656253"/>
            <a:ext cx="3984377" cy="1024968"/>
          </a:xfrm>
          <a:prstGeom prst="bentConnector3">
            <a:avLst>
              <a:gd name="adj1" fmla="val 109672"/>
            </a:avLst>
          </a:prstGeom>
          <a:ln w="12700" cmpd="sng">
            <a:solidFill>
              <a:srgbClr val="FF0000"/>
            </a:solidFill>
            <a:prstDash val="dash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Elbow Connector 113"/>
          <p:cNvCxnSpPr>
            <a:stCxn id="111" idx="3"/>
          </p:cNvCxnSpPr>
          <p:nvPr/>
        </p:nvCxnSpPr>
        <p:spPr>
          <a:xfrm flipH="1">
            <a:off x="8175041" y="3656253"/>
            <a:ext cx="2019" cy="1038320"/>
          </a:xfrm>
          <a:prstGeom prst="bentConnector3">
            <a:avLst>
              <a:gd name="adj1" fmla="val -21416989"/>
            </a:avLst>
          </a:prstGeom>
          <a:ln w="12700" cmpd="sng">
            <a:solidFill>
              <a:srgbClr val="FF0000"/>
            </a:solidFill>
            <a:prstDash val="dash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7" name="Group 116"/>
          <p:cNvGrpSpPr/>
          <p:nvPr/>
        </p:nvGrpSpPr>
        <p:grpSpPr>
          <a:xfrm flipV="1">
            <a:off x="2186445" y="5346502"/>
            <a:ext cx="2733636" cy="858088"/>
            <a:chOff x="2186445" y="2312580"/>
            <a:chExt cx="2733636" cy="860355"/>
          </a:xfrm>
        </p:grpSpPr>
        <p:cxnSp>
          <p:nvCxnSpPr>
            <p:cNvPr id="118" name="Straight Arrow Connector 117"/>
            <p:cNvCxnSpPr/>
            <p:nvPr/>
          </p:nvCxnSpPr>
          <p:spPr>
            <a:xfrm flipH="1">
              <a:off x="2186445" y="3169369"/>
              <a:ext cx="323376" cy="3566"/>
            </a:xfrm>
            <a:prstGeom prst="straightConnector1">
              <a:avLst/>
            </a:prstGeom>
            <a:ln w="28575" cmpd="sng">
              <a:solidFill>
                <a:srgbClr val="000099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/>
            <p:nvPr/>
          </p:nvCxnSpPr>
          <p:spPr>
            <a:xfrm flipV="1">
              <a:off x="2509821" y="2312580"/>
              <a:ext cx="0" cy="856789"/>
            </a:xfrm>
            <a:prstGeom prst="line">
              <a:avLst/>
            </a:prstGeom>
            <a:ln w="28575" cmpd="sng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flipH="1" flipV="1">
              <a:off x="2509821" y="2312580"/>
              <a:ext cx="2113032" cy="0"/>
            </a:xfrm>
            <a:prstGeom prst="line">
              <a:avLst/>
            </a:prstGeom>
            <a:ln w="28575" cmpd="sng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flipV="1">
              <a:off x="4622853" y="2312582"/>
              <a:ext cx="0" cy="856788"/>
            </a:xfrm>
            <a:prstGeom prst="line">
              <a:avLst/>
            </a:prstGeom>
            <a:ln w="28575" cmpd="sng">
              <a:solidFill>
                <a:srgbClr val="0000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Arrow Connector 121"/>
            <p:cNvCxnSpPr/>
            <p:nvPr/>
          </p:nvCxnSpPr>
          <p:spPr>
            <a:xfrm flipV="1">
              <a:off x="4622853" y="3160720"/>
              <a:ext cx="297228" cy="3637"/>
            </a:xfrm>
            <a:prstGeom prst="straightConnector1">
              <a:avLst/>
            </a:prstGeom>
            <a:ln w="28575" cmpd="sng">
              <a:solidFill>
                <a:srgbClr val="000099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5" name="TextBox 124"/>
          <p:cNvSpPr txBox="1"/>
          <p:nvPr/>
        </p:nvSpPr>
        <p:spPr>
          <a:xfrm>
            <a:off x="2976338" y="3803685"/>
            <a:ext cx="1228772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Candara"/>
                <a:cs typeface="Candara"/>
              </a:rPr>
              <a:t>Hidden</a:t>
            </a:r>
            <a:r>
              <a:rPr lang="zh-CN" altLang="en-US" dirty="0" smtClean="0">
                <a:solidFill>
                  <a:srgbClr val="FF0000"/>
                </a:solidFill>
                <a:latin typeface="Candara"/>
                <a:cs typeface="Candara"/>
              </a:rPr>
              <a:t> </a:t>
            </a:r>
            <a:r>
              <a:rPr lang="en-US" altLang="zh-CN" dirty="0" smtClean="0">
                <a:solidFill>
                  <a:srgbClr val="FF0000"/>
                </a:solidFill>
                <a:latin typeface="Candara"/>
                <a:cs typeface="Candara"/>
              </a:rPr>
              <a:t>task</a:t>
            </a:r>
            <a:endParaRPr lang="en-US" dirty="0">
              <a:solidFill>
                <a:srgbClr val="FF0000"/>
              </a:solidFill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10717781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308535" y="1417638"/>
            <a:ext cx="8521700" cy="5214584"/>
          </a:xfrm>
          <a:prstGeom prst="rect">
            <a:avLst/>
          </a:prstGeom>
          <a:solidFill>
            <a:schemeClr val="accent5">
              <a:lumMod val="20000"/>
              <a:lumOff val="80000"/>
              <a:alpha val="25000"/>
            </a:schemeClr>
          </a:solidFill>
          <a:ln w="12700" cmpd="sng">
            <a:solidFill>
              <a:schemeClr val="tx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2400" dirty="0" smtClean="0">
              <a:solidFill>
                <a:schemeClr val="tx1"/>
              </a:solidFill>
              <a:latin typeface="Candara"/>
              <a:ea typeface="微软雅黑"/>
              <a:cs typeface="Candara"/>
            </a:endParaRPr>
          </a:p>
          <a:p>
            <a:pPr algn="ctr"/>
            <a:endParaRPr lang="zh-CN" altLang="en-US" sz="2400" dirty="0">
              <a:solidFill>
                <a:schemeClr val="tx1"/>
              </a:solidFill>
              <a:latin typeface="Candara"/>
              <a:ea typeface="微软雅黑"/>
              <a:cs typeface="Candara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442810" y="1599364"/>
            <a:ext cx="8243989" cy="3410079"/>
            <a:chOff x="4267947" y="1936886"/>
            <a:chExt cx="3515024" cy="2980726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24" name="Rectangle 23"/>
            <p:cNvSpPr/>
            <p:nvPr/>
          </p:nvSpPr>
          <p:spPr>
            <a:xfrm>
              <a:off x="4267947" y="1936886"/>
              <a:ext cx="3515024" cy="2980726"/>
            </a:xfrm>
            <a:prstGeom prst="rect">
              <a:avLst/>
            </a:prstGeom>
            <a:grpFill/>
            <a:ln w="19050" cmpd="sng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2400" dirty="0" smtClean="0">
                <a:solidFill>
                  <a:schemeClr val="tx1"/>
                </a:solidFill>
                <a:latin typeface="微软雅黑"/>
                <a:ea typeface="微软雅黑"/>
                <a:cs typeface="微软雅黑"/>
              </a:endParaRPr>
            </a:p>
            <a:p>
              <a:pPr algn="ctr"/>
              <a:endParaRPr lang="zh-CN" altLang="en-US" sz="24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178942" y="2983080"/>
              <a:ext cx="1485722" cy="94158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ndara"/>
                  <a:cs typeface="Candara"/>
                </a:rPr>
                <a:t>Pause VM </a:t>
              </a:r>
            </a:p>
            <a:p>
              <a:r>
                <a: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ndara"/>
                  <a:cs typeface="Candara"/>
                </a:rPr>
                <a:t>to retrieve states</a:t>
              </a:r>
              <a:endPara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endParaRPr>
            </a:p>
          </p:txBody>
        </p:sp>
      </p:grpSp>
      <p:sp>
        <p:nvSpPr>
          <p:cNvPr id="6" name="Rectangle 5"/>
          <p:cNvSpPr/>
          <p:nvPr/>
        </p:nvSpPr>
        <p:spPr>
          <a:xfrm>
            <a:off x="442811" y="1599365"/>
            <a:ext cx="27446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err="1">
                <a:solidFill>
                  <a:srgbClr val="FF0000"/>
                </a:solidFill>
                <a:latin typeface="Candara"/>
                <a:cs typeface="Candara"/>
              </a:rPr>
              <a:t>v</a:t>
            </a:r>
            <a:r>
              <a:rPr lang="en-US" altLang="zh-CN" sz="2800" b="1" dirty="0" err="1" smtClean="0">
                <a:solidFill>
                  <a:srgbClr val="FF0000"/>
                </a:solidFill>
                <a:latin typeface="Candara"/>
                <a:cs typeface="Candara"/>
              </a:rPr>
              <a:t>mi_pause_vm</a:t>
            </a:r>
            <a:r>
              <a:rPr lang="en-US" altLang="zh-CN" sz="2800" b="1" dirty="0">
                <a:solidFill>
                  <a:srgbClr val="FF0000"/>
                </a:solidFill>
                <a:latin typeface="Candara"/>
                <a:cs typeface="Candara"/>
              </a:rPr>
              <a:t>()</a:t>
            </a:r>
            <a:endParaRPr lang="en-US" sz="2800" dirty="0">
              <a:solidFill>
                <a:srgbClr val="FF0000"/>
              </a:solidFill>
              <a:latin typeface="Candara"/>
              <a:cs typeface="Candara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57200" y="2096905"/>
            <a:ext cx="6096000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i="1" dirty="0">
                <a:solidFill>
                  <a:srgbClr val="00B050"/>
                </a:solidFill>
                <a:latin typeface="Candara"/>
                <a:cs typeface="Candara"/>
              </a:rPr>
              <a:t>/* traverse the </a:t>
            </a:r>
            <a:r>
              <a:rPr lang="en-US" altLang="zh-CN" sz="2400" i="1" dirty="0" smtClean="0">
                <a:solidFill>
                  <a:srgbClr val="00B050"/>
                </a:solidFill>
                <a:latin typeface="Candara"/>
                <a:cs typeface="Candara"/>
              </a:rPr>
              <a:t>tasks </a:t>
            </a:r>
            <a:r>
              <a:rPr lang="en-US" altLang="zh-CN" sz="2400" i="1" dirty="0">
                <a:solidFill>
                  <a:srgbClr val="00B050"/>
                </a:solidFill>
                <a:latin typeface="Candara"/>
                <a:cs typeface="Candara"/>
              </a:rPr>
              <a:t>list */</a:t>
            </a:r>
          </a:p>
          <a:p>
            <a:r>
              <a:rPr lang="en-US" altLang="zh-CN" sz="2400" b="1" dirty="0" err="1">
                <a:latin typeface="Candara"/>
                <a:cs typeface="Candara"/>
              </a:rPr>
              <a:t>foreach</a:t>
            </a:r>
            <a:r>
              <a:rPr lang="en-US" altLang="zh-CN" sz="2400" dirty="0">
                <a:latin typeface="Candara"/>
                <a:cs typeface="Candara"/>
              </a:rPr>
              <a:t> task </a:t>
            </a:r>
            <a:r>
              <a:rPr lang="en-US" altLang="zh-CN" sz="2400" b="1" dirty="0">
                <a:latin typeface="Candara"/>
                <a:cs typeface="Candara"/>
              </a:rPr>
              <a:t>in </a:t>
            </a:r>
            <a:r>
              <a:rPr lang="en-US" altLang="zh-CN" sz="2400" dirty="0" err="1">
                <a:latin typeface="Candara"/>
                <a:cs typeface="Candara"/>
              </a:rPr>
              <a:t>tasks_list</a:t>
            </a:r>
            <a:r>
              <a:rPr lang="en-US" altLang="zh-CN" sz="2400" dirty="0">
                <a:latin typeface="Candara"/>
                <a:cs typeface="Candara"/>
              </a:rPr>
              <a:t>: </a:t>
            </a:r>
          </a:p>
          <a:p>
            <a:r>
              <a:rPr lang="en-US" altLang="zh-CN" sz="2400" dirty="0">
                <a:latin typeface="Candara"/>
                <a:cs typeface="Candara"/>
              </a:rPr>
              <a:t>     </a:t>
            </a:r>
            <a:r>
              <a:rPr lang="en-US" altLang="zh-CN" sz="2400" dirty="0" err="1" smtClean="0">
                <a:latin typeface="Candara"/>
                <a:cs typeface="Candara"/>
              </a:rPr>
              <a:t>all_procs.add</a:t>
            </a:r>
            <a:r>
              <a:rPr lang="en-US" altLang="zh-CN" sz="2400" dirty="0" smtClean="0">
                <a:latin typeface="Candara"/>
                <a:cs typeface="Candara"/>
              </a:rPr>
              <a:t>(task)</a:t>
            </a:r>
            <a:endParaRPr lang="en-US" altLang="zh-CN" sz="2400" dirty="0">
              <a:latin typeface="Candara"/>
              <a:cs typeface="Candara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84011" y="3236660"/>
            <a:ext cx="6172200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i="1" dirty="0">
                <a:solidFill>
                  <a:srgbClr val="00B050"/>
                </a:solidFill>
                <a:latin typeface="Candara"/>
                <a:cs typeface="Candara"/>
              </a:rPr>
              <a:t>/* traverse the </a:t>
            </a:r>
            <a:r>
              <a:rPr lang="en-US" altLang="zh-CN" sz="2400" i="1" dirty="0" err="1" smtClean="0">
                <a:solidFill>
                  <a:srgbClr val="00B050"/>
                </a:solidFill>
                <a:latin typeface="Candara"/>
                <a:cs typeface="Candara"/>
              </a:rPr>
              <a:t>runqueue</a:t>
            </a:r>
            <a:r>
              <a:rPr lang="en-US" altLang="zh-CN" sz="2400" i="1" dirty="0" smtClean="0">
                <a:solidFill>
                  <a:srgbClr val="00B050"/>
                </a:solidFill>
                <a:latin typeface="Candara"/>
                <a:cs typeface="Candara"/>
              </a:rPr>
              <a:t> </a:t>
            </a:r>
            <a:r>
              <a:rPr lang="en-US" altLang="zh-CN" sz="2400" i="1" dirty="0">
                <a:solidFill>
                  <a:srgbClr val="00B050"/>
                </a:solidFill>
                <a:latin typeface="Candara"/>
                <a:cs typeface="Candara"/>
              </a:rPr>
              <a:t>*/</a:t>
            </a:r>
          </a:p>
          <a:p>
            <a:r>
              <a:rPr lang="en-US" altLang="zh-CN" sz="2400" b="1" dirty="0" err="1">
                <a:latin typeface="Candara"/>
                <a:cs typeface="Candara"/>
              </a:rPr>
              <a:t>foreach</a:t>
            </a:r>
            <a:r>
              <a:rPr lang="en-US" altLang="zh-CN" sz="2400" dirty="0">
                <a:latin typeface="Candara"/>
                <a:cs typeface="Candara"/>
              </a:rPr>
              <a:t> </a:t>
            </a:r>
            <a:r>
              <a:rPr lang="en-US" altLang="zh-CN" sz="2400" dirty="0" err="1">
                <a:latin typeface="Candara"/>
                <a:cs typeface="Candara"/>
              </a:rPr>
              <a:t>run_task</a:t>
            </a:r>
            <a:r>
              <a:rPr lang="en-US" altLang="zh-CN" sz="2400" dirty="0">
                <a:latin typeface="Candara"/>
                <a:cs typeface="Candara"/>
              </a:rPr>
              <a:t> </a:t>
            </a:r>
            <a:r>
              <a:rPr lang="en-US" altLang="zh-CN" sz="2400" b="1" dirty="0">
                <a:latin typeface="Candara"/>
                <a:cs typeface="Candara"/>
              </a:rPr>
              <a:t>in </a:t>
            </a:r>
            <a:r>
              <a:rPr lang="en-US" altLang="zh-CN" sz="2400" dirty="0" smtClean="0">
                <a:latin typeface="Candara"/>
                <a:cs typeface="Candara"/>
              </a:rPr>
              <a:t>runqueue: </a:t>
            </a:r>
            <a:endParaRPr lang="en-US" altLang="zh-CN" sz="2400" dirty="0">
              <a:latin typeface="Candara"/>
              <a:cs typeface="Candara"/>
            </a:endParaRPr>
          </a:p>
          <a:p>
            <a:r>
              <a:rPr lang="en-US" altLang="zh-CN" sz="2400" dirty="0">
                <a:latin typeface="Candara"/>
                <a:cs typeface="Candara"/>
              </a:rPr>
              <a:t>     </a:t>
            </a:r>
            <a:r>
              <a:rPr lang="en-US" altLang="zh-CN" sz="2400" dirty="0" err="1" smtClean="0">
                <a:latin typeface="Candara"/>
                <a:cs typeface="Candara"/>
              </a:rPr>
              <a:t>run_procs.add</a:t>
            </a:r>
            <a:r>
              <a:rPr lang="en-US" altLang="zh-CN" sz="2400" dirty="0" smtClean="0">
                <a:latin typeface="Candara"/>
                <a:cs typeface="Candara"/>
              </a:rPr>
              <a:t>(</a:t>
            </a:r>
            <a:r>
              <a:rPr lang="en-US" altLang="zh-CN" sz="2400" dirty="0" err="1" smtClean="0">
                <a:latin typeface="Candara"/>
                <a:cs typeface="Candara"/>
              </a:rPr>
              <a:t>run_task</a:t>
            </a:r>
            <a:r>
              <a:rPr lang="en-US" altLang="zh-CN" sz="2400" dirty="0" smtClean="0">
                <a:latin typeface="Candara"/>
                <a:cs typeface="Candara"/>
              </a:rPr>
              <a:t>)</a:t>
            </a:r>
            <a:endParaRPr lang="en-US" sz="2400" dirty="0">
              <a:latin typeface="Candara"/>
              <a:cs typeface="Candara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57200" y="4377721"/>
            <a:ext cx="29883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err="1">
                <a:solidFill>
                  <a:srgbClr val="FF0000"/>
                </a:solidFill>
                <a:latin typeface="Candara"/>
                <a:cs typeface="Candara"/>
              </a:rPr>
              <a:t>vmi_resume_vm</a:t>
            </a:r>
            <a:r>
              <a:rPr lang="en-US" altLang="zh-CN" sz="2800" b="1" dirty="0">
                <a:solidFill>
                  <a:srgbClr val="FF0000"/>
                </a:solidFill>
                <a:latin typeface="Candara"/>
                <a:cs typeface="Candara"/>
              </a:rPr>
              <a:t>()</a:t>
            </a:r>
            <a:endParaRPr lang="en-US" sz="2800" dirty="0">
              <a:solidFill>
                <a:srgbClr val="FF0000"/>
              </a:solidFill>
              <a:latin typeface="Candara"/>
              <a:cs typeface="Candara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57200" y="5000072"/>
            <a:ext cx="6248400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i="1" dirty="0" smtClean="0">
                <a:solidFill>
                  <a:srgbClr val="00B050"/>
                </a:solidFill>
                <a:latin typeface="Candara"/>
                <a:cs typeface="Candara"/>
              </a:rPr>
              <a:t>/* </a:t>
            </a:r>
            <a:r>
              <a:rPr lang="en-US" altLang="zh-CN" sz="2400" i="1" dirty="0">
                <a:solidFill>
                  <a:srgbClr val="00B050"/>
                </a:solidFill>
                <a:latin typeface="Candara"/>
                <a:cs typeface="Candara"/>
              </a:rPr>
              <a:t>check if there is any hidden running process */</a:t>
            </a:r>
          </a:p>
          <a:p>
            <a:r>
              <a:rPr lang="en-US" altLang="zh-CN" sz="2400" b="1" dirty="0" err="1">
                <a:latin typeface="Candara"/>
                <a:cs typeface="Candara"/>
              </a:rPr>
              <a:t>foreach</a:t>
            </a:r>
            <a:r>
              <a:rPr lang="en-US" altLang="zh-CN" sz="2400" dirty="0">
                <a:latin typeface="Candara"/>
                <a:cs typeface="Candara"/>
              </a:rPr>
              <a:t> pid </a:t>
            </a:r>
            <a:r>
              <a:rPr lang="en-US" altLang="zh-CN" sz="2400" b="1" dirty="0">
                <a:latin typeface="Candara"/>
                <a:cs typeface="Candara"/>
              </a:rPr>
              <a:t>in </a:t>
            </a:r>
            <a:r>
              <a:rPr lang="en-US" altLang="zh-CN" sz="2400" dirty="0" err="1" smtClean="0">
                <a:latin typeface="Candara"/>
                <a:cs typeface="Candara"/>
              </a:rPr>
              <a:t>run_procs</a:t>
            </a:r>
            <a:r>
              <a:rPr lang="en-US" altLang="zh-CN" sz="2400" dirty="0">
                <a:latin typeface="Candara"/>
                <a:cs typeface="Candara"/>
              </a:rPr>
              <a:t>: </a:t>
            </a:r>
          </a:p>
          <a:p>
            <a:r>
              <a:rPr lang="en-US" altLang="zh-CN" sz="2400" dirty="0">
                <a:latin typeface="Candara"/>
                <a:cs typeface="Candara"/>
              </a:rPr>
              <a:t>     </a:t>
            </a:r>
            <a:r>
              <a:rPr lang="en-US" altLang="zh-CN" sz="2400" dirty="0" err="1" smtClean="0">
                <a:latin typeface="Candara"/>
                <a:cs typeface="Candara"/>
              </a:rPr>
              <a:t>check_if_pid_in_all_procs</a:t>
            </a:r>
            <a:r>
              <a:rPr lang="en-US" altLang="zh-CN" sz="2400" dirty="0">
                <a:latin typeface="Candara"/>
                <a:cs typeface="Candara"/>
              </a:rPr>
              <a:t>(pid, </a:t>
            </a:r>
            <a:r>
              <a:rPr lang="en-US" altLang="zh-CN" sz="2400" dirty="0" err="1" smtClean="0">
                <a:latin typeface="Candara"/>
                <a:cs typeface="Candara"/>
              </a:rPr>
              <a:t>all_procs</a:t>
            </a:r>
            <a:r>
              <a:rPr lang="en-US" altLang="zh-CN" sz="2400" dirty="0">
                <a:latin typeface="Candara"/>
                <a:cs typeface="Candara"/>
              </a:rPr>
              <a:t>)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57200" y="6105298"/>
            <a:ext cx="25966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err="1">
                <a:latin typeface="Candara"/>
                <a:cs typeface="Candara"/>
              </a:rPr>
              <a:t>alarm_if_needed</a:t>
            </a:r>
            <a:r>
              <a:rPr lang="en-US" altLang="zh-CN" sz="2400" dirty="0">
                <a:latin typeface="Candara"/>
                <a:cs typeface="Candara"/>
              </a:rPr>
              <a:t>()</a:t>
            </a:r>
            <a:endParaRPr lang="en-US" sz="2400" dirty="0">
              <a:latin typeface="Candara"/>
              <a:cs typeface="Candara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3584222" y="1940853"/>
            <a:ext cx="2564330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6368203" y="1662768"/>
            <a:ext cx="22060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i="1" dirty="0">
                <a:solidFill>
                  <a:schemeClr val="tx2"/>
                </a:solidFill>
                <a:latin typeface="Candara"/>
                <a:cs typeface="Candara"/>
              </a:rPr>
              <a:t>Copy VM data</a:t>
            </a:r>
            <a:endParaRPr lang="en-US" sz="2800" dirty="0">
              <a:solidFill>
                <a:schemeClr val="tx2"/>
              </a:solidFill>
              <a:latin typeface="Candara"/>
              <a:cs typeface="Candara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3678818" y="4679931"/>
            <a:ext cx="2689385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6469110" y="4409709"/>
            <a:ext cx="21419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i="1" dirty="0" smtClean="0">
                <a:solidFill>
                  <a:schemeClr val="tx2"/>
                </a:solidFill>
                <a:latin typeface="Candara"/>
                <a:cs typeface="Candara"/>
              </a:rPr>
              <a:t>Do</a:t>
            </a:r>
            <a:r>
              <a:rPr lang="zh-CN" altLang="en-US" sz="2800" i="1" dirty="0" smtClean="0">
                <a:solidFill>
                  <a:schemeClr val="tx2"/>
                </a:solidFill>
                <a:latin typeface="Candara"/>
                <a:cs typeface="Candara"/>
              </a:rPr>
              <a:t> </a:t>
            </a:r>
            <a:r>
              <a:rPr lang="en-US" altLang="zh-CN" sz="2800" i="1" dirty="0" smtClean="0">
                <a:solidFill>
                  <a:schemeClr val="tx2"/>
                </a:solidFill>
                <a:latin typeface="Candara"/>
                <a:cs typeface="Candara"/>
              </a:rPr>
              <a:t>VMI</a:t>
            </a:r>
            <a:r>
              <a:rPr lang="zh-CN" altLang="en-US" sz="2800" i="1" dirty="0" smtClean="0">
                <a:solidFill>
                  <a:schemeClr val="tx2"/>
                </a:solidFill>
                <a:latin typeface="Candara"/>
                <a:cs typeface="Candara"/>
              </a:rPr>
              <a:t> </a:t>
            </a:r>
            <a:r>
              <a:rPr lang="en-US" altLang="zh-CN" sz="2800" i="1" dirty="0" smtClean="0">
                <a:solidFill>
                  <a:schemeClr val="tx2"/>
                </a:solidFill>
                <a:latin typeface="Candara"/>
                <a:cs typeface="Candara"/>
              </a:rPr>
              <a:t>check</a:t>
            </a:r>
            <a:endParaRPr lang="en-US" sz="2800" dirty="0">
              <a:solidFill>
                <a:schemeClr val="tx2"/>
              </a:solidFill>
              <a:latin typeface="Candara"/>
              <a:cs typeface="Candara"/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zh-CN" dirty="0">
                <a:solidFill>
                  <a:srgbClr val="00B0F0"/>
                </a:solidFill>
                <a:latin typeface="Candara"/>
                <a:cs typeface="Candara"/>
              </a:rPr>
              <a:t>Example VMI Code</a:t>
            </a:r>
            <a:endParaRPr lang="en-US" dirty="0">
              <a:solidFill>
                <a:srgbClr val="00B0F0"/>
              </a:solidFill>
              <a:latin typeface="Candara"/>
              <a:cs typeface="Candara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5741043" y="1940853"/>
            <a:ext cx="0" cy="85540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5741043" y="4021861"/>
            <a:ext cx="0" cy="65807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80448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zh-CN" dirty="0">
                <a:solidFill>
                  <a:srgbClr val="00B0F0"/>
                </a:solidFill>
                <a:latin typeface="Candara"/>
                <a:cs typeface="Candara"/>
              </a:rPr>
              <a:t>Challenges of</a:t>
            </a:r>
            <a:r>
              <a:rPr lang="zh-CN" altLang="en-US" dirty="0">
                <a:solidFill>
                  <a:srgbClr val="00B0F0"/>
                </a:solidFill>
                <a:latin typeface="Candara"/>
                <a:cs typeface="Candara"/>
              </a:rPr>
              <a:t> </a:t>
            </a:r>
            <a:r>
              <a:rPr lang="en-US" altLang="zh-CN" dirty="0">
                <a:solidFill>
                  <a:srgbClr val="00B0F0"/>
                </a:solidFill>
                <a:latin typeface="Candara"/>
                <a:cs typeface="Candara"/>
              </a:rPr>
              <a:t>VMI</a:t>
            </a:r>
            <a:endParaRPr lang="en-US" dirty="0">
              <a:solidFill>
                <a:srgbClr val="00B0F0"/>
              </a:solidFill>
              <a:latin typeface="Candara"/>
              <a:cs typeface="Candar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Timely</a:t>
            </a:r>
            <a:r>
              <a:rPr lang="en-US" dirty="0" smtClean="0">
                <a:latin typeface="Candara"/>
                <a:cs typeface="Candara"/>
              </a:rPr>
              <a:t>:  hard to decide when VMI is necessary</a:t>
            </a:r>
            <a:endParaRPr lang="en-US" altLang="zh-CN" dirty="0" smtClean="0">
              <a:latin typeface="Candara"/>
              <a:cs typeface="Candara"/>
            </a:endParaRPr>
          </a:p>
          <a:p>
            <a:pPr>
              <a:spcBef>
                <a:spcPts val="2568"/>
              </a:spcBef>
            </a:pP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Disruptive</a:t>
            </a:r>
            <a:r>
              <a:rPr lang="en-US" dirty="0" smtClean="0">
                <a:latin typeface="Candara"/>
                <a:cs typeface="Candara"/>
              </a:rPr>
              <a:t>: Lengthy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suspension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time</a:t>
            </a:r>
          </a:p>
          <a:p>
            <a:pPr>
              <a:spcBef>
                <a:spcPts val="2568"/>
              </a:spcBef>
            </a:pPr>
            <a:r>
              <a:rPr lang="en-US" altLang="zh-C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C</a:t>
            </a:r>
            <a:r>
              <a:rPr lang="en-US" altLang="zh-CN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onsistency</a:t>
            </a:r>
            <a:r>
              <a:rPr lang="en-US" altLang="zh-CN" dirty="0" smtClean="0">
                <a:latin typeface="Candara"/>
                <a:cs typeface="Candara"/>
              </a:rPr>
              <a:t>: May </a:t>
            </a:r>
            <a:r>
              <a:rPr lang="en-US" altLang="zh-CN" dirty="0">
                <a:latin typeface="Candara"/>
                <a:cs typeface="Candara"/>
              </a:rPr>
              <a:t>retrieve</a:t>
            </a:r>
            <a:r>
              <a:rPr lang="zh-CN" altLang="en-US" dirty="0">
                <a:latin typeface="Candara"/>
                <a:cs typeface="Candara"/>
              </a:rPr>
              <a:t> </a:t>
            </a:r>
            <a:r>
              <a:rPr lang="en-US" altLang="zh-CN" dirty="0">
                <a:latin typeface="Candara"/>
                <a:cs typeface="Candara"/>
              </a:rPr>
              <a:t>inconsistent</a:t>
            </a:r>
            <a:r>
              <a:rPr lang="zh-CN" altLang="en-US" dirty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data</a:t>
            </a:r>
          </a:p>
        </p:txBody>
      </p:sp>
    </p:spTree>
    <p:extLst>
      <p:ext uri="{BB962C8B-B14F-4D97-AF65-F5344CB8AC3E}">
        <p14:creationId xmlns:p14="http://schemas.microsoft.com/office/powerpoint/2010/main" val="21278566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9856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zh-CN" dirty="0">
                <a:solidFill>
                  <a:srgbClr val="00B0F0"/>
                </a:solidFill>
                <a:latin typeface="Candara"/>
                <a:cs typeface="Candara"/>
              </a:rPr>
              <a:t>Challenge 1 : When</a:t>
            </a:r>
            <a:r>
              <a:rPr lang="zh-CN" altLang="en-US" dirty="0">
                <a:solidFill>
                  <a:srgbClr val="00B0F0"/>
                </a:solidFill>
                <a:latin typeface="Candara"/>
                <a:cs typeface="Candara"/>
              </a:rPr>
              <a:t> </a:t>
            </a:r>
            <a:r>
              <a:rPr lang="en-US" altLang="zh-CN" dirty="0">
                <a:solidFill>
                  <a:srgbClr val="00B0F0"/>
                </a:solidFill>
                <a:latin typeface="Candara"/>
                <a:cs typeface="Candara"/>
              </a:rPr>
              <a:t>to</a:t>
            </a:r>
            <a:r>
              <a:rPr lang="zh-CN" altLang="en-US" dirty="0">
                <a:solidFill>
                  <a:srgbClr val="00B0F0"/>
                </a:solidFill>
                <a:latin typeface="Candara"/>
                <a:cs typeface="Candara"/>
              </a:rPr>
              <a:t> </a:t>
            </a:r>
            <a:r>
              <a:rPr lang="en-US" altLang="zh-CN" dirty="0">
                <a:solidFill>
                  <a:srgbClr val="00B0F0"/>
                </a:solidFill>
                <a:latin typeface="Candara"/>
                <a:cs typeface="Candara"/>
              </a:rPr>
              <a:t>do</a:t>
            </a:r>
            <a:r>
              <a:rPr lang="zh-CN" altLang="en-US" dirty="0">
                <a:solidFill>
                  <a:srgbClr val="00B0F0"/>
                </a:solidFill>
                <a:latin typeface="Candara"/>
                <a:cs typeface="Candara"/>
              </a:rPr>
              <a:t> </a:t>
            </a:r>
            <a:r>
              <a:rPr lang="en-US" altLang="zh-CN" dirty="0">
                <a:solidFill>
                  <a:srgbClr val="00B0F0"/>
                </a:solidFill>
                <a:latin typeface="Candara"/>
                <a:cs typeface="Candara"/>
              </a:rPr>
              <a:t>VMI?</a:t>
            </a:r>
            <a:endParaRPr lang="en-US" dirty="0">
              <a:solidFill>
                <a:srgbClr val="00B0F0"/>
              </a:solidFill>
              <a:latin typeface="Candara"/>
              <a:cs typeface="Candara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457200" y="1600200"/>
            <a:ext cx="8376302" cy="4525963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When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to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perform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VMI?</a:t>
            </a:r>
          </a:p>
          <a:p>
            <a:pPr lvl="1"/>
            <a:r>
              <a:rPr lang="en-US" altLang="zh-CN" dirty="0" smtClean="0">
                <a:latin typeface="Candara"/>
                <a:cs typeface="Candara"/>
              </a:rPr>
              <a:t>Don’t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know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when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attack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will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happen</a:t>
            </a:r>
          </a:p>
          <a:p>
            <a:pPr lvl="1"/>
            <a:r>
              <a:rPr lang="en-US" altLang="zh-CN" dirty="0" smtClean="0">
                <a:latin typeface="Candara"/>
                <a:cs typeface="Candara"/>
              </a:rPr>
              <a:t>Usually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use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solidFill>
                  <a:srgbClr val="000099"/>
                </a:solidFill>
                <a:latin typeface="Candara"/>
                <a:cs typeface="Candara"/>
              </a:rPr>
              <a:t>polling</a:t>
            </a:r>
            <a:r>
              <a:rPr lang="zh-CN" altLang="en-US" dirty="0" smtClean="0">
                <a:solidFill>
                  <a:srgbClr val="000099"/>
                </a:solidFill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mechanism</a:t>
            </a:r>
          </a:p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How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often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to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perform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VMI?</a:t>
            </a:r>
            <a:endParaRPr lang="en-US" altLang="zh-C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pPr lvl="1"/>
            <a:r>
              <a:rPr lang="en-US" altLang="zh-CN" dirty="0">
                <a:latin typeface="Candara"/>
                <a:cs typeface="Candara"/>
              </a:rPr>
              <a:t>High</a:t>
            </a:r>
            <a:r>
              <a:rPr lang="zh-CN" altLang="en-US" dirty="0">
                <a:latin typeface="Candara"/>
                <a:cs typeface="Candara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ndara"/>
                <a:cs typeface="Candara"/>
              </a:rPr>
              <a:t>frequency:</a:t>
            </a:r>
            <a:r>
              <a:rPr lang="zh-CN" altLang="en-US" dirty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ndara"/>
                <a:cs typeface="Candara"/>
              </a:rPr>
              <a:t>low</a:t>
            </a:r>
            <a:r>
              <a:rPr lang="zh-CN" altLang="en-US" dirty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ndara"/>
                <a:cs typeface="Candara"/>
              </a:rPr>
              <a:t>performance</a:t>
            </a:r>
          </a:p>
          <a:p>
            <a:pPr lvl="1"/>
            <a:r>
              <a:rPr lang="en-US" altLang="zh-CN" dirty="0">
                <a:latin typeface="Candara"/>
                <a:cs typeface="Candara"/>
              </a:rPr>
              <a:t>Low</a:t>
            </a:r>
            <a:r>
              <a:rPr lang="zh-CN" altLang="en-US" dirty="0">
                <a:latin typeface="Candara"/>
                <a:cs typeface="Candara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ndara"/>
                <a:cs typeface="Candara"/>
              </a:rPr>
              <a:t>frequency:</a:t>
            </a:r>
            <a:r>
              <a:rPr lang="zh-CN" altLang="en-US" dirty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andara"/>
                <a:cs typeface="Candara"/>
              </a:rPr>
              <a:t>could</a:t>
            </a:r>
            <a:r>
              <a:rPr lang="zh-CN" altLang="en-US" dirty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u="sng" dirty="0">
                <a:solidFill>
                  <a:srgbClr val="000000"/>
                </a:solidFill>
                <a:latin typeface="Candara"/>
                <a:cs typeface="Candara"/>
              </a:rPr>
              <a:t>miss</a:t>
            </a:r>
            <a:r>
              <a:rPr lang="zh-CN" altLang="en-US" dirty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dirty="0" smtClean="0">
                <a:solidFill>
                  <a:srgbClr val="000000"/>
                </a:solidFill>
                <a:latin typeface="Candara"/>
                <a:cs typeface="Candara"/>
              </a:rPr>
              <a:t>attacks</a:t>
            </a:r>
          </a:p>
          <a:p>
            <a:r>
              <a:rPr lang="en-US" altLang="zh-CN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Previous</a:t>
            </a:r>
            <a:r>
              <a:rPr lang="zh-CN" altLang="en-US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solutions</a:t>
            </a:r>
          </a:p>
          <a:p>
            <a:pPr lvl="1"/>
            <a:r>
              <a:rPr lang="en-US" altLang="zh-CN" dirty="0" smtClean="0">
                <a:solidFill>
                  <a:srgbClr val="000000"/>
                </a:solidFill>
                <a:latin typeface="Candara"/>
                <a:cs typeface="Candara"/>
              </a:rPr>
              <a:t>Let users</a:t>
            </a:r>
            <a:r>
              <a:rPr lang="zh-CN" altLang="en-US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dirty="0" smtClean="0">
                <a:solidFill>
                  <a:srgbClr val="000000"/>
                </a:solidFill>
                <a:latin typeface="Candara"/>
                <a:cs typeface="Candara"/>
              </a:rPr>
              <a:t>determine or periodically check</a:t>
            </a:r>
          </a:p>
          <a:p>
            <a:pPr lvl="1"/>
            <a:r>
              <a:rPr lang="en-US" altLang="zh-CN" dirty="0" smtClean="0">
                <a:solidFill>
                  <a:srgbClr val="000000"/>
                </a:solidFill>
                <a:latin typeface="Candara"/>
                <a:cs typeface="Candara"/>
              </a:rPr>
              <a:t>Hard to </a:t>
            </a:r>
            <a:r>
              <a:rPr lang="en-US" altLang="zh-CN" u="sng" dirty="0" smtClean="0">
                <a:solidFill>
                  <a:srgbClr val="000000"/>
                </a:solidFill>
                <a:latin typeface="Candara"/>
                <a:cs typeface="Candara"/>
              </a:rPr>
              <a:t>timely</a:t>
            </a:r>
            <a:r>
              <a:rPr lang="en-US" altLang="zh-CN" dirty="0" smtClean="0">
                <a:solidFill>
                  <a:srgbClr val="000000"/>
                </a:solidFill>
                <a:latin typeface="Candara"/>
                <a:cs typeface="Candara"/>
              </a:rPr>
              <a:t> issue VMI tools </a:t>
            </a:r>
            <a:endParaRPr lang="en-US" altLang="zh-CN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41556295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9856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zh-CN" dirty="0">
                <a:solidFill>
                  <a:srgbClr val="00B0F0"/>
                </a:solidFill>
                <a:latin typeface="Candara"/>
                <a:cs typeface="Candara"/>
              </a:rPr>
              <a:t>Challenge 2: Lengthy Pausing Time</a:t>
            </a:r>
            <a:endParaRPr lang="en-US" dirty="0">
              <a:solidFill>
                <a:srgbClr val="00B0F0"/>
              </a:solidFill>
              <a:latin typeface="Candara"/>
              <a:cs typeface="Candara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457200" y="1600200"/>
            <a:ext cx="8376302" cy="4525963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Why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pause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VM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when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doing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VMI?</a:t>
            </a:r>
          </a:p>
          <a:p>
            <a:pPr lvl="1"/>
            <a:r>
              <a:rPr lang="en-US" altLang="zh-CN" dirty="0" smtClean="0">
                <a:latin typeface="Candara"/>
                <a:cs typeface="Candara"/>
              </a:rPr>
              <a:t>VMI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tools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and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guest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OS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cannot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run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concurrently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endParaRPr lang="en-US" altLang="zh-CN" dirty="0" smtClean="0">
              <a:latin typeface="Candara"/>
              <a:cs typeface="Candara"/>
            </a:endParaRPr>
          </a:p>
          <a:p>
            <a:pPr lvl="1"/>
            <a:r>
              <a:rPr lang="en-US" altLang="zh-CN" dirty="0" smtClean="0">
                <a:latin typeface="Candara"/>
                <a:cs typeface="Candara"/>
              </a:rPr>
              <a:t>No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synchronization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semantic</a:t>
            </a:r>
          </a:p>
          <a:p>
            <a:pPr lvl="1"/>
            <a:r>
              <a:rPr lang="en-US" altLang="zh-CN" dirty="0" smtClean="0">
                <a:latin typeface="Candara"/>
                <a:cs typeface="Candara"/>
              </a:rPr>
              <a:t>Usually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leads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to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system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crash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if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doing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so</a:t>
            </a:r>
          </a:p>
          <a:p>
            <a:pPr marL="457200" lvl="1" indent="0">
              <a:buNone/>
            </a:pPr>
            <a:endParaRPr lang="en-US" altLang="zh-CN" sz="1600" dirty="0" smtClean="0">
              <a:latin typeface="Candara"/>
              <a:cs typeface="Candara"/>
            </a:endParaRPr>
          </a:p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How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long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does a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VM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be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paused?</a:t>
            </a:r>
          </a:p>
          <a:p>
            <a:pPr lvl="1"/>
            <a:r>
              <a:rPr lang="en-US" altLang="zh-CN" dirty="0" smtClean="0">
                <a:latin typeface="Candara"/>
                <a:cs typeface="Candara"/>
              </a:rPr>
              <a:t>Could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be lengthy </a:t>
            </a:r>
          </a:p>
          <a:p>
            <a:pPr lvl="1"/>
            <a:r>
              <a:rPr lang="en-US" altLang="zh-CN" dirty="0" smtClean="0">
                <a:latin typeface="Candara"/>
                <a:cs typeface="Candara"/>
              </a:rPr>
              <a:t>E.g.,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>
                <a:latin typeface="Candara"/>
                <a:cs typeface="Candara"/>
              </a:rPr>
              <a:t>more then 20 </a:t>
            </a:r>
            <a:r>
              <a:rPr lang="en-US" altLang="zh-CN" dirty="0" smtClean="0">
                <a:latin typeface="Candara"/>
                <a:cs typeface="Candara"/>
              </a:rPr>
              <a:t>seconds</a:t>
            </a:r>
            <a:r>
              <a:rPr lang="zh-CN" altLang="zh-CN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in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i="1" dirty="0" err="1" smtClean="0">
                <a:latin typeface="Candara"/>
                <a:cs typeface="Candara"/>
              </a:rPr>
              <a:t>pslist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tool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solidFill>
                  <a:srgbClr val="FF0000"/>
                </a:solidFill>
                <a:latin typeface="Candara"/>
                <a:cs typeface="Candara"/>
              </a:rPr>
              <a:t>*</a:t>
            </a:r>
            <a:endParaRPr lang="en-US" altLang="zh-CN" dirty="0">
              <a:solidFill>
                <a:srgbClr val="FF0000"/>
              </a:solidFill>
              <a:latin typeface="Candara"/>
              <a:cs typeface="Candara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36482" y="6367066"/>
            <a:ext cx="8718331" cy="605294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r>
              <a:rPr lang="en-US" altLang="zh-CN" sz="2000" b="1" baseline="30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* </a:t>
            </a:r>
            <a:r>
              <a:rPr lang="en-US" altLang="zh-CN" sz="2000" baseline="3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</a:t>
            </a:r>
            <a:r>
              <a:rPr lang="en-US" altLang="zh-CN" sz="2000" baseline="30000" dirty="0">
                <a:latin typeface="Verdana" pitchFamily="34" charset="0"/>
                <a:ea typeface="Verdana" pitchFamily="34" charset="0"/>
                <a:cs typeface="Verdana" pitchFamily="34" charset="0"/>
              </a:rPr>
              <a:t>. Dolan-</a:t>
            </a:r>
            <a:r>
              <a:rPr lang="en-US" altLang="zh-CN" sz="2000" baseline="300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Gavitt</a:t>
            </a:r>
            <a:r>
              <a:rPr lang="en-US" altLang="zh-CN" sz="2000" baseline="30000" dirty="0">
                <a:latin typeface="Verdana" pitchFamily="34" charset="0"/>
                <a:ea typeface="Verdana" pitchFamily="34" charset="0"/>
                <a:cs typeface="Verdana" pitchFamily="34" charset="0"/>
              </a:rPr>
              <a:t>, T. Leek, M. </a:t>
            </a:r>
            <a:r>
              <a:rPr lang="en-US" altLang="zh-CN" sz="2000" baseline="300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Zhivich</a:t>
            </a:r>
            <a:r>
              <a:rPr lang="en-US" altLang="zh-CN" sz="2000" baseline="30000" dirty="0">
                <a:latin typeface="Verdana" pitchFamily="34" charset="0"/>
                <a:ea typeface="Verdana" pitchFamily="34" charset="0"/>
                <a:cs typeface="Verdana" pitchFamily="34" charset="0"/>
              </a:rPr>
              <a:t>, J. </a:t>
            </a:r>
            <a:r>
              <a:rPr lang="en-US" altLang="zh-CN" sz="2000" baseline="300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Giffin</a:t>
            </a:r>
            <a:r>
              <a:rPr lang="en-US" altLang="zh-CN" sz="2000" baseline="30000" dirty="0">
                <a:latin typeface="Verdana" pitchFamily="34" charset="0"/>
                <a:ea typeface="Verdana" pitchFamily="34" charset="0"/>
                <a:cs typeface="Verdana" pitchFamily="34" charset="0"/>
              </a:rPr>
              <a:t>, and W. Lee, </a:t>
            </a:r>
            <a:r>
              <a:rPr lang="en-US" altLang="zh-CN" sz="2000" baseline="3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en-US" altLang="zh-CN" sz="2000" baseline="3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2000" baseline="3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“</a:t>
            </a:r>
            <a:r>
              <a:rPr lang="en-US" altLang="zh-CN" sz="2000" baseline="30000" dirty="0">
                <a:latin typeface="Verdana" pitchFamily="34" charset="0"/>
                <a:ea typeface="Verdana" pitchFamily="34" charset="0"/>
                <a:cs typeface="Verdana" pitchFamily="34" charset="0"/>
              </a:rPr>
              <a:t>Virtuoso:</a:t>
            </a:r>
            <a:r>
              <a:rPr lang="zh-CN" altLang="en-US" sz="2000" baseline="30000" dirty="0">
                <a:latin typeface="Verdana" pitchFamily="34" charset="0"/>
                <a:cs typeface="Verdana" pitchFamily="34" charset="0"/>
              </a:rPr>
              <a:t> </a:t>
            </a:r>
            <a:r>
              <a:rPr lang="en-US" altLang="zh-CN" sz="2000" baseline="30000" dirty="0">
                <a:latin typeface="Verdana" pitchFamily="34" charset="0"/>
                <a:ea typeface="Verdana" pitchFamily="34" charset="0"/>
                <a:cs typeface="Verdana" pitchFamily="34" charset="0"/>
              </a:rPr>
              <a:t>Narrowing the semantic gap in virtual machine introspection,” in Proc.</a:t>
            </a:r>
            <a:r>
              <a:rPr lang="zh-CN" altLang="en-US" sz="2000" baseline="30000" dirty="0">
                <a:latin typeface="Verdana" pitchFamily="34" charset="0"/>
                <a:cs typeface="Verdana" pitchFamily="34" charset="0"/>
              </a:rPr>
              <a:t> </a:t>
            </a:r>
            <a:r>
              <a:rPr lang="en-US" altLang="zh-CN" sz="2000" baseline="30000" dirty="0">
                <a:latin typeface="Verdana" pitchFamily="34" charset="0"/>
                <a:ea typeface="Verdana" pitchFamily="34" charset="0"/>
                <a:cs typeface="Verdana" pitchFamily="34" charset="0"/>
              </a:rPr>
              <a:t>S&amp;P, </a:t>
            </a:r>
            <a:r>
              <a:rPr lang="en-US" altLang="zh-CN" sz="2000" baseline="3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2011</a:t>
            </a:r>
            <a:endParaRPr lang="en-US" altLang="zh-CN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54025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2"/>
          <p:cNvSpPr txBox="1">
            <a:spLocks/>
          </p:cNvSpPr>
          <p:nvPr/>
        </p:nvSpPr>
        <p:spPr>
          <a:xfrm>
            <a:off x="457200" y="1600200"/>
            <a:ext cx="8376302" cy="4525963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A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VM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could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be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uspended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at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arbitrary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time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pPr lvl="1"/>
            <a:r>
              <a:rPr lang="en-US" u="sng" dirty="0" smtClean="0">
                <a:latin typeface="Candara"/>
                <a:cs typeface="Candara"/>
              </a:rPr>
              <a:t>In </a:t>
            </a:r>
            <a:r>
              <a:rPr lang="en-US" u="sng" dirty="0">
                <a:latin typeface="Candara"/>
                <a:cs typeface="Candara"/>
              </a:rPr>
              <a:t>the middle of a critical section</a:t>
            </a:r>
          </a:p>
          <a:p>
            <a:pPr lvl="2"/>
            <a:r>
              <a:rPr lang="en-US" dirty="0" smtClean="0">
                <a:latin typeface="Candara"/>
                <a:cs typeface="Candara"/>
              </a:rPr>
              <a:t>e.g</a:t>
            </a:r>
            <a:r>
              <a:rPr lang="en-US" dirty="0">
                <a:latin typeface="Candara"/>
                <a:cs typeface="Candara"/>
              </a:rPr>
              <a:t>., </a:t>
            </a:r>
            <a:r>
              <a:rPr lang="en-US" dirty="0" smtClean="0">
                <a:latin typeface="Candara"/>
                <a:cs typeface="Candara"/>
              </a:rPr>
              <a:t>B+</a:t>
            </a:r>
            <a:r>
              <a:rPr lang="en-US" altLang="zh-CN" dirty="0" smtClean="0">
                <a:latin typeface="Candara"/>
                <a:cs typeface="Candara"/>
              </a:rPr>
              <a:t>-</a:t>
            </a:r>
            <a:r>
              <a:rPr lang="en-US" altLang="zh-CN" dirty="0">
                <a:latin typeface="Candara"/>
                <a:cs typeface="Candara"/>
              </a:rPr>
              <a:t>tree</a:t>
            </a:r>
            <a:r>
              <a:rPr lang="zh-CN" altLang="en-US" dirty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rotating</a:t>
            </a:r>
          </a:p>
          <a:p>
            <a:pPr lvl="1"/>
            <a:r>
              <a:rPr lang="en-US" altLang="zh-CN" dirty="0" smtClean="0">
                <a:latin typeface="Candara"/>
                <a:cs typeface="Candara"/>
              </a:rPr>
              <a:t>Data retrieved is not consistent</a:t>
            </a:r>
          </a:p>
          <a:p>
            <a:pPr lvl="2"/>
            <a:r>
              <a:rPr lang="en-US" dirty="0">
                <a:latin typeface="Candara"/>
                <a:cs typeface="Candara"/>
              </a:rPr>
              <a:t>May</a:t>
            </a:r>
            <a:r>
              <a:rPr lang="zh-CN" altLang="en-US" dirty="0">
                <a:latin typeface="Candara"/>
                <a:cs typeface="Candara"/>
              </a:rPr>
              <a:t> </a:t>
            </a:r>
            <a:r>
              <a:rPr lang="en-US" altLang="zh-CN" dirty="0">
                <a:latin typeface="Candara"/>
                <a:cs typeface="Candara"/>
              </a:rPr>
              <a:t>cause</a:t>
            </a:r>
            <a:r>
              <a:rPr lang="zh-CN" altLang="en-US" dirty="0">
                <a:latin typeface="Candara"/>
                <a:cs typeface="Candara"/>
              </a:rPr>
              <a:t> </a:t>
            </a:r>
            <a:r>
              <a:rPr lang="en-US" altLang="zh-CN" dirty="0">
                <a:latin typeface="Candara"/>
                <a:cs typeface="Candara"/>
              </a:rPr>
              <a:t>false</a:t>
            </a:r>
            <a:r>
              <a:rPr lang="zh-CN" altLang="en-US" dirty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positive/negative</a:t>
            </a:r>
            <a:endParaRPr lang="en-US" altLang="zh-CN" dirty="0">
              <a:latin typeface="Candara"/>
              <a:cs typeface="Candara"/>
            </a:endParaRPr>
          </a:p>
          <a:p>
            <a:pPr lvl="2"/>
            <a:r>
              <a:rPr lang="en-US" dirty="0">
                <a:latin typeface="Candara"/>
                <a:cs typeface="Candara"/>
              </a:rPr>
              <a:t>VMI</a:t>
            </a:r>
            <a:r>
              <a:rPr lang="zh-CN" altLang="en-US" dirty="0">
                <a:latin typeface="Candara"/>
                <a:cs typeface="Candara"/>
              </a:rPr>
              <a:t> </a:t>
            </a:r>
            <a:r>
              <a:rPr lang="en-US" altLang="zh-CN" dirty="0">
                <a:latin typeface="Candara"/>
                <a:cs typeface="Candara"/>
              </a:rPr>
              <a:t>tools</a:t>
            </a:r>
            <a:r>
              <a:rPr lang="zh-CN" altLang="en-US" dirty="0">
                <a:latin typeface="Candara"/>
                <a:cs typeface="Candara"/>
              </a:rPr>
              <a:t> </a:t>
            </a:r>
            <a:r>
              <a:rPr lang="en-US" altLang="zh-CN" dirty="0">
                <a:latin typeface="Candara"/>
                <a:cs typeface="Candara"/>
              </a:rPr>
              <a:t>could</a:t>
            </a:r>
            <a:r>
              <a:rPr lang="zh-CN" altLang="en-US" dirty="0">
                <a:latin typeface="Candara"/>
                <a:cs typeface="Candara"/>
              </a:rPr>
              <a:t> </a:t>
            </a:r>
            <a:r>
              <a:rPr lang="en-US" altLang="zh-CN" dirty="0">
                <a:latin typeface="Candara"/>
                <a:cs typeface="Candara"/>
              </a:rPr>
              <a:t>simply</a:t>
            </a:r>
            <a:r>
              <a:rPr lang="zh-CN" altLang="en-US" dirty="0">
                <a:latin typeface="Candara"/>
                <a:cs typeface="Candara"/>
              </a:rPr>
              <a:t> </a:t>
            </a:r>
            <a:r>
              <a:rPr lang="en-US" altLang="zh-CN" u="sng" dirty="0">
                <a:latin typeface="Candara"/>
                <a:cs typeface="Candara"/>
              </a:rPr>
              <a:t>crash</a:t>
            </a:r>
          </a:p>
          <a:p>
            <a:pPr lvl="2"/>
            <a:endParaRPr lang="en-US" altLang="zh-CN" dirty="0" smtClean="0">
              <a:latin typeface="Candara"/>
              <a:cs typeface="Candara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386500" y="3616627"/>
            <a:ext cx="2119167" cy="2151696"/>
          </a:xfrm>
          <a:prstGeom prst="rect">
            <a:avLst/>
          </a:prstGeom>
          <a:solidFill>
            <a:srgbClr val="FF8E8B">
              <a:alpha val="10000"/>
            </a:srgbClr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2400" dirty="0" smtClean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  <a:p>
            <a:pPr algn="ctr"/>
            <a:endParaRPr lang="zh-CN" altLang="en-US" sz="2400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9856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zh-CN" dirty="0">
                <a:solidFill>
                  <a:srgbClr val="00B0F0"/>
                </a:solidFill>
                <a:latin typeface="Candara"/>
                <a:cs typeface="Candara"/>
              </a:rPr>
              <a:t>Challenge 3: State Inconsistency</a:t>
            </a:r>
            <a:endParaRPr lang="en-US" dirty="0">
              <a:solidFill>
                <a:srgbClr val="00B0F0"/>
              </a:solidFill>
              <a:latin typeface="Candara"/>
              <a:cs typeface="Candara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556004" y="4043026"/>
            <a:ext cx="1820284" cy="15699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386500" y="5862919"/>
            <a:ext cx="2119168" cy="533400"/>
          </a:xfrm>
          <a:prstGeom prst="rect">
            <a:avLst/>
          </a:prstGeom>
          <a:solidFill>
            <a:srgbClr val="FDEADA"/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592196" y="4058723"/>
            <a:ext cx="5418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Candara"/>
                <a:cs typeface="Candara"/>
              </a:rPr>
              <a:t>VM</a:t>
            </a:r>
            <a:endParaRPr lang="en-US" sz="2000" dirty="0">
              <a:latin typeface="Candara"/>
              <a:cs typeface="Candar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64743" y="5860650"/>
            <a:ext cx="2178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Hypervisor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739450" y="4893432"/>
            <a:ext cx="699418" cy="381000"/>
          </a:xfrm>
          <a:prstGeom prst="rect">
            <a:avLst/>
          </a:prstGeom>
          <a:solidFill>
            <a:srgbClr val="FFFFFF"/>
          </a:solidFill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905468" y="4893432"/>
            <a:ext cx="457200" cy="381000"/>
          </a:xfrm>
          <a:prstGeom prst="rect">
            <a:avLst/>
          </a:prstGeom>
          <a:solidFill>
            <a:srgbClr val="FFAE05"/>
          </a:solidFill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7134068" y="4113036"/>
            <a:ext cx="1316426" cy="1499950"/>
            <a:chOff x="6151960" y="3748739"/>
            <a:chExt cx="1316426" cy="1499950"/>
          </a:xfrm>
        </p:grpSpPr>
        <p:sp>
          <p:nvSpPr>
            <p:cNvPr id="15" name="Rectangle 14"/>
            <p:cNvSpPr/>
            <p:nvPr/>
          </p:nvSpPr>
          <p:spPr>
            <a:xfrm>
              <a:off x="6913960" y="4071935"/>
              <a:ext cx="152400" cy="914400"/>
            </a:xfrm>
            <a:prstGeom prst="rect">
              <a:avLst/>
            </a:prstGeom>
            <a:solidFill>
              <a:schemeClr val="accent3">
                <a:lumMod val="60000"/>
                <a:lumOff val="40000"/>
                <a:alpha val="2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Curved Connector 15"/>
            <p:cNvCxnSpPr/>
            <p:nvPr/>
          </p:nvCxnSpPr>
          <p:spPr>
            <a:xfrm rot="16200000" flipH="1" flipV="1">
              <a:off x="6619227" y="4392068"/>
              <a:ext cx="241300" cy="515434"/>
            </a:xfrm>
            <a:prstGeom prst="curvedConnector4">
              <a:avLst>
                <a:gd name="adj1" fmla="val 10526"/>
                <a:gd name="adj2" fmla="val 58113"/>
              </a:avLst>
            </a:prstGeom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6151960" y="4100837"/>
              <a:ext cx="8382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 smtClean="0">
                  <a:latin typeface="Candara"/>
                  <a:cs typeface="Candara"/>
                </a:rPr>
                <a:t>modify</a:t>
              </a:r>
              <a:endParaRPr lang="en-US" sz="1600" b="1" dirty="0">
                <a:latin typeface="Candara"/>
                <a:cs typeface="Candara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665656" y="3748739"/>
              <a:ext cx="647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 smtClean="0">
                  <a:solidFill>
                    <a:srgbClr val="000099"/>
                  </a:solidFill>
                  <a:latin typeface="Candara"/>
                  <a:cs typeface="Candara"/>
                </a:rPr>
                <a:t>lock</a:t>
              </a:r>
              <a:endParaRPr lang="en-US" b="1" dirty="0">
                <a:solidFill>
                  <a:srgbClr val="000099"/>
                </a:solidFill>
                <a:latin typeface="Candara"/>
                <a:cs typeface="Candara"/>
              </a:endParaRPr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13960" y="4071935"/>
              <a:ext cx="167268" cy="4572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13960" y="4529135"/>
              <a:ext cx="167268" cy="457200"/>
            </a:xfrm>
            <a:prstGeom prst="rect">
              <a:avLst/>
            </a:prstGeom>
          </p:spPr>
        </p:pic>
        <p:sp>
          <p:nvSpPr>
            <p:cNvPr id="22" name="Rectangle 21"/>
            <p:cNvSpPr/>
            <p:nvPr/>
          </p:nvSpPr>
          <p:spPr>
            <a:xfrm>
              <a:off x="6913960" y="4071935"/>
              <a:ext cx="167268" cy="914400"/>
            </a:xfrm>
            <a:prstGeom prst="rect">
              <a:avLst/>
            </a:prstGeom>
            <a:solidFill>
              <a:srgbClr val="FF0000">
                <a:alpha val="25000"/>
              </a:srgb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553986" y="4910135"/>
              <a:ext cx="9144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 smtClean="0">
                  <a:solidFill>
                    <a:srgbClr val="000099"/>
                  </a:solidFill>
                  <a:latin typeface="Candara"/>
                  <a:cs typeface="Candara"/>
                </a:rPr>
                <a:t>unlock</a:t>
              </a:r>
              <a:endParaRPr lang="en-US" sz="1600" b="1" dirty="0">
                <a:solidFill>
                  <a:srgbClr val="000099"/>
                </a:solidFill>
                <a:latin typeface="Candara"/>
                <a:cs typeface="Candara"/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6592195" y="3581362"/>
            <a:ext cx="16848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latin typeface="Candara"/>
                <a:cs typeface="Candara"/>
              </a:rPr>
              <a:t>Pause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VM</a:t>
            </a:r>
            <a:endParaRPr lang="en-US" sz="2000" dirty="0"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1006370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83695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zh-CN" dirty="0">
                <a:solidFill>
                  <a:srgbClr val="00B0F0"/>
                </a:solidFill>
                <a:latin typeface="Candara"/>
                <a:cs typeface="Candara"/>
              </a:rPr>
              <a:t>Contributions</a:t>
            </a:r>
            <a:endParaRPr lang="en-US" dirty="0">
              <a:solidFill>
                <a:srgbClr val="00B0F0"/>
              </a:solidFill>
              <a:latin typeface="Candara"/>
              <a:cs typeface="Candar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8889"/>
            <a:ext cx="8503356" cy="5531556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Leverages transactional memory for VMI</a:t>
            </a:r>
          </a:p>
          <a:p>
            <a:pPr lvl="1">
              <a:lnSpc>
                <a:spcPct val="120000"/>
              </a:lnSpc>
            </a:pPr>
            <a:r>
              <a:rPr lang="en-US" dirty="0" smtClean="0">
                <a:solidFill>
                  <a:srgbClr val="000099"/>
                </a:solidFill>
                <a:latin typeface="Candara"/>
                <a:cs typeface="Candara"/>
              </a:rPr>
              <a:t>Timely</a:t>
            </a:r>
            <a:r>
              <a:rPr lang="en-US" altLang="zh-CN" dirty="0" smtClean="0">
                <a:solidFill>
                  <a:srgbClr val="000099"/>
                </a:solidFill>
                <a:latin typeface="Candara"/>
                <a:cs typeface="Candara"/>
              </a:rPr>
              <a:t>, </a:t>
            </a:r>
            <a:r>
              <a:rPr lang="en-US" dirty="0" smtClean="0">
                <a:solidFill>
                  <a:srgbClr val="000099"/>
                </a:solidFill>
                <a:latin typeface="Candara"/>
                <a:cs typeface="Candara"/>
              </a:rPr>
              <a:t>Concurrent </a:t>
            </a:r>
            <a:r>
              <a:rPr lang="en-US" dirty="0" smtClean="0">
                <a:latin typeface="Candara"/>
                <a:cs typeface="Candara"/>
              </a:rPr>
              <a:t>and </a:t>
            </a:r>
            <a:r>
              <a:rPr lang="en-US" dirty="0" smtClean="0">
                <a:solidFill>
                  <a:srgbClr val="000099"/>
                </a:solidFill>
                <a:latin typeface="Candara"/>
                <a:cs typeface="Candara"/>
              </a:rPr>
              <a:t>Consistent</a:t>
            </a:r>
            <a:endParaRPr lang="en-US" dirty="0">
              <a:solidFill>
                <a:srgbClr val="000099"/>
              </a:solidFill>
              <a:latin typeface="Candara"/>
              <a:cs typeface="Candara"/>
            </a:endParaRPr>
          </a:p>
          <a:p>
            <a:pPr>
              <a:lnSpc>
                <a:spcPct val="120000"/>
              </a:lnSpc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Reducing TX aborts in best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-effort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HTM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pPr lvl="1">
              <a:lnSpc>
                <a:spcPct val="120000"/>
              </a:lnSpc>
            </a:pPr>
            <a:r>
              <a:rPr lang="en-US" dirty="0">
                <a:latin typeface="Candara"/>
                <a:cs typeface="Candara"/>
              </a:rPr>
              <a:t>In-VM core </a:t>
            </a:r>
            <a:r>
              <a:rPr lang="en-US" dirty="0" smtClean="0">
                <a:latin typeface="Candara"/>
                <a:cs typeface="Candara"/>
              </a:rPr>
              <a:t>planting </a:t>
            </a:r>
          </a:p>
          <a:p>
            <a:pPr lvl="1">
              <a:lnSpc>
                <a:spcPct val="120000"/>
              </a:lnSpc>
            </a:pPr>
            <a:r>
              <a:rPr lang="en-US" dirty="0" smtClean="0">
                <a:latin typeface="Candara"/>
                <a:cs typeface="Candara"/>
              </a:rPr>
              <a:t>2-Phase VMI copy</a:t>
            </a:r>
            <a:endParaRPr lang="en-US" dirty="0">
              <a:latin typeface="Candara"/>
              <a:cs typeface="Candara"/>
            </a:endParaRPr>
          </a:p>
          <a:p>
            <a:pPr>
              <a:lnSpc>
                <a:spcPct val="120000"/>
              </a:lnSpc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A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real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impl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.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on Intel’s Haswell processor</a:t>
            </a:r>
          </a:p>
          <a:p>
            <a:pPr lvl="1">
              <a:lnSpc>
                <a:spcPct val="120000"/>
              </a:lnSpc>
            </a:pPr>
            <a:r>
              <a:rPr lang="en-US" dirty="0">
                <a:latin typeface="Candara"/>
                <a:cs typeface="Candara"/>
              </a:rPr>
              <a:t>Successfully detects</a:t>
            </a:r>
            <a:r>
              <a:rPr lang="en-US" dirty="0">
                <a:solidFill>
                  <a:srgbClr val="0000FF"/>
                </a:solidFill>
                <a:latin typeface="Candara"/>
                <a:cs typeface="Candara"/>
              </a:rPr>
              <a:t> </a:t>
            </a:r>
            <a:r>
              <a:rPr lang="en-US" dirty="0">
                <a:solidFill>
                  <a:srgbClr val="FF0000"/>
                </a:solidFill>
                <a:latin typeface="Candara"/>
                <a:cs typeface="Candara"/>
              </a:rPr>
              <a:t>11 </a:t>
            </a:r>
            <a:r>
              <a:rPr lang="en-US" dirty="0">
                <a:latin typeface="Candara"/>
                <a:cs typeface="Candara"/>
              </a:rPr>
              <a:t>kernel rootkits</a:t>
            </a:r>
          </a:p>
          <a:p>
            <a:pPr lvl="1">
              <a:lnSpc>
                <a:spcPct val="120000"/>
              </a:lnSpc>
            </a:pPr>
            <a:r>
              <a:rPr lang="en-US" dirty="0" smtClean="0">
                <a:latin typeface="Candara"/>
                <a:cs typeface="Candara"/>
              </a:rPr>
              <a:t>Negligible overhead (</a:t>
            </a:r>
            <a:r>
              <a:rPr lang="en-US" dirty="0" smtClean="0">
                <a:solidFill>
                  <a:srgbClr val="FF0000"/>
                </a:solidFill>
                <a:latin typeface="Candara"/>
                <a:cs typeface="Candara"/>
              </a:rPr>
              <a:t>within 0.8%</a:t>
            </a:r>
            <a:r>
              <a:rPr lang="en-US" dirty="0" smtClean="0">
                <a:latin typeface="Candara"/>
                <a:cs typeface="Candara"/>
              </a:rPr>
              <a:t>) even </a:t>
            </a:r>
            <a:r>
              <a:rPr lang="en-US" dirty="0">
                <a:latin typeface="Candara"/>
                <a:cs typeface="Candara"/>
              </a:rPr>
              <a:t>invoked frequently</a:t>
            </a:r>
          </a:p>
        </p:txBody>
      </p:sp>
    </p:spTree>
    <p:extLst>
      <p:ext uri="{BB962C8B-B14F-4D97-AF65-F5344CB8AC3E}">
        <p14:creationId xmlns:p14="http://schemas.microsoft.com/office/powerpoint/2010/main" val="27050026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zh-CN" dirty="0">
                <a:solidFill>
                  <a:srgbClr val="00B0F0"/>
                </a:solidFill>
                <a:latin typeface="Candara"/>
                <a:cs typeface="Candara"/>
              </a:rPr>
              <a:t>Transactional Memory 101 </a:t>
            </a:r>
            <a:endParaRPr lang="en-US" dirty="0">
              <a:solidFill>
                <a:srgbClr val="00B0F0"/>
              </a:solidFill>
              <a:latin typeface="Candara"/>
              <a:cs typeface="Candara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02320" cy="4820356"/>
          </a:xfrm>
        </p:spPr>
        <p:txBody>
          <a:bodyPr>
            <a:normAutofit/>
          </a:bodyPr>
          <a:lstStyle/>
          <a:p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Hardware TM to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mass 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m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arket</a:t>
            </a:r>
            <a:endParaRPr lang="en-US" altLang="zh-CN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pPr lvl="1"/>
            <a:r>
              <a:rPr lang="en-US" altLang="zh-CN" sz="2400" dirty="0">
                <a:solidFill>
                  <a:srgbClr val="000099"/>
                </a:solidFill>
                <a:latin typeface="Candara"/>
                <a:cs typeface="Candara"/>
              </a:rPr>
              <a:t>Intel’s restricted transactional memory (RTM</a:t>
            </a:r>
            <a:r>
              <a:rPr lang="en-US" altLang="zh-CN" sz="2400" dirty="0" smtClean="0">
                <a:solidFill>
                  <a:srgbClr val="000099"/>
                </a:solidFill>
                <a:latin typeface="Candara"/>
                <a:cs typeface="Candara"/>
              </a:rPr>
              <a:t>)</a:t>
            </a:r>
          </a:p>
          <a:p>
            <a:pPr lvl="1"/>
            <a:r>
              <a:rPr lang="en-US" altLang="zh-CN" sz="2400" dirty="0" smtClean="0">
                <a:latin typeface="Candara"/>
                <a:cs typeface="Candara"/>
              </a:rPr>
              <a:t>IBM’s </a:t>
            </a:r>
            <a:r>
              <a:rPr lang="en-US" sz="2400" dirty="0" smtClean="0"/>
              <a:t>IBM </a:t>
            </a:r>
            <a:r>
              <a:rPr lang="en-US" sz="2400" dirty="0"/>
              <a:t>Blue Gene/Q </a:t>
            </a:r>
            <a:endParaRPr lang="en-US" altLang="zh-CN" sz="2400" dirty="0" smtClean="0">
              <a:latin typeface="Candara"/>
              <a:cs typeface="Candara"/>
            </a:endParaRPr>
          </a:p>
          <a:p>
            <a:pPr lvl="1"/>
            <a:r>
              <a:rPr lang="en-US" altLang="zh-CN" sz="2400" dirty="0" smtClean="0">
                <a:latin typeface="Candara"/>
                <a:cs typeface="Candara"/>
              </a:rPr>
              <a:t>AMD </a:t>
            </a:r>
            <a:r>
              <a:rPr lang="en-US" sz="2400" dirty="0">
                <a:latin typeface="Candara"/>
                <a:cs typeface="Candara"/>
              </a:rPr>
              <a:t>advanced </a:t>
            </a:r>
            <a:r>
              <a:rPr lang="en-US" sz="2400" dirty="0" smtClean="0">
                <a:latin typeface="Candara"/>
                <a:cs typeface="Candara"/>
              </a:rPr>
              <a:t>synchronization </a:t>
            </a:r>
            <a:r>
              <a:rPr lang="en-US" sz="2400" dirty="0">
                <a:latin typeface="Candara"/>
                <a:cs typeface="Candara"/>
              </a:rPr>
              <a:t>family </a:t>
            </a:r>
            <a:r>
              <a:rPr lang="en-US" sz="2400" dirty="0" smtClean="0">
                <a:latin typeface="Candara"/>
                <a:cs typeface="Candara"/>
              </a:rPr>
              <a:t>(ASF proposal)</a:t>
            </a:r>
          </a:p>
          <a:p>
            <a:pPr marL="342900" lvl="1" indent="-342900">
              <a:buFont typeface="Arial"/>
              <a:buChar char="•"/>
            </a:pP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Generally provides</a:t>
            </a:r>
            <a:endParaRPr lang="en-US" altLang="zh-C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pPr lvl="1"/>
            <a:r>
              <a:rPr lang="en-US" altLang="zh-CN" sz="2400" dirty="0">
                <a:latin typeface="Candara"/>
                <a:cs typeface="Candara"/>
              </a:rPr>
              <a:t>Opportunistic concurrency</a:t>
            </a:r>
          </a:p>
          <a:p>
            <a:pPr lvl="1"/>
            <a:r>
              <a:rPr lang="en-US" altLang="zh-CN" sz="2400" dirty="0" smtClean="0">
                <a:latin typeface="Candara"/>
                <a:cs typeface="Candara"/>
              </a:rPr>
              <a:t>Strong atomicity</a:t>
            </a:r>
          </a:p>
          <a:p>
            <a:pPr marL="342900" lvl="1" indent="-342900">
              <a:buFont typeface="Arial"/>
              <a:buChar char="•"/>
            </a:pP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Real-world best-effort TM</a:t>
            </a:r>
          </a:p>
          <a:p>
            <a:pPr lvl="1"/>
            <a:r>
              <a:rPr lang="en-US" altLang="zh-CN" sz="2400" dirty="0">
                <a:latin typeface="Candara"/>
                <a:cs typeface="Candara"/>
              </a:rPr>
              <a:t>L</a:t>
            </a:r>
            <a:r>
              <a:rPr lang="en-US" sz="2400" dirty="0">
                <a:latin typeface="Candara"/>
                <a:cs typeface="Candara"/>
              </a:rPr>
              <a:t>imited read/write </a:t>
            </a:r>
            <a:r>
              <a:rPr lang="en-US" sz="2400" dirty="0" smtClean="0">
                <a:latin typeface="Candara"/>
                <a:cs typeface="Candara"/>
              </a:rPr>
              <a:t>set</a:t>
            </a:r>
          </a:p>
          <a:p>
            <a:pPr lvl="1"/>
            <a:r>
              <a:rPr lang="en-US" sz="2400" dirty="0" smtClean="0">
                <a:latin typeface="Candara"/>
                <a:cs typeface="Candara"/>
              </a:rPr>
              <a:t>System events may abort an TX</a:t>
            </a:r>
            <a:endParaRPr lang="en-US" sz="2400" dirty="0">
              <a:latin typeface="Candara"/>
              <a:cs typeface="Candara"/>
            </a:endParaRPr>
          </a:p>
          <a:p>
            <a:pPr lvl="1"/>
            <a:endParaRPr lang="en-US" altLang="zh-CN" dirty="0" smtClean="0">
              <a:latin typeface="Candara"/>
              <a:cs typeface="Candar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31298" y="1951007"/>
            <a:ext cx="10442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rgbClr val="00B05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en-US" sz="3200" dirty="0">
              <a:solidFill>
                <a:srgbClr val="00B050"/>
              </a:solidFill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7712987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zh-CN" dirty="0">
                <a:solidFill>
                  <a:srgbClr val="00B0F0"/>
                </a:solidFill>
                <a:latin typeface="Candara"/>
                <a:cs typeface="Candara"/>
              </a:rPr>
              <a:t>Programming</a:t>
            </a:r>
            <a:r>
              <a:rPr lang="zh-CN" altLang="en-US" dirty="0">
                <a:solidFill>
                  <a:srgbClr val="00B0F0"/>
                </a:solidFill>
                <a:latin typeface="Candara"/>
                <a:cs typeface="Candara"/>
              </a:rPr>
              <a:t> </a:t>
            </a:r>
            <a:r>
              <a:rPr lang="en-US" altLang="zh-CN" dirty="0">
                <a:solidFill>
                  <a:srgbClr val="00B0F0"/>
                </a:solidFill>
                <a:latin typeface="Candara"/>
                <a:cs typeface="Candara"/>
              </a:rPr>
              <a:t>with</a:t>
            </a:r>
            <a:r>
              <a:rPr lang="zh-CN" altLang="en-US" dirty="0">
                <a:solidFill>
                  <a:srgbClr val="00B0F0"/>
                </a:solidFill>
                <a:latin typeface="Candara"/>
                <a:cs typeface="Candara"/>
              </a:rPr>
              <a:t> </a:t>
            </a:r>
            <a:r>
              <a:rPr lang="en-US" altLang="zh-CN" dirty="0">
                <a:solidFill>
                  <a:srgbClr val="00B0F0"/>
                </a:solidFill>
                <a:latin typeface="Candara"/>
                <a:cs typeface="Candara"/>
              </a:rPr>
              <a:t>RTM</a:t>
            </a:r>
            <a:endParaRPr lang="en-US" dirty="0">
              <a:solidFill>
                <a:srgbClr val="00B0F0"/>
              </a:solidFill>
              <a:latin typeface="Candara"/>
              <a:cs typeface="Candara"/>
            </a:endParaRPr>
          </a:p>
        </p:txBody>
      </p:sp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457200" y="1521370"/>
            <a:ext cx="8402320" cy="4525963"/>
          </a:xfrm>
        </p:spPr>
        <p:txBody>
          <a:bodyPr/>
          <a:lstStyle/>
          <a:p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If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transaction starts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successfully</a:t>
            </a:r>
          </a:p>
          <a:p>
            <a:pPr lvl="1"/>
            <a:r>
              <a:rPr lang="en-US" altLang="zh-CN" sz="2400" dirty="0" smtClean="0">
                <a:latin typeface="Candara"/>
                <a:cs typeface="Candara"/>
              </a:rPr>
              <a:t>Do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work protected by RTM, and then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try to commit</a:t>
            </a:r>
          </a:p>
          <a:p>
            <a:r>
              <a:rPr lang="en-US" altLang="zh-CN" sz="2800" b="1" dirty="0">
                <a:solidFill>
                  <a:srgbClr val="D9D9D9"/>
                </a:solidFill>
                <a:latin typeface="Candara"/>
                <a:cs typeface="Candara"/>
              </a:rPr>
              <a:t>Fallback </a:t>
            </a:r>
            <a:r>
              <a:rPr lang="en-US" altLang="zh-CN" sz="2800" b="1" dirty="0" smtClean="0">
                <a:solidFill>
                  <a:srgbClr val="D9D9D9"/>
                </a:solidFill>
                <a:latin typeface="Candara"/>
                <a:cs typeface="Candara"/>
              </a:rPr>
              <a:t>routine to handle abort event</a:t>
            </a:r>
          </a:p>
          <a:p>
            <a:pPr lvl="1"/>
            <a:r>
              <a:rPr lang="en-US" altLang="zh-CN" sz="2400" dirty="0" smtClean="0">
                <a:solidFill>
                  <a:srgbClr val="D9D9D9"/>
                </a:solidFill>
                <a:latin typeface="Candara"/>
                <a:cs typeface="Candara"/>
              </a:rPr>
              <a:t>If abort, system rollback to _</a:t>
            </a:r>
            <a:r>
              <a:rPr lang="en-US" altLang="zh-CN" sz="2400" dirty="0" err="1" smtClean="0">
                <a:solidFill>
                  <a:srgbClr val="D9D9D9"/>
                </a:solidFill>
                <a:latin typeface="Candara"/>
                <a:cs typeface="Candara"/>
              </a:rPr>
              <a:t>xbegin</a:t>
            </a:r>
            <a:r>
              <a:rPr lang="en-US" altLang="zh-CN" sz="2400" dirty="0" smtClean="0">
                <a:solidFill>
                  <a:srgbClr val="D9D9D9"/>
                </a:solidFill>
                <a:latin typeface="Candara"/>
                <a:cs typeface="Candara"/>
              </a:rPr>
              <a:t>, return an abort code</a:t>
            </a:r>
            <a:endParaRPr lang="en-US" altLang="zh-CN" sz="2400" dirty="0"/>
          </a:p>
          <a:p>
            <a:r>
              <a:rPr lang="en-US" altLang="zh-CN" sz="2800" b="1" dirty="0" smtClean="0">
                <a:solidFill>
                  <a:srgbClr val="D9D9D9"/>
                </a:solidFill>
                <a:latin typeface="Candara"/>
                <a:cs typeface="Candara"/>
              </a:rPr>
              <a:t>Manually</a:t>
            </a:r>
            <a:r>
              <a:rPr lang="zh-CN" altLang="en-US" sz="2800" b="1" dirty="0" smtClean="0">
                <a:solidFill>
                  <a:srgbClr val="D9D9D9"/>
                </a:solidFill>
                <a:latin typeface="Candara"/>
                <a:cs typeface="Candara"/>
              </a:rPr>
              <a:t> </a:t>
            </a:r>
            <a:r>
              <a:rPr lang="en-US" altLang="zh-CN" sz="2800" b="1" dirty="0">
                <a:solidFill>
                  <a:srgbClr val="D9D9D9"/>
                </a:solidFill>
                <a:latin typeface="Candara"/>
                <a:cs typeface="Candara"/>
              </a:rPr>
              <a:t>abort</a:t>
            </a:r>
            <a:r>
              <a:rPr lang="zh-CN" altLang="en-US" sz="2800" b="1" dirty="0">
                <a:solidFill>
                  <a:srgbClr val="D9D9D9"/>
                </a:solidFill>
                <a:latin typeface="Candara"/>
                <a:cs typeface="Candara"/>
              </a:rPr>
              <a:t> </a:t>
            </a:r>
            <a:r>
              <a:rPr lang="en-US" altLang="zh-CN" sz="2800" b="1" dirty="0">
                <a:solidFill>
                  <a:srgbClr val="D9D9D9"/>
                </a:solidFill>
                <a:latin typeface="Candara"/>
                <a:cs typeface="Candara"/>
              </a:rPr>
              <a:t>inside</a:t>
            </a:r>
            <a:r>
              <a:rPr lang="zh-CN" altLang="en-US" sz="2800" b="1" dirty="0">
                <a:solidFill>
                  <a:srgbClr val="D9D9D9"/>
                </a:solidFill>
                <a:latin typeface="Candara"/>
                <a:cs typeface="Candara"/>
              </a:rPr>
              <a:t> </a:t>
            </a:r>
            <a:r>
              <a:rPr lang="en-US" altLang="zh-CN" sz="2800" b="1" dirty="0">
                <a:solidFill>
                  <a:srgbClr val="D9D9D9"/>
                </a:solidFill>
                <a:latin typeface="Candara"/>
                <a:cs typeface="Candara"/>
              </a:rPr>
              <a:t>a</a:t>
            </a:r>
            <a:r>
              <a:rPr lang="zh-CN" altLang="en-US" sz="2800" b="1" dirty="0">
                <a:solidFill>
                  <a:srgbClr val="D9D9D9"/>
                </a:solidFill>
                <a:latin typeface="Candara"/>
                <a:cs typeface="Candara"/>
              </a:rPr>
              <a:t> </a:t>
            </a:r>
            <a:r>
              <a:rPr lang="en-US" altLang="zh-CN" sz="2800" b="1" dirty="0">
                <a:solidFill>
                  <a:srgbClr val="D9D9D9"/>
                </a:solidFill>
                <a:latin typeface="Candara"/>
                <a:cs typeface="Candara"/>
              </a:rPr>
              <a:t>transaction</a:t>
            </a:r>
          </a:p>
          <a:p>
            <a:endParaRPr lang="en-US" altLang="zh-CN" dirty="0" smtClean="0">
              <a:latin typeface="Candara"/>
              <a:cs typeface="Candara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952103" y="4133875"/>
            <a:ext cx="4338472" cy="2656765"/>
            <a:chOff x="1327250" y="1671427"/>
            <a:chExt cx="4338472" cy="2656765"/>
          </a:xfrm>
        </p:grpSpPr>
        <p:sp>
          <p:nvSpPr>
            <p:cNvPr id="9" name="Rectangle 8"/>
            <p:cNvSpPr/>
            <p:nvPr/>
          </p:nvSpPr>
          <p:spPr>
            <a:xfrm>
              <a:off x="1327250" y="1671427"/>
              <a:ext cx="4338472" cy="2494080"/>
            </a:xfrm>
            <a:prstGeom prst="rect">
              <a:avLst/>
            </a:prstGeom>
            <a:solidFill>
              <a:schemeClr val="bg1">
                <a:lumMod val="85000"/>
                <a:alpha val="25000"/>
              </a:schemeClr>
            </a:solidFill>
            <a:ln w="12700" cmpd="sng">
              <a:solidFill>
                <a:schemeClr val="tx1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2400" dirty="0" smtClean="0">
                <a:solidFill>
                  <a:schemeClr val="tx1"/>
                </a:solidFill>
                <a:latin typeface="Candara"/>
                <a:ea typeface="微软雅黑"/>
                <a:cs typeface="Candara"/>
              </a:endParaRPr>
            </a:p>
            <a:p>
              <a:pPr algn="ctr"/>
              <a:endParaRPr lang="zh-CN" altLang="en-US" sz="2400" dirty="0">
                <a:solidFill>
                  <a:schemeClr val="tx1"/>
                </a:solidFill>
                <a:latin typeface="Candara"/>
                <a:ea typeface="微软雅黑"/>
                <a:cs typeface="Candara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475915" y="1804424"/>
              <a:ext cx="4092122" cy="252376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000" b="1" dirty="0">
                  <a:latin typeface="Candara"/>
                  <a:cs typeface="Candara"/>
                </a:rPr>
                <a:t>i</a:t>
              </a:r>
              <a:r>
                <a:rPr lang="en-US" altLang="zh-CN" sz="2000" b="1" dirty="0" smtClean="0">
                  <a:latin typeface="Candara"/>
                  <a:cs typeface="Candara"/>
                </a:rPr>
                <a:t>f</a:t>
              </a:r>
              <a:r>
                <a:rPr lang="en-US" altLang="zh-CN" sz="2000" dirty="0" smtClean="0">
                  <a:latin typeface="Candara"/>
                  <a:cs typeface="Candara"/>
                </a:rPr>
                <a:t> </a:t>
              </a:r>
              <a:r>
                <a:rPr lang="en-US" altLang="zh-CN" sz="2000" i="1" dirty="0" smtClean="0">
                  <a:solidFill>
                    <a:srgbClr val="FF0000"/>
                  </a:solidFill>
                  <a:latin typeface="Candara"/>
                  <a:cs typeface="Candara"/>
                </a:rPr>
                <a:t>_</a:t>
              </a:r>
              <a:r>
                <a:rPr lang="en-US" altLang="zh-CN" sz="2000" i="1" dirty="0" err="1" smtClean="0">
                  <a:solidFill>
                    <a:srgbClr val="FF0000"/>
                  </a:solidFill>
                  <a:latin typeface="Candara"/>
                  <a:cs typeface="Candara"/>
                </a:rPr>
                <a:t>xbegin</a:t>
              </a:r>
              <a:r>
                <a:rPr lang="en-US" altLang="zh-CN" sz="2000" dirty="0" smtClean="0">
                  <a:solidFill>
                    <a:srgbClr val="FF0000"/>
                  </a:solidFill>
                  <a:latin typeface="Candara"/>
                  <a:cs typeface="Candara"/>
                </a:rPr>
                <a:t>()</a:t>
              </a:r>
              <a:r>
                <a:rPr lang="zh-CN" altLang="en-US" sz="2000" dirty="0" smtClean="0">
                  <a:solidFill>
                    <a:srgbClr val="FF0000"/>
                  </a:solidFill>
                  <a:latin typeface="Candara"/>
                  <a:cs typeface="Candara"/>
                </a:rPr>
                <a:t> </a:t>
              </a:r>
              <a:r>
                <a:rPr lang="en-US" altLang="zh-CN" sz="2000" dirty="0" smtClean="0">
                  <a:solidFill>
                    <a:srgbClr val="000000"/>
                  </a:solidFill>
                  <a:latin typeface="Candara"/>
                  <a:cs typeface="Candara"/>
                </a:rPr>
                <a:t>==</a:t>
              </a:r>
              <a:r>
                <a:rPr lang="zh-CN" altLang="en-US" sz="2000" dirty="0" smtClean="0">
                  <a:solidFill>
                    <a:srgbClr val="000000"/>
                  </a:solidFill>
                  <a:latin typeface="Candara"/>
                  <a:cs typeface="Candara"/>
                </a:rPr>
                <a:t> </a:t>
              </a:r>
              <a:r>
                <a:rPr lang="en-US" altLang="zh-CN" sz="2000" dirty="0" smtClean="0">
                  <a:solidFill>
                    <a:srgbClr val="000000"/>
                  </a:solidFill>
                  <a:latin typeface="Candara"/>
                  <a:cs typeface="Candara"/>
                </a:rPr>
                <a:t>_XBEGIN_STARTED: </a:t>
              </a:r>
              <a:endParaRPr lang="en-US" altLang="zh-CN" sz="2000" dirty="0">
                <a:solidFill>
                  <a:srgbClr val="000000"/>
                </a:solidFill>
                <a:latin typeface="Candara"/>
                <a:cs typeface="Candara"/>
              </a:endParaRPr>
            </a:p>
            <a:p>
              <a:r>
                <a:rPr lang="en-US" altLang="zh-CN" sz="2000" dirty="0">
                  <a:solidFill>
                    <a:srgbClr val="D9D9D9"/>
                  </a:solidFill>
                  <a:latin typeface="Candara"/>
                  <a:cs typeface="Candara"/>
                </a:rPr>
                <a:t>    </a:t>
              </a:r>
              <a:r>
                <a:rPr lang="zh-CN" altLang="en-US" sz="2000" b="1" dirty="0" smtClean="0">
                  <a:solidFill>
                    <a:srgbClr val="D9D9D9"/>
                  </a:solidFill>
                  <a:latin typeface="Candara"/>
                  <a:cs typeface="Candara"/>
                </a:rPr>
                <a:t> </a:t>
              </a:r>
              <a:r>
                <a:rPr lang="en-US" altLang="zh-CN" sz="2000" b="1" i="1" dirty="0" smtClean="0">
                  <a:solidFill>
                    <a:srgbClr val="D9D9D9"/>
                  </a:solidFill>
                  <a:latin typeface="Candara"/>
                  <a:cs typeface="Candara"/>
                </a:rPr>
                <a:t>if</a:t>
              </a:r>
              <a:r>
                <a:rPr lang="zh-CN" altLang="en-US" sz="2000" i="1" dirty="0" smtClean="0">
                  <a:solidFill>
                    <a:srgbClr val="D9D9D9"/>
                  </a:solidFill>
                  <a:latin typeface="Candara"/>
                  <a:cs typeface="Candara"/>
                </a:rPr>
                <a:t> </a:t>
              </a:r>
              <a:r>
                <a:rPr lang="en-US" altLang="zh-CN" sz="2000" i="1" dirty="0" smtClean="0">
                  <a:solidFill>
                    <a:srgbClr val="D9D9D9"/>
                  </a:solidFill>
                  <a:latin typeface="Candara"/>
                  <a:cs typeface="Candara"/>
                </a:rPr>
                <a:t>conditions:</a:t>
              </a:r>
            </a:p>
            <a:p>
              <a:r>
                <a:rPr lang="zh-CN" altLang="zh-CN" sz="2000" i="1" dirty="0">
                  <a:solidFill>
                    <a:srgbClr val="D9D9D9"/>
                  </a:solidFill>
                  <a:latin typeface="Candara"/>
                  <a:cs typeface="Candara"/>
                </a:rPr>
                <a:t> </a:t>
              </a:r>
              <a:r>
                <a:rPr lang="zh-CN" altLang="en-US" sz="2000" i="1" dirty="0" smtClean="0">
                  <a:solidFill>
                    <a:srgbClr val="D9D9D9"/>
                  </a:solidFill>
                  <a:latin typeface="Candara"/>
                  <a:cs typeface="Candara"/>
                </a:rPr>
                <a:t>   </a:t>
              </a:r>
              <a:r>
                <a:rPr lang="zh-CN" altLang="zh-CN" sz="2000" i="1" dirty="0">
                  <a:solidFill>
                    <a:srgbClr val="D9D9D9"/>
                  </a:solidFill>
                  <a:latin typeface="Candara"/>
                  <a:cs typeface="Candara"/>
                </a:rPr>
                <a:t> </a:t>
              </a:r>
              <a:r>
                <a:rPr lang="zh-CN" altLang="zh-CN" sz="2000" i="1" dirty="0" smtClean="0">
                  <a:solidFill>
                    <a:srgbClr val="D9D9D9"/>
                  </a:solidFill>
                  <a:latin typeface="Candara"/>
                  <a:cs typeface="Candara"/>
                </a:rPr>
                <a:t>_</a:t>
              </a:r>
              <a:r>
                <a:rPr lang="en-US" altLang="zh-CN" sz="2000" i="1" dirty="0" err="1" smtClean="0">
                  <a:solidFill>
                    <a:srgbClr val="D9D9D9"/>
                  </a:solidFill>
                  <a:latin typeface="Candara"/>
                  <a:cs typeface="Candara"/>
                </a:rPr>
                <a:t>xabort</a:t>
              </a:r>
              <a:r>
                <a:rPr lang="en-US" altLang="zh-CN" sz="2000" i="1" dirty="0" smtClean="0">
                  <a:solidFill>
                    <a:srgbClr val="D9D9D9"/>
                  </a:solidFill>
                  <a:latin typeface="Candara"/>
                  <a:cs typeface="Candara"/>
                </a:rPr>
                <a:t>()</a:t>
              </a:r>
            </a:p>
            <a:p>
              <a:r>
                <a:rPr lang="zh-CN" altLang="zh-CN" sz="2000" i="1" dirty="0" smtClean="0">
                  <a:solidFill>
                    <a:srgbClr val="000000"/>
                  </a:solidFill>
                  <a:latin typeface="Candara"/>
                  <a:cs typeface="Candara"/>
                </a:rPr>
                <a:t> </a:t>
              </a:r>
              <a:r>
                <a:rPr lang="zh-CN" altLang="en-US" sz="2000" i="1" dirty="0" smtClean="0">
                  <a:solidFill>
                    <a:srgbClr val="000000"/>
                  </a:solidFill>
                  <a:latin typeface="Candara"/>
                  <a:cs typeface="Candara"/>
                </a:rPr>
                <a:t>  </a:t>
              </a:r>
              <a:r>
                <a:rPr lang="en-US" altLang="zh-CN" sz="2000" i="1" dirty="0" smtClean="0">
                  <a:solidFill>
                    <a:srgbClr val="000000"/>
                  </a:solidFill>
                  <a:latin typeface="Candara"/>
                  <a:cs typeface="Candara"/>
                </a:rPr>
                <a:t>critical code</a:t>
              </a:r>
            </a:p>
            <a:p>
              <a:r>
                <a:rPr lang="en-US" altLang="zh-CN" sz="2000" i="1" dirty="0">
                  <a:solidFill>
                    <a:srgbClr val="000000"/>
                  </a:solidFill>
                  <a:latin typeface="Candara"/>
                  <a:cs typeface="Candara"/>
                </a:rPr>
                <a:t> </a:t>
              </a:r>
              <a:r>
                <a:rPr lang="en-US" altLang="zh-CN" sz="2000" i="1" dirty="0" smtClean="0">
                  <a:solidFill>
                    <a:srgbClr val="000000"/>
                  </a:solidFill>
                  <a:latin typeface="Candara"/>
                  <a:cs typeface="Candara"/>
                </a:rPr>
                <a:t>    </a:t>
              </a:r>
              <a:r>
                <a:rPr lang="zh-CN" altLang="zh-CN" sz="2000" i="1" dirty="0" smtClean="0">
                  <a:solidFill>
                    <a:srgbClr val="FF0000"/>
                  </a:solidFill>
                  <a:latin typeface="Candara"/>
                  <a:cs typeface="Candara"/>
                </a:rPr>
                <a:t>_</a:t>
              </a:r>
              <a:r>
                <a:rPr lang="en-US" altLang="zh-CN" sz="2000" i="1" dirty="0" err="1" smtClean="0">
                  <a:solidFill>
                    <a:srgbClr val="FF0000"/>
                  </a:solidFill>
                  <a:latin typeface="Candara"/>
                  <a:cs typeface="Candara"/>
                </a:rPr>
                <a:t>xend</a:t>
              </a:r>
              <a:r>
                <a:rPr lang="en-US" altLang="zh-CN" sz="2000" i="1" dirty="0" smtClean="0">
                  <a:solidFill>
                    <a:srgbClr val="FF0000"/>
                  </a:solidFill>
                  <a:latin typeface="Candara"/>
                  <a:cs typeface="Candara"/>
                </a:rPr>
                <a:t>()</a:t>
              </a:r>
            </a:p>
            <a:p>
              <a:r>
                <a:rPr lang="en-US" altLang="zh-CN" sz="2000" b="1" i="1" dirty="0" smtClean="0">
                  <a:solidFill>
                    <a:schemeClr val="bg1">
                      <a:lumMod val="85000"/>
                    </a:schemeClr>
                  </a:solidFill>
                  <a:latin typeface="Candara"/>
                  <a:cs typeface="Candara"/>
                </a:rPr>
                <a:t>else</a:t>
              </a:r>
            </a:p>
            <a:p>
              <a:r>
                <a:rPr lang="zh-CN" altLang="zh-CN" sz="2000" i="1" dirty="0" smtClean="0">
                  <a:solidFill>
                    <a:schemeClr val="bg1">
                      <a:lumMod val="85000"/>
                    </a:schemeClr>
                  </a:solidFill>
                  <a:latin typeface="Candara"/>
                  <a:cs typeface="Candara"/>
                </a:rPr>
                <a:t> </a:t>
              </a:r>
              <a:r>
                <a:rPr lang="zh-CN" altLang="en-US" sz="2000" i="1" dirty="0" smtClean="0">
                  <a:solidFill>
                    <a:schemeClr val="bg1">
                      <a:lumMod val="85000"/>
                    </a:schemeClr>
                  </a:solidFill>
                  <a:latin typeface="Candara"/>
                  <a:cs typeface="Candara"/>
                </a:rPr>
                <a:t>  </a:t>
              </a:r>
              <a:r>
                <a:rPr lang="en-US" altLang="zh-CN" sz="2000" i="1" dirty="0" smtClean="0">
                  <a:solidFill>
                    <a:schemeClr val="bg1">
                      <a:lumMod val="85000"/>
                    </a:schemeClr>
                  </a:solidFill>
                  <a:latin typeface="Candara"/>
                  <a:cs typeface="Candara"/>
                </a:rPr>
                <a:t>fallback</a:t>
              </a:r>
              <a:r>
                <a:rPr lang="zh-CN" altLang="en-US" sz="2000" i="1" dirty="0" smtClean="0">
                  <a:solidFill>
                    <a:schemeClr val="bg1">
                      <a:lumMod val="85000"/>
                    </a:schemeClr>
                  </a:solidFill>
                  <a:latin typeface="Candara"/>
                  <a:cs typeface="Candara"/>
                </a:rPr>
                <a:t> </a:t>
              </a:r>
              <a:r>
                <a:rPr lang="en-US" altLang="zh-CN" sz="2000" i="1" dirty="0" smtClean="0">
                  <a:solidFill>
                    <a:schemeClr val="bg1">
                      <a:lumMod val="85000"/>
                    </a:schemeClr>
                  </a:solidFill>
                  <a:latin typeface="Candara"/>
                  <a:cs typeface="Candara"/>
                </a:rPr>
                <a:t>routine</a:t>
              </a:r>
              <a:endParaRPr lang="en-US" altLang="zh-CN" sz="2000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endParaRPr>
            </a:p>
            <a:p>
              <a:endParaRPr lang="en-US" altLang="zh-CN" dirty="0">
                <a:latin typeface="Candara"/>
                <a:cs typeface="Candara"/>
              </a:endParaRPr>
            </a:p>
          </p:txBody>
        </p:sp>
      </p:grpSp>
      <p:sp>
        <p:nvSpPr>
          <p:cNvPr id="5" name="Rectangle 4"/>
          <p:cNvSpPr/>
          <p:nvPr/>
        </p:nvSpPr>
        <p:spPr>
          <a:xfrm>
            <a:off x="4685142" y="5149334"/>
            <a:ext cx="13805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smtClean="0">
                <a:solidFill>
                  <a:srgbClr val="000099"/>
                </a:solidFill>
                <a:latin typeface="Candara"/>
                <a:cs typeface="Candara"/>
              </a:rPr>
              <a:t>No</a:t>
            </a:r>
            <a:r>
              <a:rPr lang="zh-CN" altLang="en-US" sz="2000" b="1" dirty="0" smtClean="0">
                <a:solidFill>
                  <a:srgbClr val="000099"/>
                </a:solidFill>
                <a:latin typeface="Candara"/>
                <a:cs typeface="Candara"/>
              </a:rPr>
              <a:t> </a:t>
            </a:r>
            <a:r>
              <a:rPr lang="en-US" altLang="zh-CN" sz="2000" b="1" dirty="0" smtClean="0">
                <a:solidFill>
                  <a:srgbClr val="000099"/>
                </a:solidFill>
                <a:latin typeface="Candara"/>
                <a:cs typeface="Candara"/>
              </a:rPr>
              <a:t>conflict</a:t>
            </a:r>
            <a:endParaRPr lang="en-US" sz="2000" b="1" dirty="0">
              <a:solidFill>
                <a:srgbClr val="000099"/>
              </a:solidFill>
            </a:endParaRPr>
          </a:p>
        </p:txBody>
      </p:sp>
      <p:sp>
        <p:nvSpPr>
          <p:cNvPr id="11" name="Down Arrow 10"/>
          <p:cNvSpPr/>
          <p:nvPr/>
        </p:nvSpPr>
        <p:spPr>
          <a:xfrm>
            <a:off x="4332364" y="4896556"/>
            <a:ext cx="352778" cy="965200"/>
          </a:xfrm>
          <a:prstGeom prst="downArrow">
            <a:avLst>
              <a:gd name="adj1" fmla="val 26000"/>
              <a:gd name="adj2" fmla="val 50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4518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zh-CN" dirty="0">
                <a:solidFill>
                  <a:srgbClr val="00B0F0"/>
                </a:solidFill>
                <a:latin typeface="Candara"/>
                <a:cs typeface="Candara"/>
              </a:rPr>
              <a:t>Programming</a:t>
            </a:r>
            <a:r>
              <a:rPr lang="zh-CN" altLang="en-US" dirty="0">
                <a:solidFill>
                  <a:srgbClr val="00B0F0"/>
                </a:solidFill>
                <a:latin typeface="Candara"/>
                <a:cs typeface="Candara"/>
              </a:rPr>
              <a:t> </a:t>
            </a:r>
            <a:r>
              <a:rPr lang="en-US" altLang="zh-CN" dirty="0">
                <a:solidFill>
                  <a:srgbClr val="00B0F0"/>
                </a:solidFill>
                <a:latin typeface="Candara"/>
                <a:cs typeface="Candara"/>
              </a:rPr>
              <a:t>with</a:t>
            </a:r>
            <a:r>
              <a:rPr lang="zh-CN" altLang="en-US" dirty="0">
                <a:solidFill>
                  <a:srgbClr val="00B0F0"/>
                </a:solidFill>
                <a:latin typeface="Candara"/>
                <a:cs typeface="Candara"/>
              </a:rPr>
              <a:t> </a:t>
            </a:r>
            <a:r>
              <a:rPr lang="en-US" altLang="zh-CN" dirty="0">
                <a:solidFill>
                  <a:srgbClr val="00B0F0"/>
                </a:solidFill>
                <a:latin typeface="Candara"/>
                <a:cs typeface="Candara"/>
              </a:rPr>
              <a:t>RTM</a:t>
            </a:r>
            <a:endParaRPr lang="en-US" dirty="0">
              <a:solidFill>
                <a:srgbClr val="00B0F0"/>
              </a:solidFill>
              <a:latin typeface="Candara"/>
              <a:cs typeface="Candara"/>
            </a:endParaRPr>
          </a:p>
        </p:txBody>
      </p:sp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457200" y="1521370"/>
            <a:ext cx="8585200" cy="4525963"/>
          </a:xfrm>
        </p:spPr>
        <p:txBody>
          <a:bodyPr/>
          <a:lstStyle/>
          <a:p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If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transaction start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successfully</a:t>
            </a:r>
          </a:p>
          <a:p>
            <a:pPr lvl="1"/>
            <a:r>
              <a:rPr lang="en-US" altLang="zh-CN" sz="2400" dirty="0">
                <a:latin typeface="Candara"/>
                <a:cs typeface="Candara"/>
              </a:rPr>
              <a:t>Do</a:t>
            </a:r>
            <a:r>
              <a:rPr lang="zh-CN" altLang="en-US" sz="2400" dirty="0">
                <a:latin typeface="Candara"/>
                <a:cs typeface="Candara"/>
              </a:rPr>
              <a:t> </a:t>
            </a:r>
            <a:r>
              <a:rPr lang="en-US" altLang="zh-CN" sz="2400" dirty="0">
                <a:latin typeface="Candara"/>
                <a:cs typeface="Candara"/>
              </a:rPr>
              <a:t>work protected by RTM, and then</a:t>
            </a:r>
            <a:r>
              <a:rPr lang="zh-CN" altLang="en-US" sz="2400" dirty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try to commit</a:t>
            </a:r>
            <a:endParaRPr lang="en-US" altLang="zh-CN" sz="2400" dirty="0">
              <a:latin typeface="Candara"/>
              <a:cs typeface="Candara"/>
            </a:endParaRPr>
          </a:p>
          <a:p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Fallback 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routine to handle abort event</a:t>
            </a:r>
          </a:p>
          <a:p>
            <a:pPr lvl="1"/>
            <a:r>
              <a:rPr lang="en-US" altLang="zh-CN" sz="2400" dirty="0" smtClean="0">
                <a:latin typeface="Candara"/>
                <a:cs typeface="Candara"/>
              </a:rPr>
              <a:t>If abort, system </a:t>
            </a:r>
            <a:r>
              <a:rPr lang="en-US" altLang="zh-CN" sz="2400" u="sng" dirty="0">
                <a:latin typeface="Candara"/>
                <a:cs typeface="Candara"/>
              </a:rPr>
              <a:t>rollback</a:t>
            </a:r>
            <a:r>
              <a:rPr lang="en-US" altLang="zh-CN" sz="2400" dirty="0">
                <a:latin typeface="Candara"/>
                <a:cs typeface="Candara"/>
              </a:rPr>
              <a:t> to _</a:t>
            </a:r>
            <a:r>
              <a:rPr lang="en-US" altLang="zh-CN" sz="2400" dirty="0" err="1">
                <a:latin typeface="Candara"/>
                <a:cs typeface="Candara"/>
              </a:rPr>
              <a:t>xbegin</a:t>
            </a:r>
            <a:r>
              <a:rPr lang="en-US" altLang="zh-CN" sz="2400" dirty="0">
                <a:latin typeface="Candara"/>
                <a:cs typeface="Candara"/>
              </a:rPr>
              <a:t>, return an </a:t>
            </a:r>
            <a:r>
              <a:rPr lang="en-US" altLang="zh-CN" sz="2400" u="sng" dirty="0">
                <a:latin typeface="Candara"/>
                <a:cs typeface="Candara"/>
              </a:rPr>
              <a:t>abort code</a:t>
            </a:r>
            <a:endParaRPr lang="en-US" altLang="zh-CN" sz="2400" u="sng" dirty="0"/>
          </a:p>
          <a:p>
            <a:r>
              <a:rPr lang="en-US" altLang="zh-CN" sz="2800" b="1" dirty="0" smtClean="0">
                <a:solidFill>
                  <a:srgbClr val="D9D9D9"/>
                </a:solidFill>
                <a:latin typeface="Candara"/>
                <a:cs typeface="Candara"/>
              </a:rPr>
              <a:t>Manually</a:t>
            </a:r>
            <a:r>
              <a:rPr lang="zh-CN" altLang="en-US" sz="2800" b="1" dirty="0" smtClean="0">
                <a:solidFill>
                  <a:srgbClr val="D9D9D9"/>
                </a:solidFill>
                <a:latin typeface="Candara"/>
                <a:cs typeface="Candara"/>
              </a:rPr>
              <a:t> </a:t>
            </a:r>
            <a:r>
              <a:rPr lang="en-US" altLang="zh-CN" sz="2800" b="1" dirty="0">
                <a:solidFill>
                  <a:srgbClr val="D9D9D9"/>
                </a:solidFill>
                <a:latin typeface="Candara"/>
                <a:cs typeface="Candara"/>
              </a:rPr>
              <a:t>abort</a:t>
            </a:r>
            <a:r>
              <a:rPr lang="zh-CN" altLang="en-US" sz="2800" b="1" dirty="0">
                <a:solidFill>
                  <a:srgbClr val="D9D9D9"/>
                </a:solidFill>
                <a:latin typeface="Candara"/>
                <a:cs typeface="Candara"/>
              </a:rPr>
              <a:t> </a:t>
            </a:r>
            <a:r>
              <a:rPr lang="en-US" altLang="zh-CN" sz="2800" b="1" dirty="0">
                <a:solidFill>
                  <a:srgbClr val="D9D9D9"/>
                </a:solidFill>
                <a:latin typeface="Candara"/>
                <a:cs typeface="Candara"/>
              </a:rPr>
              <a:t>inside</a:t>
            </a:r>
            <a:r>
              <a:rPr lang="zh-CN" altLang="en-US" sz="2800" b="1" dirty="0">
                <a:solidFill>
                  <a:srgbClr val="D9D9D9"/>
                </a:solidFill>
                <a:latin typeface="Candara"/>
                <a:cs typeface="Candara"/>
              </a:rPr>
              <a:t> </a:t>
            </a:r>
            <a:r>
              <a:rPr lang="en-US" altLang="zh-CN" sz="2800" b="1" dirty="0">
                <a:solidFill>
                  <a:srgbClr val="D9D9D9"/>
                </a:solidFill>
                <a:latin typeface="Candara"/>
                <a:cs typeface="Candara"/>
              </a:rPr>
              <a:t>a</a:t>
            </a:r>
            <a:r>
              <a:rPr lang="zh-CN" altLang="en-US" sz="2800" b="1" dirty="0">
                <a:solidFill>
                  <a:srgbClr val="D9D9D9"/>
                </a:solidFill>
                <a:latin typeface="Candara"/>
                <a:cs typeface="Candara"/>
              </a:rPr>
              <a:t> </a:t>
            </a:r>
            <a:r>
              <a:rPr lang="en-US" altLang="zh-CN" sz="2800" b="1" dirty="0">
                <a:solidFill>
                  <a:srgbClr val="D9D9D9"/>
                </a:solidFill>
                <a:latin typeface="Candara"/>
                <a:cs typeface="Candara"/>
              </a:rPr>
              <a:t>transaction</a:t>
            </a:r>
          </a:p>
          <a:p>
            <a:endParaRPr lang="en-US" altLang="zh-CN" dirty="0" smtClean="0">
              <a:latin typeface="Candara"/>
              <a:cs typeface="Candara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952103" y="4133875"/>
            <a:ext cx="4338472" cy="2656765"/>
            <a:chOff x="1327250" y="1671427"/>
            <a:chExt cx="4338472" cy="2656765"/>
          </a:xfrm>
        </p:grpSpPr>
        <p:sp>
          <p:nvSpPr>
            <p:cNvPr id="9" name="Rectangle 8"/>
            <p:cNvSpPr/>
            <p:nvPr/>
          </p:nvSpPr>
          <p:spPr>
            <a:xfrm>
              <a:off x="1327250" y="1671427"/>
              <a:ext cx="4338472" cy="2494080"/>
            </a:xfrm>
            <a:prstGeom prst="rect">
              <a:avLst/>
            </a:prstGeom>
            <a:solidFill>
              <a:schemeClr val="bg1">
                <a:lumMod val="85000"/>
                <a:alpha val="25000"/>
              </a:schemeClr>
            </a:solidFill>
            <a:ln w="12700" cmpd="sng">
              <a:solidFill>
                <a:schemeClr val="tx1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2400" dirty="0" smtClean="0">
                <a:solidFill>
                  <a:schemeClr val="tx1"/>
                </a:solidFill>
                <a:latin typeface="Candara"/>
                <a:ea typeface="微软雅黑"/>
                <a:cs typeface="Candara"/>
              </a:endParaRPr>
            </a:p>
            <a:p>
              <a:pPr algn="ctr"/>
              <a:endParaRPr lang="zh-CN" altLang="en-US" sz="2400" dirty="0">
                <a:solidFill>
                  <a:schemeClr val="tx1"/>
                </a:solidFill>
                <a:latin typeface="Candara"/>
                <a:ea typeface="微软雅黑"/>
                <a:cs typeface="Candara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475915" y="1804424"/>
              <a:ext cx="4092122" cy="252376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000" b="1" dirty="0">
                  <a:latin typeface="Candara"/>
                  <a:cs typeface="Candara"/>
                </a:rPr>
                <a:t>i</a:t>
              </a:r>
              <a:r>
                <a:rPr lang="en-US" altLang="zh-CN" sz="2000" b="1" dirty="0" smtClean="0">
                  <a:latin typeface="Candara"/>
                  <a:cs typeface="Candara"/>
                </a:rPr>
                <a:t>f</a:t>
              </a:r>
              <a:r>
                <a:rPr lang="en-US" altLang="zh-CN" sz="2000" dirty="0" smtClean="0">
                  <a:latin typeface="Candara"/>
                  <a:cs typeface="Candara"/>
                </a:rPr>
                <a:t> </a:t>
              </a:r>
              <a:r>
                <a:rPr lang="en-US" altLang="zh-CN" sz="2000" i="1" dirty="0" smtClean="0">
                  <a:solidFill>
                    <a:srgbClr val="000000"/>
                  </a:solidFill>
                  <a:latin typeface="Candara"/>
                  <a:cs typeface="Candara"/>
                </a:rPr>
                <a:t>_</a:t>
              </a:r>
              <a:r>
                <a:rPr lang="en-US" altLang="zh-CN" sz="2000" i="1" dirty="0" err="1" smtClean="0">
                  <a:solidFill>
                    <a:srgbClr val="000000"/>
                  </a:solidFill>
                  <a:latin typeface="Candara"/>
                  <a:cs typeface="Candara"/>
                </a:rPr>
                <a:t>xbegin</a:t>
              </a:r>
              <a:r>
                <a:rPr lang="en-US" altLang="zh-CN" sz="2000" dirty="0" smtClean="0">
                  <a:solidFill>
                    <a:srgbClr val="000000"/>
                  </a:solidFill>
                  <a:latin typeface="Candara"/>
                  <a:cs typeface="Candara"/>
                </a:rPr>
                <a:t>()</a:t>
              </a:r>
              <a:r>
                <a:rPr lang="zh-CN" altLang="en-US" sz="2000" dirty="0" smtClean="0">
                  <a:solidFill>
                    <a:srgbClr val="000000"/>
                  </a:solidFill>
                  <a:latin typeface="Candara"/>
                  <a:cs typeface="Candara"/>
                </a:rPr>
                <a:t> </a:t>
              </a:r>
              <a:r>
                <a:rPr lang="en-US" altLang="zh-CN" sz="2000" dirty="0" smtClean="0">
                  <a:solidFill>
                    <a:srgbClr val="000000"/>
                  </a:solidFill>
                  <a:latin typeface="Candara"/>
                  <a:cs typeface="Candara"/>
                </a:rPr>
                <a:t>==</a:t>
              </a:r>
              <a:r>
                <a:rPr lang="zh-CN" altLang="en-US" sz="2000" dirty="0" smtClean="0">
                  <a:solidFill>
                    <a:srgbClr val="000000"/>
                  </a:solidFill>
                  <a:latin typeface="Candara"/>
                  <a:cs typeface="Candara"/>
                </a:rPr>
                <a:t> </a:t>
              </a:r>
              <a:r>
                <a:rPr lang="en-US" altLang="zh-CN" sz="2000" dirty="0" smtClean="0">
                  <a:solidFill>
                    <a:srgbClr val="000000"/>
                  </a:solidFill>
                  <a:latin typeface="Candara"/>
                  <a:cs typeface="Candara"/>
                </a:rPr>
                <a:t>_XBEGIN_STARTED: </a:t>
              </a:r>
              <a:endParaRPr lang="en-US" altLang="zh-CN" sz="2000" dirty="0">
                <a:solidFill>
                  <a:srgbClr val="000000"/>
                </a:solidFill>
                <a:latin typeface="Candara"/>
                <a:cs typeface="Candara"/>
              </a:endParaRPr>
            </a:p>
            <a:p>
              <a:r>
                <a:rPr lang="en-US" altLang="zh-CN" sz="2000" dirty="0">
                  <a:solidFill>
                    <a:srgbClr val="000000"/>
                  </a:solidFill>
                  <a:latin typeface="Candara"/>
                  <a:cs typeface="Candara"/>
                </a:rPr>
                <a:t>   </a:t>
              </a:r>
              <a:r>
                <a:rPr lang="en-US" altLang="zh-CN" sz="2000" dirty="0">
                  <a:solidFill>
                    <a:srgbClr val="D9D9D9"/>
                  </a:solidFill>
                  <a:latin typeface="Candara"/>
                  <a:cs typeface="Candara"/>
                </a:rPr>
                <a:t> </a:t>
              </a:r>
              <a:r>
                <a:rPr lang="zh-CN" altLang="en-US" sz="2000" b="1" dirty="0" smtClean="0">
                  <a:solidFill>
                    <a:srgbClr val="D9D9D9"/>
                  </a:solidFill>
                  <a:latin typeface="Candara"/>
                  <a:cs typeface="Candara"/>
                </a:rPr>
                <a:t> </a:t>
              </a:r>
              <a:r>
                <a:rPr lang="en-US" altLang="zh-CN" sz="2000" b="1" i="1" dirty="0" smtClean="0">
                  <a:solidFill>
                    <a:srgbClr val="D9D9D9"/>
                  </a:solidFill>
                  <a:latin typeface="Candara"/>
                  <a:cs typeface="Candara"/>
                </a:rPr>
                <a:t>if</a:t>
              </a:r>
              <a:r>
                <a:rPr lang="zh-CN" altLang="en-US" sz="2000" i="1" dirty="0" smtClean="0">
                  <a:solidFill>
                    <a:srgbClr val="D9D9D9"/>
                  </a:solidFill>
                  <a:latin typeface="Candara"/>
                  <a:cs typeface="Candara"/>
                </a:rPr>
                <a:t> </a:t>
              </a:r>
              <a:r>
                <a:rPr lang="en-US" altLang="zh-CN" sz="2000" i="1" dirty="0" smtClean="0">
                  <a:solidFill>
                    <a:srgbClr val="D9D9D9"/>
                  </a:solidFill>
                  <a:latin typeface="Candara"/>
                  <a:cs typeface="Candara"/>
                </a:rPr>
                <a:t>conditions:</a:t>
              </a:r>
            </a:p>
            <a:p>
              <a:r>
                <a:rPr lang="zh-CN" altLang="zh-CN" sz="2000" i="1" dirty="0">
                  <a:solidFill>
                    <a:srgbClr val="D9D9D9"/>
                  </a:solidFill>
                  <a:latin typeface="Candara"/>
                  <a:cs typeface="Candara"/>
                </a:rPr>
                <a:t> </a:t>
              </a:r>
              <a:r>
                <a:rPr lang="zh-CN" altLang="en-US" sz="2000" i="1" dirty="0" smtClean="0">
                  <a:solidFill>
                    <a:srgbClr val="D9D9D9"/>
                  </a:solidFill>
                  <a:latin typeface="Candara"/>
                  <a:cs typeface="Candara"/>
                </a:rPr>
                <a:t>   </a:t>
              </a:r>
              <a:r>
                <a:rPr lang="zh-CN" altLang="zh-CN" sz="2000" i="1" dirty="0">
                  <a:solidFill>
                    <a:srgbClr val="D9D9D9"/>
                  </a:solidFill>
                  <a:latin typeface="Candara"/>
                  <a:cs typeface="Candara"/>
                </a:rPr>
                <a:t> </a:t>
              </a:r>
              <a:r>
                <a:rPr lang="zh-CN" altLang="zh-CN" sz="2000" i="1" dirty="0" smtClean="0">
                  <a:solidFill>
                    <a:srgbClr val="D9D9D9"/>
                  </a:solidFill>
                  <a:latin typeface="Candara"/>
                  <a:cs typeface="Candara"/>
                </a:rPr>
                <a:t>_</a:t>
              </a:r>
              <a:r>
                <a:rPr lang="en-US" altLang="zh-CN" sz="2000" i="1" dirty="0" err="1" smtClean="0">
                  <a:solidFill>
                    <a:srgbClr val="D9D9D9"/>
                  </a:solidFill>
                  <a:latin typeface="Candara"/>
                  <a:cs typeface="Candara"/>
                </a:rPr>
                <a:t>xabort</a:t>
              </a:r>
              <a:r>
                <a:rPr lang="en-US" altLang="zh-CN" sz="2000" i="1" dirty="0" smtClean="0">
                  <a:solidFill>
                    <a:srgbClr val="D9D9D9"/>
                  </a:solidFill>
                  <a:latin typeface="Candara"/>
                  <a:cs typeface="Candara"/>
                </a:rPr>
                <a:t>()</a:t>
              </a:r>
            </a:p>
            <a:p>
              <a:r>
                <a:rPr lang="zh-CN" altLang="zh-CN" sz="2000" i="1" dirty="0" smtClean="0">
                  <a:solidFill>
                    <a:srgbClr val="000000"/>
                  </a:solidFill>
                  <a:latin typeface="Candara"/>
                  <a:cs typeface="Candara"/>
                </a:rPr>
                <a:t> </a:t>
              </a:r>
              <a:r>
                <a:rPr lang="zh-CN" altLang="en-US" sz="2000" i="1" dirty="0" smtClean="0">
                  <a:solidFill>
                    <a:srgbClr val="000000"/>
                  </a:solidFill>
                  <a:latin typeface="Candara"/>
                  <a:cs typeface="Candara"/>
                </a:rPr>
                <a:t>  </a:t>
              </a:r>
              <a:r>
                <a:rPr lang="en-US" altLang="zh-CN" sz="2000" i="1" dirty="0" smtClean="0">
                  <a:solidFill>
                    <a:srgbClr val="000000"/>
                  </a:solidFill>
                  <a:latin typeface="Candara"/>
                  <a:cs typeface="Candara"/>
                </a:rPr>
                <a:t>critical code (</a:t>
              </a:r>
              <a:r>
                <a:rPr lang="en-US" altLang="zh-CN" sz="2000" i="1" dirty="0" smtClean="0">
                  <a:solidFill>
                    <a:srgbClr val="FF0000"/>
                  </a:solidFill>
                  <a:latin typeface="Candara"/>
                  <a:cs typeface="Candara"/>
                </a:rPr>
                <a:t>access x</a:t>
              </a:r>
              <a:r>
                <a:rPr lang="en-US" altLang="zh-CN" sz="2000" i="1" dirty="0" smtClean="0">
                  <a:solidFill>
                    <a:srgbClr val="000000"/>
                  </a:solidFill>
                  <a:latin typeface="Candara"/>
                  <a:cs typeface="Candara"/>
                </a:rPr>
                <a:t>)</a:t>
              </a:r>
            </a:p>
            <a:p>
              <a:r>
                <a:rPr lang="en-US" altLang="zh-CN" sz="2000" i="1" dirty="0">
                  <a:solidFill>
                    <a:srgbClr val="000000"/>
                  </a:solidFill>
                  <a:latin typeface="Candara"/>
                  <a:cs typeface="Candara"/>
                </a:rPr>
                <a:t> </a:t>
              </a:r>
              <a:r>
                <a:rPr lang="en-US" altLang="zh-CN" sz="2000" i="1" dirty="0" smtClean="0">
                  <a:solidFill>
                    <a:srgbClr val="000000"/>
                  </a:solidFill>
                  <a:latin typeface="Candara"/>
                  <a:cs typeface="Candara"/>
                </a:rPr>
                <a:t>    </a:t>
              </a:r>
              <a:r>
                <a:rPr lang="zh-CN" altLang="zh-CN" sz="2000" i="1" dirty="0" smtClean="0">
                  <a:solidFill>
                    <a:srgbClr val="000000"/>
                  </a:solidFill>
                  <a:latin typeface="Candara"/>
                  <a:cs typeface="Candara"/>
                </a:rPr>
                <a:t>_</a:t>
              </a:r>
              <a:r>
                <a:rPr lang="en-US" altLang="zh-CN" sz="2000" i="1" dirty="0" err="1" smtClean="0">
                  <a:solidFill>
                    <a:srgbClr val="000000"/>
                  </a:solidFill>
                  <a:latin typeface="Candara"/>
                  <a:cs typeface="Candara"/>
                </a:rPr>
                <a:t>xend</a:t>
              </a:r>
              <a:r>
                <a:rPr lang="en-US" altLang="zh-CN" sz="2000" i="1" dirty="0" smtClean="0">
                  <a:solidFill>
                    <a:srgbClr val="000000"/>
                  </a:solidFill>
                  <a:latin typeface="Candara"/>
                  <a:cs typeface="Candara"/>
                </a:rPr>
                <a:t>()</a:t>
              </a:r>
            </a:p>
            <a:p>
              <a:r>
                <a:rPr lang="en-US" altLang="zh-CN" sz="2000" b="1" i="1" dirty="0">
                  <a:latin typeface="Candara"/>
                  <a:cs typeface="Candara"/>
                </a:rPr>
                <a:t>e</a:t>
              </a:r>
              <a:r>
                <a:rPr lang="en-US" altLang="zh-CN" sz="2000" b="1" i="1" dirty="0" smtClean="0">
                  <a:latin typeface="Candara"/>
                  <a:cs typeface="Candara"/>
                </a:rPr>
                <a:t>lse</a:t>
              </a:r>
            </a:p>
            <a:p>
              <a:r>
                <a:rPr lang="zh-CN" altLang="zh-CN" sz="2000" i="1" dirty="0">
                  <a:latin typeface="Candara"/>
                  <a:cs typeface="Candara"/>
                </a:rPr>
                <a:t> </a:t>
              </a:r>
              <a:r>
                <a:rPr lang="zh-CN" altLang="en-US" sz="2000" i="1" dirty="0" smtClean="0">
                  <a:latin typeface="Candara"/>
                  <a:cs typeface="Candara"/>
                </a:rPr>
                <a:t>  </a:t>
              </a:r>
              <a:r>
                <a:rPr lang="en-US" altLang="zh-CN" sz="2000" i="1" dirty="0" smtClean="0">
                  <a:solidFill>
                    <a:srgbClr val="FF0000"/>
                  </a:solidFill>
                  <a:latin typeface="Candara"/>
                  <a:cs typeface="Candara"/>
                </a:rPr>
                <a:t>fallback</a:t>
              </a:r>
              <a:r>
                <a:rPr lang="zh-CN" altLang="en-US" sz="2000" i="1" dirty="0" smtClean="0">
                  <a:solidFill>
                    <a:srgbClr val="FF0000"/>
                  </a:solidFill>
                  <a:latin typeface="Candara"/>
                  <a:cs typeface="Candara"/>
                </a:rPr>
                <a:t> </a:t>
              </a:r>
              <a:r>
                <a:rPr lang="en-US" altLang="zh-CN" sz="2000" i="1" dirty="0" smtClean="0">
                  <a:solidFill>
                    <a:srgbClr val="FF0000"/>
                  </a:solidFill>
                  <a:latin typeface="Candara"/>
                  <a:cs typeface="Candara"/>
                </a:rPr>
                <a:t>routine</a:t>
              </a:r>
              <a:endParaRPr lang="en-US" altLang="zh-CN" sz="2000" dirty="0" smtClean="0">
                <a:solidFill>
                  <a:srgbClr val="FF0000"/>
                </a:solidFill>
                <a:latin typeface="Candara"/>
                <a:cs typeface="Candara"/>
              </a:endParaRPr>
            </a:p>
            <a:p>
              <a:endParaRPr lang="en-US" altLang="zh-CN" dirty="0">
                <a:latin typeface="Candara"/>
                <a:cs typeface="Candara"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5232507" y="5479832"/>
            <a:ext cx="110318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rgbClr val="000099"/>
                </a:solidFill>
                <a:latin typeface="Candara"/>
                <a:cs typeface="Candara"/>
              </a:rPr>
              <a:t>Conflict!</a:t>
            </a:r>
            <a:endParaRPr lang="en-US" altLang="zh-CN" sz="2000" b="1" dirty="0">
              <a:solidFill>
                <a:srgbClr val="000099"/>
              </a:solidFill>
              <a:latin typeface="Candara"/>
              <a:cs typeface="Candara"/>
            </a:endParaRPr>
          </a:p>
          <a:p>
            <a:pPr algn="ctr"/>
            <a:r>
              <a:rPr lang="en-US" altLang="zh-CN" sz="2000" b="1" dirty="0" smtClean="0">
                <a:solidFill>
                  <a:srgbClr val="000099"/>
                </a:solidFill>
                <a:latin typeface="Candara"/>
                <a:cs typeface="Candara"/>
              </a:rPr>
              <a:t>Abort</a:t>
            </a:r>
            <a:endParaRPr lang="en-US" sz="2000" b="1" dirty="0">
              <a:solidFill>
                <a:srgbClr val="000099"/>
              </a:solidFill>
            </a:endParaRPr>
          </a:p>
        </p:txBody>
      </p:sp>
      <p:sp>
        <p:nvSpPr>
          <p:cNvPr id="12" name="U-Turn Arrow 11"/>
          <p:cNvSpPr/>
          <p:nvPr/>
        </p:nvSpPr>
        <p:spPr>
          <a:xfrm rot="5400000">
            <a:off x="4534586" y="5719924"/>
            <a:ext cx="1076712" cy="380998"/>
          </a:xfrm>
          <a:prstGeom prst="uturnArrow">
            <a:avLst>
              <a:gd name="adj1" fmla="val 11408"/>
              <a:gd name="adj2" fmla="val 25000"/>
              <a:gd name="adj3" fmla="val 25000"/>
              <a:gd name="adj4" fmla="val 40352"/>
              <a:gd name="adj5" fmla="val 100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6773332" y="4664160"/>
            <a:ext cx="1574627" cy="1960973"/>
            <a:chOff x="1327250" y="1671428"/>
            <a:chExt cx="4338472" cy="2494081"/>
          </a:xfrm>
        </p:grpSpPr>
        <p:sp>
          <p:nvSpPr>
            <p:cNvPr id="18" name="Rectangle 17"/>
            <p:cNvSpPr/>
            <p:nvPr/>
          </p:nvSpPr>
          <p:spPr>
            <a:xfrm>
              <a:off x="1327250" y="1671428"/>
              <a:ext cx="4338472" cy="2494081"/>
            </a:xfrm>
            <a:prstGeom prst="rect">
              <a:avLst/>
            </a:prstGeom>
            <a:solidFill>
              <a:schemeClr val="bg1">
                <a:lumMod val="85000"/>
                <a:alpha val="25000"/>
              </a:schemeClr>
            </a:solidFill>
            <a:ln w="12700" cmpd="sng">
              <a:solidFill>
                <a:schemeClr val="tx1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2400" dirty="0" smtClean="0">
                <a:solidFill>
                  <a:schemeClr val="tx1"/>
                </a:solidFill>
                <a:latin typeface="Candara"/>
                <a:ea typeface="微软雅黑"/>
                <a:cs typeface="Candara"/>
              </a:endParaRPr>
            </a:p>
            <a:p>
              <a:pPr algn="ctr"/>
              <a:endParaRPr lang="zh-CN" altLang="en-US" sz="2400" dirty="0">
                <a:solidFill>
                  <a:schemeClr val="tx1"/>
                </a:solidFill>
                <a:latin typeface="Candara"/>
                <a:ea typeface="微软雅黑"/>
                <a:cs typeface="Candara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475914" y="1804424"/>
              <a:ext cx="4092121" cy="5871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latin typeface="Candara"/>
                  <a:cs typeface="Candara"/>
                </a:rPr>
                <a:t>x</a:t>
              </a:r>
              <a:r>
                <a:rPr lang="en-US" altLang="zh-CN" sz="2400" dirty="0" smtClean="0">
                  <a:latin typeface="Candara"/>
                  <a:cs typeface="Candara"/>
                </a:rPr>
                <a:t> = 1</a:t>
              </a:r>
              <a:endParaRPr lang="en-US" altLang="zh-CN" sz="2000" dirty="0">
                <a:latin typeface="Candara"/>
                <a:cs typeface="Candara"/>
              </a:endParaRPr>
            </a:p>
          </p:txBody>
        </p:sp>
      </p:grpSp>
      <p:sp>
        <p:nvSpPr>
          <p:cNvPr id="20" name="Rectangle 19"/>
          <p:cNvSpPr/>
          <p:nvPr/>
        </p:nvSpPr>
        <p:spPr>
          <a:xfrm>
            <a:off x="6604000" y="4191260"/>
            <a:ext cx="20969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 smtClean="0">
                <a:latin typeface="Candara"/>
                <a:cs typeface="Candara"/>
              </a:rPr>
              <a:t>Another process</a:t>
            </a:r>
            <a:endParaRPr lang="en-US" altLang="zh-CN" dirty="0"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17661815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zh-CN" dirty="0">
                <a:solidFill>
                  <a:srgbClr val="00B0F0"/>
                </a:solidFill>
                <a:latin typeface="Candara"/>
                <a:cs typeface="Candara"/>
              </a:rPr>
              <a:t>Programming</a:t>
            </a:r>
            <a:r>
              <a:rPr lang="zh-CN" altLang="en-US" dirty="0">
                <a:solidFill>
                  <a:srgbClr val="00B0F0"/>
                </a:solidFill>
                <a:latin typeface="Candara"/>
                <a:cs typeface="Candara"/>
              </a:rPr>
              <a:t> </a:t>
            </a:r>
            <a:r>
              <a:rPr lang="en-US" altLang="zh-CN" dirty="0">
                <a:solidFill>
                  <a:srgbClr val="00B0F0"/>
                </a:solidFill>
                <a:latin typeface="Candara"/>
                <a:cs typeface="Candara"/>
              </a:rPr>
              <a:t>with</a:t>
            </a:r>
            <a:r>
              <a:rPr lang="zh-CN" altLang="en-US" dirty="0">
                <a:solidFill>
                  <a:srgbClr val="00B0F0"/>
                </a:solidFill>
                <a:latin typeface="Candara"/>
                <a:cs typeface="Candara"/>
              </a:rPr>
              <a:t> </a:t>
            </a:r>
            <a:r>
              <a:rPr lang="en-US" altLang="zh-CN" dirty="0">
                <a:solidFill>
                  <a:srgbClr val="00B0F0"/>
                </a:solidFill>
                <a:latin typeface="Candara"/>
                <a:cs typeface="Candara"/>
              </a:rPr>
              <a:t>RTM</a:t>
            </a:r>
            <a:endParaRPr lang="en-US" dirty="0">
              <a:solidFill>
                <a:srgbClr val="00B0F0"/>
              </a:solidFill>
              <a:latin typeface="Candara"/>
              <a:cs typeface="Candara"/>
            </a:endParaRPr>
          </a:p>
        </p:txBody>
      </p:sp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457200" y="1521370"/>
            <a:ext cx="8483600" cy="4525963"/>
          </a:xfrm>
        </p:spPr>
        <p:txBody>
          <a:bodyPr/>
          <a:lstStyle/>
          <a:p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If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transaction start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successfully</a:t>
            </a:r>
          </a:p>
          <a:p>
            <a:pPr lvl="1"/>
            <a:r>
              <a:rPr lang="en-US" altLang="zh-CN" sz="2400" dirty="0">
                <a:latin typeface="Candara"/>
                <a:cs typeface="Candara"/>
              </a:rPr>
              <a:t>Do</a:t>
            </a:r>
            <a:r>
              <a:rPr lang="zh-CN" altLang="en-US" sz="2400" dirty="0">
                <a:latin typeface="Candara"/>
                <a:cs typeface="Candara"/>
              </a:rPr>
              <a:t> </a:t>
            </a:r>
            <a:r>
              <a:rPr lang="en-US" altLang="zh-CN" sz="2400" dirty="0">
                <a:latin typeface="Candara"/>
                <a:cs typeface="Candara"/>
              </a:rPr>
              <a:t>work protected by RTM, and then</a:t>
            </a:r>
            <a:r>
              <a:rPr lang="zh-CN" altLang="en-US" sz="2400" dirty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try to commit</a:t>
            </a:r>
            <a:endParaRPr lang="en-US" altLang="zh-CN" sz="2400" dirty="0">
              <a:latin typeface="Candara"/>
              <a:cs typeface="Candara"/>
            </a:endParaRPr>
          </a:p>
          <a:p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Fallback 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routine to handle abort event</a:t>
            </a:r>
          </a:p>
          <a:p>
            <a:pPr lvl="1"/>
            <a:r>
              <a:rPr lang="en-US" altLang="zh-CN" sz="2400" dirty="0" smtClean="0">
                <a:latin typeface="Candara"/>
                <a:cs typeface="Candara"/>
              </a:rPr>
              <a:t>If abort, system </a:t>
            </a:r>
            <a:r>
              <a:rPr lang="en-US" altLang="zh-CN" sz="2400" dirty="0">
                <a:latin typeface="Candara"/>
                <a:cs typeface="Candara"/>
              </a:rPr>
              <a:t>rollback to _</a:t>
            </a:r>
            <a:r>
              <a:rPr lang="en-US" altLang="zh-CN" sz="2400" dirty="0" err="1">
                <a:latin typeface="Candara"/>
                <a:cs typeface="Candara"/>
              </a:rPr>
              <a:t>xbegin</a:t>
            </a:r>
            <a:r>
              <a:rPr lang="en-US" altLang="zh-CN" sz="2400" dirty="0">
                <a:latin typeface="Candara"/>
                <a:cs typeface="Candara"/>
              </a:rPr>
              <a:t>, return an abort </a:t>
            </a:r>
            <a:r>
              <a:rPr lang="en-US" altLang="zh-CN" sz="2400" dirty="0" smtClean="0">
                <a:latin typeface="Candara"/>
                <a:cs typeface="Candara"/>
              </a:rPr>
              <a:t>code</a:t>
            </a:r>
          </a:p>
          <a:p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Manually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abort</a:t>
            </a: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inside</a:t>
            </a: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a</a:t>
            </a: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transaction</a:t>
            </a:r>
          </a:p>
          <a:p>
            <a:endParaRPr lang="en-US" altLang="zh-CN" dirty="0" smtClean="0">
              <a:latin typeface="Candara"/>
              <a:cs typeface="Candara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952103" y="4133875"/>
            <a:ext cx="4338472" cy="2656765"/>
            <a:chOff x="1327250" y="1671427"/>
            <a:chExt cx="4338472" cy="2656765"/>
          </a:xfrm>
        </p:grpSpPr>
        <p:sp>
          <p:nvSpPr>
            <p:cNvPr id="9" name="Rectangle 8"/>
            <p:cNvSpPr/>
            <p:nvPr/>
          </p:nvSpPr>
          <p:spPr>
            <a:xfrm>
              <a:off x="1327250" y="1671427"/>
              <a:ext cx="4338472" cy="2494080"/>
            </a:xfrm>
            <a:prstGeom prst="rect">
              <a:avLst/>
            </a:prstGeom>
            <a:solidFill>
              <a:schemeClr val="bg1">
                <a:lumMod val="85000"/>
                <a:alpha val="25000"/>
              </a:schemeClr>
            </a:solidFill>
            <a:ln w="12700" cmpd="sng">
              <a:solidFill>
                <a:schemeClr val="tx1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2400" dirty="0" smtClean="0">
                <a:solidFill>
                  <a:schemeClr val="tx1"/>
                </a:solidFill>
                <a:latin typeface="Candara"/>
                <a:ea typeface="微软雅黑"/>
                <a:cs typeface="Candara"/>
              </a:endParaRPr>
            </a:p>
            <a:p>
              <a:pPr algn="ctr"/>
              <a:endParaRPr lang="zh-CN" altLang="en-US" sz="2400" dirty="0">
                <a:solidFill>
                  <a:schemeClr val="tx1"/>
                </a:solidFill>
                <a:latin typeface="Candara"/>
                <a:ea typeface="微软雅黑"/>
                <a:cs typeface="Candara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475915" y="1804424"/>
              <a:ext cx="4092122" cy="252376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000" b="1" dirty="0">
                  <a:latin typeface="Candara"/>
                  <a:cs typeface="Candara"/>
                </a:rPr>
                <a:t>i</a:t>
              </a:r>
              <a:r>
                <a:rPr lang="en-US" altLang="zh-CN" sz="2000" b="1" dirty="0" smtClean="0">
                  <a:latin typeface="Candara"/>
                  <a:cs typeface="Candara"/>
                </a:rPr>
                <a:t>f</a:t>
              </a:r>
              <a:r>
                <a:rPr lang="en-US" altLang="zh-CN" sz="2000" dirty="0" smtClean="0">
                  <a:latin typeface="Candara"/>
                  <a:cs typeface="Candara"/>
                </a:rPr>
                <a:t> </a:t>
              </a:r>
              <a:r>
                <a:rPr lang="en-US" altLang="zh-CN" sz="2000" i="1" dirty="0" smtClean="0">
                  <a:solidFill>
                    <a:srgbClr val="000000"/>
                  </a:solidFill>
                  <a:latin typeface="Candara"/>
                  <a:cs typeface="Candara"/>
                </a:rPr>
                <a:t>_</a:t>
              </a:r>
              <a:r>
                <a:rPr lang="en-US" altLang="zh-CN" sz="2000" i="1" dirty="0" err="1" smtClean="0">
                  <a:solidFill>
                    <a:srgbClr val="000000"/>
                  </a:solidFill>
                  <a:latin typeface="Candara"/>
                  <a:cs typeface="Candara"/>
                </a:rPr>
                <a:t>xbegin</a:t>
              </a:r>
              <a:r>
                <a:rPr lang="en-US" altLang="zh-CN" sz="2000" dirty="0" smtClean="0">
                  <a:solidFill>
                    <a:srgbClr val="000000"/>
                  </a:solidFill>
                  <a:latin typeface="Candara"/>
                  <a:cs typeface="Candara"/>
                </a:rPr>
                <a:t>()</a:t>
              </a:r>
              <a:r>
                <a:rPr lang="zh-CN" altLang="en-US" sz="2000" dirty="0" smtClean="0">
                  <a:solidFill>
                    <a:srgbClr val="000000"/>
                  </a:solidFill>
                  <a:latin typeface="Candara"/>
                  <a:cs typeface="Candara"/>
                </a:rPr>
                <a:t> </a:t>
              </a:r>
              <a:r>
                <a:rPr lang="en-US" altLang="zh-CN" sz="2000" dirty="0" smtClean="0">
                  <a:solidFill>
                    <a:srgbClr val="000000"/>
                  </a:solidFill>
                  <a:latin typeface="Candara"/>
                  <a:cs typeface="Candara"/>
                </a:rPr>
                <a:t>==</a:t>
              </a:r>
              <a:r>
                <a:rPr lang="zh-CN" altLang="en-US" sz="2000" dirty="0" smtClean="0">
                  <a:solidFill>
                    <a:srgbClr val="000000"/>
                  </a:solidFill>
                  <a:latin typeface="Candara"/>
                  <a:cs typeface="Candara"/>
                </a:rPr>
                <a:t> </a:t>
              </a:r>
              <a:r>
                <a:rPr lang="en-US" altLang="zh-CN" sz="2000" dirty="0" smtClean="0">
                  <a:solidFill>
                    <a:srgbClr val="000000"/>
                  </a:solidFill>
                  <a:latin typeface="Candara"/>
                  <a:cs typeface="Candara"/>
                </a:rPr>
                <a:t>_XBEGIN_STARTED: </a:t>
              </a:r>
              <a:endParaRPr lang="en-US" altLang="zh-CN" sz="2000" dirty="0">
                <a:solidFill>
                  <a:srgbClr val="000000"/>
                </a:solidFill>
                <a:latin typeface="Candara"/>
                <a:cs typeface="Candara"/>
              </a:endParaRPr>
            </a:p>
            <a:p>
              <a:r>
                <a:rPr lang="en-US" altLang="zh-CN" sz="2000" dirty="0">
                  <a:solidFill>
                    <a:srgbClr val="000000"/>
                  </a:solidFill>
                  <a:latin typeface="Candara"/>
                  <a:cs typeface="Candara"/>
                </a:rPr>
                <a:t>    </a:t>
              </a:r>
              <a:r>
                <a:rPr lang="zh-CN" altLang="en-US" sz="2000" b="1" dirty="0" smtClean="0">
                  <a:solidFill>
                    <a:srgbClr val="000000"/>
                  </a:solidFill>
                  <a:latin typeface="Candara"/>
                  <a:cs typeface="Candara"/>
                </a:rPr>
                <a:t> </a:t>
              </a:r>
              <a:r>
                <a:rPr lang="en-US" altLang="zh-CN" sz="2000" b="1" i="1" dirty="0" smtClean="0">
                  <a:solidFill>
                    <a:srgbClr val="000000"/>
                  </a:solidFill>
                  <a:latin typeface="Candara"/>
                  <a:cs typeface="Candara"/>
                </a:rPr>
                <a:t>if</a:t>
              </a:r>
              <a:r>
                <a:rPr lang="zh-CN" altLang="en-US" sz="2000" i="1" dirty="0" smtClean="0">
                  <a:solidFill>
                    <a:srgbClr val="000000"/>
                  </a:solidFill>
                  <a:latin typeface="Candara"/>
                  <a:cs typeface="Candara"/>
                </a:rPr>
                <a:t> </a:t>
              </a:r>
              <a:r>
                <a:rPr lang="en-US" altLang="zh-CN" sz="2000" i="1" dirty="0" smtClean="0">
                  <a:solidFill>
                    <a:srgbClr val="000000"/>
                  </a:solidFill>
                  <a:latin typeface="Candara"/>
                  <a:cs typeface="Candara"/>
                </a:rPr>
                <a:t>conditions:</a:t>
              </a:r>
            </a:p>
            <a:p>
              <a:r>
                <a:rPr lang="zh-CN" altLang="zh-CN" sz="2000" i="1" dirty="0">
                  <a:solidFill>
                    <a:srgbClr val="000000"/>
                  </a:solidFill>
                  <a:latin typeface="Candara"/>
                  <a:cs typeface="Candara"/>
                </a:rPr>
                <a:t> </a:t>
              </a:r>
              <a:r>
                <a:rPr lang="zh-CN" altLang="en-US" sz="2000" i="1" dirty="0" smtClean="0">
                  <a:solidFill>
                    <a:srgbClr val="000000"/>
                  </a:solidFill>
                  <a:latin typeface="Candara"/>
                  <a:cs typeface="Candara"/>
                </a:rPr>
                <a:t>   </a:t>
              </a:r>
              <a:r>
                <a:rPr lang="zh-CN" altLang="zh-CN" sz="2000" i="1" dirty="0">
                  <a:solidFill>
                    <a:srgbClr val="000000"/>
                  </a:solidFill>
                  <a:latin typeface="Candara"/>
                  <a:cs typeface="Candara"/>
                </a:rPr>
                <a:t> </a:t>
              </a:r>
              <a:r>
                <a:rPr lang="zh-CN" altLang="zh-CN" sz="2000" i="1" dirty="0" smtClean="0">
                  <a:solidFill>
                    <a:srgbClr val="FF0000"/>
                  </a:solidFill>
                  <a:latin typeface="Candara"/>
                  <a:cs typeface="Candara"/>
                </a:rPr>
                <a:t>_</a:t>
              </a:r>
              <a:r>
                <a:rPr lang="en-US" altLang="zh-CN" sz="2000" i="1" dirty="0" err="1" smtClean="0">
                  <a:solidFill>
                    <a:srgbClr val="FF0000"/>
                  </a:solidFill>
                  <a:latin typeface="Candara"/>
                  <a:cs typeface="Candara"/>
                </a:rPr>
                <a:t>xabort</a:t>
              </a:r>
              <a:r>
                <a:rPr lang="en-US" altLang="zh-CN" sz="2000" i="1" dirty="0" smtClean="0">
                  <a:solidFill>
                    <a:srgbClr val="FF0000"/>
                  </a:solidFill>
                  <a:latin typeface="Candara"/>
                  <a:cs typeface="Candara"/>
                </a:rPr>
                <a:t>()</a:t>
              </a:r>
            </a:p>
            <a:p>
              <a:r>
                <a:rPr lang="zh-CN" altLang="zh-CN" sz="2000" i="1" dirty="0" smtClean="0">
                  <a:solidFill>
                    <a:srgbClr val="000000"/>
                  </a:solidFill>
                  <a:latin typeface="Candara"/>
                  <a:cs typeface="Candara"/>
                </a:rPr>
                <a:t> </a:t>
              </a:r>
              <a:r>
                <a:rPr lang="zh-CN" altLang="en-US" sz="2000" i="1" dirty="0" smtClean="0">
                  <a:solidFill>
                    <a:srgbClr val="000000"/>
                  </a:solidFill>
                  <a:latin typeface="Candara"/>
                  <a:cs typeface="Candara"/>
                </a:rPr>
                <a:t>  </a:t>
              </a:r>
              <a:r>
                <a:rPr lang="en-US" altLang="zh-CN" sz="2000" i="1" dirty="0" smtClean="0">
                  <a:solidFill>
                    <a:srgbClr val="000000"/>
                  </a:solidFill>
                  <a:latin typeface="Candara"/>
                  <a:cs typeface="Candara"/>
                </a:rPr>
                <a:t>critical code</a:t>
              </a:r>
            </a:p>
            <a:p>
              <a:r>
                <a:rPr lang="en-US" altLang="zh-CN" sz="2000" i="1" dirty="0">
                  <a:solidFill>
                    <a:srgbClr val="000000"/>
                  </a:solidFill>
                  <a:latin typeface="Candara"/>
                  <a:cs typeface="Candara"/>
                </a:rPr>
                <a:t> </a:t>
              </a:r>
              <a:r>
                <a:rPr lang="en-US" altLang="zh-CN" sz="2000" i="1" dirty="0" smtClean="0">
                  <a:solidFill>
                    <a:srgbClr val="000000"/>
                  </a:solidFill>
                  <a:latin typeface="Candara"/>
                  <a:cs typeface="Candara"/>
                </a:rPr>
                <a:t>    </a:t>
              </a:r>
              <a:r>
                <a:rPr lang="zh-CN" altLang="zh-CN" sz="2000" i="1" dirty="0" smtClean="0">
                  <a:solidFill>
                    <a:srgbClr val="000000"/>
                  </a:solidFill>
                  <a:latin typeface="Candara"/>
                  <a:cs typeface="Candara"/>
                </a:rPr>
                <a:t>_</a:t>
              </a:r>
              <a:r>
                <a:rPr lang="en-US" altLang="zh-CN" sz="2000" i="1" dirty="0" err="1" smtClean="0">
                  <a:solidFill>
                    <a:srgbClr val="000000"/>
                  </a:solidFill>
                  <a:latin typeface="Candara"/>
                  <a:cs typeface="Candara"/>
                </a:rPr>
                <a:t>xend</a:t>
              </a:r>
              <a:r>
                <a:rPr lang="en-US" altLang="zh-CN" sz="2000" i="1" dirty="0" smtClean="0">
                  <a:solidFill>
                    <a:srgbClr val="000000"/>
                  </a:solidFill>
                  <a:latin typeface="Candara"/>
                  <a:cs typeface="Candara"/>
                </a:rPr>
                <a:t>()</a:t>
              </a:r>
            </a:p>
            <a:p>
              <a:r>
                <a:rPr lang="en-US" altLang="zh-CN" sz="2000" b="1" i="1" dirty="0">
                  <a:latin typeface="Candara"/>
                  <a:cs typeface="Candara"/>
                </a:rPr>
                <a:t>e</a:t>
              </a:r>
              <a:r>
                <a:rPr lang="en-US" altLang="zh-CN" sz="2000" b="1" i="1" dirty="0" smtClean="0">
                  <a:latin typeface="Candara"/>
                  <a:cs typeface="Candara"/>
                </a:rPr>
                <a:t>lse</a:t>
              </a:r>
            </a:p>
            <a:p>
              <a:r>
                <a:rPr lang="zh-CN" altLang="zh-CN" sz="2000" i="1" dirty="0">
                  <a:latin typeface="Candara"/>
                  <a:cs typeface="Candara"/>
                </a:rPr>
                <a:t> </a:t>
              </a:r>
              <a:r>
                <a:rPr lang="zh-CN" altLang="en-US" sz="2000" i="1" dirty="0" smtClean="0">
                  <a:latin typeface="Candara"/>
                  <a:cs typeface="Candara"/>
                </a:rPr>
                <a:t>  </a:t>
              </a:r>
              <a:r>
                <a:rPr lang="en-US" altLang="zh-CN" sz="2000" i="1" dirty="0" smtClean="0">
                  <a:solidFill>
                    <a:srgbClr val="FF0000"/>
                  </a:solidFill>
                  <a:latin typeface="Candara"/>
                  <a:cs typeface="Candara"/>
                </a:rPr>
                <a:t>fallback</a:t>
              </a:r>
              <a:r>
                <a:rPr lang="zh-CN" altLang="en-US" sz="2000" i="1" dirty="0" smtClean="0">
                  <a:solidFill>
                    <a:srgbClr val="FF0000"/>
                  </a:solidFill>
                  <a:latin typeface="Candara"/>
                  <a:cs typeface="Candara"/>
                </a:rPr>
                <a:t> </a:t>
              </a:r>
              <a:r>
                <a:rPr lang="en-US" altLang="zh-CN" sz="2000" i="1" dirty="0" smtClean="0">
                  <a:solidFill>
                    <a:srgbClr val="FF0000"/>
                  </a:solidFill>
                  <a:latin typeface="Candara"/>
                  <a:cs typeface="Candara"/>
                </a:rPr>
                <a:t>routine</a:t>
              </a:r>
              <a:endParaRPr lang="en-US" altLang="zh-CN" sz="2000" dirty="0" smtClean="0">
                <a:solidFill>
                  <a:srgbClr val="FF0000"/>
                </a:solidFill>
                <a:latin typeface="Candara"/>
                <a:cs typeface="Candara"/>
              </a:endParaRPr>
            </a:p>
            <a:p>
              <a:endParaRPr lang="en-US" altLang="zh-CN" dirty="0">
                <a:latin typeface="Candara"/>
                <a:cs typeface="Candara"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4986741" y="5296389"/>
            <a:ext cx="119455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rgbClr val="000099"/>
                </a:solidFill>
                <a:latin typeface="Candara"/>
                <a:cs typeface="Candara"/>
              </a:rPr>
              <a:t>Manually</a:t>
            </a:r>
            <a:endParaRPr lang="en-US" altLang="zh-CN" sz="2000" b="1" dirty="0">
              <a:solidFill>
                <a:srgbClr val="000099"/>
              </a:solidFill>
              <a:latin typeface="Candara"/>
              <a:cs typeface="Candara"/>
            </a:endParaRPr>
          </a:p>
          <a:p>
            <a:pPr algn="ctr"/>
            <a:r>
              <a:rPr lang="en-US" altLang="zh-CN" sz="2000" b="1" dirty="0">
                <a:solidFill>
                  <a:srgbClr val="000099"/>
                </a:solidFill>
                <a:latin typeface="Candara"/>
                <a:cs typeface="Candara"/>
              </a:rPr>
              <a:t>a</a:t>
            </a:r>
            <a:r>
              <a:rPr lang="en-US" altLang="zh-CN" sz="2000" b="1" dirty="0" smtClean="0">
                <a:solidFill>
                  <a:srgbClr val="000099"/>
                </a:solidFill>
                <a:latin typeface="Candara"/>
                <a:cs typeface="Candara"/>
              </a:rPr>
              <a:t>bort</a:t>
            </a:r>
            <a:endParaRPr lang="en-US" sz="2000" b="1" dirty="0">
              <a:solidFill>
                <a:srgbClr val="000099"/>
              </a:solidFill>
            </a:endParaRPr>
          </a:p>
        </p:txBody>
      </p:sp>
      <p:sp>
        <p:nvSpPr>
          <p:cNvPr id="11" name="U-Turn Arrow 10"/>
          <p:cNvSpPr/>
          <p:nvPr/>
        </p:nvSpPr>
        <p:spPr>
          <a:xfrm rot="5400000">
            <a:off x="3915833" y="5411613"/>
            <a:ext cx="1411109" cy="663223"/>
          </a:xfrm>
          <a:prstGeom prst="uturnArrow">
            <a:avLst>
              <a:gd name="adj1" fmla="val 11408"/>
              <a:gd name="adj2" fmla="val 25000"/>
              <a:gd name="adj3" fmla="val 25000"/>
              <a:gd name="adj4" fmla="val 40352"/>
              <a:gd name="adj5" fmla="val 100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0119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2305"/>
            <a:ext cx="82296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>
                <a:solidFill>
                  <a:srgbClr val="00B0F0"/>
                </a:solidFill>
                <a:latin typeface="Candara"/>
                <a:cs typeface="Candara"/>
              </a:rPr>
              <a:t>TxIntro: Use HTM for VMI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1673169"/>
              </p:ext>
            </p:extLst>
          </p:nvPr>
        </p:nvGraphicFramePr>
        <p:xfrm>
          <a:off x="246509" y="1782361"/>
          <a:ext cx="8708307" cy="40617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1328"/>
                <a:gridCol w="2312926"/>
                <a:gridCol w="4584053"/>
              </a:tblGrid>
              <a:tr h="420864"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</a:pPr>
                      <a:r>
                        <a:rPr lang="en-US" sz="2400" dirty="0" smtClean="0">
                          <a:latin typeface="Candara"/>
                          <a:cs typeface="Candara"/>
                        </a:rPr>
                        <a:t>VMI</a:t>
                      </a:r>
                      <a:r>
                        <a:rPr lang="zh-CN" altLang="en-US" sz="2400" dirty="0" smtClean="0">
                          <a:latin typeface="Candara"/>
                          <a:cs typeface="Candara"/>
                        </a:rPr>
                        <a:t> </a:t>
                      </a:r>
                      <a:r>
                        <a:rPr lang="en-US" altLang="zh-CN" sz="2400" dirty="0" smtClean="0">
                          <a:latin typeface="Candara"/>
                          <a:cs typeface="Candara"/>
                        </a:rPr>
                        <a:t>Issues</a:t>
                      </a:r>
                      <a:endParaRPr lang="en-US" sz="2400" dirty="0">
                        <a:latin typeface="Candara"/>
                        <a:cs typeface="Candara"/>
                      </a:endParaRP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</a:pPr>
                      <a:r>
                        <a:rPr lang="en-US" sz="2400" dirty="0" smtClean="0">
                          <a:latin typeface="Candara"/>
                          <a:cs typeface="Candara"/>
                        </a:rPr>
                        <a:t>HTM </a:t>
                      </a:r>
                      <a:r>
                        <a:rPr lang="en-US" altLang="zh-CN" sz="2400" dirty="0" smtClean="0">
                          <a:latin typeface="Candara"/>
                          <a:cs typeface="Candara"/>
                        </a:rPr>
                        <a:t>Features</a:t>
                      </a:r>
                      <a:endParaRPr lang="en-US" sz="2400" dirty="0">
                        <a:latin typeface="Candara"/>
                        <a:cs typeface="Candara"/>
                      </a:endParaRP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</a:pPr>
                      <a:r>
                        <a:rPr lang="en-US" sz="2400" dirty="0" err="1" smtClean="0">
                          <a:latin typeface="Candara"/>
                          <a:cs typeface="Candara"/>
                        </a:rPr>
                        <a:t>TxIntro</a:t>
                      </a:r>
                      <a:r>
                        <a:rPr lang="zh-CN" altLang="en-US" sz="2400" dirty="0" smtClean="0">
                          <a:latin typeface="Candara"/>
                          <a:cs typeface="Candara"/>
                        </a:rPr>
                        <a:t> </a:t>
                      </a:r>
                      <a:r>
                        <a:rPr lang="en-US" sz="2400" dirty="0" smtClean="0">
                          <a:latin typeface="Candara"/>
                          <a:cs typeface="Candara"/>
                        </a:rPr>
                        <a:t>Solutions</a:t>
                      </a:r>
                      <a:endParaRPr lang="en-US" sz="2400" dirty="0">
                        <a:latin typeface="Candara"/>
                        <a:cs typeface="Candara"/>
                      </a:endParaRP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</a:tr>
              <a:tr h="1214031"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</a:pPr>
                      <a:r>
                        <a:rPr lang="en-US" altLang="zh-CN" sz="2200" dirty="0" smtClean="0">
                          <a:latin typeface="Candara"/>
                          <a:cs typeface="Candara"/>
                        </a:rPr>
                        <a:t>When</a:t>
                      </a:r>
                      <a:r>
                        <a:rPr lang="zh-CN" altLang="en-US" sz="2200" dirty="0" smtClean="0">
                          <a:latin typeface="Candara"/>
                          <a:cs typeface="Candara"/>
                        </a:rPr>
                        <a:t> </a:t>
                      </a:r>
                      <a:r>
                        <a:rPr lang="en-US" altLang="zh-CN" sz="2200" dirty="0" smtClean="0">
                          <a:latin typeface="Candara"/>
                          <a:cs typeface="Candara"/>
                        </a:rPr>
                        <a:t>to</a:t>
                      </a:r>
                      <a:r>
                        <a:rPr lang="zh-CN" altLang="en-US" sz="2200" dirty="0" smtClean="0">
                          <a:latin typeface="Candara"/>
                          <a:cs typeface="Candara"/>
                        </a:rPr>
                        <a:t> </a:t>
                      </a:r>
                      <a:r>
                        <a:rPr lang="en-US" altLang="zh-CN" sz="2200" dirty="0" smtClean="0">
                          <a:latin typeface="Candara"/>
                          <a:cs typeface="Candara"/>
                        </a:rPr>
                        <a:t>check</a:t>
                      </a:r>
                      <a:endParaRPr lang="en-US" sz="2200" dirty="0">
                        <a:latin typeface="Candara"/>
                        <a:cs typeface="Candar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40000"/>
                        </a:lnSpc>
                      </a:pPr>
                      <a:r>
                        <a:rPr lang="en-US" sz="2200" dirty="0" smtClean="0">
                          <a:latin typeface="Candara"/>
                          <a:cs typeface="Candara"/>
                        </a:rPr>
                        <a:t>Strong</a:t>
                      </a:r>
                      <a:r>
                        <a:rPr lang="zh-CN" altLang="en-US" sz="2200" dirty="0" smtClean="0">
                          <a:latin typeface="Candara"/>
                          <a:cs typeface="Candara"/>
                        </a:rPr>
                        <a:t> </a:t>
                      </a:r>
                      <a:r>
                        <a:rPr lang="en-US" altLang="zh-CN" sz="2200" dirty="0" smtClean="0">
                          <a:latin typeface="Candara"/>
                          <a:cs typeface="Candara"/>
                        </a:rPr>
                        <a:t>atomicity</a:t>
                      </a:r>
                      <a:r>
                        <a:rPr lang="en-US" altLang="zh-CN" sz="2200" baseline="0" dirty="0" smtClean="0">
                          <a:latin typeface="Candara"/>
                          <a:cs typeface="Candara"/>
                        </a:rPr>
                        <a:t> </a:t>
                      </a:r>
                      <a:r>
                        <a:rPr lang="en-US" altLang="zh-CN" sz="2200" dirty="0" smtClean="0">
                          <a:latin typeface="Candara"/>
                          <a:cs typeface="Candara"/>
                        </a:rPr>
                        <a:t>&amp;</a:t>
                      </a:r>
                      <a:r>
                        <a:rPr lang="en-US" altLang="zh-CN" sz="2200" baseline="0" dirty="0" smtClean="0">
                          <a:latin typeface="Candara"/>
                          <a:cs typeface="Candara"/>
                        </a:rPr>
                        <a:t> f</a:t>
                      </a:r>
                      <a:r>
                        <a:rPr lang="en-US" sz="2200" dirty="0" smtClean="0">
                          <a:latin typeface="Candara"/>
                          <a:cs typeface="Candara"/>
                        </a:rPr>
                        <a:t>allback</a:t>
                      </a:r>
                      <a:r>
                        <a:rPr lang="zh-CN" altLang="en-US" sz="2200" dirty="0" smtClean="0">
                          <a:latin typeface="Candara"/>
                          <a:cs typeface="Candara"/>
                        </a:rPr>
                        <a:t> </a:t>
                      </a:r>
                      <a:r>
                        <a:rPr lang="en-US" altLang="zh-CN" sz="2200" dirty="0" smtClean="0">
                          <a:latin typeface="Candara"/>
                          <a:cs typeface="Candara"/>
                        </a:rPr>
                        <a:t>routine</a:t>
                      </a:r>
                      <a:endParaRPr lang="en-US" sz="2200" dirty="0">
                        <a:latin typeface="Candara"/>
                        <a:cs typeface="Candar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u="sng" dirty="0" smtClean="0">
                          <a:latin typeface="Candara"/>
                          <a:cs typeface="Candara"/>
                        </a:rPr>
                        <a:t>Add critical data into read set</a:t>
                      </a:r>
                      <a:r>
                        <a:rPr lang="en-US" sz="2200" dirty="0" smtClean="0">
                          <a:latin typeface="Candara"/>
                          <a:cs typeface="Candara"/>
                        </a:rPr>
                        <a:t>,</a:t>
                      </a:r>
                      <a:r>
                        <a:rPr lang="en-US" sz="2200" baseline="0" dirty="0" smtClean="0">
                          <a:latin typeface="Candara"/>
                          <a:cs typeface="Candara"/>
                        </a:rPr>
                        <a:t> t</a:t>
                      </a:r>
                      <a:r>
                        <a:rPr lang="en-US" sz="2200" dirty="0" smtClean="0">
                          <a:latin typeface="Candara"/>
                          <a:cs typeface="Candara"/>
                        </a:rPr>
                        <a:t>rigger active introspection upon an abort</a:t>
                      </a:r>
                    </a:p>
                  </a:txBody>
                  <a:tcPr anchor="ctr"/>
                </a:tc>
              </a:tr>
              <a:tr h="1214031"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</a:pPr>
                      <a:r>
                        <a:rPr lang="en-US" sz="2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ndara"/>
                          <a:cs typeface="Candara"/>
                        </a:rPr>
                        <a:t>Lengthy</a:t>
                      </a:r>
                      <a:r>
                        <a:rPr lang="zh-CN" altLang="en-US" sz="2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ndara"/>
                          <a:cs typeface="Candara"/>
                        </a:rPr>
                        <a:t> </a:t>
                      </a:r>
                      <a:r>
                        <a:rPr lang="en-US" altLang="zh-CN" sz="2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ndara"/>
                          <a:cs typeface="Candara"/>
                        </a:rPr>
                        <a:t>suspension</a:t>
                      </a:r>
                      <a:endParaRPr lang="en-US" sz="2200" dirty="0">
                        <a:solidFill>
                          <a:schemeClr val="bg1">
                            <a:lumMod val="75000"/>
                          </a:schemeClr>
                        </a:solidFill>
                        <a:latin typeface="Candara"/>
                        <a:cs typeface="Candar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40000"/>
                        </a:lnSpc>
                      </a:pPr>
                      <a:r>
                        <a:rPr lang="en-US" sz="2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ndara"/>
                          <a:cs typeface="Candara"/>
                        </a:rPr>
                        <a:t>Opportunistic </a:t>
                      </a:r>
                    </a:p>
                    <a:p>
                      <a:pPr>
                        <a:lnSpc>
                          <a:spcPct val="140000"/>
                        </a:lnSpc>
                      </a:pPr>
                      <a:r>
                        <a:rPr lang="en-US" sz="2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ndara"/>
                          <a:cs typeface="Candara"/>
                        </a:rPr>
                        <a:t>concurrency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ndara"/>
                          <a:cs typeface="Candara"/>
                        </a:rPr>
                        <a:t>Put VMI code in</a:t>
                      </a:r>
                      <a:r>
                        <a:rPr lang="en-US" sz="220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ndara"/>
                          <a:cs typeface="Candara"/>
                        </a:rPr>
                        <a:t> </a:t>
                      </a:r>
                      <a:r>
                        <a:rPr lang="en-US" sz="2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ndara"/>
                          <a:cs typeface="Candara"/>
                        </a:rPr>
                        <a:t>transaction</a:t>
                      </a:r>
                      <a:r>
                        <a:rPr lang="zh-CN" altLang="en-US" sz="2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ndara"/>
                          <a:cs typeface="Candara"/>
                        </a:rPr>
                        <a:t> </a:t>
                      </a:r>
                      <a:r>
                        <a:rPr lang="en-US" altLang="zh-CN" sz="2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ndara"/>
                          <a:cs typeface="Candara"/>
                        </a:rPr>
                        <a:t>to</a:t>
                      </a:r>
                      <a:r>
                        <a:rPr lang="zh-CN" altLang="en-US" sz="2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ndara"/>
                          <a:cs typeface="Candara"/>
                        </a:rPr>
                        <a:t> </a:t>
                      </a:r>
                      <a:r>
                        <a:rPr lang="en-US" altLang="zh-CN" sz="2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ndara"/>
                          <a:cs typeface="Candara"/>
                        </a:rPr>
                        <a:t>run</a:t>
                      </a:r>
                      <a:r>
                        <a:rPr lang="zh-CN" altLang="en-US" sz="2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ndara"/>
                          <a:cs typeface="Candara"/>
                        </a:rPr>
                        <a:t> </a:t>
                      </a:r>
                      <a:r>
                        <a:rPr lang="en-US" altLang="zh-CN" sz="2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ndara"/>
                          <a:cs typeface="Candara"/>
                        </a:rPr>
                        <a:t>concurrently</a:t>
                      </a:r>
                      <a:r>
                        <a:rPr lang="zh-CN" altLang="en-US" sz="2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ndara"/>
                          <a:cs typeface="Candara"/>
                        </a:rPr>
                        <a:t> </a:t>
                      </a:r>
                      <a:r>
                        <a:rPr lang="en-US" altLang="zh-CN" sz="2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ndara"/>
                          <a:cs typeface="Candara"/>
                        </a:rPr>
                        <a:t>with</a:t>
                      </a:r>
                      <a:r>
                        <a:rPr lang="zh-CN" altLang="en-US" sz="2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ndara"/>
                          <a:cs typeface="Candara"/>
                        </a:rPr>
                        <a:t> </a:t>
                      </a:r>
                      <a:r>
                        <a:rPr lang="en-US" altLang="zh-CN" sz="2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ndara"/>
                          <a:cs typeface="Candara"/>
                        </a:rPr>
                        <a:t>guest</a:t>
                      </a:r>
                      <a:r>
                        <a:rPr lang="zh-CN" altLang="en-US" sz="2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ndara"/>
                          <a:cs typeface="Candara"/>
                        </a:rPr>
                        <a:t> </a:t>
                      </a:r>
                      <a:r>
                        <a:rPr lang="en-US" altLang="zh-CN" sz="2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ndara"/>
                          <a:cs typeface="Candara"/>
                        </a:rPr>
                        <a:t>VM</a:t>
                      </a:r>
                    </a:p>
                  </a:txBody>
                  <a:tcPr anchor="ctr"/>
                </a:tc>
              </a:tr>
              <a:tr h="836332"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</a:pPr>
                      <a:r>
                        <a:rPr lang="en-US" sz="2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ndara"/>
                          <a:cs typeface="Candara"/>
                        </a:rPr>
                        <a:t>Data</a:t>
                      </a:r>
                      <a:r>
                        <a:rPr lang="zh-CN" altLang="en-US" sz="2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ndara"/>
                          <a:cs typeface="Candara"/>
                        </a:rPr>
                        <a:t> </a:t>
                      </a:r>
                      <a:r>
                        <a:rPr lang="en-US" altLang="zh-CN" sz="2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ndara"/>
                          <a:cs typeface="Candara"/>
                        </a:rPr>
                        <a:t>inconsistency</a:t>
                      </a:r>
                      <a:endParaRPr lang="en-US" sz="2200" dirty="0">
                        <a:solidFill>
                          <a:schemeClr val="bg1">
                            <a:lumMod val="75000"/>
                          </a:schemeClr>
                        </a:solidFill>
                        <a:latin typeface="Candara"/>
                        <a:cs typeface="Candar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40000"/>
                        </a:lnSpc>
                      </a:pPr>
                      <a:r>
                        <a:rPr lang="en-US" sz="2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ndara"/>
                          <a:cs typeface="Candara"/>
                        </a:rPr>
                        <a:t>Strong</a:t>
                      </a:r>
                      <a:r>
                        <a:rPr lang="zh-CN" altLang="en-US" sz="2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ndara"/>
                          <a:cs typeface="Candara"/>
                        </a:rPr>
                        <a:t> </a:t>
                      </a:r>
                      <a:r>
                        <a:rPr lang="en-US" altLang="zh-CN" sz="2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ndara"/>
                          <a:cs typeface="Candara"/>
                        </a:rPr>
                        <a:t>atomicity</a:t>
                      </a:r>
                      <a:endParaRPr lang="en-US" sz="2200" dirty="0">
                        <a:solidFill>
                          <a:schemeClr val="bg1">
                            <a:lumMod val="75000"/>
                          </a:schemeClr>
                        </a:solidFill>
                        <a:latin typeface="Candara"/>
                        <a:cs typeface="Candar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ndara"/>
                          <a:cs typeface="Candara"/>
                        </a:rPr>
                        <a:t>P</a:t>
                      </a:r>
                      <a:r>
                        <a:rPr lang="en-US" altLang="zh-CN" sz="2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ndara"/>
                          <a:cs typeface="Candara"/>
                        </a:rPr>
                        <a:t>ut related sync states</a:t>
                      </a:r>
                      <a:r>
                        <a:rPr lang="en-US" altLang="zh-CN" sz="220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ndara"/>
                          <a:cs typeface="Candara"/>
                        </a:rPr>
                        <a:t> (e.g., locks) </a:t>
                      </a:r>
                      <a:r>
                        <a:rPr lang="en-US" altLang="zh-CN" sz="2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ndara"/>
                          <a:cs typeface="Candara"/>
                        </a:rPr>
                        <a:t>in</a:t>
                      </a:r>
                      <a:r>
                        <a:rPr lang="zh-CN" altLang="en-US" sz="2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ndara"/>
                          <a:cs typeface="Candara"/>
                        </a:rPr>
                        <a:t> </a:t>
                      </a:r>
                      <a:r>
                        <a:rPr lang="en-US" altLang="zh-CN" sz="2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ndara"/>
                          <a:cs typeface="Candara"/>
                        </a:rPr>
                        <a:t>read</a:t>
                      </a:r>
                      <a:r>
                        <a:rPr lang="zh-CN" altLang="en-US" sz="2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ndara"/>
                          <a:cs typeface="Candara"/>
                        </a:rPr>
                        <a:t> </a:t>
                      </a:r>
                      <a:r>
                        <a:rPr lang="en-US" altLang="zh-CN" sz="2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ndara"/>
                          <a:cs typeface="Candara"/>
                        </a:rPr>
                        <a:t>set</a:t>
                      </a:r>
                      <a:r>
                        <a:rPr lang="en-US" altLang="zh-CN" sz="220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ndara"/>
                          <a:cs typeface="Candara"/>
                        </a:rPr>
                        <a:t> to ensure a consistent view</a:t>
                      </a:r>
                      <a:endParaRPr lang="en-US" sz="2200" dirty="0" smtClean="0">
                        <a:solidFill>
                          <a:schemeClr val="bg1">
                            <a:lumMod val="75000"/>
                          </a:schemeClr>
                        </a:solidFill>
                        <a:latin typeface="Candara"/>
                        <a:cs typeface="Candara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1046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2305"/>
            <a:ext cx="82296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>
                <a:solidFill>
                  <a:srgbClr val="00B0F0"/>
                </a:solidFill>
                <a:latin typeface="Candara"/>
                <a:cs typeface="Candara"/>
              </a:rPr>
              <a:t>TxIntro: Use HTM for VMI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2814316"/>
              </p:ext>
            </p:extLst>
          </p:nvPr>
        </p:nvGraphicFramePr>
        <p:xfrm>
          <a:off x="246509" y="1782361"/>
          <a:ext cx="8708307" cy="40617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1328"/>
                <a:gridCol w="2312926"/>
                <a:gridCol w="4584053"/>
              </a:tblGrid>
              <a:tr h="420864"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</a:pPr>
                      <a:r>
                        <a:rPr lang="en-US" sz="2400" dirty="0" smtClean="0">
                          <a:latin typeface="Candara"/>
                          <a:cs typeface="Candara"/>
                        </a:rPr>
                        <a:t>VMI</a:t>
                      </a:r>
                      <a:r>
                        <a:rPr lang="zh-CN" altLang="en-US" sz="2400" dirty="0" smtClean="0">
                          <a:latin typeface="Candara"/>
                          <a:cs typeface="Candara"/>
                        </a:rPr>
                        <a:t> </a:t>
                      </a:r>
                      <a:r>
                        <a:rPr lang="en-US" altLang="zh-CN" sz="2400" dirty="0" smtClean="0">
                          <a:latin typeface="Candara"/>
                          <a:cs typeface="Candara"/>
                        </a:rPr>
                        <a:t>Issues</a:t>
                      </a:r>
                      <a:endParaRPr lang="en-US" sz="2400" dirty="0">
                        <a:latin typeface="Candara"/>
                        <a:cs typeface="Candara"/>
                      </a:endParaRP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</a:pPr>
                      <a:r>
                        <a:rPr lang="en-US" sz="2400" dirty="0" smtClean="0">
                          <a:latin typeface="Candara"/>
                          <a:cs typeface="Candara"/>
                        </a:rPr>
                        <a:t>HTM </a:t>
                      </a:r>
                      <a:r>
                        <a:rPr lang="en-US" altLang="zh-CN" sz="2400" dirty="0" smtClean="0">
                          <a:latin typeface="Candara"/>
                          <a:cs typeface="Candara"/>
                        </a:rPr>
                        <a:t>Features</a:t>
                      </a:r>
                      <a:endParaRPr lang="en-US" sz="2400" dirty="0">
                        <a:latin typeface="Candara"/>
                        <a:cs typeface="Candara"/>
                      </a:endParaRP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</a:pPr>
                      <a:r>
                        <a:rPr lang="en-US" sz="2400" dirty="0" err="1" smtClean="0">
                          <a:latin typeface="Candara"/>
                          <a:cs typeface="Candara"/>
                        </a:rPr>
                        <a:t>TxIntro</a:t>
                      </a:r>
                      <a:r>
                        <a:rPr lang="zh-CN" altLang="en-US" sz="2400" dirty="0" smtClean="0">
                          <a:latin typeface="Candara"/>
                          <a:cs typeface="Candara"/>
                        </a:rPr>
                        <a:t> </a:t>
                      </a:r>
                      <a:r>
                        <a:rPr lang="en-US" sz="2400" dirty="0" smtClean="0">
                          <a:latin typeface="Candara"/>
                          <a:cs typeface="Candara"/>
                        </a:rPr>
                        <a:t>Solutions</a:t>
                      </a:r>
                      <a:endParaRPr lang="en-US" sz="2400" dirty="0">
                        <a:latin typeface="Candara"/>
                        <a:cs typeface="Candara"/>
                      </a:endParaRP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</a:tr>
              <a:tr h="1214031"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</a:pPr>
                      <a:r>
                        <a:rPr lang="en-US" altLang="zh-CN" sz="2200" dirty="0" smtClean="0">
                          <a:latin typeface="Candara"/>
                          <a:cs typeface="Candara"/>
                        </a:rPr>
                        <a:t>When</a:t>
                      </a:r>
                      <a:r>
                        <a:rPr lang="zh-CN" altLang="en-US" sz="2200" dirty="0" smtClean="0">
                          <a:latin typeface="Candara"/>
                          <a:cs typeface="Candara"/>
                        </a:rPr>
                        <a:t> </a:t>
                      </a:r>
                      <a:r>
                        <a:rPr lang="en-US" altLang="zh-CN" sz="2200" dirty="0" smtClean="0">
                          <a:latin typeface="Candara"/>
                          <a:cs typeface="Candara"/>
                        </a:rPr>
                        <a:t>to</a:t>
                      </a:r>
                      <a:r>
                        <a:rPr lang="zh-CN" altLang="en-US" sz="2200" dirty="0" smtClean="0">
                          <a:latin typeface="Candara"/>
                          <a:cs typeface="Candara"/>
                        </a:rPr>
                        <a:t> </a:t>
                      </a:r>
                      <a:r>
                        <a:rPr lang="en-US" altLang="zh-CN" sz="2200" dirty="0" smtClean="0">
                          <a:latin typeface="Candara"/>
                          <a:cs typeface="Candara"/>
                        </a:rPr>
                        <a:t>check</a:t>
                      </a:r>
                      <a:endParaRPr lang="en-US" sz="2200" dirty="0">
                        <a:latin typeface="Candara"/>
                        <a:cs typeface="Candar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40000"/>
                        </a:lnSpc>
                      </a:pPr>
                      <a:r>
                        <a:rPr lang="en-US" sz="2200" dirty="0" smtClean="0">
                          <a:latin typeface="Candara"/>
                          <a:cs typeface="Candara"/>
                        </a:rPr>
                        <a:t>Strong</a:t>
                      </a:r>
                      <a:r>
                        <a:rPr lang="zh-CN" altLang="en-US" sz="2200" dirty="0" smtClean="0">
                          <a:latin typeface="Candara"/>
                          <a:cs typeface="Candara"/>
                        </a:rPr>
                        <a:t> </a:t>
                      </a:r>
                      <a:r>
                        <a:rPr lang="en-US" altLang="zh-CN" sz="2200" dirty="0" smtClean="0">
                          <a:latin typeface="Candara"/>
                          <a:cs typeface="Candara"/>
                        </a:rPr>
                        <a:t>atomicity</a:t>
                      </a:r>
                      <a:r>
                        <a:rPr lang="en-US" altLang="zh-CN" sz="2200" baseline="0" dirty="0" smtClean="0">
                          <a:latin typeface="Candara"/>
                          <a:cs typeface="Candara"/>
                        </a:rPr>
                        <a:t> </a:t>
                      </a:r>
                      <a:r>
                        <a:rPr lang="en-US" altLang="zh-CN" sz="2200" dirty="0" smtClean="0">
                          <a:latin typeface="Candara"/>
                          <a:cs typeface="Candara"/>
                        </a:rPr>
                        <a:t>&amp;</a:t>
                      </a:r>
                      <a:r>
                        <a:rPr lang="en-US" altLang="zh-CN" sz="2200" baseline="0" dirty="0" smtClean="0">
                          <a:latin typeface="Candara"/>
                          <a:cs typeface="Candara"/>
                        </a:rPr>
                        <a:t> f</a:t>
                      </a:r>
                      <a:r>
                        <a:rPr lang="en-US" sz="2200" dirty="0" smtClean="0">
                          <a:latin typeface="Candara"/>
                          <a:cs typeface="Candara"/>
                        </a:rPr>
                        <a:t>allback</a:t>
                      </a:r>
                      <a:r>
                        <a:rPr lang="zh-CN" altLang="en-US" sz="2200" dirty="0" smtClean="0">
                          <a:latin typeface="Candara"/>
                          <a:cs typeface="Candara"/>
                        </a:rPr>
                        <a:t> </a:t>
                      </a:r>
                      <a:r>
                        <a:rPr lang="en-US" altLang="zh-CN" sz="2200" dirty="0" smtClean="0">
                          <a:latin typeface="Candara"/>
                          <a:cs typeface="Candara"/>
                        </a:rPr>
                        <a:t>routine</a:t>
                      </a:r>
                      <a:endParaRPr lang="en-US" sz="2200" dirty="0">
                        <a:latin typeface="Candara"/>
                        <a:cs typeface="Candar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>
                          <a:latin typeface="Candara"/>
                          <a:cs typeface="Candara"/>
                        </a:rPr>
                        <a:t>Add critical data into read set,</a:t>
                      </a:r>
                      <a:r>
                        <a:rPr lang="en-US" sz="2200" baseline="0" dirty="0" smtClean="0">
                          <a:latin typeface="Candara"/>
                          <a:cs typeface="Candara"/>
                        </a:rPr>
                        <a:t> t</a:t>
                      </a:r>
                      <a:r>
                        <a:rPr lang="en-US" sz="2200" dirty="0" smtClean="0">
                          <a:latin typeface="Candara"/>
                          <a:cs typeface="Candara"/>
                        </a:rPr>
                        <a:t>rigger active introspection upon an abort</a:t>
                      </a:r>
                    </a:p>
                  </a:txBody>
                  <a:tcPr anchor="ctr"/>
                </a:tc>
              </a:tr>
              <a:tr h="1214031"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</a:pPr>
                      <a:r>
                        <a:rPr lang="en-US" sz="2200" dirty="0" smtClean="0">
                          <a:latin typeface="Candara"/>
                          <a:cs typeface="Candara"/>
                        </a:rPr>
                        <a:t>Lengthy</a:t>
                      </a:r>
                      <a:r>
                        <a:rPr lang="zh-CN" altLang="en-US" sz="2200" dirty="0" smtClean="0">
                          <a:latin typeface="Candara"/>
                          <a:cs typeface="Candara"/>
                        </a:rPr>
                        <a:t> </a:t>
                      </a:r>
                      <a:r>
                        <a:rPr lang="en-US" altLang="zh-CN" sz="2200" dirty="0" smtClean="0">
                          <a:latin typeface="Candara"/>
                          <a:cs typeface="Candara"/>
                        </a:rPr>
                        <a:t>suspension</a:t>
                      </a:r>
                      <a:endParaRPr lang="en-US" sz="2200" dirty="0">
                        <a:latin typeface="Candara"/>
                        <a:cs typeface="Candar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40000"/>
                        </a:lnSpc>
                      </a:pPr>
                      <a:r>
                        <a:rPr lang="en-US" sz="2200" dirty="0" smtClean="0">
                          <a:latin typeface="Candara"/>
                          <a:cs typeface="Candara"/>
                        </a:rPr>
                        <a:t>Opportunistic </a:t>
                      </a:r>
                    </a:p>
                    <a:p>
                      <a:pPr>
                        <a:lnSpc>
                          <a:spcPct val="140000"/>
                        </a:lnSpc>
                      </a:pPr>
                      <a:r>
                        <a:rPr lang="en-US" sz="2200" dirty="0" smtClean="0">
                          <a:latin typeface="Candara"/>
                          <a:cs typeface="Candara"/>
                        </a:rPr>
                        <a:t>concurrency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u="sng" dirty="0" smtClean="0">
                          <a:latin typeface="Candara"/>
                          <a:cs typeface="Candara"/>
                        </a:rPr>
                        <a:t>Put VMI code in</a:t>
                      </a:r>
                      <a:r>
                        <a:rPr lang="en-US" sz="2200" u="sng" baseline="0" dirty="0" smtClean="0">
                          <a:latin typeface="Candara"/>
                          <a:cs typeface="Candara"/>
                        </a:rPr>
                        <a:t> </a:t>
                      </a:r>
                      <a:r>
                        <a:rPr lang="en-US" sz="2200" u="sng" dirty="0" smtClean="0">
                          <a:latin typeface="Candara"/>
                          <a:cs typeface="Candara"/>
                        </a:rPr>
                        <a:t>transaction</a:t>
                      </a:r>
                      <a:r>
                        <a:rPr lang="zh-CN" altLang="en-US" sz="2200" u="sng" dirty="0" smtClean="0">
                          <a:latin typeface="Candara"/>
                          <a:cs typeface="Candara"/>
                        </a:rPr>
                        <a:t> </a:t>
                      </a:r>
                      <a:r>
                        <a:rPr lang="en-US" altLang="zh-CN" sz="2200" dirty="0" smtClean="0">
                          <a:latin typeface="Candara"/>
                          <a:cs typeface="Candara"/>
                        </a:rPr>
                        <a:t>to</a:t>
                      </a:r>
                      <a:r>
                        <a:rPr lang="zh-CN" altLang="en-US" sz="2200" dirty="0" smtClean="0">
                          <a:latin typeface="Candara"/>
                          <a:cs typeface="Candara"/>
                        </a:rPr>
                        <a:t> </a:t>
                      </a:r>
                      <a:r>
                        <a:rPr lang="en-US" altLang="zh-CN" sz="2200" dirty="0" smtClean="0">
                          <a:latin typeface="Candara"/>
                          <a:cs typeface="Candara"/>
                        </a:rPr>
                        <a:t>run</a:t>
                      </a:r>
                      <a:r>
                        <a:rPr lang="zh-CN" altLang="en-US" sz="2200" dirty="0" smtClean="0">
                          <a:latin typeface="Candara"/>
                          <a:cs typeface="Candara"/>
                        </a:rPr>
                        <a:t> </a:t>
                      </a:r>
                      <a:r>
                        <a:rPr lang="en-US" altLang="zh-CN" sz="2200" dirty="0" smtClean="0">
                          <a:latin typeface="Candara"/>
                          <a:cs typeface="Candara"/>
                        </a:rPr>
                        <a:t>concurrently</a:t>
                      </a:r>
                      <a:r>
                        <a:rPr lang="zh-CN" altLang="en-US" sz="2200" dirty="0" smtClean="0">
                          <a:latin typeface="Candara"/>
                          <a:cs typeface="Candara"/>
                        </a:rPr>
                        <a:t> </a:t>
                      </a:r>
                      <a:r>
                        <a:rPr lang="en-US" altLang="zh-CN" sz="2200" dirty="0" smtClean="0">
                          <a:latin typeface="Candara"/>
                          <a:cs typeface="Candara"/>
                        </a:rPr>
                        <a:t>with</a:t>
                      </a:r>
                      <a:r>
                        <a:rPr lang="zh-CN" altLang="en-US" sz="2200" dirty="0" smtClean="0">
                          <a:latin typeface="Candara"/>
                          <a:cs typeface="Candara"/>
                        </a:rPr>
                        <a:t> </a:t>
                      </a:r>
                      <a:r>
                        <a:rPr lang="en-US" altLang="zh-CN" sz="2200" dirty="0" smtClean="0">
                          <a:latin typeface="Candara"/>
                          <a:cs typeface="Candara"/>
                        </a:rPr>
                        <a:t>guest</a:t>
                      </a:r>
                      <a:r>
                        <a:rPr lang="zh-CN" altLang="en-US" sz="2200" dirty="0" smtClean="0">
                          <a:latin typeface="Candara"/>
                          <a:cs typeface="Candara"/>
                        </a:rPr>
                        <a:t> </a:t>
                      </a:r>
                      <a:r>
                        <a:rPr lang="en-US" altLang="zh-CN" sz="2200" dirty="0" smtClean="0">
                          <a:latin typeface="Candara"/>
                          <a:cs typeface="Candara"/>
                        </a:rPr>
                        <a:t>VM</a:t>
                      </a:r>
                    </a:p>
                  </a:txBody>
                  <a:tcPr anchor="ctr"/>
                </a:tc>
              </a:tr>
              <a:tr h="836332"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</a:pPr>
                      <a:r>
                        <a:rPr lang="en-US" sz="2200" dirty="0" smtClean="0">
                          <a:solidFill>
                            <a:srgbClr val="BFBFBF"/>
                          </a:solidFill>
                          <a:latin typeface="Candara"/>
                          <a:cs typeface="Candara"/>
                        </a:rPr>
                        <a:t>Data</a:t>
                      </a:r>
                      <a:r>
                        <a:rPr lang="zh-CN" altLang="en-US" sz="2200" dirty="0" smtClean="0">
                          <a:solidFill>
                            <a:srgbClr val="BFBFBF"/>
                          </a:solidFill>
                          <a:latin typeface="Candara"/>
                          <a:cs typeface="Candara"/>
                        </a:rPr>
                        <a:t> </a:t>
                      </a:r>
                      <a:r>
                        <a:rPr lang="en-US" altLang="zh-CN" sz="2200" dirty="0" smtClean="0">
                          <a:solidFill>
                            <a:srgbClr val="BFBFBF"/>
                          </a:solidFill>
                          <a:latin typeface="Candara"/>
                          <a:cs typeface="Candara"/>
                        </a:rPr>
                        <a:t>inconsistency</a:t>
                      </a:r>
                      <a:endParaRPr lang="en-US" sz="2200" dirty="0">
                        <a:solidFill>
                          <a:srgbClr val="BFBFBF"/>
                        </a:solidFill>
                        <a:latin typeface="Candara"/>
                        <a:cs typeface="Candar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40000"/>
                        </a:lnSpc>
                      </a:pPr>
                      <a:r>
                        <a:rPr lang="en-US" sz="2200" dirty="0" smtClean="0">
                          <a:solidFill>
                            <a:srgbClr val="BFBFBF"/>
                          </a:solidFill>
                          <a:latin typeface="Candara"/>
                          <a:cs typeface="Candara"/>
                        </a:rPr>
                        <a:t>Strong</a:t>
                      </a:r>
                      <a:r>
                        <a:rPr lang="zh-CN" altLang="en-US" sz="2200" dirty="0" smtClean="0">
                          <a:solidFill>
                            <a:srgbClr val="BFBFBF"/>
                          </a:solidFill>
                          <a:latin typeface="Candara"/>
                          <a:cs typeface="Candara"/>
                        </a:rPr>
                        <a:t> </a:t>
                      </a:r>
                      <a:r>
                        <a:rPr lang="en-US" altLang="zh-CN" sz="2200" dirty="0" smtClean="0">
                          <a:solidFill>
                            <a:srgbClr val="BFBFBF"/>
                          </a:solidFill>
                          <a:latin typeface="Candara"/>
                          <a:cs typeface="Candara"/>
                        </a:rPr>
                        <a:t>atomicity</a:t>
                      </a:r>
                      <a:endParaRPr lang="en-US" sz="2200" dirty="0">
                        <a:solidFill>
                          <a:srgbClr val="BFBFBF"/>
                        </a:solidFill>
                        <a:latin typeface="Candara"/>
                        <a:cs typeface="Candar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>
                          <a:solidFill>
                            <a:srgbClr val="BFBFBF"/>
                          </a:solidFill>
                          <a:latin typeface="Candara"/>
                          <a:cs typeface="Candara"/>
                        </a:rPr>
                        <a:t>P</a:t>
                      </a:r>
                      <a:r>
                        <a:rPr lang="en-US" altLang="zh-CN" sz="2200" dirty="0" smtClean="0">
                          <a:solidFill>
                            <a:srgbClr val="BFBFBF"/>
                          </a:solidFill>
                          <a:latin typeface="Candara"/>
                          <a:cs typeface="Candara"/>
                        </a:rPr>
                        <a:t>ut related sync states</a:t>
                      </a:r>
                      <a:r>
                        <a:rPr lang="en-US" altLang="zh-CN" sz="2200" baseline="0" dirty="0" smtClean="0">
                          <a:solidFill>
                            <a:srgbClr val="BFBFBF"/>
                          </a:solidFill>
                          <a:latin typeface="Candara"/>
                          <a:cs typeface="Candara"/>
                        </a:rPr>
                        <a:t> (e.g., locks) </a:t>
                      </a:r>
                      <a:r>
                        <a:rPr lang="en-US" altLang="zh-CN" sz="2200" dirty="0" smtClean="0">
                          <a:solidFill>
                            <a:srgbClr val="BFBFBF"/>
                          </a:solidFill>
                          <a:latin typeface="Candara"/>
                          <a:cs typeface="Candara"/>
                        </a:rPr>
                        <a:t>in</a:t>
                      </a:r>
                      <a:r>
                        <a:rPr lang="zh-CN" altLang="en-US" sz="2200" dirty="0" smtClean="0">
                          <a:solidFill>
                            <a:srgbClr val="BFBFBF"/>
                          </a:solidFill>
                          <a:latin typeface="Candara"/>
                          <a:cs typeface="Candara"/>
                        </a:rPr>
                        <a:t> </a:t>
                      </a:r>
                      <a:r>
                        <a:rPr lang="en-US" altLang="zh-CN" sz="2200" dirty="0" smtClean="0">
                          <a:solidFill>
                            <a:srgbClr val="BFBFBF"/>
                          </a:solidFill>
                          <a:latin typeface="Candara"/>
                          <a:cs typeface="Candara"/>
                        </a:rPr>
                        <a:t>read</a:t>
                      </a:r>
                      <a:r>
                        <a:rPr lang="zh-CN" altLang="en-US" sz="2200" dirty="0" smtClean="0">
                          <a:solidFill>
                            <a:srgbClr val="BFBFBF"/>
                          </a:solidFill>
                          <a:latin typeface="Candara"/>
                          <a:cs typeface="Candara"/>
                        </a:rPr>
                        <a:t> </a:t>
                      </a:r>
                      <a:r>
                        <a:rPr lang="en-US" altLang="zh-CN" sz="2200" dirty="0" smtClean="0">
                          <a:solidFill>
                            <a:srgbClr val="BFBFBF"/>
                          </a:solidFill>
                          <a:latin typeface="Candara"/>
                          <a:cs typeface="Candara"/>
                        </a:rPr>
                        <a:t>set</a:t>
                      </a:r>
                      <a:r>
                        <a:rPr lang="en-US" altLang="zh-CN" sz="2200" baseline="0" dirty="0" smtClean="0">
                          <a:solidFill>
                            <a:srgbClr val="BFBFBF"/>
                          </a:solidFill>
                          <a:latin typeface="Candara"/>
                          <a:cs typeface="Candara"/>
                        </a:rPr>
                        <a:t> to ensure a consistent view</a:t>
                      </a:r>
                      <a:endParaRPr lang="en-US" sz="2200" dirty="0" smtClean="0">
                        <a:solidFill>
                          <a:srgbClr val="BFBFBF"/>
                        </a:solidFill>
                        <a:latin typeface="Candara"/>
                        <a:cs typeface="Candara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3772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2305"/>
            <a:ext cx="82296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>
                <a:solidFill>
                  <a:srgbClr val="00B0F0"/>
                </a:solidFill>
                <a:latin typeface="Candara"/>
                <a:cs typeface="Candara"/>
              </a:rPr>
              <a:t>TxIntro: Use HTM for VMI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2895826"/>
              </p:ext>
            </p:extLst>
          </p:nvPr>
        </p:nvGraphicFramePr>
        <p:xfrm>
          <a:off x="246509" y="1782361"/>
          <a:ext cx="8708307" cy="40617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1328"/>
                <a:gridCol w="2312926"/>
                <a:gridCol w="4584053"/>
              </a:tblGrid>
              <a:tr h="420864"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</a:pPr>
                      <a:r>
                        <a:rPr lang="en-US" sz="2400" dirty="0" smtClean="0">
                          <a:latin typeface="Candara"/>
                          <a:cs typeface="Candara"/>
                        </a:rPr>
                        <a:t>VMI</a:t>
                      </a:r>
                      <a:r>
                        <a:rPr lang="zh-CN" altLang="en-US" sz="2400" dirty="0" smtClean="0">
                          <a:latin typeface="Candara"/>
                          <a:cs typeface="Candara"/>
                        </a:rPr>
                        <a:t> </a:t>
                      </a:r>
                      <a:r>
                        <a:rPr lang="en-US" altLang="zh-CN" sz="2400" dirty="0" smtClean="0">
                          <a:latin typeface="Candara"/>
                          <a:cs typeface="Candara"/>
                        </a:rPr>
                        <a:t>Issues</a:t>
                      </a:r>
                      <a:endParaRPr lang="en-US" sz="2400" dirty="0">
                        <a:latin typeface="Candara"/>
                        <a:cs typeface="Candara"/>
                      </a:endParaRP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</a:pPr>
                      <a:r>
                        <a:rPr lang="en-US" sz="2400" dirty="0" smtClean="0">
                          <a:latin typeface="Candara"/>
                          <a:cs typeface="Candara"/>
                        </a:rPr>
                        <a:t>HTM </a:t>
                      </a:r>
                      <a:r>
                        <a:rPr lang="en-US" altLang="zh-CN" sz="2400" dirty="0" smtClean="0">
                          <a:latin typeface="Candara"/>
                          <a:cs typeface="Candara"/>
                        </a:rPr>
                        <a:t>Features</a:t>
                      </a:r>
                      <a:endParaRPr lang="en-US" sz="2400" dirty="0">
                        <a:latin typeface="Candara"/>
                        <a:cs typeface="Candara"/>
                      </a:endParaRP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</a:pPr>
                      <a:r>
                        <a:rPr lang="en-US" sz="2400" dirty="0" err="1" smtClean="0">
                          <a:latin typeface="Candara"/>
                          <a:cs typeface="Candara"/>
                        </a:rPr>
                        <a:t>TxIntro</a:t>
                      </a:r>
                      <a:r>
                        <a:rPr lang="zh-CN" altLang="en-US" sz="2400" dirty="0" smtClean="0">
                          <a:latin typeface="Candara"/>
                          <a:cs typeface="Candara"/>
                        </a:rPr>
                        <a:t> </a:t>
                      </a:r>
                      <a:r>
                        <a:rPr lang="en-US" sz="2400" dirty="0" smtClean="0">
                          <a:latin typeface="Candara"/>
                          <a:cs typeface="Candara"/>
                        </a:rPr>
                        <a:t>Solutions</a:t>
                      </a:r>
                      <a:endParaRPr lang="en-US" sz="2400" dirty="0">
                        <a:latin typeface="Candara"/>
                        <a:cs typeface="Candara"/>
                      </a:endParaRP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</a:tr>
              <a:tr h="1214031"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</a:pPr>
                      <a:r>
                        <a:rPr lang="en-US" altLang="zh-CN" sz="2200" dirty="0" smtClean="0">
                          <a:latin typeface="Candara"/>
                          <a:cs typeface="Candara"/>
                        </a:rPr>
                        <a:t>When</a:t>
                      </a:r>
                      <a:r>
                        <a:rPr lang="zh-CN" altLang="en-US" sz="2200" dirty="0" smtClean="0">
                          <a:latin typeface="Candara"/>
                          <a:cs typeface="Candara"/>
                        </a:rPr>
                        <a:t> </a:t>
                      </a:r>
                      <a:r>
                        <a:rPr lang="en-US" altLang="zh-CN" sz="2200" dirty="0" smtClean="0">
                          <a:latin typeface="Candara"/>
                          <a:cs typeface="Candara"/>
                        </a:rPr>
                        <a:t>to</a:t>
                      </a:r>
                      <a:r>
                        <a:rPr lang="zh-CN" altLang="en-US" sz="2200" dirty="0" smtClean="0">
                          <a:latin typeface="Candara"/>
                          <a:cs typeface="Candara"/>
                        </a:rPr>
                        <a:t> </a:t>
                      </a:r>
                      <a:r>
                        <a:rPr lang="en-US" altLang="zh-CN" sz="2200" dirty="0" smtClean="0">
                          <a:latin typeface="Candara"/>
                          <a:cs typeface="Candara"/>
                        </a:rPr>
                        <a:t>check</a:t>
                      </a:r>
                      <a:endParaRPr lang="en-US" sz="2200" dirty="0">
                        <a:latin typeface="Candara"/>
                        <a:cs typeface="Candar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40000"/>
                        </a:lnSpc>
                      </a:pPr>
                      <a:r>
                        <a:rPr lang="en-US" sz="2200" dirty="0" smtClean="0">
                          <a:latin typeface="Candara"/>
                          <a:cs typeface="Candara"/>
                        </a:rPr>
                        <a:t>Strong</a:t>
                      </a:r>
                      <a:r>
                        <a:rPr lang="zh-CN" altLang="en-US" sz="2200" dirty="0" smtClean="0">
                          <a:latin typeface="Candara"/>
                          <a:cs typeface="Candara"/>
                        </a:rPr>
                        <a:t> </a:t>
                      </a:r>
                      <a:r>
                        <a:rPr lang="en-US" altLang="zh-CN" sz="2200" dirty="0" smtClean="0">
                          <a:latin typeface="Candara"/>
                          <a:cs typeface="Candara"/>
                        </a:rPr>
                        <a:t>atomicity</a:t>
                      </a:r>
                      <a:r>
                        <a:rPr lang="en-US" altLang="zh-CN" sz="2200" baseline="0" dirty="0" smtClean="0">
                          <a:latin typeface="Candara"/>
                          <a:cs typeface="Candara"/>
                        </a:rPr>
                        <a:t> </a:t>
                      </a:r>
                      <a:r>
                        <a:rPr lang="en-US" altLang="zh-CN" sz="2200" dirty="0" smtClean="0">
                          <a:latin typeface="Candara"/>
                          <a:cs typeface="Candara"/>
                        </a:rPr>
                        <a:t>&amp;</a:t>
                      </a:r>
                      <a:r>
                        <a:rPr lang="en-US" altLang="zh-CN" sz="2200" baseline="0" dirty="0" smtClean="0">
                          <a:latin typeface="Candara"/>
                          <a:cs typeface="Candara"/>
                        </a:rPr>
                        <a:t> f</a:t>
                      </a:r>
                      <a:r>
                        <a:rPr lang="en-US" sz="2200" dirty="0" smtClean="0">
                          <a:latin typeface="Candara"/>
                          <a:cs typeface="Candara"/>
                        </a:rPr>
                        <a:t>allback</a:t>
                      </a:r>
                      <a:r>
                        <a:rPr lang="zh-CN" altLang="en-US" sz="2200" dirty="0" smtClean="0">
                          <a:latin typeface="Candara"/>
                          <a:cs typeface="Candara"/>
                        </a:rPr>
                        <a:t> </a:t>
                      </a:r>
                      <a:r>
                        <a:rPr lang="en-US" altLang="zh-CN" sz="2200" dirty="0" smtClean="0">
                          <a:latin typeface="Candara"/>
                          <a:cs typeface="Candara"/>
                        </a:rPr>
                        <a:t>routine</a:t>
                      </a:r>
                      <a:endParaRPr lang="en-US" sz="2200" dirty="0">
                        <a:latin typeface="Candara"/>
                        <a:cs typeface="Candar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>
                          <a:latin typeface="Candara"/>
                          <a:cs typeface="Candara"/>
                        </a:rPr>
                        <a:t>Add critical data into read set,</a:t>
                      </a:r>
                      <a:r>
                        <a:rPr lang="en-US" sz="2200" baseline="0" dirty="0" smtClean="0">
                          <a:latin typeface="Candara"/>
                          <a:cs typeface="Candara"/>
                        </a:rPr>
                        <a:t> t</a:t>
                      </a:r>
                      <a:r>
                        <a:rPr lang="en-US" sz="2200" dirty="0" smtClean="0">
                          <a:latin typeface="Candara"/>
                          <a:cs typeface="Candara"/>
                        </a:rPr>
                        <a:t>rigger active introspection upon an abort</a:t>
                      </a:r>
                    </a:p>
                  </a:txBody>
                  <a:tcPr anchor="ctr"/>
                </a:tc>
              </a:tr>
              <a:tr h="1214031"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</a:pPr>
                      <a:r>
                        <a:rPr lang="en-US" sz="2200" dirty="0" smtClean="0">
                          <a:latin typeface="Candara"/>
                          <a:cs typeface="Candara"/>
                        </a:rPr>
                        <a:t>Lengthy</a:t>
                      </a:r>
                      <a:r>
                        <a:rPr lang="zh-CN" altLang="en-US" sz="2200" dirty="0" smtClean="0">
                          <a:latin typeface="Candara"/>
                          <a:cs typeface="Candara"/>
                        </a:rPr>
                        <a:t> </a:t>
                      </a:r>
                      <a:r>
                        <a:rPr lang="en-US" altLang="zh-CN" sz="2200" dirty="0" smtClean="0">
                          <a:latin typeface="Candara"/>
                          <a:cs typeface="Candara"/>
                        </a:rPr>
                        <a:t>suspension</a:t>
                      </a:r>
                      <a:endParaRPr lang="en-US" sz="2200" dirty="0">
                        <a:latin typeface="Candara"/>
                        <a:cs typeface="Candar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40000"/>
                        </a:lnSpc>
                      </a:pPr>
                      <a:r>
                        <a:rPr lang="en-US" sz="2200" dirty="0" smtClean="0">
                          <a:latin typeface="Candara"/>
                          <a:cs typeface="Candara"/>
                        </a:rPr>
                        <a:t>Opportunistic </a:t>
                      </a:r>
                    </a:p>
                    <a:p>
                      <a:pPr>
                        <a:lnSpc>
                          <a:spcPct val="140000"/>
                        </a:lnSpc>
                      </a:pPr>
                      <a:r>
                        <a:rPr lang="en-US" sz="2200" dirty="0" smtClean="0">
                          <a:latin typeface="Candara"/>
                          <a:cs typeface="Candara"/>
                        </a:rPr>
                        <a:t>concurrency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>
                          <a:latin typeface="Candara"/>
                          <a:cs typeface="Candara"/>
                        </a:rPr>
                        <a:t>Put VMI code in</a:t>
                      </a:r>
                      <a:r>
                        <a:rPr lang="en-US" sz="2200" baseline="0" dirty="0" smtClean="0">
                          <a:latin typeface="Candara"/>
                          <a:cs typeface="Candara"/>
                        </a:rPr>
                        <a:t> </a:t>
                      </a:r>
                      <a:r>
                        <a:rPr lang="en-US" sz="2200" dirty="0" smtClean="0">
                          <a:latin typeface="Candara"/>
                          <a:cs typeface="Candara"/>
                        </a:rPr>
                        <a:t>transaction</a:t>
                      </a:r>
                      <a:r>
                        <a:rPr lang="zh-CN" altLang="en-US" sz="2200" dirty="0" smtClean="0">
                          <a:latin typeface="Candara"/>
                          <a:cs typeface="Candara"/>
                        </a:rPr>
                        <a:t> </a:t>
                      </a:r>
                      <a:r>
                        <a:rPr lang="en-US" altLang="zh-CN" sz="2200" dirty="0" smtClean="0">
                          <a:latin typeface="Candara"/>
                          <a:cs typeface="Candara"/>
                        </a:rPr>
                        <a:t>to</a:t>
                      </a:r>
                      <a:r>
                        <a:rPr lang="zh-CN" altLang="en-US" sz="2200" dirty="0" smtClean="0">
                          <a:latin typeface="Candara"/>
                          <a:cs typeface="Candara"/>
                        </a:rPr>
                        <a:t> </a:t>
                      </a:r>
                      <a:r>
                        <a:rPr lang="en-US" altLang="zh-CN" sz="2200" dirty="0" smtClean="0">
                          <a:latin typeface="Candara"/>
                          <a:cs typeface="Candara"/>
                        </a:rPr>
                        <a:t>run</a:t>
                      </a:r>
                      <a:r>
                        <a:rPr lang="zh-CN" altLang="en-US" sz="2200" dirty="0" smtClean="0">
                          <a:latin typeface="Candara"/>
                          <a:cs typeface="Candara"/>
                        </a:rPr>
                        <a:t> </a:t>
                      </a:r>
                      <a:r>
                        <a:rPr lang="en-US" altLang="zh-CN" sz="2200" dirty="0" smtClean="0">
                          <a:latin typeface="Candara"/>
                          <a:cs typeface="Candara"/>
                        </a:rPr>
                        <a:t>concurrently</a:t>
                      </a:r>
                      <a:r>
                        <a:rPr lang="zh-CN" altLang="en-US" sz="2200" dirty="0" smtClean="0">
                          <a:latin typeface="Candara"/>
                          <a:cs typeface="Candara"/>
                        </a:rPr>
                        <a:t> </a:t>
                      </a:r>
                      <a:r>
                        <a:rPr lang="en-US" altLang="zh-CN" sz="2200" dirty="0" smtClean="0">
                          <a:latin typeface="Candara"/>
                          <a:cs typeface="Candara"/>
                        </a:rPr>
                        <a:t>with</a:t>
                      </a:r>
                      <a:r>
                        <a:rPr lang="zh-CN" altLang="en-US" sz="2200" dirty="0" smtClean="0">
                          <a:latin typeface="Candara"/>
                          <a:cs typeface="Candara"/>
                        </a:rPr>
                        <a:t> </a:t>
                      </a:r>
                      <a:r>
                        <a:rPr lang="en-US" altLang="zh-CN" sz="2200" dirty="0" smtClean="0">
                          <a:latin typeface="Candara"/>
                          <a:cs typeface="Candara"/>
                        </a:rPr>
                        <a:t>guest</a:t>
                      </a:r>
                      <a:r>
                        <a:rPr lang="zh-CN" altLang="en-US" sz="2200" dirty="0" smtClean="0">
                          <a:latin typeface="Candara"/>
                          <a:cs typeface="Candara"/>
                        </a:rPr>
                        <a:t> </a:t>
                      </a:r>
                      <a:r>
                        <a:rPr lang="en-US" altLang="zh-CN" sz="2200" dirty="0" smtClean="0">
                          <a:latin typeface="Candara"/>
                          <a:cs typeface="Candara"/>
                        </a:rPr>
                        <a:t>VM</a:t>
                      </a:r>
                    </a:p>
                  </a:txBody>
                  <a:tcPr anchor="ctr"/>
                </a:tc>
              </a:tr>
              <a:tr h="836332"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</a:pPr>
                      <a:r>
                        <a:rPr lang="en-US" sz="2200" dirty="0" smtClean="0">
                          <a:latin typeface="Candara"/>
                          <a:cs typeface="Candara"/>
                        </a:rPr>
                        <a:t>Data</a:t>
                      </a:r>
                      <a:r>
                        <a:rPr lang="zh-CN" altLang="en-US" sz="2200" dirty="0" smtClean="0">
                          <a:latin typeface="Candara"/>
                          <a:cs typeface="Candara"/>
                        </a:rPr>
                        <a:t> </a:t>
                      </a:r>
                      <a:r>
                        <a:rPr lang="en-US" altLang="zh-CN" sz="2200" dirty="0" smtClean="0">
                          <a:latin typeface="Candara"/>
                          <a:cs typeface="Candara"/>
                        </a:rPr>
                        <a:t>inconsistency</a:t>
                      </a:r>
                      <a:endParaRPr lang="en-US" sz="2200" dirty="0">
                        <a:latin typeface="Candara"/>
                        <a:cs typeface="Candar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40000"/>
                        </a:lnSpc>
                      </a:pPr>
                      <a:r>
                        <a:rPr lang="en-US" sz="2200" dirty="0" smtClean="0">
                          <a:latin typeface="Candara"/>
                          <a:cs typeface="Candara"/>
                        </a:rPr>
                        <a:t>Strong</a:t>
                      </a:r>
                      <a:r>
                        <a:rPr lang="zh-CN" altLang="en-US" sz="2200" dirty="0" smtClean="0">
                          <a:latin typeface="Candara"/>
                          <a:cs typeface="Candara"/>
                        </a:rPr>
                        <a:t> </a:t>
                      </a:r>
                      <a:r>
                        <a:rPr lang="en-US" altLang="zh-CN" sz="2200" dirty="0" smtClean="0">
                          <a:latin typeface="Candara"/>
                          <a:cs typeface="Candara"/>
                        </a:rPr>
                        <a:t>atomicity</a:t>
                      </a:r>
                      <a:endParaRPr lang="en-US" sz="2200" dirty="0">
                        <a:latin typeface="Candara"/>
                        <a:cs typeface="Candar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u="sng" dirty="0" smtClean="0">
                          <a:latin typeface="Candara"/>
                          <a:cs typeface="Candara"/>
                        </a:rPr>
                        <a:t>P</a:t>
                      </a:r>
                      <a:r>
                        <a:rPr lang="en-US" altLang="zh-CN" sz="2200" u="sng" dirty="0" smtClean="0">
                          <a:latin typeface="Candara"/>
                          <a:cs typeface="Candara"/>
                        </a:rPr>
                        <a:t>ut related sync states</a:t>
                      </a:r>
                      <a:r>
                        <a:rPr lang="en-US" altLang="zh-CN" sz="2200" u="sng" baseline="0" dirty="0" smtClean="0">
                          <a:latin typeface="Candara"/>
                          <a:cs typeface="Candara"/>
                        </a:rPr>
                        <a:t> (e.g., locks) </a:t>
                      </a:r>
                      <a:r>
                        <a:rPr lang="en-US" altLang="zh-CN" sz="2200" u="sng" dirty="0" smtClean="0">
                          <a:latin typeface="Candara"/>
                          <a:cs typeface="Candara"/>
                        </a:rPr>
                        <a:t>in</a:t>
                      </a:r>
                      <a:r>
                        <a:rPr lang="zh-CN" altLang="en-US" sz="2200" u="sng" dirty="0" smtClean="0">
                          <a:latin typeface="Candara"/>
                          <a:cs typeface="Candara"/>
                        </a:rPr>
                        <a:t> </a:t>
                      </a:r>
                      <a:r>
                        <a:rPr lang="en-US" altLang="zh-CN" sz="2200" u="sng" dirty="0" smtClean="0">
                          <a:latin typeface="Candara"/>
                          <a:cs typeface="Candara"/>
                        </a:rPr>
                        <a:t>read</a:t>
                      </a:r>
                      <a:r>
                        <a:rPr lang="zh-CN" altLang="en-US" sz="2200" u="sng" dirty="0" smtClean="0">
                          <a:latin typeface="Candara"/>
                          <a:cs typeface="Candara"/>
                        </a:rPr>
                        <a:t> </a:t>
                      </a:r>
                      <a:r>
                        <a:rPr lang="en-US" altLang="zh-CN" sz="2200" u="sng" dirty="0" smtClean="0">
                          <a:latin typeface="Candara"/>
                          <a:cs typeface="Candara"/>
                        </a:rPr>
                        <a:t>set</a:t>
                      </a:r>
                      <a:r>
                        <a:rPr lang="en-US" altLang="zh-CN" sz="2200" u="sng" baseline="0" dirty="0" smtClean="0">
                          <a:latin typeface="Candara"/>
                          <a:cs typeface="Candara"/>
                        </a:rPr>
                        <a:t> </a:t>
                      </a:r>
                      <a:r>
                        <a:rPr lang="en-US" altLang="zh-CN" sz="2200" baseline="0" dirty="0" smtClean="0">
                          <a:latin typeface="Candara"/>
                          <a:cs typeface="Candara"/>
                        </a:rPr>
                        <a:t>to ensure a consistent view</a:t>
                      </a:r>
                      <a:endParaRPr lang="en-US" sz="2200" dirty="0" smtClean="0">
                        <a:latin typeface="Candara"/>
                        <a:cs typeface="Candara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3772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Rectangle 77"/>
          <p:cNvSpPr/>
          <p:nvPr/>
        </p:nvSpPr>
        <p:spPr>
          <a:xfrm>
            <a:off x="5445196" y="3394980"/>
            <a:ext cx="1752600" cy="18113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zh-CN" dirty="0" err="1">
                <a:solidFill>
                  <a:srgbClr val="00B0F0"/>
                </a:solidFill>
                <a:latin typeface="Candara"/>
                <a:cs typeface="Candara"/>
              </a:rPr>
              <a:t>TxIntro</a:t>
            </a:r>
            <a:r>
              <a:rPr lang="en-US" altLang="en-US" dirty="0">
                <a:solidFill>
                  <a:srgbClr val="00B0F0"/>
                </a:solidFill>
                <a:latin typeface="Candara"/>
                <a:cs typeface="Candara"/>
              </a:rPr>
              <a:t>: Passive Monitoring</a:t>
            </a:r>
            <a:endParaRPr lang="en-US" dirty="0">
              <a:solidFill>
                <a:srgbClr val="00B0F0"/>
              </a:solidFill>
              <a:latin typeface="Candara"/>
              <a:cs typeface="Candara"/>
            </a:endParaRPr>
          </a:p>
        </p:txBody>
      </p:sp>
      <p:sp>
        <p:nvSpPr>
          <p:cNvPr id="70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45518"/>
          </a:xfrm>
        </p:spPr>
        <p:txBody>
          <a:bodyPr>
            <a:normAutofit/>
          </a:bodyPr>
          <a:lstStyle/>
          <a:p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Dedicate a standby (virtual) core to monitor changes to critical data of all VMs </a:t>
            </a:r>
          </a:p>
          <a:p>
            <a:pPr lvl="1"/>
            <a:r>
              <a:rPr lang="en-US" altLang="zh-CN" sz="2400" dirty="0">
                <a:latin typeface="Candara"/>
                <a:cs typeface="Candara"/>
              </a:rPr>
              <a:t>Add critical data to read-</a:t>
            </a:r>
            <a:r>
              <a:rPr lang="en-US" altLang="zh-CN" sz="2400" dirty="0" smtClean="0">
                <a:latin typeface="Candara"/>
                <a:cs typeface="Candara"/>
              </a:rPr>
              <a:t>set, e.g., IDT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table,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system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call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table, module lists</a:t>
            </a:r>
          </a:p>
        </p:txBody>
      </p:sp>
      <p:sp>
        <p:nvSpPr>
          <p:cNvPr id="6" name="Rectangle 5"/>
          <p:cNvSpPr/>
          <p:nvPr/>
        </p:nvSpPr>
        <p:spPr>
          <a:xfrm>
            <a:off x="1614816" y="3394980"/>
            <a:ext cx="3352800" cy="1963700"/>
          </a:xfrm>
          <a:prstGeom prst="rect">
            <a:avLst/>
          </a:prstGeom>
          <a:solidFill>
            <a:srgbClr val="FDEADA"/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462416" y="5511080"/>
            <a:ext cx="5867400" cy="519518"/>
          </a:xfrm>
          <a:prstGeom prst="rect">
            <a:avLst/>
          </a:prstGeom>
          <a:solidFill>
            <a:srgbClr val="FDEADA"/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348616" y="3500096"/>
            <a:ext cx="1752600" cy="18585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546178" y="3472182"/>
            <a:ext cx="1477243" cy="4616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en-US" altLang="zh-CN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Guest</a:t>
            </a:r>
            <a:r>
              <a:rPr lang="zh-CN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VM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3168448" y="3346659"/>
            <a:ext cx="1750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Mgmt</a:t>
            </a:r>
            <a:r>
              <a:rPr lang="zh-CN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VM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462119" y="5409641"/>
            <a:ext cx="91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mapping</a:t>
            </a:r>
            <a:endParaRPr lang="en-US" sz="1400" dirty="0"/>
          </a:p>
        </p:txBody>
      </p:sp>
      <p:sp>
        <p:nvSpPr>
          <p:cNvPr id="74" name="TextBox 73"/>
          <p:cNvSpPr txBox="1"/>
          <p:nvPr/>
        </p:nvSpPr>
        <p:spPr>
          <a:xfrm>
            <a:off x="1448460" y="5615636"/>
            <a:ext cx="17199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Hypervisor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</p:txBody>
      </p:sp>
      <p:cxnSp>
        <p:nvCxnSpPr>
          <p:cNvPr id="85" name="Straight Connector 84"/>
          <p:cNvCxnSpPr/>
          <p:nvPr/>
        </p:nvCxnSpPr>
        <p:spPr>
          <a:xfrm flipV="1">
            <a:off x="2989731" y="3394980"/>
            <a:ext cx="0" cy="203990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5" name="Rectangle 114"/>
          <p:cNvSpPr/>
          <p:nvPr/>
        </p:nvSpPr>
        <p:spPr>
          <a:xfrm>
            <a:off x="4360226" y="6193504"/>
            <a:ext cx="2362200" cy="381000"/>
          </a:xfrm>
          <a:prstGeom prst="rect">
            <a:avLst/>
          </a:prstGeom>
          <a:solidFill>
            <a:srgbClr val="FFFFFF"/>
          </a:solidFill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ectangle 115"/>
          <p:cNvSpPr/>
          <p:nvPr/>
        </p:nvSpPr>
        <p:spPr>
          <a:xfrm>
            <a:off x="4588826" y="6193504"/>
            <a:ext cx="785518" cy="381000"/>
          </a:xfrm>
          <a:prstGeom prst="rect">
            <a:avLst/>
          </a:prstGeom>
          <a:solidFill>
            <a:srgbClr val="FFAE05"/>
          </a:solidFill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1815056" y="4745996"/>
            <a:ext cx="952522" cy="482600"/>
            <a:chOff x="144623" y="3144412"/>
            <a:chExt cx="952522" cy="482600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4623" y="3144412"/>
              <a:ext cx="952522" cy="482600"/>
            </a:xfrm>
            <a:prstGeom prst="rect">
              <a:avLst/>
            </a:prstGeom>
          </p:spPr>
        </p:pic>
        <p:sp>
          <p:nvSpPr>
            <p:cNvPr id="32" name="TextBox 31"/>
            <p:cNvSpPr txBox="1"/>
            <p:nvPr/>
          </p:nvSpPr>
          <p:spPr>
            <a:xfrm>
              <a:off x="273462" y="3152281"/>
              <a:ext cx="675478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1400" b="1" dirty="0" smtClean="0">
                  <a:latin typeface="Candara"/>
                  <a:cs typeface="Candara"/>
                </a:rPr>
                <a:t>Critical</a:t>
              </a:r>
              <a:r>
                <a:rPr lang="zh-CN" altLang="en-US" sz="1400" b="1" dirty="0" smtClean="0">
                  <a:latin typeface="Candara"/>
                  <a:cs typeface="Candara"/>
                </a:rPr>
                <a:t> </a:t>
              </a:r>
              <a:r>
                <a:rPr lang="en-US" altLang="zh-CN" sz="1400" b="1" dirty="0" smtClean="0">
                  <a:latin typeface="Candara"/>
                  <a:cs typeface="Candara"/>
                </a:rPr>
                <a:t>Data</a:t>
              </a:r>
              <a:endParaRPr lang="en-US" sz="1400" b="1" dirty="0">
                <a:latin typeface="Candara"/>
                <a:cs typeface="Candara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5417339" y="4753865"/>
            <a:ext cx="952522" cy="482600"/>
            <a:chOff x="144623" y="3144412"/>
            <a:chExt cx="952522" cy="482600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4623" y="3144412"/>
              <a:ext cx="952522" cy="482600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273462" y="3152281"/>
              <a:ext cx="675478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1400" b="1" dirty="0" smtClean="0">
                  <a:latin typeface="Candara"/>
                  <a:cs typeface="Candara"/>
                </a:rPr>
                <a:t>Critical</a:t>
              </a:r>
              <a:r>
                <a:rPr lang="zh-CN" altLang="en-US" sz="1400" b="1" dirty="0" smtClean="0">
                  <a:latin typeface="Candara"/>
                  <a:cs typeface="Candara"/>
                </a:rPr>
                <a:t> </a:t>
              </a:r>
              <a:r>
                <a:rPr lang="en-US" altLang="zh-CN" sz="1400" b="1" dirty="0" smtClean="0">
                  <a:latin typeface="Candara"/>
                  <a:cs typeface="Candara"/>
                </a:rPr>
                <a:t>Data</a:t>
              </a:r>
              <a:endParaRPr lang="en-US" sz="1400" b="1" dirty="0">
                <a:latin typeface="Candara"/>
                <a:cs typeface="Candara"/>
              </a:endParaRPr>
            </a:p>
          </p:txBody>
        </p:sp>
      </p:grpSp>
      <p:cxnSp>
        <p:nvCxnSpPr>
          <p:cNvPr id="45" name="Curved Connector 44"/>
          <p:cNvCxnSpPr>
            <a:stCxn id="39" idx="2"/>
            <a:endCxn id="116" idx="0"/>
          </p:cNvCxnSpPr>
          <p:nvPr/>
        </p:nvCxnSpPr>
        <p:spPr>
          <a:xfrm rot="5400000">
            <a:off x="4959074" y="5258977"/>
            <a:ext cx="957039" cy="912015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urved Connector 48"/>
          <p:cNvCxnSpPr>
            <a:stCxn id="35" idx="2"/>
            <a:endCxn id="116" idx="0"/>
          </p:cNvCxnSpPr>
          <p:nvPr/>
        </p:nvCxnSpPr>
        <p:spPr>
          <a:xfrm rot="16200000" flipH="1">
            <a:off x="3153997" y="4365916"/>
            <a:ext cx="964908" cy="2690268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5808026" y="6193504"/>
            <a:ext cx="422117" cy="381000"/>
          </a:xfrm>
          <a:prstGeom prst="rect">
            <a:avLst/>
          </a:prstGeom>
          <a:solidFill>
            <a:srgbClr val="FFAE05"/>
          </a:solidFill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3422260" y="6196346"/>
            <a:ext cx="905371" cy="369332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r>
              <a:rPr lang="en-US" dirty="0" smtClean="0">
                <a:latin typeface="Candara"/>
                <a:cs typeface="Candara"/>
              </a:rPr>
              <a:t>Memory</a:t>
            </a:r>
            <a:endParaRPr lang="en-US" dirty="0">
              <a:latin typeface="Candara"/>
              <a:cs typeface="Candara"/>
            </a:endParaRPr>
          </a:p>
        </p:txBody>
      </p:sp>
      <p:pic>
        <p:nvPicPr>
          <p:cNvPr id="72" name="Picture 71" descr="thread-r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985" y="3884747"/>
            <a:ext cx="203501" cy="569803"/>
          </a:xfrm>
          <a:prstGeom prst="rect">
            <a:avLst/>
          </a:prstGeom>
          <a:ln w="19050" cmpd="sng">
            <a:solidFill>
              <a:srgbClr val="D2567D"/>
            </a:solidFill>
            <a:prstDash val="sysDash"/>
          </a:ln>
        </p:spPr>
      </p:pic>
      <p:cxnSp>
        <p:nvCxnSpPr>
          <p:cNvPr id="75" name="Curved Connector 74"/>
          <p:cNvCxnSpPr>
            <a:stCxn id="72" idx="3"/>
            <a:endCxn id="32" idx="0"/>
          </p:cNvCxnSpPr>
          <p:nvPr/>
        </p:nvCxnSpPr>
        <p:spPr>
          <a:xfrm>
            <a:off x="1981486" y="4169649"/>
            <a:ext cx="300148" cy="584216"/>
          </a:xfrm>
          <a:prstGeom prst="curvedConnector2">
            <a:avLst/>
          </a:prstGeom>
          <a:ln>
            <a:solidFill>
              <a:srgbClr val="FF0000"/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11080253" y="360084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64829" y="3841791"/>
            <a:ext cx="13105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en-US" b="1" dirty="0" smtClean="0">
                <a:solidFill>
                  <a:srgbClr val="FF0000"/>
                </a:solidFill>
                <a:latin typeface="Candara"/>
                <a:cs typeface="Candara"/>
              </a:rPr>
              <a:t>Passive</a:t>
            </a:r>
          </a:p>
          <a:p>
            <a:pPr algn="r"/>
            <a:r>
              <a:rPr lang="en-US" altLang="en-US" b="1" dirty="0" smtClean="0">
                <a:solidFill>
                  <a:srgbClr val="FF0000"/>
                </a:solidFill>
                <a:latin typeface="Candara"/>
                <a:cs typeface="Candara"/>
              </a:rPr>
              <a:t>Monitoring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9" name="Straight Arrow Connector 8"/>
          <p:cNvCxnSpPr>
            <a:stCxn id="3" idx="3"/>
          </p:cNvCxnSpPr>
          <p:nvPr/>
        </p:nvCxnSpPr>
        <p:spPr>
          <a:xfrm>
            <a:off x="1375367" y="4164957"/>
            <a:ext cx="402618" cy="1792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51324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Rectangle 77"/>
          <p:cNvSpPr/>
          <p:nvPr/>
        </p:nvSpPr>
        <p:spPr>
          <a:xfrm>
            <a:off x="5445196" y="3394980"/>
            <a:ext cx="1752600" cy="18113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zh-CN" dirty="0" err="1">
                <a:solidFill>
                  <a:srgbClr val="00B0F0"/>
                </a:solidFill>
                <a:latin typeface="Candara"/>
                <a:cs typeface="Candara"/>
              </a:rPr>
              <a:t>TxIntro</a:t>
            </a:r>
            <a:r>
              <a:rPr lang="en-US" altLang="zh-CN" dirty="0">
                <a:solidFill>
                  <a:srgbClr val="00B0F0"/>
                </a:solidFill>
                <a:latin typeface="Candara"/>
                <a:cs typeface="Candara"/>
              </a:rPr>
              <a:t>:</a:t>
            </a:r>
            <a:r>
              <a:rPr lang="zh-CN" altLang="en-US" dirty="0">
                <a:solidFill>
                  <a:srgbClr val="00B0F0"/>
                </a:solidFill>
                <a:latin typeface="Candara"/>
                <a:cs typeface="Candara"/>
              </a:rPr>
              <a:t> </a:t>
            </a:r>
            <a:r>
              <a:rPr lang="en-US" altLang="zh-CN" dirty="0">
                <a:solidFill>
                  <a:srgbClr val="00B0F0"/>
                </a:solidFill>
                <a:latin typeface="Candara"/>
                <a:cs typeface="Candara"/>
              </a:rPr>
              <a:t>Timely</a:t>
            </a:r>
            <a:r>
              <a:rPr lang="zh-CN" altLang="en-US" dirty="0">
                <a:solidFill>
                  <a:srgbClr val="00B0F0"/>
                </a:solidFill>
                <a:latin typeface="Candara"/>
                <a:cs typeface="Candara"/>
              </a:rPr>
              <a:t> </a:t>
            </a:r>
            <a:r>
              <a:rPr lang="en-US" altLang="zh-CN" dirty="0">
                <a:solidFill>
                  <a:srgbClr val="00B0F0"/>
                </a:solidFill>
                <a:latin typeface="Candara"/>
                <a:cs typeface="Candara"/>
              </a:rPr>
              <a:t>Trigger</a:t>
            </a:r>
            <a:r>
              <a:rPr lang="zh-CN" altLang="en-US" dirty="0">
                <a:solidFill>
                  <a:srgbClr val="00B0F0"/>
                </a:solidFill>
                <a:latin typeface="Candara"/>
                <a:cs typeface="Candara"/>
              </a:rPr>
              <a:t> </a:t>
            </a:r>
            <a:r>
              <a:rPr lang="en-US" altLang="zh-CN" dirty="0">
                <a:solidFill>
                  <a:srgbClr val="00B0F0"/>
                </a:solidFill>
                <a:latin typeface="Candara"/>
                <a:cs typeface="Candara"/>
              </a:rPr>
              <a:t>VMI</a:t>
            </a:r>
            <a:endParaRPr lang="en-US" dirty="0">
              <a:solidFill>
                <a:srgbClr val="00B0F0"/>
              </a:solidFill>
              <a:latin typeface="Candara"/>
              <a:cs typeface="Candara"/>
            </a:endParaRPr>
          </a:p>
        </p:txBody>
      </p:sp>
      <p:sp>
        <p:nvSpPr>
          <p:cNvPr id="70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45518"/>
          </a:xfrm>
        </p:spPr>
        <p:txBody>
          <a:bodyPr>
            <a:normAutofit/>
          </a:bodyPr>
          <a:lstStyle/>
          <a:p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Any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modification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of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critical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data triggers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VMI</a:t>
            </a:r>
          </a:p>
          <a:p>
            <a:pPr lvl="1"/>
            <a:r>
              <a:rPr lang="en-US" altLang="zh-CN" sz="2400" dirty="0" smtClean="0">
                <a:latin typeface="Candara"/>
                <a:cs typeface="Candara"/>
              </a:rPr>
              <a:t>E.g., rootkit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tampers with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system call table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entries</a:t>
            </a:r>
          </a:p>
        </p:txBody>
      </p:sp>
      <p:sp>
        <p:nvSpPr>
          <p:cNvPr id="6" name="Rectangle 5"/>
          <p:cNvSpPr/>
          <p:nvPr/>
        </p:nvSpPr>
        <p:spPr>
          <a:xfrm>
            <a:off x="1614816" y="3394980"/>
            <a:ext cx="3352800" cy="1963700"/>
          </a:xfrm>
          <a:prstGeom prst="rect">
            <a:avLst/>
          </a:prstGeom>
          <a:solidFill>
            <a:srgbClr val="FDEADA"/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462416" y="5511080"/>
            <a:ext cx="5867400" cy="519518"/>
          </a:xfrm>
          <a:prstGeom prst="rect">
            <a:avLst/>
          </a:prstGeom>
          <a:solidFill>
            <a:srgbClr val="FDEADA"/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348616" y="3500096"/>
            <a:ext cx="1752600" cy="18585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5" name="Straight Connector 84"/>
          <p:cNvCxnSpPr/>
          <p:nvPr/>
        </p:nvCxnSpPr>
        <p:spPr>
          <a:xfrm flipV="1">
            <a:off x="2989731" y="3394980"/>
            <a:ext cx="0" cy="203990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5" name="Rectangle 114"/>
          <p:cNvSpPr/>
          <p:nvPr/>
        </p:nvSpPr>
        <p:spPr>
          <a:xfrm>
            <a:off x="4360226" y="6193504"/>
            <a:ext cx="2362200" cy="381000"/>
          </a:xfrm>
          <a:prstGeom prst="rect">
            <a:avLst/>
          </a:prstGeom>
          <a:solidFill>
            <a:srgbClr val="FFFFFF"/>
          </a:solidFill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ectangle 115"/>
          <p:cNvSpPr/>
          <p:nvPr/>
        </p:nvSpPr>
        <p:spPr>
          <a:xfrm>
            <a:off x="4588826" y="6193504"/>
            <a:ext cx="785518" cy="381000"/>
          </a:xfrm>
          <a:prstGeom prst="rect">
            <a:avLst/>
          </a:prstGeom>
          <a:solidFill>
            <a:srgbClr val="FFAE05"/>
          </a:solidFill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1815056" y="4745996"/>
            <a:ext cx="952522" cy="482600"/>
            <a:chOff x="144623" y="3144412"/>
            <a:chExt cx="952522" cy="482600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4623" y="3144412"/>
              <a:ext cx="952522" cy="482600"/>
            </a:xfrm>
            <a:prstGeom prst="rect">
              <a:avLst/>
            </a:prstGeom>
          </p:spPr>
        </p:pic>
        <p:sp>
          <p:nvSpPr>
            <p:cNvPr id="32" name="TextBox 31"/>
            <p:cNvSpPr txBox="1"/>
            <p:nvPr/>
          </p:nvSpPr>
          <p:spPr>
            <a:xfrm>
              <a:off x="273462" y="3152281"/>
              <a:ext cx="675478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1400" b="1" dirty="0" smtClean="0">
                  <a:latin typeface="Candara"/>
                  <a:cs typeface="Candara"/>
                </a:rPr>
                <a:t>Critical</a:t>
              </a:r>
              <a:r>
                <a:rPr lang="zh-CN" altLang="en-US" sz="1400" b="1" dirty="0" smtClean="0">
                  <a:latin typeface="Candara"/>
                  <a:cs typeface="Candara"/>
                </a:rPr>
                <a:t> </a:t>
              </a:r>
              <a:r>
                <a:rPr lang="en-US" altLang="zh-CN" sz="1400" b="1" dirty="0" smtClean="0">
                  <a:latin typeface="Candara"/>
                  <a:cs typeface="Candara"/>
                </a:rPr>
                <a:t>Data</a:t>
              </a:r>
              <a:endParaRPr lang="en-US" sz="1400" b="1" dirty="0">
                <a:latin typeface="Candara"/>
                <a:cs typeface="Candara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5417339" y="4753865"/>
            <a:ext cx="952522" cy="482600"/>
            <a:chOff x="144623" y="3144412"/>
            <a:chExt cx="952522" cy="482600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4623" y="3144412"/>
              <a:ext cx="952522" cy="482600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273462" y="3152281"/>
              <a:ext cx="675478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1400" b="1" dirty="0" smtClean="0">
                  <a:latin typeface="Candara"/>
                  <a:cs typeface="Candara"/>
                </a:rPr>
                <a:t>Critical</a:t>
              </a:r>
              <a:r>
                <a:rPr lang="zh-CN" altLang="en-US" sz="1400" b="1" dirty="0" smtClean="0">
                  <a:latin typeface="Candara"/>
                  <a:cs typeface="Candara"/>
                </a:rPr>
                <a:t> </a:t>
              </a:r>
              <a:r>
                <a:rPr lang="en-US" altLang="zh-CN" sz="1400" b="1" dirty="0" smtClean="0">
                  <a:latin typeface="Candara"/>
                  <a:cs typeface="Candara"/>
                </a:rPr>
                <a:t>Data</a:t>
              </a:r>
              <a:endParaRPr lang="en-US" sz="1400" b="1" dirty="0">
                <a:latin typeface="Candara"/>
                <a:cs typeface="Candara"/>
              </a:endParaRPr>
            </a:p>
          </p:txBody>
        </p:sp>
      </p:grpSp>
      <p:cxnSp>
        <p:nvCxnSpPr>
          <p:cNvPr id="45" name="Curved Connector 44"/>
          <p:cNvCxnSpPr>
            <a:stCxn id="39" idx="2"/>
            <a:endCxn id="116" idx="0"/>
          </p:cNvCxnSpPr>
          <p:nvPr/>
        </p:nvCxnSpPr>
        <p:spPr>
          <a:xfrm rot="5400000">
            <a:off x="4959074" y="5258977"/>
            <a:ext cx="957039" cy="912015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urved Connector 48"/>
          <p:cNvCxnSpPr>
            <a:stCxn id="35" idx="2"/>
            <a:endCxn id="116" idx="0"/>
          </p:cNvCxnSpPr>
          <p:nvPr/>
        </p:nvCxnSpPr>
        <p:spPr>
          <a:xfrm rot="16200000" flipH="1">
            <a:off x="3153997" y="4365916"/>
            <a:ext cx="964908" cy="2690268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5808026" y="6193504"/>
            <a:ext cx="422117" cy="381000"/>
          </a:xfrm>
          <a:prstGeom prst="rect">
            <a:avLst/>
          </a:prstGeom>
          <a:solidFill>
            <a:srgbClr val="FFAE05"/>
          </a:solidFill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2" name="Picture 71" descr="thread-r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985" y="3884747"/>
            <a:ext cx="203501" cy="569803"/>
          </a:xfrm>
          <a:prstGeom prst="rect">
            <a:avLst/>
          </a:prstGeom>
          <a:ln w="19050" cmpd="sng">
            <a:solidFill>
              <a:srgbClr val="D2567D"/>
            </a:solidFill>
            <a:prstDash val="sysDash"/>
          </a:ln>
        </p:spPr>
      </p:pic>
      <p:sp>
        <p:nvSpPr>
          <p:cNvPr id="55" name="TextBox 54"/>
          <p:cNvSpPr txBox="1"/>
          <p:nvPr/>
        </p:nvSpPr>
        <p:spPr>
          <a:xfrm>
            <a:off x="11080253" y="360084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28" name="Picture 27" descr="thread-b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5705" y="4057366"/>
            <a:ext cx="203501" cy="569803"/>
          </a:xfrm>
          <a:prstGeom prst="rect">
            <a:avLst/>
          </a:prstGeom>
          <a:ln w="19050" cmpd="sng">
            <a:solidFill>
              <a:schemeClr val="tx1"/>
            </a:solidFill>
            <a:prstDash val="sysDash"/>
          </a:ln>
        </p:spPr>
      </p:pic>
      <p:cxnSp>
        <p:nvCxnSpPr>
          <p:cNvPr id="29" name="Curved Connector 28"/>
          <p:cNvCxnSpPr>
            <a:stCxn id="28" idx="1"/>
            <a:endCxn id="40" idx="0"/>
          </p:cNvCxnSpPr>
          <p:nvPr/>
        </p:nvCxnSpPr>
        <p:spPr>
          <a:xfrm rot="10800000" flipV="1">
            <a:off x="5883917" y="4342268"/>
            <a:ext cx="221788" cy="419466"/>
          </a:xfrm>
          <a:prstGeom prst="curvedConnector2">
            <a:avLst/>
          </a:prstGeom>
          <a:ln>
            <a:solidFill>
              <a:schemeClr val="tx1"/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1" name="Picture 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5000" y="4745997"/>
            <a:ext cx="482600" cy="482600"/>
          </a:xfrm>
          <a:prstGeom prst="rect">
            <a:avLst/>
          </a:prstGeom>
        </p:spPr>
      </p:pic>
      <p:cxnSp>
        <p:nvCxnSpPr>
          <p:cNvPr id="42" name="Curved Connector 41"/>
          <p:cNvCxnSpPr>
            <a:stCxn id="28" idx="3"/>
          </p:cNvCxnSpPr>
          <p:nvPr/>
        </p:nvCxnSpPr>
        <p:spPr>
          <a:xfrm>
            <a:off x="6309206" y="4342268"/>
            <a:ext cx="417094" cy="419467"/>
          </a:xfrm>
          <a:prstGeom prst="curvedConnector2">
            <a:avLst/>
          </a:prstGeom>
          <a:ln>
            <a:solidFill>
              <a:schemeClr val="tx1"/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urved Connector 42"/>
          <p:cNvCxnSpPr/>
          <p:nvPr/>
        </p:nvCxnSpPr>
        <p:spPr>
          <a:xfrm flipV="1">
            <a:off x="1981486" y="4169649"/>
            <a:ext cx="1412622" cy="1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6" name="Group 45"/>
          <p:cNvGrpSpPr/>
          <p:nvPr/>
        </p:nvGrpSpPr>
        <p:grpSpPr>
          <a:xfrm>
            <a:off x="3394108" y="4010546"/>
            <a:ext cx="206748" cy="348672"/>
            <a:chOff x="3394108" y="3784146"/>
            <a:chExt cx="206748" cy="348672"/>
          </a:xfrm>
        </p:grpSpPr>
        <p:pic>
          <p:nvPicPr>
            <p:cNvPr id="47" name="Picture 46" descr="thread-r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94108" y="3785273"/>
              <a:ext cx="124123" cy="347545"/>
            </a:xfrm>
            <a:prstGeom prst="rect">
              <a:avLst/>
            </a:prstGeom>
            <a:ln w="19050" cmpd="sng">
              <a:noFill/>
              <a:prstDash val="sysDash"/>
            </a:ln>
          </p:spPr>
        </p:pic>
        <p:pic>
          <p:nvPicPr>
            <p:cNvPr id="48" name="Picture 47" descr="thread-r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733" y="3784146"/>
              <a:ext cx="124123" cy="347545"/>
            </a:xfrm>
            <a:prstGeom prst="rect">
              <a:avLst/>
            </a:prstGeom>
            <a:ln w="19050" cmpd="sng">
              <a:noFill/>
              <a:prstDash val="sysDash"/>
            </a:ln>
          </p:spPr>
        </p:pic>
      </p:grpSp>
      <p:cxnSp>
        <p:nvCxnSpPr>
          <p:cNvPr id="50" name="Curved Connector 49"/>
          <p:cNvCxnSpPr/>
          <p:nvPr/>
        </p:nvCxnSpPr>
        <p:spPr>
          <a:xfrm>
            <a:off x="1981486" y="4169649"/>
            <a:ext cx="300148" cy="584216"/>
          </a:xfrm>
          <a:prstGeom prst="curvedConnector2">
            <a:avLst/>
          </a:prstGeom>
          <a:ln>
            <a:solidFill>
              <a:srgbClr val="FF0000"/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3023377" y="3678018"/>
            <a:ext cx="1438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ndara"/>
                <a:cs typeface="Candara"/>
              </a:rPr>
              <a:t>VMI process</a:t>
            </a:r>
            <a:endParaRPr lang="en-US" dirty="0">
              <a:latin typeface="Candara"/>
              <a:cs typeface="Candara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546178" y="3472182"/>
            <a:ext cx="1477243" cy="4616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en-US" altLang="zh-CN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Guest</a:t>
            </a:r>
            <a:r>
              <a:rPr lang="zh-CN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VM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168448" y="3346659"/>
            <a:ext cx="1750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Mgmt</a:t>
            </a:r>
            <a:r>
              <a:rPr lang="zh-CN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VM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448460" y="5615636"/>
            <a:ext cx="17199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Hypervisor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131560" y="3823050"/>
            <a:ext cx="858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Candara"/>
                <a:cs typeface="Candara"/>
              </a:rPr>
              <a:t>abort</a:t>
            </a:r>
            <a:endParaRPr lang="en-US" dirty="0">
              <a:latin typeface="Candara"/>
              <a:cs typeface="Candara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317085" y="4231906"/>
            <a:ext cx="6470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andara"/>
                <a:cs typeface="Candara"/>
              </a:rPr>
              <a:t>write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3374962" y="6196346"/>
            <a:ext cx="905371" cy="400110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r>
              <a:rPr lang="en-US" sz="2000" dirty="0" smtClean="0">
                <a:latin typeface="Candara"/>
                <a:cs typeface="Candara"/>
              </a:rPr>
              <a:t>Memory</a:t>
            </a:r>
            <a:endParaRPr lang="en-US" sz="2000" dirty="0">
              <a:latin typeface="Candara"/>
              <a:cs typeface="Candara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399054" y="5409641"/>
            <a:ext cx="10840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mapping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3191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zh-CN" dirty="0" err="1">
                <a:solidFill>
                  <a:srgbClr val="00B0F0"/>
                </a:solidFill>
                <a:latin typeface="Candara"/>
                <a:cs typeface="Candara"/>
              </a:rPr>
              <a:t>TxIntro</a:t>
            </a:r>
            <a:r>
              <a:rPr lang="en-US" altLang="zh-CN" dirty="0">
                <a:solidFill>
                  <a:srgbClr val="00B0F0"/>
                </a:solidFill>
                <a:latin typeface="Candara"/>
                <a:cs typeface="Candara"/>
              </a:rPr>
              <a:t>:</a:t>
            </a:r>
            <a:r>
              <a:rPr lang="zh-CN" altLang="en-US" dirty="0">
                <a:solidFill>
                  <a:srgbClr val="00B0F0"/>
                </a:solidFill>
                <a:latin typeface="Candara"/>
                <a:cs typeface="Candara"/>
              </a:rPr>
              <a:t> </a:t>
            </a:r>
            <a:r>
              <a:rPr lang="en-US" altLang="zh-CN" dirty="0">
                <a:solidFill>
                  <a:srgbClr val="00B0F0"/>
                </a:solidFill>
                <a:latin typeface="Candara"/>
                <a:cs typeface="Candara"/>
              </a:rPr>
              <a:t>Active</a:t>
            </a:r>
            <a:r>
              <a:rPr lang="zh-CN" altLang="en-US" dirty="0">
                <a:solidFill>
                  <a:srgbClr val="00B0F0"/>
                </a:solidFill>
                <a:latin typeface="Candara"/>
                <a:cs typeface="Candara"/>
              </a:rPr>
              <a:t> </a:t>
            </a:r>
            <a:r>
              <a:rPr lang="en-US" altLang="zh-CN" dirty="0">
                <a:solidFill>
                  <a:srgbClr val="00B0F0"/>
                </a:solidFill>
                <a:latin typeface="Candara"/>
                <a:cs typeface="Candara"/>
              </a:rPr>
              <a:t>Introspection</a:t>
            </a:r>
            <a:endParaRPr lang="en-US" dirty="0">
              <a:solidFill>
                <a:srgbClr val="00B0F0"/>
              </a:solidFill>
              <a:latin typeface="Candara"/>
              <a:cs typeface="Candara"/>
            </a:endParaRPr>
          </a:p>
        </p:txBody>
      </p:sp>
      <p:sp>
        <p:nvSpPr>
          <p:cNvPr id="70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45518"/>
          </a:xfrm>
        </p:spPr>
        <p:txBody>
          <a:bodyPr>
            <a:normAutofit/>
          </a:bodyPr>
          <a:lstStyle/>
          <a:p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Introspect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kernel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data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structures consistently</a:t>
            </a:r>
          </a:p>
          <a:p>
            <a:pPr lvl="1"/>
            <a:r>
              <a:rPr lang="en-US" altLang="zh-CN" sz="2400" dirty="0" smtClean="0">
                <a:latin typeface="Candara"/>
                <a:cs typeface="Candara"/>
              </a:rPr>
              <a:t>Add related sync states (e.g., locks) to </a:t>
            </a:r>
            <a:r>
              <a:rPr lang="en-US" altLang="zh-CN" sz="2400" dirty="0">
                <a:latin typeface="Candara"/>
                <a:cs typeface="Candara"/>
              </a:rPr>
              <a:t>read-set </a:t>
            </a:r>
            <a:r>
              <a:rPr lang="en-US" altLang="zh-CN" sz="2400" dirty="0" smtClean="0">
                <a:latin typeface="Candara"/>
                <a:cs typeface="Candara"/>
              </a:rPr>
              <a:t>to ensure a consistent view of guest VM</a:t>
            </a:r>
          </a:p>
          <a:p>
            <a:pPr lvl="1"/>
            <a:r>
              <a:rPr lang="en-US" altLang="zh-CN" sz="2400" dirty="0">
                <a:latin typeface="Candara"/>
                <a:cs typeface="Candara"/>
              </a:rPr>
              <a:t>E.g., </a:t>
            </a:r>
            <a:r>
              <a:rPr lang="en-US" altLang="zh-CN" sz="2400" dirty="0" smtClean="0">
                <a:latin typeface="Candara"/>
                <a:cs typeface="Candara"/>
              </a:rPr>
              <a:t>task-</a:t>
            </a:r>
            <a:r>
              <a:rPr lang="en-US" altLang="zh-CN" sz="2400" dirty="0">
                <a:latin typeface="Candara"/>
                <a:cs typeface="Candara"/>
              </a:rPr>
              <a:t>list,</a:t>
            </a:r>
            <a:r>
              <a:rPr lang="zh-CN" altLang="en-US" sz="2400" dirty="0">
                <a:latin typeface="Candara"/>
                <a:cs typeface="Candara"/>
              </a:rPr>
              <a:t> </a:t>
            </a:r>
            <a:r>
              <a:rPr lang="en-US" altLang="zh-CN" sz="2400" dirty="0" err="1" smtClean="0">
                <a:latin typeface="Candara"/>
                <a:cs typeface="Candara"/>
              </a:rPr>
              <a:t>runqueue</a:t>
            </a:r>
            <a:r>
              <a:rPr lang="en-US" altLang="zh-CN" sz="2400" dirty="0">
                <a:latin typeface="Candara"/>
                <a:cs typeface="Candara"/>
              </a:rPr>
              <a:t>,</a:t>
            </a:r>
            <a:r>
              <a:rPr lang="zh-CN" altLang="en-US" sz="2400" dirty="0">
                <a:latin typeface="Candara"/>
                <a:cs typeface="Candara"/>
              </a:rPr>
              <a:t> </a:t>
            </a:r>
            <a:r>
              <a:rPr lang="en-US" altLang="zh-CN" sz="2400" dirty="0">
                <a:latin typeface="Candara"/>
                <a:cs typeface="Candara"/>
              </a:rPr>
              <a:t>module-list</a:t>
            </a:r>
          </a:p>
          <a:p>
            <a:pPr lvl="1"/>
            <a:endParaRPr lang="en-US" altLang="zh-CN" sz="2400" dirty="0">
              <a:latin typeface="Candara"/>
              <a:cs typeface="Candara"/>
            </a:endParaRPr>
          </a:p>
          <a:p>
            <a:pPr lvl="1"/>
            <a:endParaRPr lang="en-US" altLang="zh-CN" sz="2400" dirty="0" smtClean="0">
              <a:latin typeface="Candara"/>
              <a:cs typeface="Candara"/>
            </a:endParaRPr>
          </a:p>
          <a:p>
            <a:endParaRPr lang="en-US" altLang="zh-CN" sz="2800" b="1" dirty="0" smtClean="0">
              <a:latin typeface="Candara"/>
              <a:cs typeface="Candara"/>
            </a:endParaRPr>
          </a:p>
          <a:p>
            <a:endParaRPr lang="en-US" altLang="zh-CN" sz="2800" dirty="0" smtClean="0">
              <a:latin typeface="Candara"/>
              <a:cs typeface="Candara"/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5445196" y="3394980"/>
            <a:ext cx="1752600" cy="18113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614816" y="3394980"/>
            <a:ext cx="3352800" cy="1963700"/>
          </a:xfrm>
          <a:prstGeom prst="rect">
            <a:avLst/>
          </a:prstGeom>
          <a:solidFill>
            <a:srgbClr val="FDEADA"/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462416" y="5511080"/>
            <a:ext cx="5867400" cy="519518"/>
          </a:xfrm>
          <a:prstGeom prst="rect">
            <a:avLst/>
          </a:prstGeom>
          <a:solidFill>
            <a:srgbClr val="FDEADA"/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348616" y="3500096"/>
            <a:ext cx="1752600" cy="18585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TextBox 72"/>
          <p:cNvSpPr txBox="1"/>
          <p:nvPr/>
        </p:nvSpPr>
        <p:spPr>
          <a:xfrm>
            <a:off x="4399054" y="5409641"/>
            <a:ext cx="10840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mapping</a:t>
            </a:r>
            <a:endParaRPr lang="en-US" dirty="0"/>
          </a:p>
        </p:txBody>
      </p:sp>
      <p:cxnSp>
        <p:nvCxnSpPr>
          <p:cNvPr id="85" name="Straight Connector 84"/>
          <p:cNvCxnSpPr/>
          <p:nvPr/>
        </p:nvCxnSpPr>
        <p:spPr>
          <a:xfrm flipV="1">
            <a:off x="2989731" y="3394980"/>
            <a:ext cx="0" cy="203990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5" name="Rectangle 114"/>
          <p:cNvSpPr/>
          <p:nvPr/>
        </p:nvSpPr>
        <p:spPr>
          <a:xfrm>
            <a:off x="4360226" y="6193504"/>
            <a:ext cx="2362200" cy="381000"/>
          </a:xfrm>
          <a:prstGeom prst="rect">
            <a:avLst/>
          </a:prstGeom>
          <a:solidFill>
            <a:srgbClr val="FFFFFF"/>
          </a:solidFill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ectangle 115"/>
          <p:cNvSpPr/>
          <p:nvPr/>
        </p:nvSpPr>
        <p:spPr>
          <a:xfrm>
            <a:off x="4588826" y="6193504"/>
            <a:ext cx="785518" cy="381000"/>
          </a:xfrm>
          <a:prstGeom prst="rect">
            <a:avLst/>
          </a:prstGeom>
          <a:solidFill>
            <a:srgbClr val="FFAE05"/>
          </a:solidFill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1815056" y="4745996"/>
            <a:ext cx="952522" cy="482600"/>
            <a:chOff x="144623" y="3144412"/>
            <a:chExt cx="952522" cy="482600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4623" y="3144412"/>
              <a:ext cx="952522" cy="482600"/>
            </a:xfrm>
            <a:prstGeom prst="rect">
              <a:avLst/>
            </a:prstGeom>
          </p:spPr>
        </p:pic>
        <p:sp>
          <p:nvSpPr>
            <p:cNvPr id="32" name="TextBox 31"/>
            <p:cNvSpPr txBox="1"/>
            <p:nvPr/>
          </p:nvSpPr>
          <p:spPr>
            <a:xfrm>
              <a:off x="273462" y="3152281"/>
              <a:ext cx="675478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1400" b="1" dirty="0" smtClean="0">
                  <a:latin typeface="Candara"/>
                  <a:cs typeface="Candara"/>
                </a:rPr>
                <a:t>Critical</a:t>
              </a:r>
              <a:r>
                <a:rPr lang="zh-CN" altLang="en-US" sz="1400" b="1" dirty="0" smtClean="0">
                  <a:latin typeface="Candara"/>
                  <a:cs typeface="Candara"/>
                </a:rPr>
                <a:t> </a:t>
              </a:r>
              <a:r>
                <a:rPr lang="en-US" altLang="zh-CN" sz="1400" b="1" dirty="0" smtClean="0">
                  <a:latin typeface="Candara"/>
                  <a:cs typeface="Candara"/>
                </a:rPr>
                <a:t>Data</a:t>
              </a:r>
              <a:endParaRPr lang="en-US" sz="1400" b="1" dirty="0">
                <a:latin typeface="Candara"/>
                <a:cs typeface="Candara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5417339" y="4753865"/>
            <a:ext cx="952522" cy="482600"/>
            <a:chOff x="144623" y="3144412"/>
            <a:chExt cx="952522" cy="482600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4623" y="3144412"/>
              <a:ext cx="952522" cy="482600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273462" y="3152281"/>
              <a:ext cx="675478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1400" b="1" dirty="0" smtClean="0">
                  <a:latin typeface="Candara"/>
                  <a:cs typeface="Candara"/>
                </a:rPr>
                <a:t>Critical</a:t>
              </a:r>
              <a:r>
                <a:rPr lang="zh-CN" altLang="en-US" sz="1400" b="1" dirty="0" smtClean="0">
                  <a:latin typeface="Candara"/>
                  <a:cs typeface="Candara"/>
                </a:rPr>
                <a:t> </a:t>
              </a:r>
              <a:r>
                <a:rPr lang="en-US" altLang="zh-CN" sz="1400" b="1" dirty="0" smtClean="0">
                  <a:latin typeface="Candara"/>
                  <a:cs typeface="Candara"/>
                </a:rPr>
                <a:t>Data</a:t>
              </a:r>
              <a:endParaRPr lang="en-US" sz="1400" b="1" dirty="0">
                <a:latin typeface="Candara"/>
                <a:cs typeface="Candara"/>
              </a:endParaRPr>
            </a:p>
          </p:txBody>
        </p:sp>
      </p:grpSp>
      <p:cxnSp>
        <p:nvCxnSpPr>
          <p:cNvPr id="45" name="Curved Connector 44"/>
          <p:cNvCxnSpPr>
            <a:stCxn id="39" idx="2"/>
            <a:endCxn id="116" idx="0"/>
          </p:cNvCxnSpPr>
          <p:nvPr/>
        </p:nvCxnSpPr>
        <p:spPr>
          <a:xfrm rot="5400000">
            <a:off x="4959074" y="5258977"/>
            <a:ext cx="957039" cy="912015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urved Connector 48"/>
          <p:cNvCxnSpPr>
            <a:stCxn id="35" idx="2"/>
            <a:endCxn id="116" idx="0"/>
          </p:cNvCxnSpPr>
          <p:nvPr/>
        </p:nvCxnSpPr>
        <p:spPr>
          <a:xfrm rot="16200000" flipH="1">
            <a:off x="3153997" y="4365916"/>
            <a:ext cx="964908" cy="2690268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5808026" y="6193504"/>
            <a:ext cx="422117" cy="381000"/>
          </a:xfrm>
          <a:prstGeom prst="rect">
            <a:avLst/>
          </a:prstGeom>
          <a:solidFill>
            <a:srgbClr val="FFAE05"/>
          </a:solidFill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3374962" y="6196346"/>
            <a:ext cx="905371" cy="400110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r>
              <a:rPr lang="en-US" sz="2000" dirty="0" smtClean="0">
                <a:latin typeface="Candara"/>
                <a:cs typeface="Candara"/>
              </a:rPr>
              <a:t>Memory</a:t>
            </a:r>
            <a:endParaRPr lang="en-US" sz="2000" dirty="0">
              <a:latin typeface="Candara"/>
              <a:cs typeface="Candara"/>
            </a:endParaRPr>
          </a:p>
        </p:txBody>
      </p:sp>
      <p:pic>
        <p:nvPicPr>
          <p:cNvPr id="72" name="Picture 71" descr="thread-r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985" y="3884747"/>
            <a:ext cx="203501" cy="569803"/>
          </a:xfrm>
          <a:prstGeom prst="rect">
            <a:avLst/>
          </a:prstGeom>
          <a:ln w="19050" cmpd="sng">
            <a:solidFill>
              <a:srgbClr val="D2567D"/>
            </a:solidFill>
            <a:prstDash val="sysDash"/>
          </a:ln>
        </p:spPr>
      </p:pic>
      <p:cxnSp>
        <p:nvCxnSpPr>
          <p:cNvPr id="75" name="Curved Connector 74"/>
          <p:cNvCxnSpPr>
            <a:stCxn id="72" idx="3"/>
            <a:endCxn id="32" idx="0"/>
          </p:cNvCxnSpPr>
          <p:nvPr/>
        </p:nvCxnSpPr>
        <p:spPr>
          <a:xfrm>
            <a:off x="1981486" y="4169649"/>
            <a:ext cx="300148" cy="584216"/>
          </a:xfrm>
          <a:prstGeom prst="curvedConnector2">
            <a:avLst/>
          </a:prstGeom>
          <a:ln>
            <a:solidFill>
              <a:srgbClr val="FF0000"/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11080253" y="360084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28" name="Picture 27" descr="thread-b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5705" y="4057366"/>
            <a:ext cx="203501" cy="569803"/>
          </a:xfrm>
          <a:prstGeom prst="rect">
            <a:avLst/>
          </a:prstGeom>
          <a:ln w="19050" cmpd="sng">
            <a:solidFill>
              <a:schemeClr val="tx1"/>
            </a:solidFill>
            <a:prstDash val="sysDash"/>
          </a:ln>
        </p:spPr>
      </p:pic>
      <p:cxnSp>
        <p:nvCxnSpPr>
          <p:cNvPr id="29" name="Curved Connector 28"/>
          <p:cNvCxnSpPr>
            <a:stCxn id="28" idx="1"/>
            <a:endCxn id="40" idx="0"/>
          </p:cNvCxnSpPr>
          <p:nvPr/>
        </p:nvCxnSpPr>
        <p:spPr>
          <a:xfrm rot="10800000" flipV="1">
            <a:off x="5883917" y="4342268"/>
            <a:ext cx="221788" cy="419466"/>
          </a:xfrm>
          <a:prstGeom prst="curvedConnector2">
            <a:avLst/>
          </a:prstGeom>
          <a:ln>
            <a:solidFill>
              <a:schemeClr val="tx1"/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urved Connector 40"/>
          <p:cNvCxnSpPr>
            <a:stCxn id="44" idx="2"/>
            <a:endCxn id="57" idx="0"/>
          </p:cNvCxnSpPr>
          <p:nvPr/>
        </p:nvCxnSpPr>
        <p:spPr>
          <a:xfrm rot="5400000">
            <a:off x="5890240" y="5357443"/>
            <a:ext cx="964907" cy="707215"/>
          </a:xfrm>
          <a:prstGeom prst="curvedConnector3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urved Connector 41"/>
          <p:cNvCxnSpPr>
            <a:stCxn id="46" idx="2"/>
            <a:endCxn id="57" idx="0"/>
          </p:cNvCxnSpPr>
          <p:nvPr/>
        </p:nvCxnSpPr>
        <p:spPr>
          <a:xfrm rot="16200000" flipH="1">
            <a:off x="4332988" y="4507407"/>
            <a:ext cx="961824" cy="2410369"/>
          </a:xfrm>
          <a:prstGeom prst="curvedConnector3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4" name="Picture 4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5000" y="4745997"/>
            <a:ext cx="482600" cy="482600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7416" y="4749080"/>
            <a:ext cx="482600" cy="482600"/>
          </a:xfrm>
          <a:prstGeom prst="rect">
            <a:avLst/>
          </a:prstGeom>
        </p:spPr>
      </p:pic>
      <p:cxnSp>
        <p:nvCxnSpPr>
          <p:cNvPr id="47" name="Curved Connector 46"/>
          <p:cNvCxnSpPr>
            <a:stCxn id="65" idx="3"/>
            <a:endCxn id="46" idx="3"/>
          </p:cNvCxnSpPr>
          <p:nvPr/>
        </p:nvCxnSpPr>
        <p:spPr>
          <a:xfrm>
            <a:off x="3600856" y="4184319"/>
            <a:ext cx="249160" cy="806061"/>
          </a:xfrm>
          <a:prstGeom prst="curvedConnector3">
            <a:avLst>
              <a:gd name="adj1" fmla="val 191748"/>
            </a:avLst>
          </a:prstGeom>
          <a:ln>
            <a:solidFill>
              <a:srgbClr val="FF0000"/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urved Connector 47"/>
          <p:cNvCxnSpPr>
            <a:stCxn id="28" idx="3"/>
            <a:endCxn id="44" idx="0"/>
          </p:cNvCxnSpPr>
          <p:nvPr/>
        </p:nvCxnSpPr>
        <p:spPr>
          <a:xfrm>
            <a:off x="6309206" y="4342268"/>
            <a:ext cx="417094" cy="403729"/>
          </a:xfrm>
          <a:prstGeom prst="curvedConnector2">
            <a:avLst/>
          </a:prstGeom>
          <a:ln>
            <a:solidFill>
              <a:schemeClr val="tx1"/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5317085" y="4231906"/>
            <a:ext cx="6470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andara"/>
                <a:cs typeface="Candara"/>
              </a:rPr>
              <a:t>write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131560" y="3823050"/>
            <a:ext cx="858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ndara"/>
                <a:cs typeface="Candara"/>
              </a:rPr>
              <a:t>trigger</a:t>
            </a:r>
            <a:endParaRPr lang="en-US" dirty="0">
              <a:latin typeface="Candara"/>
              <a:cs typeface="Candara"/>
            </a:endParaRPr>
          </a:p>
        </p:txBody>
      </p:sp>
      <p:sp>
        <p:nvSpPr>
          <p:cNvPr id="51" name="Double Brace 50"/>
          <p:cNvSpPr/>
          <p:nvPr/>
        </p:nvSpPr>
        <p:spPr>
          <a:xfrm>
            <a:off x="3701319" y="4217529"/>
            <a:ext cx="687234" cy="419286"/>
          </a:xfrm>
          <a:prstGeom prst="bracePair">
            <a:avLst/>
          </a:prstGeom>
          <a:ln w="2857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0" rIns="0" rtlCol="0" anchor="ctr"/>
          <a:lstStyle/>
          <a:p>
            <a:pPr algn="ctr"/>
            <a:endParaRPr lang="en-US" sz="2000" b="1" dirty="0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52783" y="4543742"/>
            <a:ext cx="457057" cy="457057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5546178" y="3472182"/>
            <a:ext cx="1477243" cy="4616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en-US" altLang="zh-CN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Guest</a:t>
            </a:r>
            <a:r>
              <a:rPr lang="zh-CN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VM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168448" y="3346659"/>
            <a:ext cx="1750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Mgmt</a:t>
            </a:r>
            <a:r>
              <a:rPr lang="zh-CN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VM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448460" y="5615636"/>
            <a:ext cx="17199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Hypervisor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</p:txBody>
      </p:sp>
      <p:cxnSp>
        <p:nvCxnSpPr>
          <p:cNvPr id="62" name="Curved Connector 61"/>
          <p:cNvCxnSpPr/>
          <p:nvPr/>
        </p:nvCxnSpPr>
        <p:spPr>
          <a:xfrm flipV="1">
            <a:off x="1981486" y="4169649"/>
            <a:ext cx="1412622" cy="1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3" name="Group 62"/>
          <p:cNvGrpSpPr/>
          <p:nvPr/>
        </p:nvGrpSpPr>
        <p:grpSpPr>
          <a:xfrm>
            <a:off x="3394108" y="4010546"/>
            <a:ext cx="206748" cy="348672"/>
            <a:chOff x="3394108" y="3784146"/>
            <a:chExt cx="206748" cy="348672"/>
          </a:xfrm>
        </p:grpSpPr>
        <p:pic>
          <p:nvPicPr>
            <p:cNvPr id="64" name="Picture 63" descr="thread-r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94108" y="3785273"/>
              <a:ext cx="124123" cy="347545"/>
            </a:xfrm>
            <a:prstGeom prst="rect">
              <a:avLst/>
            </a:prstGeom>
            <a:ln w="19050" cmpd="sng">
              <a:noFill/>
              <a:prstDash val="sysDash"/>
            </a:ln>
          </p:spPr>
        </p:pic>
        <p:pic>
          <p:nvPicPr>
            <p:cNvPr id="65" name="Picture 64" descr="thread-r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6733" y="3784146"/>
              <a:ext cx="124123" cy="347545"/>
            </a:xfrm>
            <a:prstGeom prst="rect">
              <a:avLst/>
            </a:prstGeom>
            <a:ln w="19050" cmpd="sng">
              <a:noFill/>
              <a:prstDash val="sysDash"/>
            </a:ln>
          </p:spPr>
        </p:pic>
      </p:grpSp>
      <p:sp>
        <p:nvSpPr>
          <p:cNvPr id="68" name="TextBox 67"/>
          <p:cNvSpPr txBox="1"/>
          <p:nvPr/>
        </p:nvSpPr>
        <p:spPr>
          <a:xfrm>
            <a:off x="3023377" y="3678018"/>
            <a:ext cx="1438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ndara"/>
                <a:cs typeface="Candara"/>
              </a:rPr>
              <a:t>VMI process</a:t>
            </a:r>
            <a:endParaRPr lang="en-US" dirty="0">
              <a:latin typeface="Candara"/>
              <a:cs typeface="Candara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3814877" y="4533910"/>
            <a:ext cx="468000" cy="216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dirty="0" smtClean="0">
                <a:latin typeface="Candara"/>
                <a:cs typeface="Candara"/>
              </a:rPr>
              <a:t>locks</a:t>
            </a:r>
            <a:endParaRPr lang="en-US" sz="1600" dirty="0">
              <a:latin typeface="Candara"/>
              <a:cs typeface="Candara"/>
            </a:endParaRPr>
          </a:p>
        </p:txBody>
      </p:sp>
      <p:pic>
        <p:nvPicPr>
          <p:cNvPr id="54" name="Picture 5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9376" y="4078158"/>
            <a:ext cx="457057" cy="457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7483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315313" y="1417638"/>
            <a:ext cx="8557487" cy="4998025"/>
          </a:xfrm>
          <a:prstGeom prst="rect">
            <a:avLst/>
          </a:prstGeom>
          <a:solidFill>
            <a:schemeClr val="accent6">
              <a:lumMod val="20000"/>
              <a:lumOff val="80000"/>
              <a:alpha val="25000"/>
            </a:schemeClr>
          </a:solidFill>
          <a:ln w="12700" cmpd="sng">
            <a:solidFill>
              <a:schemeClr val="tx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3200" dirty="0" smtClean="0">
              <a:solidFill>
                <a:schemeClr val="tx1"/>
              </a:solidFill>
              <a:latin typeface="Candara"/>
              <a:ea typeface="微软雅黑"/>
              <a:cs typeface="Candara"/>
            </a:endParaRPr>
          </a:p>
          <a:p>
            <a:pPr algn="ctr"/>
            <a:endParaRPr lang="zh-CN" altLang="en-US" sz="3200" dirty="0">
              <a:solidFill>
                <a:schemeClr val="tx1"/>
              </a:solidFill>
              <a:latin typeface="Candara"/>
              <a:ea typeface="微软雅黑"/>
              <a:cs typeface="Candar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zh-CN" dirty="0">
                <a:solidFill>
                  <a:srgbClr val="00B0F0"/>
                </a:solidFill>
                <a:latin typeface="Candara"/>
                <a:cs typeface="Candara"/>
              </a:rPr>
              <a:t>Active Introspection Example</a:t>
            </a:r>
            <a:endParaRPr lang="en-US" dirty="0">
              <a:solidFill>
                <a:srgbClr val="00B0F0"/>
              </a:solidFill>
              <a:latin typeface="Candara"/>
              <a:cs typeface="Candara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26020" y="1880498"/>
            <a:ext cx="5081564" cy="1369352"/>
            <a:chOff x="-52364" y="1852276"/>
            <a:chExt cx="5081564" cy="1369352"/>
          </a:xfrm>
        </p:grpSpPr>
        <p:sp>
          <p:nvSpPr>
            <p:cNvPr id="6" name="Rectangle 5"/>
            <p:cNvSpPr/>
            <p:nvPr/>
          </p:nvSpPr>
          <p:spPr>
            <a:xfrm>
              <a:off x="-52364" y="1852276"/>
              <a:ext cx="200523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i="1" dirty="0" smtClean="0">
                  <a:solidFill>
                    <a:srgbClr val="000000"/>
                  </a:solidFill>
                  <a:latin typeface="Candara"/>
                  <a:cs typeface="Candara"/>
                </a:rPr>
                <a:t>label:</a:t>
              </a:r>
              <a:r>
                <a:rPr lang="zh-CN" altLang="en-US" sz="2800" i="1" dirty="0" smtClean="0">
                  <a:solidFill>
                    <a:srgbClr val="000000"/>
                  </a:solidFill>
                  <a:latin typeface="Candara"/>
                  <a:cs typeface="Candara"/>
                </a:rPr>
                <a:t> </a:t>
              </a:r>
              <a:r>
                <a:rPr lang="en-US" altLang="zh-CN" sz="2800" i="1" dirty="0" err="1" smtClean="0">
                  <a:solidFill>
                    <a:srgbClr val="000000"/>
                  </a:solidFill>
                  <a:latin typeface="Candara"/>
                  <a:cs typeface="Candara"/>
                </a:rPr>
                <a:t>tx</a:t>
              </a:r>
              <a:r>
                <a:rPr lang="en-US" altLang="zh-CN" sz="2800" i="1" dirty="0" smtClean="0">
                  <a:solidFill>
                    <a:srgbClr val="000000"/>
                  </a:solidFill>
                  <a:latin typeface="Candara"/>
                  <a:cs typeface="Candara"/>
                </a:rPr>
                <a:t>-run</a:t>
              </a:r>
              <a:endParaRPr lang="en-US" sz="2800" i="1" dirty="0">
                <a:solidFill>
                  <a:srgbClr val="000000"/>
                </a:solidFill>
                <a:latin typeface="Candara"/>
                <a:cs typeface="Candara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457200" y="2267521"/>
              <a:ext cx="4572000" cy="95410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altLang="zh-CN" sz="2800" dirty="0">
                  <a:latin typeface="Candara"/>
                  <a:cs typeface="Candara"/>
                </a:rPr>
                <a:t>state </a:t>
              </a:r>
              <a:r>
                <a:rPr lang="en-US" altLang="zh-CN" sz="2800" b="1" dirty="0">
                  <a:latin typeface="Candara"/>
                  <a:cs typeface="Candara"/>
                </a:rPr>
                <a:t>= </a:t>
              </a:r>
              <a:r>
                <a:rPr lang="en-US" altLang="zh-CN" sz="2800" b="1" dirty="0">
                  <a:solidFill>
                    <a:srgbClr val="FF0000"/>
                  </a:solidFill>
                  <a:latin typeface="Candara"/>
                  <a:cs typeface="Candara"/>
                </a:rPr>
                <a:t>_</a:t>
              </a:r>
              <a:r>
                <a:rPr lang="en-US" altLang="zh-CN" sz="2800" b="1" dirty="0" err="1">
                  <a:solidFill>
                    <a:srgbClr val="FF0000"/>
                  </a:solidFill>
                  <a:latin typeface="Candara"/>
                  <a:cs typeface="Candara"/>
                </a:rPr>
                <a:t>xbegin</a:t>
              </a:r>
              <a:r>
                <a:rPr lang="en-US" altLang="zh-CN" sz="2800" b="1" dirty="0">
                  <a:solidFill>
                    <a:srgbClr val="FF0000"/>
                  </a:solidFill>
                  <a:latin typeface="Candara"/>
                  <a:cs typeface="Candara"/>
                </a:rPr>
                <a:t>()</a:t>
              </a:r>
            </a:p>
            <a:p>
              <a:r>
                <a:rPr lang="en-US" altLang="zh-CN" sz="2800" b="1" dirty="0">
                  <a:latin typeface="Candara"/>
                  <a:cs typeface="Candara"/>
                </a:rPr>
                <a:t>if</a:t>
              </a:r>
              <a:r>
                <a:rPr lang="en-US" altLang="zh-CN" sz="2800" dirty="0">
                  <a:latin typeface="Candara"/>
                  <a:cs typeface="Candara"/>
                </a:rPr>
                <a:t> state == </a:t>
              </a:r>
              <a:r>
                <a:rPr lang="en-US" altLang="zh-CN" sz="2800" dirty="0" smtClean="0">
                  <a:latin typeface="Candara"/>
                  <a:cs typeface="Candara"/>
                </a:rPr>
                <a:t>OK:</a:t>
              </a:r>
              <a:endParaRPr lang="en-US" sz="2800" dirty="0">
                <a:solidFill>
                  <a:schemeClr val="accent3">
                    <a:lumMod val="75000"/>
                  </a:schemeClr>
                </a:solidFill>
                <a:latin typeface="Candara"/>
                <a:cs typeface="Candara"/>
              </a:endParaRPr>
            </a:p>
          </p:txBody>
        </p:sp>
      </p:grpSp>
      <p:sp>
        <p:nvSpPr>
          <p:cNvPr id="18" name="Rectangle 17"/>
          <p:cNvSpPr/>
          <p:nvPr/>
        </p:nvSpPr>
        <p:spPr>
          <a:xfrm>
            <a:off x="1292784" y="4578504"/>
            <a:ext cx="5867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Candara"/>
                <a:cs typeface="Candara"/>
              </a:rPr>
              <a:t>_</a:t>
            </a:r>
            <a:r>
              <a:rPr lang="en-US" altLang="zh-CN" sz="2800" b="1" dirty="0" err="1" smtClean="0">
                <a:solidFill>
                  <a:srgbClr val="FF0000"/>
                </a:solidFill>
                <a:latin typeface="Candara"/>
                <a:cs typeface="Candara"/>
              </a:rPr>
              <a:t>xend</a:t>
            </a:r>
            <a:r>
              <a:rPr lang="en-US" altLang="zh-CN" sz="2800" b="1" dirty="0" smtClean="0">
                <a:solidFill>
                  <a:srgbClr val="FF0000"/>
                </a:solidFill>
                <a:latin typeface="Candara"/>
                <a:cs typeface="Candara"/>
              </a:rPr>
              <a:t>()</a:t>
            </a:r>
            <a:endParaRPr lang="en-US" sz="2800" dirty="0">
              <a:solidFill>
                <a:srgbClr val="77933C"/>
              </a:solidFill>
              <a:latin typeface="Candara"/>
              <a:cs typeface="Candara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808560" y="1405293"/>
            <a:ext cx="27446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strike="sngStrike" dirty="0" err="1">
                <a:latin typeface="Candara"/>
                <a:cs typeface="Candara"/>
              </a:rPr>
              <a:t>v</a:t>
            </a:r>
            <a:r>
              <a:rPr lang="en-US" altLang="zh-CN" sz="2800" b="1" strike="sngStrike" dirty="0" err="1" smtClean="0">
                <a:latin typeface="Candara"/>
                <a:cs typeface="Candara"/>
              </a:rPr>
              <a:t>mi_pause_vm</a:t>
            </a:r>
            <a:r>
              <a:rPr lang="en-US" altLang="zh-CN" sz="2800" b="1" strike="sngStrike" dirty="0">
                <a:latin typeface="Candara"/>
                <a:cs typeface="Candara"/>
              </a:rPr>
              <a:t>()</a:t>
            </a:r>
            <a:endParaRPr lang="en-US" sz="2800" strike="sngStrike" dirty="0">
              <a:latin typeface="Candara"/>
              <a:cs typeface="Candara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753635" y="5798235"/>
            <a:ext cx="29883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strike="sngStrike" dirty="0" err="1">
                <a:solidFill>
                  <a:srgbClr val="000000"/>
                </a:solidFill>
                <a:latin typeface="Candara"/>
                <a:cs typeface="Candara"/>
              </a:rPr>
              <a:t>vmi_resume_vm</a:t>
            </a:r>
            <a:r>
              <a:rPr lang="en-US" altLang="zh-CN" sz="2800" b="1" strike="sngStrike" dirty="0">
                <a:solidFill>
                  <a:srgbClr val="000000"/>
                </a:solidFill>
                <a:latin typeface="Candara"/>
                <a:cs typeface="Candara"/>
              </a:rPr>
              <a:t>()</a:t>
            </a:r>
            <a:endParaRPr lang="en-US" sz="2800" strike="sngStrike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261740" y="2820677"/>
            <a:ext cx="742505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400" i="1" dirty="0" smtClean="0">
              <a:solidFill>
                <a:srgbClr val="77933C"/>
              </a:solidFill>
              <a:latin typeface="Candara"/>
              <a:cs typeface="Candara"/>
            </a:endParaRPr>
          </a:p>
          <a:p>
            <a:r>
              <a:rPr lang="en-US" altLang="zh-CN" sz="2800" b="1" dirty="0" err="1" smtClean="0">
                <a:latin typeface="Candara"/>
                <a:cs typeface="Candara"/>
              </a:rPr>
              <a:t>Foreach</a:t>
            </a:r>
            <a:r>
              <a:rPr lang="en-US" altLang="zh-CN" sz="2800" dirty="0" smtClean="0">
                <a:latin typeface="Candara"/>
                <a:cs typeface="Candara"/>
              </a:rPr>
              <a:t> sync_state </a:t>
            </a:r>
            <a:r>
              <a:rPr lang="en-US" altLang="zh-CN" sz="2800" b="1" dirty="0">
                <a:latin typeface="Candara"/>
                <a:cs typeface="Candara"/>
              </a:rPr>
              <a:t>in </a:t>
            </a:r>
            <a:r>
              <a:rPr lang="en-US" altLang="zh-CN" sz="2800" dirty="0" err="1" smtClean="0">
                <a:latin typeface="Candara"/>
                <a:cs typeface="Candara"/>
              </a:rPr>
              <a:t>sync_set</a:t>
            </a:r>
            <a:r>
              <a:rPr lang="en-US" altLang="zh-CN" sz="2800" dirty="0">
                <a:latin typeface="Candara"/>
                <a:cs typeface="Candara"/>
              </a:rPr>
              <a:t>: </a:t>
            </a:r>
          </a:p>
          <a:p>
            <a:r>
              <a:rPr lang="en-US" altLang="zh-CN" sz="2800" dirty="0">
                <a:latin typeface="Candara"/>
                <a:cs typeface="Candara"/>
              </a:rPr>
              <a:t>     </a:t>
            </a:r>
            <a:r>
              <a:rPr lang="en-US" altLang="zh-CN" sz="2800" b="1" dirty="0">
                <a:latin typeface="Candara"/>
                <a:cs typeface="Candara"/>
              </a:rPr>
              <a:t>if </a:t>
            </a:r>
            <a:r>
              <a:rPr lang="en-US" altLang="zh-CN" sz="2800" dirty="0" smtClean="0">
                <a:latin typeface="Candara"/>
                <a:cs typeface="Candara"/>
              </a:rPr>
              <a:t>sync_state </a:t>
            </a:r>
            <a:r>
              <a:rPr lang="en-US" altLang="zh-CN" sz="2800" dirty="0">
                <a:latin typeface="Candara"/>
                <a:cs typeface="Candara"/>
              </a:rPr>
              <a:t>is unavailable, </a:t>
            </a:r>
            <a:r>
              <a:rPr lang="en-US" altLang="zh-CN" sz="2800" b="1" dirty="0">
                <a:latin typeface="Candara"/>
                <a:cs typeface="Candara"/>
              </a:rPr>
              <a:t>then</a:t>
            </a:r>
            <a:r>
              <a:rPr lang="en-US" altLang="zh-CN" sz="2800" b="1" dirty="0">
                <a:solidFill>
                  <a:srgbClr val="FF0000"/>
                </a:solidFill>
                <a:latin typeface="Candara"/>
                <a:cs typeface="Candara"/>
              </a:rPr>
              <a:t>  _</a:t>
            </a:r>
            <a:r>
              <a:rPr lang="en-US" altLang="zh-CN" sz="2800" b="1" dirty="0" err="1">
                <a:solidFill>
                  <a:srgbClr val="FF0000"/>
                </a:solidFill>
                <a:latin typeface="Candara"/>
                <a:cs typeface="Candara"/>
              </a:rPr>
              <a:t>xabort</a:t>
            </a:r>
            <a:r>
              <a:rPr lang="en-US" altLang="zh-CN" sz="2800" b="1" dirty="0">
                <a:solidFill>
                  <a:srgbClr val="FF0000"/>
                </a:solidFill>
                <a:latin typeface="Candara"/>
                <a:cs typeface="Candara"/>
              </a:rPr>
              <a:t>()</a:t>
            </a:r>
            <a:endParaRPr lang="en-US" sz="2800" dirty="0">
              <a:solidFill>
                <a:srgbClr val="FF0000"/>
              </a:solidFill>
              <a:latin typeface="Candara"/>
              <a:cs typeface="Candara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247629" y="4120687"/>
            <a:ext cx="59323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 smtClean="0">
                <a:latin typeface="Candara"/>
                <a:cs typeface="Candara"/>
              </a:rPr>
              <a:t>Retrieve guest VM’s internal states</a:t>
            </a:r>
            <a:endParaRPr lang="en-US" altLang="zh-CN" sz="2800" dirty="0">
              <a:latin typeface="Candara"/>
              <a:cs typeface="Candara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801717" y="4961947"/>
            <a:ext cx="4800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Candara"/>
                <a:cs typeface="Candara"/>
              </a:rPr>
              <a:t>e</a:t>
            </a:r>
            <a:r>
              <a:rPr lang="en-US" altLang="zh-CN" sz="2800" b="1" dirty="0" smtClean="0">
                <a:latin typeface="Candara"/>
                <a:cs typeface="Candara"/>
              </a:rPr>
              <a:t>lse</a:t>
            </a:r>
          </a:p>
          <a:p>
            <a:r>
              <a:rPr lang="hr-HR" altLang="zh-CN" sz="2800" dirty="0" smtClean="0">
                <a:latin typeface="Candara"/>
                <a:cs typeface="Candara"/>
              </a:rPr>
              <a:t>      </a:t>
            </a:r>
            <a:r>
              <a:rPr lang="hr-HR" altLang="zh-CN" sz="2800" b="1" dirty="0" smtClean="0">
                <a:latin typeface="Candara"/>
                <a:cs typeface="Candara"/>
              </a:rPr>
              <a:t>goto </a:t>
            </a:r>
            <a:r>
              <a:rPr lang="hr-HR" altLang="zh-CN" sz="2800" dirty="0" smtClean="0">
                <a:latin typeface="Candara"/>
                <a:cs typeface="Candara"/>
              </a:rPr>
              <a:t>tx_run</a:t>
            </a:r>
            <a:endParaRPr lang="en-US" sz="2800" dirty="0">
              <a:latin typeface="Candara"/>
              <a:cs typeface="Candara"/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 flipV="1">
            <a:off x="3658594" y="1733888"/>
            <a:ext cx="2868330" cy="2364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6666747" y="1472278"/>
            <a:ext cx="22060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i="1" dirty="0">
                <a:solidFill>
                  <a:srgbClr val="000099"/>
                </a:solidFill>
                <a:latin typeface="Candara"/>
                <a:cs typeface="Candara"/>
              </a:rPr>
              <a:t>Copy VM data</a:t>
            </a:r>
            <a:endParaRPr lang="en-US" sz="2800" dirty="0">
              <a:solidFill>
                <a:srgbClr val="000099"/>
              </a:solidFill>
              <a:latin typeface="Candara"/>
              <a:cs typeface="Candara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>
            <a:off x="3868106" y="6130401"/>
            <a:ext cx="2721882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6686983" y="5856942"/>
            <a:ext cx="21419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i="1" dirty="0" smtClean="0">
                <a:solidFill>
                  <a:srgbClr val="000099"/>
                </a:solidFill>
                <a:latin typeface="Candara"/>
                <a:cs typeface="Candara"/>
              </a:rPr>
              <a:t>Do</a:t>
            </a:r>
            <a:r>
              <a:rPr lang="zh-CN" altLang="en-US" sz="2800" i="1" dirty="0" smtClean="0">
                <a:solidFill>
                  <a:srgbClr val="000099"/>
                </a:solidFill>
                <a:latin typeface="Candara"/>
                <a:cs typeface="Candara"/>
              </a:rPr>
              <a:t> </a:t>
            </a:r>
            <a:r>
              <a:rPr lang="en-US" altLang="zh-CN" sz="2800" i="1" dirty="0" smtClean="0">
                <a:solidFill>
                  <a:srgbClr val="000099"/>
                </a:solidFill>
                <a:latin typeface="Candara"/>
                <a:cs typeface="Candara"/>
              </a:rPr>
              <a:t>VMI</a:t>
            </a:r>
            <a:r>
              <a:rPr lang="zh-CN" altLang="en-US" sz="2800" i="1" dirty="0" smtClean="0">
                <a:solidFill>
                  <a:srgbClr val="000099"/>
                </a:solidFill>
                <a:latin typeface="Candara"/>
                <a:cs typeface="Candara"/>
              </a:rPr>
              <a:t> </a:t>
            </a:r>
            <a:r>
              <a:rPr lang="en-US" altLang="zh-CN" sz="2800" i="1" dirty="0" smtClean="0">
                <a:solidFill>
                  <a:srgbClr val="000099"/>
                </a:solidFill>
                <a:latin typeface="Candara"/>
                <a:cs typeface="Candara"/>
              </a:rPr>
              <a:t>check</a:t>
            </a:r>
            <a:endParaRPr lang="en-US" sz="2800" dirty="0">
              <a:solidFill>
                <a:srgbClr val="000099"/>
              </a:solidFill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39831644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8" grpId="0"/>
      <p:bldP spid="31" grpId="0"/>
      <p:bldP spid="3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21977"/>
            <a:ext cx="82296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6000" dirty="0">
                <a:solidFill>
                  <a:srgbClr val="00B0F0"/>
                </a:solidFill>
                <a:latin typeface="Candara"/>
                <a:cs typeface="Candara"/>
              </a:rPr>
              <a:t>So is this the end?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3468311" y="3319824"/>
            <a:ext cx="229801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7200" b="1" dirty="0" smtClean="0">
                <a:solidFill>
                  <a:srgbClr val="FF0000"/>
                </a:solidFill>
                <a:latin typeface="Candara"/>
                <a:cs typeface="Candara"/>
              </a:rPr>
              <a:t>NO</a:t>
            </a:r>
            <a:r>
              <a:rPr lang="en-US" sz="7200" b="1" dirty="0" smtClean="0">
                <a:solidFill>
                  <a:srgbClr val="FF0000"/>
                </a:solidFill>
                <a:latin typeface="Candara"/>
                <a:cs typeface="Candara"/>
                <a:sym typeface="Wingdings"/>
              </a:rPr>
              <a:t></a:t>
            </a:r>
            <a:endParaRPr lang="en-US" sz="7200" b="1" dirty="0">
              <a:solidFill>
                <a:srgbClr val="FF0000"/>
              </a:solidFill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13596920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9856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zh-CN" dirty="0">
                <a:solidFill>
                  <a:srgbClr val="00B0F0"/>
                </a:solidFill>
                <a:latin typeface="Candara"/>
                <a:cs typeface="Candara"/>
              </a:rPr>
              <a:t>Trivial TxIntro Usually NOT </a:t>
            </a:r>
            <a:r>
              <a:rPr lang="en-US" altLang="zh-CN" dirty="0" smtClean="0">
                <a:solidFill>
                  <a:srgbClr val="00B0F0"/>
                </a:solidFill>
                <a:latin typeface="Candara"/>
                <a:cs typeface="Candara"/>
              </a:rPr>
              <a:t>Works</a:t>
            </a:r>
            <a:endParaRPr lang="en-US" dirty="0">
              <a:solidFill>
                <a:srgbClr val="00B0F0"/>
              </a:solidFill>
              <a:latin typeface="Candara"/>
              <a:cs typeface="Candara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338667" y="1515636"/>
            <a:ext cx="8494835" cy="4799719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Commercial HTM are restricted</a:t>
            </a:r>
          </a:p>
          <a:p>
            <a:pPr marL="0" indent="0">
              <a:buNone/>
            </a:pPr>
            <a:endParaRPr lang="en-US" sz="1600" b="1" dirty="0" smtClean="0">
              <a:latin typeface="Candara"/>
              <a:cs typeface="Candara"/>
            </a:endParaRP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Capacity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abort by limited read/write set</a:t>
            </a:r>
          </a:p>
          <a:p>
            <a:pPr lvl="1"/>
            <a:r>
              <a:rPr lang="en-US" dirty="0">
                <a:latin typeface="Candara"/>
                <a:cs typeface="Candara"/>
              </a:rPr>
              <a:t>~</a:t>
            </a:r>
            <a:r>
              <a:rPr lang="en-US" dirty="0" smtClean="0">
                <a:latin typeface="Candara"/>
                <a:cs typeface="Candara"/>
              </a:rPr>
              <a:t>4MB </a:t>
            </a:r>
            <a:r>
              <a:rPr lang="en-US" dirty="0">
                <a:latin typeface="Candara"/>
                <a:cs typeface="Candara"/>
              </a:rPr>
              <a:t>read set  vs.  </a:t>
            </a:r>
            <a:r>
              <a:rPr lang="en-US" altLang="zh-CN" dirty="0" smtClean="0">
                <a:latin typeface="Candara"/>
                <a:cs typeface="Candara"/>
              </a:rPr>
              <a:t>~</a:t>
            </a:r>
            <a:r>
              <a:rPr lang="en-US" dirty="0" smtClean="0">
                <a:latin typeface="Candara"/>
                <a:cs typeface="Candara"/>
              </a:rPr>
              <a:t>31KB </a:t>
            </a:r>
            <a:r>
              <a:rPr lang="en-US" dirty="0">
                <a:latin typeface="Candara"/>
                <a:cs typeface="Candara"/>
              </a:rPr>
              <a:t>write </a:t>
            </a:r>
            <a:r>
              <a:rPr lang="en-US" dirty="0" smtClean="0">
                <a:latin typeface="Candara"/>
                <a:cs typeface="Candara"/>
              </a:rPr>
              <a:t>set</a:t>
            </a:r>
          </a:p>
        </p:txBody>
      </p:sp>
    </p:spTree>
    <p:extLst>
      <p:ext uri="{BB962C8B-B14F-4D97-AF65-F5344CB8AC3E}">
        <p14:creationId xmlns:p14="http://schemas.microsoft.com/office/powerpoint/2010/main" val="998015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>
                <a:solidFill>
                  <a:srgbClr val="00B0F0"/>
                </a:solidFill>
                <a:latin typeface="Candara"/>
                <a:cs typeface="Candara"/>
              </a:rPr>
              <a:t>Asymmetric read/write sets of RTM</a:t>
            </a:r>
          </a:p>
        </p:txBody>
      </p:sp>
      <p:pic>
        <p:nvPicPr>
          <p:cNvPr id="9" name="图片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1046" y="3073227"/>
            <a:ext cx="5390069" cy="3364728"/>
          </a:xfrm>
          <a:prstGeom prst="rect">
            <a:avLst/>
          </a:prstGeom>
        </p:spPr>
      </p:pic>
      <p:sp>
        <p:nvSpPr>
          <p:cNvPr id="10" name="矩形 14"/>
          <p:cNvSpPr/>
          <p:nvPr/>
        </p:nvSpPr>
        <p:spPr>
          <a:xfrm>
            <a:off x="3569830" y="6337675"/>
            <a:ext cx="20463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 smtClean="0">
                <a:latin typeface="Candara"/>
                <a:cs typeface="Candara"/>
              </a:rPr>
              <a:t>Working</a:t>
            </a:r>
            <a:r>
              <a:rPr lang="zh-CN" altLang="en-US" sz="2000" dirty="0" smtClean="0">
                <a:latin typeface="Candara"/>
                <a:cs typeface="Candara"/>
              </a:rPr>
              <a:t> </a:t>
            </a:r>
            <a:r>
              <a:rPr lang="en-US" altLang="zh-CN" sz="2000" dirty="0" smtClean="0">
                <a:latin typeface="Candara"/>
                <a:cs typeface="Candara"/>
              </a:rPr>
              <a:t>Set</a:t>
            </a:r>
            <a:r>
              <a:rPr lang="zh-CN" altLang="en-US" sz="2000" dirty="0" smtClean="0">
                <a:latin typeface="Candara"/>
                <a:cs typeface="Candara"/>
              </a:rPr>
              <a:t> </a:t>
            </a:r>
            <a:r>
              <a:rPr lang="en-US" altLang="zh-CN" sz="2000" dirty="0" smtClean="0">
                <a:latin typeface="Candara"/>
                <a:cs typeface="Candara"/>
              </a:rPr>
              <a:t>(KB)</a:t>
            </a:r>
            <a:endParaRPr lang="zh-CN" altLang="en-US" sz="2000" dirty="0">
              <a:latin typeface="Candara"/>
              <a:cs typeface="Candara"/>
            </a:endParaRPr>
          </a:p>
        </p:txBody>
      </p:sp>
      <p:sp>
        <p:nvSpPr>
          <p:cNvPr id="11" name="矩形 15"/>
          <p:cNvSpPr/>
          <p:nvPr/>
        </p:nvSpPr>
        <p:spPr>
          <a:xfrm rot="16200000">
            <a:off x="-252486" y="4482418"/>
            <a:ext cx="300695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 smtClean="0">
                <a:latin typeface="Candara"/>
                <a:cs typeface="Candara"/>
              </a:rPr>
              <a:t>Abort</a:t>
            </a:r>
            <a:r>
              <a:rPr lang="zh-CN" altLang="en-US" sz="2000" dirty="0" smtClean="0">
                <a:latin typeface="Candara"/>
                <a:cs typeface="Candara"/>
              </a:rPr>
              <a:t> </a:t>
            </a:r>
            <a:r>
              <a:rPr lang="en-US" altLang="zh-CN" sz="2000" dirty="0" smtClean="0">
                <a:latin typeface="Candara"/>
                <a:cs typeface="Candara"/>
              </a:rPr>
              <a:t>Rate</a:t>
            </a:r>
            <a:r>
              <a:rPr lang="zh-CN" altLang="en-US" sz="2000" dirty="0" smtClean="0">
                <a:latin typeface="Candara"/>
                <a:cs typeface="Candara"/>
              </a:rPr>
              <a:t> </a:t>
            </a:r>
            <a:r>
              <a:rPr lang="en-US" altLang="zh-CN" sz="2000" dirty="0" smtClean="0">
                <a:latin typeface="Candara"/>
                <a:cs typeface="Candara"/>
              </a:rPr>
              <a:t>(#abort/#</a:t>
            </a:r>
            <a:r>
              <a:rPr lang="en-US" altLang="zh-CN" sz="2000" dirty="0" err="1" smtClean="0">
                <a:latin typeface="Candara"/>
                <a:cs typeface="Candara"/>
              </a:rPr>
              <a:t>succ</a:t>
            </a:r>
            <a:r>
              <a:rPr lang="en-US" altLang="zh-CN" sz="2000" dirty="0" smtClean="0">
                <a:latin typeface="Candara"/>
                <a:cs typeface="Candara"/>
              </a:rPr>
              <a:t>)</a:t>
            </a:r>
            <a:endParaRPr lang="zh-CN" altLang="en-US" sz="2000" dirty="0">
              <a:latin typeface="Candara"/>
              <a:cs typeface="Candara"/>
            </a:endParaRPr>
          </a:p>
        </p:txBody>
      </p:sp>
      <p:sp>
        <p:nvSpPr>
          <p:cNvPr id="12" name="矩形 8"/>
          <p:cNvSpPr/>
          <p:nvPr/>
        </p:nvSpPr>
        <p:spPr>
          <a:xfrm>
            <a:off x="4161236" y="3578586"/>
            <a:ext cx="267987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 smtClean="0">
                <a:latin typeface="Candara"/>
                <a:cs typeface="Candara"/>
              </a:rPr>
              <a:t>Max</a:t>
            </a:r>
            <a:r>
              <a:rPr lang="zh-CN" altLang="en-US" sz="2000" dirty="0" smtClean="0">
                <a:latin typeface="Candara"/>
                <a:cs typeface="Candara"/>
              </a:rPr>
              <a:t> </a:t>
            </a:r>
            <a:r>
              <a:rPr lang="en-US" altLang="zh-CN" sz="2000" dirty="0" smtClean="0">
                <a:latin typeface="Candara"/>
                <a:cs typeface="Candara"/>
              </a:rPr>
              <a:t>Write</a:t>
            </a:r>
            <a:r>
              <a:rPr lang="zh-CN" altLang="en-US" sz="2000" dirty="0" smtClean="0">
                <a:latin typeface="Candara"/>
                <a:cs typeface="Candara"/>
              </a:rPr>
              <a:t> </a:t>
            </a:r>
            <a:r>
              <a:rPr lang="en-US" altLang="zh-CN" sz="2000" dirty="0" smtClean="0">
                <a:latin typeface="Candara"/>
                <a:cs typeface="Candara"/>
              </a:rPr>
              <a:t>Set</a:t>
            </a:r>
            <a:r>
              <a:rPr lang="zh-CN" altLang="en-US" sz="2000" dirty="0" smtClean="0">
                <a:latin typeface="Candara"/>
                <a:cs typeface="Candara"/>
              </a:rPr>
              <a:t> </a:t>
            </a:r>
            <a:r>
              <a:rPr lang="en-US" altLang="zh-CN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~31KB</a:t>
            </a:r>
          </a:p>
          <a:p>
            <a:r>
              <a:rPr lang="en-US" altLang="zh-CN" sz="2000" dirty="0" smtClean="0">
                <a:latin typeface="Candara"/>
                <a:cs typeface="Candara"/>
              </a:rPr>
              <a:t>Max</a:t>
            </a:r>
            <a:r>
              <a:rPr lang="zh-CN" altLang="en-US" sz="2000" dirty="0" smtClean="0">
                <a:latin typeface="Candara"/>
                <a:cs typeface="Candara"/>
              </a:rPr>
              <a:t> </a:t>
            </a:r>
            <a:r>
              <a:rPr lang="en-US" altLang="zh-CN" sz="2000" dirty="0" smtClean="0">
                <a:latin typeface="Candara"/>
                <a:cs typeface="Candara"/>
              </a:rPr>
              <a:t>Abort</a:t>
            </a:r>
            <a:r>
              <a:rPr lang="zh-CN" altLang="en-US" sz="2000" dirty="0" smtClean="0">
                <a:latin typeface="Candara"/>
                <a:cs typeface="Candara"/>
              </a:rPr>
              <a:t> </a:t>
            </a:r>
            <a:r>
              <a:rPr lang="en-US" altLang="zh-CN" sz="2000" dirty="0" smtClean="0">
                <a:latin typeface="Candara"/>
                <a:cs typeface="Candara"/>
              </a:rPr>
              <a:t>Rate:</a:t>
            </a:r>
            <a:r>
              <a:rPr lang="zh-CN" altLang="en-US" sz="2000" dirty="0" smtClean="0">
                <a:latin typeface="Candara"/>
                <a:cs typeface="Candara"/>
              </a:rPr>
              <a:t> </a:t>
            </a:r>
            <a:r>
              <a:rPr lang="en-US" altLang="zh-CN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~10</a:t>
            </a:r>
            <a:endParaRPr lang="zh-CN" altLang="en-US" sz="2000" dirty="0">
              <a:solidFill>
                <a:srgbClr val="FF0000"/>
              </a:solidFill>
              <a:latin typeface="Verdana" pitchFamily="34" charset="0"/>
              <a:cs typeface="Verdana" pitchFamily="34" charset="0"/>
            </a:endParaRPr>
          </a:p>
        </p:txBody>
      </p:sp>
      <p:sp>
        <p:nvSpPr>
          <p:cNvPr id="13" name="矩形 7"/>
          <p:cNvSpPr/>
          <p:nvPr/>
        </p:nvSpPr>
        <p:spPr>
          <a:xfrm>
            <a:off x="2183090" y="2614808"/>
            <a:ext cx="5112297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u="sng" dirty="0" smtClean="0">
                <a:latin typeface="Candara"/>
                <a:cs typeface="Candara"/>
              </a:rPr>
              <a:t>Sequentially read/write memory </a:t>
            </a:r>
            <a:br>
              <a:rPr lang="en-US" altLang="zh-CN" sz="2800" u="sng" dirty="0" smtClean="0">
                <a:latin typeface="Candara"/>
                <a:cs typeface="Candara"/>
              </a:rPr>
            </a:br>
            <a:r>
              <a:rPr lang="en-US" altLang="zh-CN" sz="2400" dirty="0" smtClean="0">
                <a:latin typeface="Candara"/>
                <a:cs typeface="Candara"/>
              </a:rPr>
              <a:t>(</a:t>
            </a:r>
            <a:r>
              <a:rPr lang="en-US" altLang="zh-CN" sz="2400" dirty="0">
                <a:latin typeface="Candara"/>
                <a:cs typeface="Candara"/>
              </a:rPr>
              <a:t>Micro-benchmark</a:t>
            </a:r>
            <a:r>
              <a:rPr lang="en-US" altLang="zh-CN" sz="2400" dirty="0" smtClean="0">
                <a:latin typeface="Candara"/>
                <a:cs typeface="Candara"/>
              </a:rPr>
              <a:t>)</a:t>
            </a:r>
            <a:endParaRPr lang="zh-CN" altLang="en-US" sz="2400" dirty="0">
              <a:latin typeface="Candara"/>
              <a:cs typeface="Candara"/>
            </a:endParaRPr>
          </a:p>
        </p:txBody>
      </p:sp>
      <p:sp>
        <p:nvSpPr>
          <p:cNvPr id="14" name="矩形 9"/>
          <p:cNvSpPr/>
          <p:nvPr/>
        </p:nvSpPr>
        <p:spPr>
          <a:xfrm>
            <a:off x="6661973" y="4096514"/>
            <a:ext cx="248202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 smtClean="0">
                <a:latin typeface="Candara"/>
                <a:cs typeface="Candara"/>
              </a:rPr>
              <a:t>Max</a:t>
            </a:r>
            <a:r>
              <a:rPr lang="zh-CN" altLang="en-US" sz="2000" dirty="0" smtClean="0">
                <a:latin typeface="Candara"/>
                <a:cs typeface="Candara"/>
              </a:rPr>
              <a:t> </a:t>
            </a:r>
            <a:r>
              <a:rPr lang="en-US" altLang="zh-CN" sz="2000" dirty="0" smtClean="0">
                <a:latin typeface="Candara"/>
                <a:cs typeface="Candara"/>
              </a:rPr>
              <a:t>Read</a:t>
            </a:r>
            <a:r>
              <a:rPr lang="zh-CN" altLang="en-US" sz="2000" dirty="0" smtClean="0">
                <a:latin typeface="Candara"/>
                <a:cs typeface="Candara"/>
              </a:rPr>
              <a:t> </a:t>
            </a:r>
            <a:r>
              <a:rPr lang="en-US" altLang="zh-CN" sz="2000" dirty="0" smtClean="0">
                <a:latin typeface="Candara"/>
                <a:cs typeface="Candara"/>
              </a:rPr>
              <a:t>Set</a:t>
            </a:r>
            <a:r>
              <a:rPr lang="zh-CN" altLang="en-US" sz="2000" dirty="0" smtClean="0">
                <a:latin typeface="Candara"/>
                <a:cs typeface="Candara"/>
              </a:rPr>
              <a:t> </a:t>
            </a:r>
            <a:r>
              <a:rPr lang="en-US" altLang="zh-CN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~4MB</a:t>
            </a:r>
          </a:p>
          <a:p>
            <a:r>
              <a:rPr lang="en-US" altLang="zh-CN" sz="2000" dirty="0" smtClean="0">
                <a:latin typeface="Candara"/>
                <a:cs typeface="Candara"/>
              </a:rPr>
              <a:t>Max</a:t>
            </a:r>
            <a:r>
              <a:rPr lang="zh-CN" altLang="en-US" sz="2000" dirty="0" smtClean="0">
                <a:latin typeface="Candara"/>
                <a:cs typeface="Candara"/>
              </a:rPr>
              <a:t> </a:t>
            </a:r>
            <a:r>
              <a:rPr lang="en-US" altLang="zh-CN" sz="2000" dirty="0" smtClean="0">
                <a:latin typeface="Candara"/>
                <a:cs typeface="Candara"/>
              </a:rPr>
              <a:t>Abort</a:t>
            </a:r>
            <a:r>
              <a:rPr lang="zh-CN" altLang="en-US" sz="2000" dirty="0" smtClean="0">
                <a:latin typeface="Candara"/>
                <a:cs typeface="Candara"/>
              </a:rPr>
              <a:t> </a:t>
            </a:r>
            <a:r>
              <a:rPr lang="en-US" altLang="zh-CN" sz="2000" dirty="0" smtClean="0">
                <a:latin typeface="Candara"/>
                <a:cs typeface="Candara"/>
              </a:rPr>
              <a:t>Rate:</a:t>
            </a:r>
            <a:r>
              <a:rPr lang="zh-CN" altLang="en-US" sz="2000" dirty="0" smtClean="0">
                <a:latin typeface="Candara"/>
                <a:cs typeface="Candara"/>
              </a:rPr>
              <a:t> </a:t>
            </a:r>
            <a:r>
              <a:rPr lang="en-US" altLang="zh-CN" sz="2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~1</a:t>
            </a:r>
            <a:endParaRPr lang="zh-CN" altLang="en-US" sz="2000" dirty="0">
              <a:solidFill>
                <a:srgbClr val="FF0000"/>
              </a:solidFill>
              <a:latin typeface="Verdana" pitchFamily="34" charset="0"/>
              <a:cs typeface="Verdana" pitchFamily="34" charset="0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547840" y="1425991"/>
            <a:ext cx="8382799" cy="118557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L1-Cache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tracks writes</a:t>
            </a:r>
          </a:p>
          <a:p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Impl-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specific 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(e.g. </a:t>
            </a:r>
            <a:r>
              <a:rPr lang="en-US" altLang="zh-CN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bloomfilter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) 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structure tracks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reads</a:t>
            </a:r>
            <a:endParaRPr lang="zh-CN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31572183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9856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zh-CN" dirty="0">
                <a:solidFill>
                  <a:srgbClr val="00B0F0"/>
                </a:solidFill>
                <a:latin typeface="Candara"/>
                <a:cs typeface="Candara"/>
              </a:rPr>
              <a:t>Trivial TxIntro Usually NOT </a:t>
            </a:r>
            <a:r>
              <a:rPr lang="en-US" altLang="zh-CN" dirty="0" smtClean="0">
                <a:solidFill>
                  <a:srgbClr val="00B0F0"/>
                </a:solidFill>
                <a:latin typeface="Candara"/>
                <a:cs typeface="Candara"/>
              </a:rPr>
              <a:t>Works</a:t>
            </a:r>
            <a:endParaRPr lang="en-US" dirty="0">
              <a:solidFill>
                <a:srgbClr val="00B0F0"/>
              </a:solidFill>
              <a:latin typeface="Candara"/>
              <a:cs typeface="Candara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338667" y="1515636"/>
            <a:ext cx="8494835" cy="4799719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Commercial HTM are restricted</a:t>
            </a:r>
          </a:p>
          <a:p>
            <a:pPr marL="0" indent="0">
              <a:buNone/>
            </a:pPr>
            <a:endParaRPr lang="en-US" sz="1600" b="1" dirty="0" smtClean="0">
              <a:latin typeface="Candara"/>
              <a:cs typeface="Candara"/>
            </a:endParaRP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Capacity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abort by limited read/write set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  <a:latin typeface="Candara"/>
                <a:cs typeface="Candara"/>
              </a:rPr>
              <a:t>~4MB</a:t>
            </a:r>
            <a:r>
              <a:rPr lang="en-US" dirty="0" smtClean="0">
                <a:latin typeface="Candara"/>
                <a:cs typeface="Candara"/>
              </a:rPr>
              <a:t> </a:t>
            </a:r>
            <a:r>
              <a:rPr lang="en-US" dirty="0">
                <a:latin typeface="Candara"/>
                <a:cs typeface="Candara"/>
              </a:rPr>
              <a:t>read set  vs.  </a:t>
            </a:r>
            <a:r>
              <a:rPr lang="en-US" altLang="zh-CN" dirty="0" smtClean="0">
                <a:solidFill>
                  <a:srgbClr val="FF0000"/>
                </a:solidFill>
                <a:latin typeface="Candara"/>
                <a:cs typeface="Candara"/>
              </a:rPr>
              <a:t>~3</a:t>
            </a:r>
            <a:r>
              <a:rPr lang="en-US" dirty="0" smtClean="0">
                <a:solidFill>
                  <a:srgbClr val="FF0000"/>
                </a:solidFill>
                <a:latin typeface="Candara"/>
                <a:cs typeface="Candara"/>
              </a:rPr>
              <a:t>1KB</a:t>
            </a:r>
            <a:r>
              <a:rPr lang="en-US" dirty="0" smtClean="0">
                <a:latin typeface="Candara"/>
                <a:cs typeface="Candara"/>
              </a:rPr>
              <a:t> </a:t>
            </a:r>
            <a:r>
              <a:rPr lang="en-US" dirty="0">
                <a:latin typeface="Candara"/>
                <a:cs typeface="Candara"/>
              </a:rPr>
              <a:t>write </a:t>
            </a:r>
            <a:r>
              <a:rPr lang="en-US" dirty="0" smtClean="0">
                <a:latin typeface="Candara"/>
                <a:cs typeface="Candara"/>
              </a:rPr>
              <a:t>set</a:t>
            </a:r>
          </a:p>
          <a:p>
            <a:pPr marL="0" indent="0">
              <a:buNone/>
            </a:pPr>
            <a:endParaRPr lang="en-US" sz="1600" b="1" dirty="0" smtClean="0">
              <a:latin typeface="Candara"/>
              <a:cs typeface="Candara"/>
            </a:endParaRP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Interrupt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abort by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events during the process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pPr lvl="1"/>
            <a:r>
              <a:rPr lang="en-US" dirty="0">
                <a:latin typeface="Candara"/>
                <a:cs typeface="Candara"/>
              </a:rPr>
              <a:t>System </a:t>
            </a:r>
            <a:r>
              <a:rPr lang="en-US" dirty="0" smtClean="0">
                <a:latin typeface="Candara"/>
                <a:cs typeface="Candara"/>
              </a:rPr>
              <a:t>events like timer interrupt (e.g. every 4ms)</a:t>
            </a:r>
          </a:p>
          <a:p>
            <a:pPr lvl="1"/>
            <a:r>
              <a:rPr lang="en-US" dirty="0" smtClean="0">
                <a:latin typeface="Candara"/>
                <a:cs typeface="Candara"/>
              </a:rPr>
              <a:t>Cross-ring instructions like sys/hyper-call</a:t>
            </a:r>
          </a:p>
        </p:txBody>
      </p:sp>
    </p:spTree>
    <p:extLst>
      <p:ext uri="{BB962C8B-B14F-4D97-AF65-F5344CB8AC3E}">
        <p14:creationId xmlns:p14="http://schemas.microsoft.com/office/powerpoint/2010/main" val="11421972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zh-CN" dirty="0">
                <a:solidFill>
                  <a:srgbClr val="00B0F0"/>
                </a:solidFill>
                <a:latin typeface="Candara"/>
                <a:cs typeface="Candara"/>
              </a:rPr>
              <a:t>Read/Write</a:t>
            </a:r>
            <a:r>
              <a:rPr lang="zh-CN" altLang="en-US" dirty="0">
                <a:solidFill>
                  <a:srgbClr val="00B0F0"/>
                </a:solidFill>
                <a:latin typeface="Candara"/>
                <a:cs typeface="Candara"/>
              </a:rPr>
              <a:t> </a:t>
            </a:r>
            <a:r>
              <a:rPr lang="en-US" altLang="zh-CN" dirty="0">
                <a:solidFill>
                  <a:srgbClr val="00B0F0"/>
                </a:solidFill>
                <a:latin typeface="Candara"/>
                <a:cs typeface="Candara"/>
              </a:rPr>
              <a:t>Set of 9 VMI tools</a:t>
            </a:r>
            <a:endParaRPr lang="en-US" dirty="0">
              <a:solidFill>
                <a:srgbClr val="00B0F0"/>
              </a:solidFill>
              <a:latin typeface="Candara"/>
              <a:cs typeface="Candara"/>
            </a:endParaRPr>
          </a:p>
        </p:txBody>
      </p:sp>
      <p:graphicFrame>
        <p:nvGraphicFramePr>
          <p:cNvPr id="7" name="内容占位符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902505"/>
              </p:ext>
            </p:extLst>
          </p:nvPr>
        </p:nvGraphicFramePr>
        <p:xfrm>
          <a:off x="315589" y="1390802"/>
          <a:ext cx="8229600" cy="5467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118556" y="1390802"/>
            <a:ext cx="14849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616KB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75641" y="1653075"/>
            <a:ext cx="12392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487KB</a:t>
            </a:r>
            <a:endParaRPr lang="en-US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1114776" y="4797860"/>
            <a:ext cx="7351889" cy="0"/>
          </a:xfrm>
          <a:prstGeom prst="line">
            <a:avLst/>
          </a:prstGeom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6348771" y="3318381"/>
            <a:ext cx="220778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 smtClean="0">
                <a:latin typeface="Candara"/>
                <a:cs typeface="Candara"/>
              </a:rPr>
              <a:t>Write</a:t>
            </a:r>
            <a:r>
              <a:rPr lang="en-US" sz="2400" b="1" dirty="0">
                <a:latin typeface="Candara"/>
                <a:cs typeface="Candara"/>
              </a:rPr>
              <a:t> </a:t>
            </a:r>
            <a:r>
              <a:rPr lang="en-US" sz="2400" b="1" dirty="0" smtClean="0">
                <a:latin typeface="Candara"/>
                <a:cs typeface="Candara"/>
              </a:rPr>
              <a:t>set limit: </a:t>
            </a:r>
            <a:br>
              <a:rPr lang="en-US" sz="2400" b="1" dirty="0" smtClean="0">
                <a:latin typeface="Candara"/>
                <a:cs typeface="Candara"/>
              </a:rPr>
            </a:b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31KB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7473725" y="4109727"/>
            <a:ext cx="0" cy="691453"/>
          </a:xfrm>
          <a:prstGeom prst="straightConnector1">
            <a:avLst/>
          </a:prstGeom>
          <a:ln w="28575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urved Connector 3"/>
          <p:cNvCxnSpPr/>
          <p:nvPr/>
        </p:nvCxnSpPr>
        <p:spPr>
          <a:xfrm flipV="1">
            <a:off x="2903534" y="2126613"/>
            <a:ext cx="1157526" cy="235587"/>
          </a:xfrm>
          <a:prstGeom prst="curvedConnector3">
            <a:avLst/>
          </a:prstGeom>
          <a:ln w="10160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8480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>
                <a:solidFill>
                  <a:srgbClr val="00B0F0"/>
                </a:solidFill>
                <a:latin typeface="Candara"/>
                <a:cs typeface="Candara"/>
              </a:rPr>
              <a:t>Optimizations: </a:t>
            </a:r>
            <a:br>
              <a:rPr lang="en-US" dirty="0" smtClean="0">
                <a:solidFill>
                  <a:srgbClr val="00B0F0"/>
                </a:solidFill>
                <a:latin typeface="Candara"/>
                <a:cs typeface="Candara"/>
              </a:rPr>
            </a:br>
            <a:r>
              <a:rPr lang="en-US" dirty="0" smtClean="0">
                <a:solidFill>
                  <a:srgbClr val="00B0F0"/>
                </a:solidFill>
                <a:latin typeface="Candara"/>
                <a:cs typeface="Candara"/>
              </a:rPr>
              <a:t>Reducing </a:t>
            </a:r>
            <a:r>
              <a:rPr lang="en-US" dirty="0">
                <a:solidFill>
                  <a:srgbClr val="00B0F0"/>
                </a:solidFill>
                <a:latin typeface="Candara"/>
                <a:cs typeface="Candara"/>
              </a:rPr>
              <a:t>Transaction Aborts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In-VM Core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-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planting</a:t>
            </a:r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pPr lvl="1">
              <a:lnSpc>
                <a:spcPct val="120000"/>
              </a:lnSpc>
            </a:pPr>
            <a:r>
              <a:rPr lang="en-US" dirty="0" smtClean="0">
                <a:latin typeface="Candara"/>
                <a:cs typeface="Candara"/>
              </a:rPr>
              <a:t>Avoid two</a:t>
            </a:r>
            <a:r>
              <a:rPr lang="en-US" dirty="0">
                <a:latin typeface="Candara"/>
                <a:cs typeface="Candara"/>
              </a:rPr>
              <a:t>-dimensional page </a:t>
            </a:r>
            <a:r>
              <a:rPr lang="en-US" dirty="0" smtClean="0">
                <a:latin typeface="Candara"/>
                <a:cs typeface="Candara"/>
              </a:rPr>
              <a:t>walk</a:t>
            </a:r>
          </a:p>
          <a:p>
            <a:pPr lvl="2">
              <a:lnSpc>
                <a:spcPct val="120000"/>
              </a:lnSpc>
            </a:pPr>
            <a:r>
              <a:rPr lang="en-US" dirty="0">
                <a:latin typeface="Candara"/>
                <a:cs typeface="Candara"/>
              </a:rPr>
              <a:t>R</a:t>
            </a:r>
            <a:r>
              <a:rPr lang="en-US" dirty="0" smtClean="0">
                <a:latin typeface="Candara"/>
                <a:cs typeface="Candara"/>
              </a:rPr>
              <a:t>educe working set</a:t>
            </a:r>
          </a:p>
          <a:p>
            <a:pPr lvl="2">
              <a:lnSpc>
                <a:spcPct val="120000"/>
              </a:lnSpc>
            </a:pPr>
            <a:r>
              <a:rPr lang="en-US" dirty="0" smtClean="0">
                <a:latin typeface="Candara"/>
                <a:cs typeface="Candara"/>
              </a:rPr>
              <a:t>Eliminate special instructions like </a:t>
            </a:r>
            <a:r>
              <a:rPr lang="en-US" i="1" dirty="0" smtClean="0">
                <a:latin typeface="Candara"/>
                <a:cs typeface="Candara"/>
              </a:rPr>
              <a:t>hypercall</a:t>
            </a:r>
          </a:p>
          <a:p>
            <a:pPr>
              <a:lnSpc>
                <a:spcPct val="120000"/>
              </a:lnSpc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2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-phase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VMI-copy</a:t>
            </a:r>
          </a:p>
          <a:p>
            <a:pPr lvl="1">
              <a:lnSpc>
                <a:spcPct val="120000"/>
              </a:lnSpc>
            </a:pPr>
            <a:r>
              <a:rPr lang="en-US" dirty="0" smtClean="0">
                <a:latin typeface="Candara"/>
                <a:cs typeface="Candara"/>
              </a:rPr>
              <a:t>Put data-copy phase outside of the transaction</a:t>
            </a:r>
          </a:p>
          <a:p>
            <a:pPr lvl="2">
              <a:lnSpc>
                <a:spcPct val="120000"/>
              </a:lnSpc>
            </a:pPr>
            <a:r>
              <a:rPr lang="en-US" dirty="0" smtClean="0">
                <a:latin typeface="Candara"/>
                <a:cs typeface="Candara"/>
              </a:rPr>
              <a:t>Eliminate write </a:t>
            </a:r>
            <a:r>
              <a:rPr lang="en-US" altLang="zh-CN" dirty="0" smtClean="0">
                <a:latin typeface="Candara"/>
                <a:cs typeface="Candara"/>
              </a:rPr>
              <a:t>set</a:t>
            </a:r>
          </a:p>
          <a:p>
            <a:pPr lvl="2">
              <a:lnSpc>
                <a:spcPct val="120000"/>
              </a:lnSpc>
            </a:pPr>
            <a:r>
              <a:rPr lang="en-US" dirty="0" smtClean="0">
                <a:latin typeface="Candara"/>
                <a:cs typeface="Candara"/>
              </a:rPr>
              <a:t>Simplify process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>
                <a:latin typeface="Candara"/>
                <a:cs typeface="Candara"/>
              </a:rPr>
              <a:t>in</a:t>
            </a:r>
            <a:r>
              <a:rPr lang="zh-CN" altLang="en-US" dirty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the transaction</a:t>
            </a:r>
            <a:endParaRPr lang="en-US" dirty="0" smtClean="0"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1370940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2"/>
          <p:cNvSpPr txBox="1">
            <a:spLocks/>
          </p:cNvSpPr>
          <p:nvPr/>
        </p:nvSpPr>
        <p:spPr>
          <a:xfrm>
            <a:off x="457200" y="1250736"/>
            <a:ext cx="8376302" cy="1024461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Each g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uest</a:t>
            </a: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memory</a:t>
            </a: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access requires </a:t>
            </a:r>
            <a:r>
              <a:rPr lang="en-US" altLang="zh-CN" sz="24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11+</a:t>
            </a:r>
            <a:r>
              <a:rPr lang="zh-CN" altLang="en-US" sz="24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cs typeface="Verdana" pitchFamily="34" charset="0"/>
              </a:rPr>
              <a:t> 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memory</a:t>
            </a: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accesses for address translation</a:t>
            </a:r>
          </a:p>
        </p:txBody>
      </p:sp>
      <p:grpSp>
        <p:nvGrpSpPr>
          <p:cNvPr id="178" name="Group 177"/>
          <p:cNvGrpSpPr/>
          <p:nvPr/>
        </p:nvGrpSpPr>
        <p:grpSpPr>
          <a:xfrm>
            <a:off x="764821" y="3581397"/>
            <a:ext cx="4724400" cy="2990910"/>
            <a:chOff x="609600" y="3200400"/>
            <a:chExt cx="4724400" cy="2990910"/>
          </a:xfrm>
        </p:grpSpPr>
        <p:sp>
          <p:nvSpPr>
            <p:cNvPr id="255" name="Rectangle 254"/>
            <p:cNvSpPr/>
            <p:nvPr/>
          </p:nvSpPr>
          <p:spPr>
            <a:xfrm>
              <a:off x="1524000" y="4811682"/>
              <a:ext cx="1371600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000" b="1" dirty="0" smtClean="0">
                  <a:latin typeface="Candara"/>
                  <a:cs typeface="Candara"/>
                </a:rPr>
                <a:t>GPA2HVA</a:t>
              </a:r>
            </a:p>
            <a:p>
              <a:r>
                <a:rPr lang="en-US" altLang="zh-CN" sz="2000" b="1" dirty="0">
                  <a:latin typeface="Candara"/>
                  <a:cs typeface="Candara"/>
                </a:rPr>
                <a:t>m</a:t>
              </a:r>
              <a:r>
                <a:rPr lang="en-US" altLang="zh-CN" sz="2000" b="1" dirty="0" smtClean="0">
                  <a:latin typeface="Candara"/>
                  <a:cs typeface="Candara"/>
                </a:rPr>
                <a:t>apping</a:t>
              </a:r>
            </a:p>
            <a:p>
              <a:r>
                <a:rPr lang="en-US" sz="2000" b="1" dirty="0">
                  <a:latin typeface="Candara"/>
                  <a:cs typeface="Candara"/>
                </a:rPr>
                <a:t>h</a:t>
              </a:r>
              <a:r>
                <a:rPr lang="en-US" sz="2000" b="1" dirty="0" smtClean="0">
                  <a:latin typeface="Candara"/>
                  <a:cs typeface="Candara"/>
                </a:rPr>
                <a:t>ash </a:t>
              </a:r>
              <a:r>
                <a:rPr lang="en-US" sz="2000" b="1" dirty="0">
                  <a:latin typeface="Candara"/>
                  <a:cs typeface="Candara"/>
                </a:rPr>
                <a:t>t</a:t>
              </a:r>
              <a:r>
                <a:rPr lang="en-US" sz="2000" b="1" dirty="0" smtClean="0">
                  <a:latin typeface="Candara"/>
                  <a:cs typeface="Candara"/>
                </a:rPr>
                <a:t>able</a:t>
              </a:r>
              <a:endParaRPr lang="en-US" sz="2000" b="1" dirty="0">
                <a:latin typeface="Candara"/>
                <a:cs typeface="Candara"/>
              </a:endParaRPr>
            </a:p>
          </p:txBody>
        </p:sp>
        <p:sp>
          <p:nvSpPr>
            <p:cNvPr id="256" name="Rectangle 255"/>
            <p:cNvSpPr/>
            <p:nvPr/>
          </p:nvSpPr>
          <p:spPr>
            <a:xfrm>
              <a:off x="3176631" y="5791200"/>
              <a:ext cx="63799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b="1" dirty="0">
                  <a:latin typeface="Candara"/>
                  <a:cs typeface="Candara"/>
                </a:rPr>
                <a:t>GPA</a:t>
              </a:r>
              <a:endParaRPr lang="en-US" sz="2000" b="1" dirty="0">
                <a:latin typeface="Candara"/>
                <a:cs typeface="Candara"/>
              </a:endParaRPr>
            </a:p>
          </p:txBody>
        </p:sp>
        <p:sp>
          <p:nvSpPr>
            <p:cNvPr id="257" name="Rectangle 256"/>
            <p:cNvSpPr/>
            <p:nvPr/>
          </p:nvSpPr>
          <p:spPr>
            <a:xfrm>
              <a:off x="4343400" y="5791200"/>
              <a:ext cx="65723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b="1" dirty="0" smtClean="0">
                  <a:latin typeface="Candara"/>
                  <a:cs typeface="Candara"/>
                </a:rPr>
                <a:t>HVA</a:t>
              </a:r>
              <a:endParaRPr lang="en-US" sz="2000" b="1" dirty="0">
                <a:latin typeface="Candara"/>
                <a:cs typeface="Candara"/>
              </a:endParaRPr>
            </a:p>
          </p:txBody>
        </p:sp>
        <p:sp>
          <p:nvSpPr>
            <p:cNvPr id="258" name="Rectangle 257"/>
            <p:cNvSpPr/>
            <p:nvPr/>
          </p:nvSpPr>
          <p:spPr>
            <a:xfrm>
              <a:off x="609600" y="3200400"/>
              <a:ext cx="838200" cy="6858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381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CN" dirty="0" smtClean="0">
                <a:solidFill>
                  <a:schemeClr val="tx1"/>
                </a:solidFill>
                <a:latin typeface="Candara"/>
                <a:cs typeface="Candara"/>
              </a:endParaRPr>
            </a:p>
            <a:p>
              <a:r>
                <a:rPr lang="en-US" altLang="zh-CN" dirty="0" smtClean="0">
                  <a:solidFill>
                    <a:schemeClr val="tx1"/>
                  </a:solidFill>
                  <a:latin typeface="Candara"/>
                  <a:cs typeface="Candara"/>
                </a:rPr>
                <a:t>Guest </a:t>
              </a:r>
              <a:endParaRPr lang="en-US" altLang="zh-CN" dirty="0">
                <a:solidFill>
                  <a:schemeClr val="tx1"/>
                </a:solidFill>
                <a:latin typeface="Candara"/>
                <a:cs typeface="Candara"/>
              </a:endParaRPr>
            </a:p>
            <a:p>
              <a:r>
                <a:rPr lang="en-US" altLang="zh-CN" dirty="0">
                  <a:solidFill>
                    <a:schemeClr val="tx1"/>
                  </a:solidFill>
                  <a:latin typeface="Candara"/>
                  <a:cs typeface="Candara"/>
                </a:rPr>
                <a:t>CR3</a:t>
              </a:r>
              <a:endParaRPr lang="en-US" dirty="0">
                <a:solidFill>
                  <a:schemeClr val="tx1"/>
                </a:solidFill>
                <a:latin typeface="Candara"/>
                <a:cs typeface="Candara"/>
              </a:endParaRPr>
            </a:p>
            <a:p>
              <a:pPr algn="ctr"/>
              <a:endParaRPr lang="en-US" dirty="0">
                <a:solidFill>
                  <a:schemeClr val="tx1"/>
                </a:solidFill>
                <a:latin typeface="Candara"/>
                <a:cs typeface="Candara"/>
              </a:endParaRPr>
            </a:p>
          </p:txBody>
        </p:sp>
        <p:sp>
          <p:nvSpPr>
            <p:cNvPr id="259" name="Rectangle 258"/>
            <p:cNvSpPr/>
            <p:nvPr/>
          </p:nvSpPr>
          <p:spPr>
            <a:xfrm>
              <a:off x="4114800" y="4876800"/>
              <a:ext cx="1219200" cy="838200"/>
            </a:xfrm>
            <a:prstGeom prst="rect">
              <a:avLst/>
            </a:prstGeom>
            <a:noFill/>
            <a:ln w="381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0" name="Rectangle 259"/>
            <p:cNvSpPr/>
            <p:nvPr/>
          </p:nvSpPr>
          <p:spPr>
            <a:xfrm>
              <a:off x="2895600" y="4876800"/>
              <a:ext cx="1219200" cy="838200"/>
            </a:xfrm>
            <a:prstGeom prst="rect">
              <a:avLst/>
            </a:prstGeom>
            <a:noFill/>
            <a:ln w="381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61" name="Elbow Connector 260"/>
            <p:cNvCxnSpPr>
              <a:stCxn id="258" idx="2"/>
              <a:endCxn id="260" idx="0"/>
            </p:cNvCxnSpPr>
            <p:nvPr/>
          </p:nvCxnSpPr>
          <p:spPr>
            <a:xfrm rot="16200000" flipH="1">
              <a:off x="1771650" y="3143250"/>
              <a:ext cx="990600" cy="2476500"/>
            </a:xfrm>
            <a:prstGeom prst="bentConnector3">
              <a:avLst>
                <a:gd name="adj1" fmla="val 67683"/>
              </a:avLst>
            </a:prstGeom>
            <a:ln w="28575" cap="rnd" cmpd="sng">
              <a:solidFill>
                <a:schemeClr val="tx2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Curved Connector 261"/>
            <p:cNvCxnSpPr/>
            <p:nvPr/>
          </p:nvCxnSpPr>
          <p:spPr>
            <a:xfrm rot="16200000" flipH="1">
              <a:off x="4114800" y="4464051"/>
              <a:ext cx="12700" cy="1143000"/>
            </a:xfrm>
            <a:prstGeom prst="curvedConnector3">
              <a:avLst>
                <a:gd name="adj1" fmla="val 3096181"/>
              </a:avLst>
            </a:prstGeom>
            <a:ln w="28575" cap="rnd" cmpd="sng">
              <a:solidFill>
                <a:schemeClr val="tx2"/>
              </a:solidFill>
              <a:prstDash val="sysDash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3" name="Rectangle 262"/>
            <p:cNvSpPr/>
            <p:nvPr/>
          </p:nvSpPr>
          <p:spPr>
            <a:xfrm>
              <a:off x="1066800" y="4295001"/>
              <a:ext cx="22860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 smtClean="0">
                  <a:latin typeface="Verdana" pitchFamily="34" charset="0"/>
                  <a:ea typeface="Verdana" pitchFamily="34" charset="0"/>
                  <a:cs typeface="Verdana" pitchFamily="34" charset="0"/>
                </a:rPr>
                <a:t>1</a:t>
              </a:r>
              <a:endParaRPr lang="en-US" sz="1400" dirty="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grpSp>
        <p:nvGrpSpPr>
          <p:cNvPr id="179" name="Group 178"/>
          <p:cNvGrpSpPr/>
          <p:nvPr/>
        </p:nvGrpSpPr>
        <p:grpSpPr>
          <a:xfrm>
            <a:off x="1984021" y="2938043"/>
            <a:ext cx="3347968" cy="2384286"/>
            <a:chOff x="1828800" y="2557046"/>
            <a:chExt cx="3347968" cy="2384286"/>
          </a:xfrm>
        </p:grpSpPr>
        <p:grpSp>
          <p:nvGrpSpPr>
            <p:cNvPr id="248" name="Group 247"/>
            <p:cNvGrpSpPr/>
            <p:nvPr/>
          </p:nvGrpSpPr>
          <p:grpSpPr>
            <a:xfrm>
              <a:off x="2057400" y="2557046"/>
              <a:ext cx="533400" cy="1329154"/>
              <a:chOff x="1600200" y="2514600"/>
              <a:chExt cx="533400" cy="1329154"/>
            </a:xfrm>
          </p:grpSpPr>
          <p:sp>
            <p:nvSpPr>
              <p:cNvPr id="252" name="Rectangle 251"/>
              <p:cNvSpPr/>
              <p:nvPr/>
            </p:nvSpPr>
            <p:spPr>
              <a:xfrm>
                <a:off x="1600200" y="2929354"/>
                <a:ext cx="533400" cy="914400"/>
              </a:xfrm>
              <a:prstGeom prst="rect">
                <a:avLst/>
              </a:prstGeom>
              <a:noFill/>
              <a:ln w="571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3" name="Rectangle 252"/>
              <p:cNvSpPr/>
              <p:nvPr/>
            </p:nvSpPr>
            <p:spPr>
              <a:xfrm>
                <a:off x="1600200" y="3234154"/>
                <a:ext cx="533400" cy="152400"/>
              </a:xfrm>
              <a:prstGeom prst="rect">
                <a:avLst/>
              </a:prstGeom>
              <a:solidFill>
                <a:srgbClr val="C3D69B"/>
              </a:solidFill>
              <a:ln w="571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4" name="TextBox 253"/>
              <p:cNvSpPr txBox="1"/>
              <p:nvPr/>
            </p:nvSpPr>
            <p:spPr>
              <a:xfrm>
                <a:off x="1600200" y="2514600"/>
                <a:ext cx="4572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b="1" dirty="0" smtClean="0">
                    <a:latin typeface="Candara"/>
                    <a:cs typeface="Candara"/>
                  </a:rPr>
                  <a:t>L4</a:t>
                </a:r>
                <a:endParaRPr lang="en-US" sz="2000" b="1" dirty="0">
                  <a:latin typeface="Candara"/>
                  <a:cs typeface="Candara"/>
                </a:endParaRPr>
              </a:p>
            </p:txBody>
          </p:sp>
        </p:grpSp>
        <p:sp>
          <p:nvSpPr>
            <p:cNvPr id="249" name="Rectangle 248"/>
            <p:cNvSpPr/>
            <p:nvPr/>
          </p:nvSpPr>
          <p:spPr>
            <a:xfrm>
              <a:off x="4724400" y="4572000"/>
              <a:ext cx="45236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>
                  <a:latin typeface="Candara"/>
                  <a:cs typeface="Candara"/>
                </a:rPr>
                <a:t>hit</a:t>
              </a:r>
              <a:endParaRPr lang="en-US" sz="1400" b="1" dirty="0">
                <a:latin typeface="Candara"/>
                <a:cs typeface="Candara"/>
              </a:endParaRPr>
            </a:p>
          </p:txBody>
        </p:sp>
        <p:cxnSp>
          <p:nvCxnSpPr>
            <p:cNvPr id="250" name="Elbow Connector 249"/>
            <p:cNvCxnSpPr>
              <a:stCxn id="259" idx="0"/>
              <a:endCxn id="181" idx="1"/>
            </p:cNvCxnSpPr>
            <p:nvPr/>
          </p:nvCxnSpPr>
          <p:spPr>
            <a:xfrm rot="16200000" flipV="1">
              <a:off x="2876550" y="3028950"/>
              <a:ext cx="1028700" cy="2667000"/>
            </a:xfrm>
            <a:prstGeom prst="bentConnector4">
              <a:avLst>
                <a:gd name="adj1" fmla="val 63098"/>
                <a:gd name="adj2" fmla="val 108571"/>
              </a:avLst>
            </a:prstGeom>
            <a:ln w="19050" cap="rnd" cmpd="sng">
              <a:solidFill>
                <a:srgbClr val="FF0000"/>
              </a:solidFill>
              <a:prstDash val="dash"/>
              <a:round/>
              <a:tailEnd type="arrow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1" name="Rectangle 250"/>
            <p:cNvSpPr/>
            <p:nvPr/>
          </p:nvSpPr>
          <p:spPr>
            <a:xfrm>
              <a:off x="1828800" y="3962400"/>
              <a:ext cx="22860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zh-CN" sz="1400" dirty="0">
                  <a:latin typeface="Verdana" pitchFamily="34" charset="0"/>
                  <a:cs typeface="Verdana" pitchFamily="34" charset="0"/>
                </a:rPr>
                <a:t>2</a:t>
              </a:r>
              <a:endParaRPr lang="en-US" sz="1400" dirty="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sp>
        <p:nvSpPr>
          <p:cNvPr id="237" name="Rectangle 236"/>
          <p:cNvSpPr/>
          <p:nvPr/>
        </p:nvSpPr>
        <p:spPr>
          <a:xfrm>
            <a:off x="6632221" y="5029197"/>
            <a:ext cx="1752600" cy="1600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8" name="Straight Connector 237"/>
          <p:cNvCxnSpPr/>
          <p:nvPr/>
        </p:nvCxnSpPr>
        <p:spPr>
          <a:xfrm>
            <a:off x="8384821" y="2362197"/>
            <a:ext cx="0" cy="2667000"/>
          </a:xfrm>
          <a:prstGeom prst="line">
            <a:avLst/>
          </a:prstGeom>
          <a:ln w="5715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9" name="Straight Connector 238"/>
          <p:cNvCxnSpPr/>
          <p:nvPr/>
        </p:nvCxnSpPr>
        <p:spPr>
          <a:xfrm>
            <a:off x="6632221" y="5029197"/>
            <a:ext cx="1752600" cy="0"/>
          </a:xfrm>
          <a:prstGeom prst="line">
            <a:avLst/>
          </a:prstGeom>
          <a:ln w="5715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0" name="Straight Connector 239"/>
          <p:cNvCxnSpPr/>
          <p:nvPr/>
        </p:nvCxnSpPr>
        <p:spPr>
          <a:xfrm>
            <a:off x="1679221" y="6629397"/>
            <a:ext cx="4953000" cy="0"/>
          </a:xfrm>
          <a:prstGeom prst="line">
            <a:avLst/>
          </a:prstGeom>
          <a:ln w="5715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1" name="Rectangle 240"/>
          <p:cNvSpPr/>
          <p:nvPr/>
        </p:nvSpPr>
        <p:spPr>
          <a:xfrm>
            <a:off x="6990681" y="6248397"/>
            <a:ext cx="13917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latin typeface="Candara"/>
                <a:cs typeface="Candara"/>
              </a:rPr>
              <a:t>Hypervisor</a:t>
            </a:r>
            <a:endParaRPr lang="en-US" sz="2000" b="1" dirty="0">
              <a:latin typeface="Candara"/>
              <a:cs typeface="Candara"/>
            </a:endParaRPr>
          </a:p>
        </p:txBody>
      </p:sp>
      <p:sp>
        <p:nvSpPr>
          <p:cNvPr id="243" name="Rectangle 242"/>
          <p:cNvSpPr/>
          <p:nvPr/>
        </p:nvSpPr>
        <p:spPr>
          <a:xfrm>
            <a:off x="1435381" y="2606037"/>
            <a:ext cx="609600" cy="228600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4" name="Rectangle 243"/>
          <p:cNvSpPr/>
          <p:nvPr/>
        </p:nvSpPr>
        <p:spPr>
          <a:xfrm>
            <a:off x="2044981" y="2606037"/>
            <a:ext cx="609600" cy="228600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5" name="Rectangle 244"/>
          <p:cNvSpPr/>
          <p:nvPr/>
        </p:nvSpPr>
        <p:spPr>
          <a:xfrm>
            <a:off x="2654581" y="2606037"/>
            <a:ext cx="609600" cy="228600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6" name="Rectangle 245"/>
          <p:cNvSpPr/>
          <p:nvPr/>
        </p:nvSpPr>
        <p:spPr>
          <a:xfrm>
            <a:off x="3264181" y="2606037"/>
            <a:ext cx="609600" cy="228600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7" name="Rectangle 246"/>
          <p:cNvSpPr/>
          <p:nvPr/>
        </p:nvSpPr>
        <p:spPr>
          <a:xfrm>
            <a:off x="695820" y="2483670"/>
            <a:ext cx="7395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latin typeface="Candara"/>
                <a:cs typeface="Candara"/>
              </a:rPr>
              <a:t>GVA</a:t>
            </a:r>
            <a:endParaRPr lang="en-US" sz="2400" b="1" dirty="0">
              <a:latin typeface="Candara"/>
              <a:cs typeface="Candara"/>
            </a:endParaRPr>
          </a:p>
        </p:txBody>
      </p:sp>
      <p:cxnSp>
        <p:nvCxnSpPr>
          <p:cNvPr id="236" name="Straight Connector 235"/>
          <p:cNvCxnSpPr/>
          <p:nvPr/>
        </p:nvCxnSpPr>
        <p:spPr>
          <a:xfrm>
            <a:off x="6632221" y="5029197"/>
            <a:ext cx="0" cy="1600200"/>
          </a:xfrm>
          <a:prstGeom prst="line">
            <a:avLst/>
          </a:prstGeom>
          <a:ln w="5715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1" name="Rectangle 180"/>
          <p:cNvSpPr/>
          <p:nvPr/>
        </p:nvSpPr>
        <p:spPr>
          <a:xfrm>
            <a:off x="2212621" y="4190997"/>
            <a:ext cx="533400" cy="76200"/>
          </a:xfrm>
          <a:prstGeom prst="rect">
            <a:avLst/>
          </a:prstGeom>
          <a:noFill/>
          <a:ln w="571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2" name="Rectangle 181"/>
          <p:cNvSpPr/>
          <p:nvPr/>
        </p:nvSpPr>
        <p:spPr>
          <a:xfrm>
            <a:off x="3355621" y="4190997"/>
            <a:ext cx="533400" cy="76200"/>
          </a:xfrm>
          <a:prstGeom prst="rect">
            <a:avLst/>
          </a:prstGeom>
          <a:noFill/>
          <a:ln w="571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3" name="Rectangle 182"/>
          <p:cNvSpPr/>
          <p:nvPr/>
        </p:nvSpPr>
        <p:spPr>
          <a:xfrm>
            <a:off x="4498621" y="4190997"/>
            <a:ext cx="533400" cy="76200"/>
          </a:xfrm>
          <a:prstGeom prst="rect">
            <a:avLst/>
          </a:prstGeom>
          <a:noFill/>
          <a:ln w="571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" name="Rectangle 183"/>
          <p:cNvSpPr/>
          <p:nvPr/>
        </p:nvSpPr>
        <p:spPr>
          <a:xfrm>
            <a:off x="5641621" y="4190997"/>
            <a:ext cx="533400" cy="76200"/>
          </a:xfrm>
          <a:prstGeom prst="rect">
            <a:avLst/>
          </a:prstGeom>
          <a:noFill/>
          <a:ln w="571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5" name="Rectangle 184"/>
          <p:cNvSpPr/>
          <p:nvPr/>
        </p:nvSpPr>
        <p:spPr>
          <a:xfrm>
            <a:off x="6784621" y="4190997"/>
            <a:ext cx="533400" cy="76200"/>
          </a:xfrm>
          <a:prstGeom prst="rect">
            <a:avLst/>
          </a:prstGeom>
          <a:noFill/>
          <a:ln w="571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" name="Rectangle 185"/>
          <p:cNvSpPr/>
          <p:nvPr/>
        </p:nvSpPr>
        <p:spPr>
          <a:xfrm>
            <a:off x="4803421" y="4571997"/>
            <a:ext cx="76200" cy="76200"/>
          </a:xfrm>
          <a:prstGeom prst="rect">
            <a:avLst/>
          </a:prstGeom>
          <a:noFill/>
          <a:ln w="571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7" name="Group 186"/>
          <p:cNvGrpSpPr/>
          <p:nvPr/>
        </p:nvGrpSpPr>
        <p:grpSpPr>
          <a:xfrm>
            <a:off x="2746021" y="2362197"/>
            <a:ext cx="4953000" cy="2895600"/>
            <a:chOff x="2590800" y="1981200"/>
            <a:chExt cx="4953000" cy="2895600"/>
          </a:xfrm>
        </p:grpSpPr>
        <p:cxnSp>
          <p:nvCxnSpPr>
            <p:cNvPr id="196" name="Elbow Connector 195"/>
            <p:cNvCxnSpPr>
              <a:stCxn id="219" idx="3"/>
              <a:endCxn id="260" idx="0"/>
            </p:cNvCxnSpPr>
            <p:nvPr/>
          </p:nvCxnSpPr>
          <p:spPr>
            <a:xfrm flipH="1">
              <a:off x="3505200" y="3166646"/>
              <a:ext cx="1371600" cy="1710154"/>
            </a:xfrm>
            <a:prstGeom prst="bentConnector4">
              <a:avLst>
                <a:gd name="adj1" fmla="val -16667"/>
                <a:gd name="adj2" fmla="val 81265"/>
              </a:avLst>
            </a:prstGeom>
            <a:ln w="28575" cap="rnd" cmpd="sng">
              <a:solidFill>
                <a:schemeClr val="tx2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7" name="Group 196"/>
            <p:cNvGrpSpPr/>
            <p:nvPr/>
          </p:nvGrpSpPr>
          <p:grpSpPr>
            <a:xfrm>
              <a:off x="2590800" y="1981200"/>
              <a:ext cx="4953000" cy="2895600"/>
              <a:chOff x="2590800" y="1981200"/>
              <a:chExt cx="4953000" cy="2895600"/>
            </a:xfrm>
          </p:grpSpPr>
          <p:grpSp>
            <p:nvGrpSpPr>
              <p:cNvPr id="198" name="Group 197"/>
              <p:cNvGrpSpPr/>
              <p:nvPr/>
            </p:nvGrpSpPr>
            <p:grpSpPr>
              <a:xfrm>
                <a:off x="2590800" y="3352800"/>
                <a:ext cx="2895600" cy="1524000"/>
                <a:chOff x="2590800" y="3352800"/>
                <a:chExt cx="2895600" cy="1524000"/>
              </a:xfrm>
            </p:grpSpPr>
            <p:cxnSp>
              <p:nvCxnSpPr>
                <p:cNvPr id="224" name="Elbow Connector 223"/>
                <p:cNvCxnSpPr>
                  <a:stCxn id="222" idx="3"/>
                  <a:endCxn id="260" idx="0"/>
                </p:cNvCxnSpPr>
                <p:nvPr/>
              </p:nvCxnSpPr>
              <p:spPr>
                <a:xfrm flipH="1">
                  <a:off x="3505200" y="3700046"/>
                  <a:ext cx="228600" cy="1176754"/>
                </a:xfrm>
                <a:prstGeom prst="bentConnector4">
                  <a:avLst>
                    <a:gd name="adj1" fmla="val -100000"/>
                    <a:gd name="adj2" fmla="val 72582"/>
                  </a:avLst>
                </a:prstGeom>
                <a:ln w="28575" cap="rnd" cmpd="sng">
                  <a:solidFill>
                    <a:schemeClr val="tx2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5" name="Elbow Connector 224"/>
                <p:cNvCxnSpPr>
                  <a:stCxn id="259" idx="0"/>
                  <a:endCxn id="182" idx="1"/>
                </p:cNvCxnSpPr>
                <p:nvPr/>
              </p:nvCxnSpPr>
              <p:spPr>
                <a:xfrm rot="16200000" flipV="1">
                  <a:off x="3448050" y="3600450"/>
                  <a:ext cx="1028700" cy="1524000"/>
                </a:xfrm>
                <a:prstGeom prst="bentConnector4">
                  <a:avLst>
                    <a:gd name="adj1" fmla="val 63048"/>
                    <a:gd name="adj2" fmla="val 115000"/>
                  </a:avLst>
                </a:prstGeom>
                <a:ln w="19050" cap="rnd" cmpd="sng">
                  <a:solidFill>
                    <a:srgbClr val="FF0000"/>
                  </a:solidFill>
                  <a:prstDash val="dash"/>
                  <a:round/>
                  <a:tailEnd type="arrow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6" name="Elbow Connector 225"/>
                <p:cNvCxnSpPr>
                  <a:stCxn id="186" idx="3"/>
                  <a:endCxn id="184" idx="1"/>
                </p:cNvCxnSpPr>
                <p:nvPr/>
              </p:nvCxnSpPr>
              <p:spPr>
                <a:xfrm flipV="1">
                  <a:off x="4724400" y="3848100"/>
                  <a:ext cx="762000" cy="381000"/>
                </a:xfrm>
                <a:prstGeom prst="bentConnector3">
                  <a:avLst>
                    <a:gd name="adj1" fmla="val 75164"/>
                  </a:avLst>
                </a:prstGeom>
                <a:ln w="19050" cap="rnd" cmpd="sng">
                  <a:solidFill>
                    <a:srgbClr val="FF0000"/>
                  </a:solidFill>
                  <a:prstDash val="dash"/>
                  <a:round/>
                  <a:tailEnd type="arrow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27" name="Group 226"/>
                <p:cNvGrpSpPr/>
                <p:nvPr/>
              </p:nvGrpSpPr>
              <p:grpSpPr>
                <a:xfrm>
                  <a:off x="2590800" y="3352800"/>
                  <a:ext cx="914400" cy="1524000"/>
                  <a:chOff x="2590799" y="3352800"/>
                  <a:chExt cx="914400" cy="1524000"/>
                </a:xfrm>
              </p:grpSpPr>
              <p:cxnSp>
                <p:nvCxnSpPr>
                  <p:cNvPr id="233" name="Elbow Connector 232"/>
                  <p:cNvCxnSpPr>
                    <a:endCxn id="260" idx="0"/>
                  </p:cNvCxnSpPr>
                  <p:nvPr/>
                </p:nvCxnSpPr>
                <p:spPr>
                  <a:xfrm rot="16200000" flipH="1">
                    <a:off x="2400299" y="3771900"/>
                    <a:ext cx="1524000" cy="685800"/>
                  </a:xfrm>
                  <a:prstGeom prst="bentConnector3">
                    <a:avLst>
                      <a:gd name="adj1" fmla="val 78796"/>
                    </a:avLst>
                  </a:prstGeom>
                  <a:ln w="28575" cap="rnd" cmpd="sng">
                    <a:solidFill>
                      <a:schemeClr val="tx2"/>
                    </a:solidFill>
                    <a:tailEnd type="arrow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4" name="Straight Connector 233"/>
                  <p:cNvCxnSpPr/>
                  <p:nvPr/>
                </p:nvCxnSpPr>
                <p:spPr>
                  <a:xfrm>
                    <a:off x="2590799" y="3352800"/>
                    <a:ext cx="228600" cy="0"/>
                  </a:xfrm>
                  <a:prstGeom prst="line">
                    <a:avLst/>
                  </a:prstGeom>
                  <a:ln w="28575" cap="rnd" cmpd="sng">
                    <a:solidFill>
                      <a:schemeClr val="tx2"/>
                    </a:solidFill>
                    <a:tailEnd type="non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28" name="Rectangle 227"/>
                <p:cNvSpPr/>
                <p:nvPr/>
              </p:nvSpPr>
              <p:spPr>
                <a:xfrm>
                  <a:off x="2819400" y="4295001"/>
                  <a:ext cx="228600" cy="30777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zh-CN" altLang="zh-CN" sz="1400" dirty="0">
                      <a:latin typeface="Verdana" pitchFamily="34" charset="0"/>
                      <a:cs typeface="Verdana" pitchFamily="34" charset="0"/>
                    </a:rPr>
                    <a:t>3</a:t>
                  </a:r>
                  <a:endParaRPr lang="en-US" sz="1400" dirty="0">
                    <a:latin typeface="Verdana" pitchFamily="34" charset="0"/>
                    <a:ea typeface="Verdana" pitchFamily="34" charset="0"/>
                    <a:cs typeface="Verdana" pitchFamily="34" charset="0"/>
                  </a:endParaRPr>
                </a:p>
              </p:txBody>
            </p:sp>
            <p:sp>
              <p:nvSpPr>
                <p:cNvPr id="229" name="Rectangle 228"/>
                <p:cNvSpPr/>
                <p:nvPr/>
              </p:nvSpPr>
              <p:spPr>
                <a:xfrm>
                  <a:off x="3733800" y="4295001"/>
                  <a:ext cx="228600" cy="30777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zh-CN" altLang="zh-CN" sz="1400" dirty="0" smtClean="0">
                      <a:latin typeface="Verdana" pitchFamily="34" charset="0"/>
                      <a:cs typeface="Verdana" pitchFamily="34" charset="0"/>
                    </a:rPr>
                    <a:t>5</a:t>
                  </a:r>
                  <a:endParaRPr lang="en-US" sz="1400" dirty="0">
                    <a:latin typeface="Verdana" pitchFamily="34" charset="0"/>
                    <a:ea typeface="Verdana" pitchFamily="34" charset="0"/>
                    <a:cs typeface="Verdana" pitchFamily="34" charset="0"/>
                  </a:endParaRPr>
                </a:p>
              </p:txBody>
            </p:sp>
            <p:sp>
              <p:nvSpPr>
                <p:cNvPr id="230" name="Rectangle 229"/>
                <p:cNvSpPr/>
                <p:nvPr/>
              </p:nvSpPr>
              <p:spPr>
                <a:xfrm>
                  <a:off x="4876800" y="4295001"/>
                  <a:ext cx="228600" cy="30777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zh-CN" altLang="zh-CN" sz="1400" dirty="0">
                      <a:latin typeface="Verdana" pitchFamily="34" charset="0"/>
                      <a:cs typeface="Verdana" pitchFamily="34" charset="0"/>
                    </a:rPr>
                    <a:t>7</a:t>
                  </a:r>
                  <a:endParaRPr lang="en-US" sz="1400" dirty="0">
                    <a:latin typeface="Verdana" pitchFamily="34" charset="0"/>
                    <a:ea typeface="Verdana" pitchFamily="34" charset="0"/>
                    <a:cs typeface="Verdana" pitchFamily="34" charset="0"/>
                  </a:endParaRPr>
                </a:p>
              </p:txBody>
            </p:sp>
            <p:sp>
              <p:nvSpPr>
                <p:cNvPr id="231" name="Rectangle 230"/>
                <p:cNvSpPr/>
                <p:nvPr/>
              </p:nvSpPr>
              <p:spPr>
                <a:xfrm>
                  <a:off x="2971800" y="3962400"/>
                  <a:ext cx="228600" cy="30777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zh-CN" altLang="zh-CN" sz="1400" dirty="0">
                      <a:latin typeface="Verdana" pitchFamily="34" charset="0"/>
                      <a:cs typeface="Verdana" pitchFamily="34" charset="0"/>
                    </a:rPr>
                    <a:t>4</a:t>
                  </a:r>
                  <a:endParaRPr lang="en-US" sz="1400" dirty="0">
                    <a:latin typeface="Verdana" pitchFamily="34" charset="0"/>
                    <a:ea typeface="Verdana" pitchFamily="34" charset="0"/>
                    <a:cs typeface="Verdana" pitchFamily="34" charset="0"/>
                  </a:endParaRPr>
                </a:p>
              </p:txBody>
            </p:sp>
            <p:sp>
              <p:nvSpPr>
                <p:cNvPr id="232" name="Rectangle 231"/>
                <p:cNvSpPr/>
                <p:nvPr/>
              </p:nvSpPr>
              <p:spPr>
                <a:xfrm>
                  <a:off x="4114800" y="3962400"/>
                  <a:ext cx="228600" cy="30777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zh-CN" altLang="zh-CN" sz="1400" dirty="0">
                      <a:latin typeface="Verdana" pitchFamily="34" charset="0"/>
                      <a:cs typeface="Verdana" pitchFamily="34" charset="0"/>
                    </a:rPr>
                    <a:t>6</a:t>
                  </a:r>
                  <a:endParaRPr lang="en-US" sz="1400" dirty="0">
                    <a:latin typeface="Verdana" pitchFamily="34" charset="0"/>
                    <a:ea typeface="Verdana" pitchFamily="34" charset="0"/>
                    <a:cs typeface="Verdana" pitchFamily="34" charset="0"/>
                  </a:endParaRPr>
                </a:p>
              </p:txBody>
            </p:sp>
          </p:grpSp>
          <p:grpSp>
            <p:nvGrpSpPr>
              <p:cNvPr id="199" name="Group 198"/>
              <p:cNvGrpSpPr/>
              <p:nvPr/>
            </p:nvGrpSpPr>
            <p:grpSpPr>
              <a:xfrm>
                <a:off x="3200400" y="1981200"/>
                <a:ext cx="4343400" cy="2895600"/>
                <a:chOff x="3200400" y="1981200"/>
                <a:chExt cx="4343400" cy="2895600"/>
              </a:xfrm>
            </p:grpSpPr>
            <p:grpSp>
              <p:nvGrpSpPr>
                <p:cNvPr id="200" name="Group 199"/>
                <p:cNvGrpSpPr/>
                <p:nvPr/>
              </p:nvGrpSpPr>
              <p:grpSpPr>
                <a:xfrm>
                  <a:off x="3200400" y="2557046"/>
                  <a:ext cx="533400" cy="1329154"/>
                  <a:chOff x="1600200" y="2514600"/>
                  <a:chExt cx="533400" cy="1329154"/>
                </a:xfrm>
              </p:grpSpPr>
              <p:sp>
                <p:nvSpPr>
                  <p:cNvPr id="221" name="Rectangle 220"/>
                  <p:cNvSpPr/>
                  <p:nvPr/>
                </p:nvSpPr>
                <p:spPr>
                  <a:xfrm>
                    <a:off x="1600200" y="2929354"/>
                    <a:ext cx="533400" cy="914400"/>
                  </a:xfrm>
                  <a:prstGeom prst="rect">
                    <a:avLst/>
                  </a:prstGeom>
                  <a:noFill/>
                  <a:ln w="571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22" name="Rectangle 221"/>
                  <p:cNvSpPr/>
                  <p:nvPr/>
                </p:nvSpPr>
                <p:spPr>
                  <a:xfrm>
                    <a:off x="1600200" y="3581400"/>
                    <a:ext cx="533400" cy="152400"/>
                  </a:xfrm>
                  <a:prstGeom prst="rect">
                    <a:avLst/>
                  </a:prstGeom>
                  <a:solidFill>
                    <a:srgbClr val="C3D69B"/>
                  </a:solidFill>
                  <a:ln w="571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23" name="TextBox 222"/>
                  <p:cNvSpPr txBox="1"/>
                  <p:nvPr/>
                </p:nvSpPr>
                <p:spPr>
                  <a:xfrm>
                    <a:off x="1600200" y="2514600"/>
                    <a:ext cx="457200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2000" b="1" dirty="0" smtClean="0">
                        <a:latin typeface="Candara"/>
                        <a:cs typeface="Candara"/>
                      </a:rPr>
                      <a:t>L3</a:t>
                    </a:r>
                    <a:endParaRPr lang="en-US" sz="2000" b="1" dirty="0">
                      <a:latin typeface="Candara"/>
                      <a:cs typeface="Candara"/>
                    </a:endParaRPr>
                  </a:p>
                </p:txBody>
              </p:sp>
            </p:grpSp>
            <p:grpSp>
              <p:nvGrpSpPr>
                <p:cNvPr id="201" name="Group 200"/>
                <p:cNvGrpSpPr/>
                <p:nvPr/>
              </p:nvGrpSpPr>
              <p:grpSpPr>
                <a:xfrm>
                  <a:off x="4343400" y="2557046"/>
                  <a:ext cx="533400" cy="1329154"/>
                  <a:chOff x="1600200" y="2514600"/>
                  <a:chExt cx="533400" cy="1329154"/>
                </a:xfrm>
              </p:grpSpPr>
              <p:sp>
                <p:nvSpPr>
                  <p:cNvPr id="218" name="Rectangle 217"/>
                  <p:cNvSpPr/>
                  <p:nvPr/>
                </p:nvSpPr>
                <p:spPr>
                  <a:xfrm>
                    <a:off x="1600200" y="2929354"/>
                    <a:ext cx="533400" cy="914400"/>
                  </a:xfrm>
                  <a:prstGeom prst="rect">
                    <a:avLst/>
                  </a:prstGeom>
                  <a:noFill/>
                  <a:ln w="571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19" name="Rectangle 218"/>
                  <p:cNvSpPr/>
                  <p:nvPr/>
                </p:nvSpPr>
                <p:spPr>
                  <a:xfrm>
                    <a:off x="1600200" y="3048000"/>
                    <a:ext cx="533400" cy="152400"/>
                  </a:xfrm>
                  <a:prstGeom prst="rect">
                    <a:avLst/>
                  </a:prstGeom>
                  <a:solidFill>
                    <a:srgbClr val="C3D69B"/>
                  </a:solidFill>
                  <a:ln w="571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20" name="TextBox 219"/>
                  <p:cNvSpPr txBox="1"/>
                  <p:nvPr/>
                </p:nvSpPr>
                <p:spPr>
                  <a:xfrm>
                    <a:off x="1600200" y="2514600"/>
                    <a:ext cx="457200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2000" b="1" dirty="0" smtClean="0">
                        <a:latin typeface="Candara"/>
                        <a:cs typeface="Candara"/>
                      </a:rPr>
                      <a:t>L2</a:t>
                    </a:r>
                    <a:endParaRPr lang="en-US" sz="2000" b="1" dirty="0">
                      <a:latin typeface="Candara"/>
                      <a:cs typeface="Candara"/>
                    </a:endParaRPr>
                  </a:p>
                </p:txBody>
              </p:sp>
            </p:grpSp>
            <p:grpSp>
              <p:nvGrpSpPr>
                <p:cNvPr id="202" name="Group 201"/>
                <p:cNvGrpSpPr/>
                <p:nvPr/>
              </p:nvGrpSpPr>
              <p:grpSpPr>
                <a:xfrm>
                  <a:off x="5486400" y="2557046"/>
                  <a:ext cx="533400" cy="1329154"/>
                  <a:chOff x="1600200" y="2514600"/>
                  <a:chExt cx="533400" cy="1329154"/>
                </a:xfrm>
              </p:grpSpPr>
              <p:sp>
                <p:nvSpPr>
                  <p:cNvPr id="215" name="Rectangle 214"/>
                  <p:cNvSpPr/>
                  <p:nvPr/>
                </p:nvSpPr>
                <p:spPr>
                  <a:xfrm>
                    <a:off x="1600200" y="2929354"/>
                    <a:ext cx="533400" cy="914400"/>
                  </a:xfrm>
                  <a:prstGeom prst="rect">
                    <a:avLst/>
                  </a:prstGeom>
                  <a:noFill/>
                  <a:ln w="571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16" name="Rectangle 215"/>
                  <p:cNvSpPr/>
                  <p:nvPr/>
                </p:nvSpPr>
                <p:spPr>
                  <a:xfrm>
                    <a:off x="1600200" y="3352800"/>
                    <a:ext cx="533400" cy="152400"/>
                  </a:xfrm>
                  <a:prstGeom prst="rect">
                    <a:avLst/>
                  </a:prstGeom>
                  <a:solidFill>
                    <a:srgbClr val="C3D69B"/>
                  </a:solidFill>
                  <a:ln w="571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17" name="TextBox 216"/>
                  <p:cNvSpPr txBox="1"/>
                  <p:nvPr/>
                </p:nvSpPr>
                <p:spPr>
                  <a:xfrm>
                    <a:off x="1600200" y="2514600"/>
                    <a:ext cx="457200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2000" b="1" dirty="0" smtClean="0">
                        <a:latin typeface="Candara"/>
                        <a:cs typeface="Candara"/>
                      </a:rPr>
                      <a:t>L1</a:t>
                    </a:r>
                    <a:endParaRPr lang="en-US" sz="2000" b="1" dirty="0">
                      <a:latin typeface="Candara"/>
                      <a:cs typeface="Candara"/>
                    </a:endParaRPr>
                  </a:p>
                </p:txBody>
              </p:sp>
            </p:grpSp>
            <p:grpSp>
              <p:nvGrpSpPr>
                <p:cNvPr id="203" name="Group 202"/>
                <p:cNvGrpSpPr/>
                <p:nvPr/>
              </p:nvGrpSpPr>
              <p:grpSpPr>
                <a:xfrm>
                  <a:off x="6629400" y="2960132"/>
                  <a:ext cx="533400" cy="914400"/>
                  <a:chOff x="1600200" y="2929354"/>
                  <a:chExt cx="533400" cy="914400"/>
                </a:xfrm>
              </p:grpSpPr>
              <p:sp>
                <p:nvSpPr>
                  <p:cNvPr id="213" name="Rectangle 212"/>
                  <p:cNvSpPr/>
                  <p:nvPr/>
                </p:nvSpPr>
                <p:spPr>
                  <a:xfrm>
                    <a:off x="1600200" y="2929354"/>
                    <a:ext cx="533400" cy="914400"/>
                  </a:xfrm>
                  <a:prstGeom prst="rect">
                    <a:avLst/>
                  </a:prstGeom>
                  <a:noFill/>
                  <a:ln w="571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14" name="Rectangle 213"/>
                  <p:cNvSpPr/>
                  <p:nvPr/>
                </p:nvSpPr>
                <p:spPr>
                  <a:xfrm>
                    <a:off x="1600200" y="3124200"/>
                    <a:ext cx="533400" cy="152400"/>
                  </a:xfrm>
                  <a:prstGeom prst="rect">
                    <a:avLst/>
                  </a:prstGeom>
                  <a:solidFill>
                    <a:srgbClr val="C3D69B"/>
                  </a:solidFill>
                  <a:ln w="571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cxnSp>
              <p:nvCxnSpPr>
                <p:cNvPr id="204" name="Elbow Connector 203"/>
                <p:cNvCxnSpPr>
                  <a:stCxn id="216" idx="3"/>
                  <a:endCxn id="260" idx="0"/>
                </p:cNvCxnSpPr>
                <p:nvPr/>
              </p:nvCxnSpPr>
              <p:spPr>
                <a:xfrm flipH="1">
                  <a:off x="3505200" y="3471446"/>
                  <a:ext cx="2514600" cy="1405354"/>
                </a:xfrm>
                <a:prstGeom prst="bentConnector4">
                  <a:avLst>
                    <a:gd name="adj1" fmla="val -9091"/>
                    <a:gd name="adj2" fmla="val 77414"/>
                  </a:avLst>
                </a:prstGeom>
                <a:ln w="28575" cap="rnd" cmpd="sng">
                  <a:solidFill>
                    <a:schemeClr val="tx2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5" name="Elbow Connector 204"/>
                <p:cNvCxnSpPr>
                  <a:stCxn id="259" idx="0"/>
                  <a:endCxn id="183" idx="1"/>
                </p:cNvCxnSpPr>
                <p:nvPr/>
              </p:nvCxnSpPr>
              <p:spPr>
                <a:xfrm rot="16200000" flipV="1">
                  <a:off x="4019550" y="4171950"/>
                  <a:ext cx="1028700" cy="381000"/>
                </a:xfrm>
                <a:prstGeom prst="bentConnector4">
                  <a:avLst>
                    <a:gd name="adj1" fmla="val 62963"/>
                    <a:gd name="adj2" fmla="val 156854"/>
                  </a:avLst>
                </a:prstGeom>
                <a:ln w="19050" cap="rnd" cmpd="sng">
                  <a:solidFill>
                    <a:srgbClr val="FF0000"/>
                  </a:solidFill>
                  <a:prstDash val="dash"/>
                  <a:round/>
                  <a:tailEnd type="arrow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6" name="Elbow Connector 205"/>
                <p:cNvCxnSpPr>
                  <a:stCxn id="186" idx="3"/>
                  <a:endCxn id="185" idx="1"/>
                </p:cNvCxnSpPr>
                <p:nvPr/>
              </p:nvCxnSpPr>
              <p:spPr>
                <a:xfrm flipV="1">
                  <a:off x="4724400" y="3848100"/>
                  <a:ext cx="1905000" cy="381000"/>
                </a:xfrm>
                <a:prstGeom prst="bentConnector3">
                  <a:avLst>
                    <a:gd name="adj1" fmla="val 89306"/>
                  </a:avLst>
                </a:prstGeom>
                <a:ln w="19050" cap="rnd" cmpd="sng">
                  <a:solidFill>
                    <a:srgbClr val="FF0000"/>
                  </a:solidFill>
                  <a:prstDash val="dash"/>
                  <a:round/>
                  <a:tailEnd type="arrow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7" name="Elbow Connector 206"/>
                <p:cNvCxnSpPr>
                  <a:stCxn id="214" idx="3"/>
                  <a:endCxn id="208" idx="3"/>
                </p:cNvCxnSpPr>
                <p:nvPr/>
              </p:nvCxnSpPr>
              <p:spPr>
                <a:xfrm flipH="1" flipV="1">
                  <a:off x="7038296" y="2181255"/>
                  <a:ext cx="124504" cy="1049923"/>
                </a:xfrm>
                <a:prstGeom prst="bentConnector3">
                  <a:avLst>
                    <a:gd name="adj1" fmla="val -183609"/>
                  </a:avLst>
                </a:prstGeom>
                <a:ln w="19050" cap="rnd" cmpd="sng">
                  <a:solidFill>
                    <a:srgbClr val="FF0000"/>
                  </a:solidFill>
                  <a:prstDash val="dash"/>
                  <a:round/>
                  <a:tailEnd type="arrow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8" name="Rectangle 207"/>
                <p:cNvSpPr/>
                <p:nvPr/>
              </p:nvSpPr>
              <p:spPr>
                <a:xfrm>
                  <a:off x="6248400" y="1981200"/>
                  <a:ext cx="789896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altLang="zh-CN" sz="2000" b="1" dirty="0" smtClean="0">
                      <a:latin typeface="Candara"/>
                      <a:cs typeface="Candara"/>
                    </a:rPr>
                    <a:t>Value</a:t>
                  </a:r>
                  <a:endParaRPr lang="en-US" b="1" dirty="0">
                    <a:latin typeface="Candara"/>
                    <a:cs typeface="Candara"/>
                  </a:endParaRPr>
                </a:p>
              </p:txBody>
            </p:sp>
            <p:sp>
              <p:nvSpPr>
                <p:cNvPr id="209" name="Rectangle 208"/>
                <p:cNvSpPr/>
                <p:nvPr/>
              </p:nvSpPr>
              <p:spPr>
                <a:xfrm>
                  <a:off x="6019800" y="4295001"/>
                  <a:ext cx="228600" cy="30777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zh-CN" altLang="zh-CN" sz="1400" dirty="0">
                      <a:latin typeface="Verdana" pitchFamily="34" charset="0"/>
                      <a:cs typeface="Verdana" pitchFamily="34" charset="0"/>
                    </a:rPr>
                    <a:t>9</a:t>
                  </a:r>
                  <a:endParaRPr lang="en-US" sz="1400" dirty="0">
                    <a:latin typeface="Verdana" pitchFamily="34" charset="0"/>
                    <a:ea typeface="Verdana" pitchFamily="34" charset="0"/>
                    <a:cs typeface="Verdana" pitchFamily="34" charset="0"/>
                  </a:endParaRPr>
                </a:p>
              </p:txBody>
            </p:sp>
            <p:sp>
              <p:nvSpPr>
                <p:cNvPr id="210" name="Rectangle 209"/>
                <p:cNvSpPr/>
                <p:nvPr/>
              </p:nvSpPr>
              <p:spPr>
                <a:xfrm>
                  <a:off x="5334000" y="3962400"/>
                  <a:ext cx="228600" cy="30777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zh-CN" altLang="zh-CN" sz="1400" dirty="0">
                      <a:latin typeface="Verdana" pitchFamily="34" charset="0"/>
                      <a:cs typeface="Verdana" pitchFamily="34" charset="0"/>
                    </a:rPr>
                    <a:t>8</a:t>
                  </a:r>
                  <a:endParaRPr lang="en-US" sz="1400" dirty="0">
                    <a:latin typeface="Verdana" pitchFamily="34" charset="0"/>
                    <a:ea typeface="Verdana" pitchFamily="34" charset="0"/>
                    <a:cs typeface="Verdana" pitchFamily="34" charset="0"/>
                  </a:endParaRPr>
                </a:p>
              </p:txBody>
            </p:sp>
            <p:sp>
              <p:nvSpPr>
                <p:cNvPr id="211" name="Rectangle 210"/>
                <p:cNvSpPr/>
                <p:nvPr/>
              </p:nvSpPr>
              <p:spPr>
                <a:xfrm>
                  <a:off x="6400800" y="3962400"/>
                  <a:ext cx="381000" cy="52322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1400" dirty="0" smtClean="0">
                      <a:latin typeface="Verdana" pitchFamily="34" charset="0"/>
                      <a:ea typeface="Verdana" pitchFamily="34" charset="0"/>
                      <a:cs typeface="Verdana" pitchFamily="34" charset="0"/>
                    </a:rPr>
                    <a:t>10</a:t>
                  </a:r>
                  <a:endParaRPr lang="en-US" sz="1400" dirty="0">
                    <a:latin typeface="Verdana" pitchFamily="34" charset="0"/>
                    <a:ea typeface="Verdana" pitchFamily="34" charset="0"/>
                    <a:cs typeface="Verdana" pitchFamily="34" charset="0"/>
                  </a:endParaRPr>
                </a:p>
              </p:txBody>
            </p:sp>
            <p:sp>
              <p:nvSpPr>
                <p:cNvPr id="212" name="Rectangle 211"/>
                <p:cNvSpPr/>
                <p:nvPr/>
              </p:nvSpPr>
              <p:spPr>
                <a:xfrm>
                  <a:off x="7162800" y="2971800"/>
                  <a:ext cx="381000" cy="276999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1200" dirty="0" smtClean="0">
                      <a:latin typeface="Candara"/>
                      <a:cs typeface="Candara"/>
                    </a:rPr>
                    <a:t>11</a:t>
                  </a:r>
                  <a:endParaRPr lang="en-US" sz="1200" dirty="0">
                    <a:latin typeface="Candara"/>
                    <a:cs typeface="Candara"/>
                  </a:endParaRPr>
                </a:p>
              </p:txBody>
            </p:sp>
          </p:grpSp>
        </p:grpSp>
      </p:grpSp>
      <p:sp>
        <p:nvSpPr>
          <p:cNvPr id="85" name="Title 1"/>
          <p:cNvSpPr>
            <a:spLocks noGrp="1"/>
          </p:cNvSpPr>
          <p:nvPr>
            <p:ph type="title"/>
          </p:nvPr>
        </p:nvSpPr>
        <p:spPr>
          <a:xfrm>
            <a:off x="457200" y="204083"/>
            <a:ext cx="82296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>
                <a:solidFill>
                  <a:srgbClr val="00B0F0"/>
                </a:solidFill>
                <a:latin typeface="Candara"/>
                <a:cs typeface="Candara"/>
              </a:rPr>
              <a:t>Problem 1: 2-dimensional Page Walk</a:t>
            </a:r>
          </a:p>
        </p:txBody>
      </p:sp>
    </p:spTree>
    <p:extLst>
      <p:ext uri="{BB962C8B-B14F-4D97-AF65-F5344CB8AC3E}">
        <p14:creationId xmlns:p14="http://schemas.microsoft.com/office/powerpoint/2010/main" val="40377714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8" name="Group 177"/>
          <p:cNvGrpSpPr/>
          <p:nvPr/>
        </p:nvGrpSpPr>
        <p:grpSpPr>
          <a:xfrm>
            <a:off x="764821" y="3581397"/>
            <a:ext cx="4724400" cy="2990910"/>
            <a:chOff x="609600" y="3200400"/>
            <a:chExt cx="4724400" cy="2990910"/>
          </a:xfrm>
        </p:grpSpPr>
        <p:sp>
          <p:nvSpPr>
            <p:cNvPr id="256" name="Rectangle 255"/>
            <p:cNvSpPr/>
            <p:nvPr/>
          </p:nvSpPr>
          <p:spPr>
            <a:xfrm>
              <a:off x="3176631" y="5791200"/>
              <a:ext cx="64280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b="1" dirty="0">
                  <a:latin typeface="Candara"/>
                  <a:cs typeface="Candara"/>
                </a:rPr>
                <a:t>GPA</a:t>
              </a:r>
              <a:endParaRPr lang="en-US" sz="2000" b="1" dirty="0">
                <a:latin typeface="Candara"/>
                <a:cs typeface="Candara"/>
              </a:endParaRPr>
            </a:p>
          </p:txBody>
        </p:sp>
        <p:sp>
          <p:nvSpPr>
            <p:cNvPr id="257" name="Rectangle 256"/>
            <p:cNvSpPr/>
            <p:nvPr/>
          </p:nvSpPr>
          <p:spPr>
            <a:xfrm>
              <a:off x="4343400" y="5791200"/>
              <a:ext cx="65723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b="1" dirty="0" smtClean="0">
                  <a:latin typeface="Candara"/>
                  <a:cs typeface="Candara"/>
                </a:rPr>
                <a:t>HVA</a:t>
              </a:r>
              <a:endParaRPr lang="en-US" sz="2000" b="1" dirty="0">
                <a:latin typeface="Candara"/>
                <a:cs typeface="Candara"/>
              </a:endParaRPr>
            </a:p>
          </p:txBody>
        </p:sp>
        <p:sp>
          <p:nvSpPr>
            <p:cNvPr id="258" name="Rectangle 257"/>
            <p:cNvSpPr/>
            <p:nvPr/>
          </p:nvSpPr>
          <p:spPr>
            <a:xfrm>
              <a:off x="609600" y="3200400"/>
              <a:ext cx="838200" cy="6858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381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CN" dirty="0" smtClean="0">
                <a:solidFill>
                  <a:schemeClr val="tx1"/>
                </a:solidFill>
                <a:latin typeface="Candara"/>
                <a:cs typeface="Candara"/>
              </a:endParaRPr>
            </a:p>
            <a:p>
              <a:r>
                <a:rPr lang="en-US" altLang="zh-CN" dirty="0" smtClean="0">
                  <a:solidFill>
                    <a:schemeClr val="tx1"/>
                  </a:solidFill>
                  <a:latin typeface="Candara"/>
                  <a:cs typeface="Candara"/>
                </a:rPr>
                <a:t>Guest </a:t>
              </a:r>
              <a:endParaRPr lang="en-US" altLang="zh-CN" dirty="0">
                <a:solidFill>
                  <a:schemeClr val="tx1"/>
                </a:solidFill>
                <a:latin typeface="Candara"/>
                <a:cs typeface="Candara"/>
              </a:endParaRPr>
            </a:p>
            <a:p>
              <a:r>
                <a:rPr lang="en-US" altLang="zh-CN" dirty="0">
                  <a:solidFill>
                    <a:schemeClr val="tx1"/>
                  </a:solidFill>
                  <a:latin typeface="Candara"/>
                  <a:cs typeface="Candara"/>
                </a:rPr>
                <a:t>CR3</a:t>
              </a:r>
              <a:endParaRPr lang="en-US" dirty="0">
                <a:solidFill>
                  <a:schemeClr val="tx1"/>
                </a:solidFill>
                <a:latin typeface="Candara"/>
                <a:cs typeface="Candara"/>
              </a:endParaRPr>
            </a:p>
            <a:p>
              <a:pPr algn="ctr"/>
              <a:endParaRPr lang="en-US" dirty="0">
                <a:solidFill>
                  <a:schemeClr val="tx1"/>
                </a:solidFill>
                <a:latin typeface="Candara"/>
                <a:cs typeface="Candara"/>
              </a:endParaRPr>
            </a:p>
          </p:txBody>
        </p:sp>
        <p:sp>
          <p:nvSpPr>
            <p:cNvPr id="259" name="Rectangle 258"/>
            <p:cNvSpPr/>
            <p:nvPr/>
          </p:nvSpPr>
          <p:spPr>
            <a:xfrm>
              <a:off x="4114800" y="4876800"/>
              <a:ext cx="1219200" cy="838200"/>
            </a:xfrm>
            <a:prstGeom prst="rect">
              <a:avLst/>
            </a:prstGeom>
            <a:noFill/>
            <a:ln w="381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0" name="Rectangle 259"/>
            <p:cNvSpPr/>
            <p:nvPr/>
          </p:nvSpPr>
          <p:spPr>
            <a:xfrm>
              <a:off x="2895600" y="4876800"/>
              <a:ext cx="1219200" cy="838200"/>
            </a:xfrm>
            <a:prstGeom prst="rect">
              <a:avLst/>
            </a:prstGeom>
            <a:noFill/>
            <a:ln w="381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61" name="Elbow Connector 260"/>
            <p:cNvCxnSpPr>
              <a:stCxn id="258" idx="2"/>
              <a:endCxn id="260" idx="0"/>
            </p:cNvCxnSpPr>
            <p:nvPr/>
          </p:nvCxnSpPr>
          <p:spPr>
            <a:xfrm rot="16200000" flipH="1">
              <a:off x="1771650" y="3143250"/>
              <a:ext cx="990600" cy="2476500"/>
            </a:xfrm>
            <a:prstGeom prst="bentConnector3">
              <a:avLst>
                <a:gd name="adj1" fmla="val 67683"/>
              </a:avLst>
            </a:prstGeom>
            <a:ln w="28575" cap="rnd" cmpd="sng">
              <a:solidFill>
                <a:schemeClr val="tx2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Curved Connector 261"/>
            <p:cNvCxnSpPr/>
            <p:nvPr/>
          </p:nvCxnSpPr>
          <p:spPr>
            <a:xfrm rot="16200000" flipH="1">
              <a:off x="4114800" y="4464051"/>
              <a:ext cx="12700" cy="1143000"/>
            </a:xfrm>
            <a:prstGeom prst="curvedConnector3">
              <a:avLst>
                <a:gd name="adj1" fmla="val 3096181"/>
              </a:avLst>
            </a:prstGeom>
            <a:ln w="28575" cap="rnd" cmpd="sng">
              <a:solidFill>
                <a:schemeClr val="tx2"/>
              </a:solidFill>
              <a:prstDash val="sysDash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3" name="Rectangle 262"/>
            <p:cNvSpPr/>
            <p:nvPr/>
          </p:nvSpPr>
          <p:spPr>
            <a:xfrm>
              <a:off x="1066800" y="4295001"/>
              <a:ext cx="22860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 smtClean="0">
                  <a:latin typeface="Verdana" pitchFamily="34" charset="0"/>
                  <a:ea typeface="Verdana" pitchFamily="34" charset="0"/>
                  <a:cs typeface="Verdana" pitchFamily="34" charset="0"/>
                </a:rPr>
                <a:t>1</a:t>
              </a:r>
              <a:endParaRPr lang="en-US" sz="1400" dirty="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grpSp>
        <p:nvGrpSpPr>
          <p:cNvPr id="179" name="Group 178"/>
          <p:cNvGrpSpPr/>
          <p:nvPr/>
        </p:nvGrpSpPr>
        <p:grpSpPr>
          <a:xfrm>
            <a:off x="1984021" y="2938043"/>
            <a:ext cx="3347968" cy="2384286"/>
            <a:chOff x="1828800" y="2557046"/>
            <a:chExt cx="3347968" cy="2384286"/>
          </a:xfrm>
        </p:grpSpPr>
        <p:grpSp>
          <p:nvGrpSpPr>
            <p:cNvPr id="248" name="Group 247"/>
            <p:cNvGrpSpPr/>
            <p:nvPr/>
          </p:nvGrpSpPr>
          <p:grpSpPr>
            <a:xfrm>
              <a:off x="2057400" y="2557046"/>
              <a:ext cx="533400" cy="1329154"/>
              <a:chOff x="1600200" y="2514600"/>
              <a:chExt cx="533400" cy="1329154"/>
            </a:xfrm>
          </p:grpSpPr>
          <p:sp>
            <p:nvSpPr>
              <p:cNvPr id="252" name="Rectangle 251"/>
              <p:cNvSpPr/>
              <p:nvPr/>
            </p:nvSpPr>
            <p:spPr>
              <a:xfrm>
                <a:off x="1600200" y="2929354"/>
                <a:ext cx="533400" cy="914400"/>
              </a:xfrm>
              <a:prstGeom prst="rect">
                <a:avLst/>
              </a:prstGeom>
              <a:noFill/>
              <a:ln w="571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3" name="Rectangle 252"/>
              <p:cNvSpPr/>
              <p:nvPr/>
            </p:nvSpPr>
            <p:spPr>
              <a:xfrm>
                <a:off x="1600200" y="3234154"/>
                <a:ext cx="533400" cy="152400"/>
              </a:xfrm>
              <a:prstGeom prst="rect">
                <a:avLst/>
              </a:prstGeom>
              <a:solidFill>
                <a:srgbClr val="C3D69B"/>
              </a:solidFill>
              <a:ln w="571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4" name="TextBox 253"/>
              <p:cNvSpPr txBox="1"/>
              <p:nvPr/>
            </p:nvSpPr>
            <p:spPr>
              <a:xfrm>
                <a:off x="1600200" y="2514600"/>
                <a:ext cx="4572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b="1" dirty="0" smtClean="0">
                    <a:latin typeface="Candara"/>
                    <a:cs typeface="Candara"/>
                  </a:rPr>
                  <a:t>L4</a:t>
                </a:r>
                <a:endParaRPr lang="en-US" sz="2000" b="1" dirty="0">
                  <a:latin typeface="Candara"/>
                  <a:cs typeface="Candara"/>
                </a:endParaRPr>
              </a:p>
            </p:txBody>
          </p:sp>
        </p:grpSp>
        <p:sp>
          <p:nvSpPr>
            <p:cNvPr id="249" name="Rectangle 248"/>
            <p:cNvSpPr/>
            <p:nvPr/>
          </p:nvSpPr>
          <p:spPr>
            <a:xfrm>
              <a:off x="4724400" y="4572000"/>
              <a:ext cx="45236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>
                  <a:latin typeface="Candara"/>
                  <a:cs typeface="Candara"/>
                </a:rPr>
                <a:t>hit</a:t>
              </a:r>
              <a:endParaRPr lang="en-US" b="1" dirty="0">
                <a:latin typeface="Candara"/>
                <a:cs typeface="Candara"/>
              </a:endParaRPr>
            </a:p>
          </p:txBody>
        </p:sp>
        <p:cxnSp>
          <p:nvCxnSpPr>
            <p:cNvPr id="250" name="Elbow Connector 249"/>
            <p:cNvCxnSpPr>
              <a:stCxn id="259" idx="0"/>
              <a:endCxn id="181" idx="1"/>
            </p:cNvCxnSpPr>
            <p:nvPr/>
          </p:nvCxnSpPr>
          <p:spPr>
            <a:xfrm rot="16200000" flipV="1">
              <a:off x="2876550" y="3028950"/>
              <a:ext cx="1028700" cy="2667000"/>
            </a:xfrm>
            <a:prstGeom prst="bentConnector4">
              <a:avLst>
                <a:gd name="adj1" fmla="val 63098"/>
                <a:gd name="adj2" fmla="val 108571"/>
              </a:avLst>
            </a:prstGeom>
            <a:ln w="19050" cap="rnd" cmpd="sng">
              <a:solidFill>
                <a:srgbClr val="FF0000"/>
              </a:solidFill>
              <a:prstDash val="dash"/>
              <a:round/>
              <a:tailEnd type="arrow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1" name="Rectangle 250"/>
            <p:cNvSpPr/>
            <p:nvPr/>
          </p:nvSpPr>
          <p:spPr>
            <a:xfrm>
              <a:off x="1828800" y="3962400"/>
              <a:ext cx="22860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zh-CN" sz="1400" dirty="0">
                  <a:latin typeface="Verdana" pitchFamily="34" charset="0"/>
                  <a:cs typeface="Verdana" pitchFamily="34" charset="0"/>
                </a:rPr>
                <a:t>2</a:t>
              </a:r>
              <a:endParaRPr lang="en-US" sz="1400" dirty="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sp>
        <p:nvSpPr>
          <p:cNvPr id="237" name="Rectangle 236"/>
          <p:cNvSpPr/>
          <p:nvPr/>
        </p:nvSpPr>
        <p:spPr>
          <a:xfrm>
            <a:off x="6632221" y="5029197"/>
            <a:ext cx="1752600" cy="1600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8" name="Straight Connector 237"/>
          <p:cNvCxnSpPr/>
          <p:nvPr/>
        </p:nvCxnSpPr>
        <p:spPr>
          <a:xfrm>
            <a:off x="8384821" y="2362197"/>
            <a:ext cx="0" cy="2667000"/>
          </a:xfrm>
          <a:prstGeom prst="line">
            <a:avLst/>
          </a:prstGeom>
          <a:ln w="5715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9" name="Straight Connector 238"/>
          <p:cNvCxnSpPr/>
          <p:nvPr/>
        </p:nvCxnSpPr>
        <p:spPr>
          <a:xfrm>
            <a:off x="6632221" y="5029197"/>
            <a:ext cx="1752600" cy="0"/>
          </a:xfrm>
          <a:prstGeom prst="line">
            <a:avLst/>
          </a:prstGeom>
          <a:ln w="5715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0" name="Straight Connector 239"/>
          <p:cNvCxnSpPr/>
          <p:nvPr/>
        </p:nvCxnSpPr>
        <p:spPr>
          <a:xfrm>
            <a:off x="1679221" y="6629397"/>
            <a:ext cx="4953000" cy="0"/>
          </a:xfrm>
          <a:prstGeom prst="line">
            <a:avLst/>
          </a:prstGeom>
          <a:ln w="5715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1" name="Rectangle 240"/>
          <p:cNvSpPr/>
          <p:nvPr/>
        </p:nvSpPr>
        <p:spPr>
          <a:xfrm>
            <a:off x="6990681" y="6248397"/>
            <a:ext cx="13917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latin typeface="Candara"/>
                <a:cs typeface="Candara"/>
              </a:rPr>
              <a:t>Hypervisor</a:t>
            </a:r>
            <a:endParaRPr lang="en-US" sz="2000" b="1" dirty="0">
              <a:latin typeface="Candara"/>
              <a:cs typeface="Candara"/>
            </a:endParaRPr>
          </a:p>
        </p:txBody>
      </p:sp>
      <p:cxnSp>
        <p:nvCxnSpPr>
          <p:cNvPr id="236" name="Straight Connector 235"/>
          <p:cNvCxnSpPr/>
          <p:nvPr/>
        </p:nvCxnSpPr>
        <p:spPr>
          <a:xfrm>
            <a:off x="6632221" y="5029197"/>
            <a:ext cx="0" cy="1600200"/>
          </a:xfrm>
          <a:prstGeom prst="line">
            <a:avLst/>
          </a:prstGeom>
          <a:ln w="5715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1" name="Rectangle 180"/>
          <p:cNvSpPr/>
          <p:nvPr/>
        </p:nvSpPr>
        <p:spPr>
          <a:xfrm>
            <a:off x="2212621" y="4190997"/>
            <a:ext cx="533400" cy="76200"/>
          </a:xfrm>
          <a:prstGeom prst="rect">
            <a:avLst/>
          </a:prstGeom>
          <a:noFill/>
          <a:ln w="571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2" name="Rectangle 181"/>
          <p:cNvSpPr/>
          <p:nvPr/>
        </p:nvSpPr>
        <p:spPr>
          <a:xfrm>
            <a:off x="3355621" y="4190997"/>
            <a:ext cx="533400" cy="76200"/>
          </a:xfrm>
          <a:prstGeom prst="rect">
            <a:avLst/>
          </a:prstGeom>
          <a:noFill/>
          <a:ln w="571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3" name="Rectangle 182"/>
          <p:cNvSpPr/>
          <p:nvPr/>
        </p:nvSpPr>
        <p:spPr>
          <a:xfrm>
            <a:off x="4498621" y="4190997"/>
            <a:ext cx="533400" cy="76200"/>
          </a:xfrm>
          <a:prstGeom prst="rect">
            <a:avLst/>
          </a:prstGeom>
          <a:noFill/>
          <a:ln w="571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" name="Rectangle 183"/>
          <p:cNvSpPr/>
          <p:nvPr/>
        </p:nvSpPr>
        <p:spPr>
          <a:xfrm>
            <a:off x="5641621" y="4190997"/>
            <a:ext cx="533400" cy="76200"/>
          </a:xfrm>
          <a:prstGeom prst="rect">
            <a:avLst/>
          </a:prstGeom>
          <a:noFill/>
          <a:ln w="571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5" name="Rectangle 184"/>
          <p:cNvSpPr/>
          <p:nvPr/>
        </p:nvSpPr>
        <p:spPr>
          <a:xfrm>
            <a:off x="6784621" y="4190997"/>
            <a:ext cx="533400" cy="76200"/>
          </a:xfrm>
          <a:prstGeom prst="rect">
            <a:avLst/>
          </a:prstGeom>
          <a:noFill/>
          <a:ln w="571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" name="Rectangle 185"/>
          <p:cNvSpPr/>
          <p:nvPr/>
        </p:nvSpPr>
        <p:spPr>
          <a:xfrm>
            <a:off x="4803421" y="4571997"/>
            <a:ext cx="76200" cy="76200"/>
          </a:xfrm>
          <a:prstGeom prst="rect">
            <a:avLst/>
          </a:prstGeom>
          <a:noFill/>
          <a:ln w="571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7" name="Group 186"/>
          <p:cNvGrpSpPr/>
          <p:nvPr/>
        </p:nvGrpSpPr>
        <p:grpSpPr>
          <a:xfrm>
            <a:off x="2746021" y="2362197"/>
            <a:ext cx="4953000" cy="2895600"/>
            <a:chOff x="2590800" y="1981200"/>
            <a:chExt cx="4953000" cy="2895600"/>
          </a:xfrm>
        </p:grpSpPr>
        <p:cxnSp>
          <p:nvCxnSpPr>
            <p:cNvPr id="196" name="Elbow Connector 195"/>
            <p:cNvCxnSpPr>
              <a:stCxn id="219" idx="3"/>
              <a:endCxn id="260" idx="0"/>
            </p:cNvCxnSpPr>
            <p:nvPr/>
          </p:nvCxnSpPr>
          <p:spPr>
            <a:xfrm flipH="1">
              <a:off x="3505200" y="3166646"/>
              <a:ext cx="1371600" cy="1710154"/>
            </a:xfrm>
            <a:prstGeom prst="bentConnector4">
              <a:avLst>
                <a:gd name="adj1" fmla="val -16667"/>
                <a:gd name="adj2" fmla="val 81265"/>
              </a:avLst>
            </a:prstGeom>
            <a:ln w="28575" cap="rnd" cmpd="sng">
              <a:solidFill>
                <a:schemeClr val="tx2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7" name="Group 196"/>
            <p:cNvGrpSpPr/>
            <p:nvPr/>
          </p:nvGrpSpPr>
          <p:grpSpPr>
            <a:xfrm>
              <a:off x="2590800" y="1981200"/>
              <a:ext cx="4953000" cy="2895600"/>
              <a:chOff x="2590800" y="1981200"/>
              <a:chExt cx="4953000" cy="2895600"/>
            </a:xfrm>
          </p:grpSpPr>
          <p:grpSp>
            <p:nvGrpSpPr>
              <p:cNvPr id="198" name="Group 197"/>
              <p:cNvGrpSpPr/>
              <p:nvPr/>
            </p:nvGrpSpPr>
            <p:grpSpPr>
              <a:xfrm>
                <a:off x="2590800" y="3352800"/>
                <a:ext cx="2895600" cy="1524000"/>
                <a:chOff x="2590800" y="3352800"/>
                <a:chExt cx="2895600" cy="1524000"/>
              </a:xfrm>
            </p:grpSpPr>
            <p:cxnSp>
              <p:nvCxnSpPr>
                <p:cNvPr id="224" name="Elbow Connector 223"/>
                <p:cNvCxnSpPr>
                  <a:stCxn id="222" idx="3"/>
                  <a:endCxn id="260" idx="0"/>
                </p:cNvCxnSpPr>
                <p:nvPr/>
              </p:nvCxnSpPr>
              <p:spPr>
                <a:xfrm flipH="1">
                  <a:off x="3505200" y="3700046"/>
                  <a:ext cx="228600" cy="1176754"/>
                </a:xfrm>
                <a:prstGeom prst="bentConnector4">
                  <a:avLst>
                    <a:gd name="adj1" fmla="val -100000"/>
                    <a:gd name="adj2" fmla="val 72582"/>
                  </a:avLst>
                </a:prstGeom>
                <a:ln w="28575" cap="rnd" cmpd="sng">
                  <a:solidFill>
                    <a:schemeClr val="tx2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5" name="Elbow Connector 224"/>
                <p:cNvCxnSpPr>
                  <a:stCxn id="259" idx="0"/>
                  <a:endCxn id="182" idx="1"/>
                </p:cNvCxnSpPr>
                <p:nvPr/>
              </p:nvCxnSpPr>
              <p:spPr>
                <a:xfrm rot="16200000" flipV="1">
                  <a:off x="3448050" y="3600450"/>
                  <a:ext cx="1028700" cy="1524000"/>
                </a:xfrm>
                <a:prstGeom prst="bentConnector4">
                  <a:avLst>
                    <a:gd name="adj1" fmla="val 63048"/>
                    <a:gd name="adj2" fmla="val 115000"/>
                  </a:avLst>
                </a:prstGeom>
                <a:ln w="19050" cap="rnd" cmpd="sng">
                  <a:solidFill>
                    <a:srgbClr val="FF0000"/>
                  </a:solidFill>
                  <a:prstDash val="dash"/>
                  <a:round/>
                  <a:tailEnd type="arrow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6" name="Elbow Connector 225"/>
                <p:cNvCxnSpPr>
                  <a:stCxn id="186" idx="3"/>
                  <a:endCxn id="184" idx="1"/>
                </p:cNvCxnSpPr>
                <p:nvPr/>
              </p:nvCxnSpPr>
              <p:spPr>
                <a:xfrm flipV="1">
                  <a:off x="4724400" y="3848100"/>
                  <a:ext cx="762000" cy="381000"/>
                </a:xfrm>
                <a:prstGeom prst="bentConnector3">
                  <a:avLst>
                    <a:gd name="adj1" fmla="val 75164"/>
                  </a:avLst>
                </a:prstGeom>
                <a:ln w="19050" cap="rnd" cmpd="sng">
                  <a:solidFill>
                    <a:srgbClr val="FF0000"/>
                  </a:solidFill>
                  <a:prstDash val="dash"/>
                  <a:round/>
                  <a:tailEnd type="arrow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27" name="Group 226"/>
                <p:cNvGrpSpPr/>
                <p:nvPr/>
              </p:nvGrpSpPr>
              <p:grpSpPr>
                <a:xfrm>
                  <a:off x="2590800" y="3352800"/>
                  <a:ext cx="914400" cy="1524000"/>
                  <a:chOff x="2590799" y="3352800"/>
                  <a:chExt cx="914400" cy="1524000"/>
                </a:xfrm>
              </p:grpSpPr>
              <p:cxnSp>
                <p:nvCxnSpPr>
                  <p:cNvPr id="233" name="Elbow Connector 232"/>
                  <p:cNvCxnSpPr>
                    <a:endCxn id="260" idx="0"/>
                  </p:cNvCxnSpPr>
                  <p:nvPr/>
                </p:nvCxnSpPr>
                <p:spPr>
                  <a:xfrm rot="16200000" flipH="1">
                    <a:off x="2400299" y="3771900"/>
                    <a:ext cx="1524000" cy="685800"/>
                  </a:xfrm>
                  <a:prstGeom prst="bentConnector3">
                    <a:avLst>
                      <a:gd name="adj1" fmla="val 78796"/>
                    </a:avLst>
                  </a:prstGeom>
                  <a:ln w="28575" cap="rnd" cmpd="sng">
                    <a:solidFill>
                      <a:schemeClr val="tx2"/>
                    </a:solidFill>
                    <a:tailEnd type="arrow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4" name="Straight Connector 233"/>
                  <p:cNvCxnSpPr/>
                  <p:nvPr/>
                </p:nvCxnSpPr>
                <p:spPr>
                  <a:xfrm>
                    <a:off x="2590799" y="3352800"/>
                    <a:ext cx="228600" cy="0"/>
                  </a:xfrm>
                  <a:prstGeom prst="line">
                    <a:avLst/>
                  </a:prstGeom>
                  <a:ln w="28575" cap="rnd" cmpd="sng">
                    <a:solidFill>
                      <a:schemeClr val="tx2"/>
                    </a:solidFill>
                    <a:tailEnd type="non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28" name="Rectangle 227"/>
                <p:cNvSpPr/>
                <p:nvPr/>
              </p:nvSpPr>
              <p:spPr>
                <a:xfrm>
                  <a:off x="2819400" y="4295001"/>
                  <a:ext cx="228600" cy="30777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zh-CN" altLang="zh-CN" sz="1400" dirty="0">
                      <a:latin typeface="Verdana" pitchFamily="34" charset="0"/>
                      <a:cs typeface="Verdana" pitchFamily="34" charset="0"/>
                    </a:rPr>
                    <a:t>3</a:t>
                  </a:r>
                  <a:endParaRPr lang="en-US" sz="1400" dirty="0">
                    <a:latin typeface="Verdana" pitchFamily="34" charset="0"/>
                    <a:ea typeface="Verdana" pitchFamily="34" charset="0"/>
                    <a:cs typeface="Verdana" pitchFamily="34" charset="0"/>
                  </a:endParaRPr>
                </a:p>
              </p:txBody>
            </p:sp>
            <p:sp>
              <p:nvSpPr>
                <p:cNvPr id="229" name="Rectangle 228"/>
                <p:cNvSpPr/>
                <p:nvPr/>
              </p:nvSpPr>
              <p:spPr>
                <a:xfrm>
                  <a:off x="3733800" y="4295001"/>
                  <a:ext cx="228600" cy="30777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zh-CN" altLang="zh-CN" sz="1400" dirty="0" smtClean="0">
                      <a:latin typeface="Verdana" pitchFamily="34" charset="0"/>
                      <a:cs typeface="Verdana" pitchFamily="34" charset="0"/>
                    </a:rPr>
                    <a:t>5</a:t>
                  </a:r>
                  <a:endParaRPr lang="en-US" sz="1400" dirty="0">
                    <a:latin typeface="Verdana" pitchFamily="34" charset="0"/>
                    <a:ea typeface="Verdana" pitchFamily="34" charset="0"/>
                    <a:cs typeface="Verdana" pitchFamily="34" charset="0"/>
                  </a:endParaRPr>
                </a:p>
              </p:txBody>
            </p:sp>
            <p:sp>
              <p:nvSpPr>
                <p:cNvPr id="230" name="Rectangle 229"/>
                <p:cNvSpPr/>
                <p:nvPr/>
              </p:nvSpPr>
              <p:spPr>
                <a:xfrm>
                  <a:off x="4876800" y="4295001"/>
                  <a:ext cx="228600" cy="30777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zh-CN" altLang="zh-CN" sz="1400" dirty="0">
                      <a:latin typeface="Verdana" pitchFamily="34" charset="0"/>
                      <a:cs typeface="Verdana" pitchFamily="34" charset="0"/>
                    </a:rPr>
                    <a:t>7</a:t>
                  </a:r>
                  <a:endParaRPr lang="en-US" sz="1400" dirty="0">
                    <a:latin typeface="Verdana" pitchFamily="34" charset="0"/>
                    <a:ea typeface="Verdana" pitchFamily="34" charset="0"/>
                    <a:cs typeface="Verdana" pitchFamily="34" charset="0"/>
                  </a:endParaRPr>
                </a:p>
              </p:txBody>
            </p:sp>
            <p:sp>
              <p:nvSpPr>
                <p:cNvPr id="231" name="Rectangle 230"/>
                <p:cNvSpPr/>
                <p:nvPr/>
              </p:nvSpPr>
              <p:spPr>
                <a:xfrm>
                  <a:off x="2971800" y="3962400"/>
                  <a:ext cx="228600" cy="30777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zh-CN" altLang="zh-CN" sz="1400" dirty="0">
                      <a:latin typeface="Verdana" pitchFamily="34" charset="0"/>
                      <a:cs typeface="Verdana" pitchFamily="34" charset="0"/>
                    </a:rPr>
                    <a:t>4</a:t>
                  </a:r>
                  <a:endParaRPr lang="en-US" sz="1400" dirty="0">
                    <a:latin typeface="Verdana" pitchFamily="34" charset="0"/>
                    <a:ea typeface="Verdana" pitchFamily="34" charset="0"/>
                    <a:cs typeface="Verdana" pitchFamily="34" charset="0"/>
                  </a:endParaRPr>
                </a:p>
              </p:txBody>
            </p:sp>
            <p:sp>
              <p:nvSpPr>
                <p:cNvPr id="232" name="Rectangle 231"/>
                <p:cNvSpPr/>
                <p:nvPr/>
              </p:nvSpPr>
              <p:spPr>
                <a:xfrm>
                  <a:off x="4114800" y="3962400"/>
                  <a:ext cx="228600" cy="30777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zh-CN" altLang="zh-CN" sz="1400" dirty="0">
                      <a:latin typeface="Verdana" pitchFamily="34" charset="0"/>
                      <a:cs typeface="Verdana" pitchFamily="34" charset="0"/>
                    </a:rPr>
                    <a:t>6</a:t>
                  </a:r>
                  <a:endParaRPr lang="en-US" sz="1400" dirty="0">
                    <a:latin typeface="Verdana" pitchFamily="34" charset="0"/>
                    <a:ea typeface="Verdana" pitchFamily="34" charset="0"/>
                    <a:cs typeface="Verdana" pitchFamily="34" charset="0"/>
                  </a:endParaRPr>
                </a:p>
              </p:txBody>
            </p:sp>
          </p:grpSp>
          <p:grpSp>
            <p:nvGrpSpPr>
              <p:cNvPr id="199" name="Group 198"/>
              <p:cNvGrpSpPr/>
              <p:nvPr/>
            </p:nvGrpSpPr>
            <p:grpSpPr>
              <a:xfrm>
                <a:off x="3200400" y="1981200"/>
                <a:ext cx="4343400" cy="2895600"/>
                <a:chOff x="3200400" y="1981200"/>
                <a:chExt cx="4343400" cy="2895600"/>
              </a:xfrm>
            </p:grpSpPr>
            <p:grpSp>
              <p:nvGrpSpPr>
                <p:cNvPr id="200" name="Group 199"/>
                <p:cNvGrpSpPr/>
                <p:nvPr/>
              </p:nvGrpSpPr>
              <p:grpSpPr>
                <a:xfrm>
                  <a:off x="3200400" y="2557046"/>
                  <a:ext cx="533400" cy="1329154"/>
                  <a:chOff x="1600200" y="2514600"/>
                  <a:chExt cx="533400" cy="1329154"/>
                </a:xfrm>
              </p:grpSpPr>
              <p:sp>
                <p:nvSpPr>
                  <p:cNvPr id="221" name="Rectangle 220"/>
                  <p:cNvSpPr/>
                  <p:nvPr/>
                </p:nvSpPr>
                <p:spPr>
                  <a:xfrm>
                    <a:off x="1600200" y="2929354"/>
                    <a:ext cx="533400" cy="914400"/>
                  </a:xfrm>
                  <a:prstGeom prst="rect">
                    <a:avLst/>
                  </a:prstGeom>
                  <a:noFill/>
                  <a:ln w="571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22" name="Rectangle 221"/>
                  <p:cNvSpPr/>
                  <p:nvPr/>
                </p:nvSpPr>
                <p:spPr>
                  <a:xfrm>
                    <a:off x="1600200" y="3581400"/>
                    <a:ext cx="533400" cy="152400"/>
                  </a:xfrm>
                  <a:prstGeom prst="rect">
                    <a:avLst/>
                  </a:prstGeom>
                  <a:solidFill>
                    <a:srgbClr val="C3D69B"/>
                  </a:solidFill>
                  <a:ln w="571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23" name="TextBox 222"/>
                  <p:cNvSpPr txBox="1"/>
                  <p:nvPr/>
                </p:nvSpPr>
                <p:spPr>
                  <a:xfrm>
                    <a:off x="1600200" y="2514600"/>
                    <a:ext cx="457200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2000" b="1" dirty="0" smtClean="0">
                        <a:latin typeface="Candara"/>
                        <a:cs typeface="Candara"/>
                      </a:rPr>
                      <a:t>L3</a:t>
                    </a:r>
                    <a:endParaRPr lang="en-US" sz="2000" b="1" dirty="0">
                      <a:latin typeface="Candara"/>
                      <a:cs typeface="Candara"/>
                    </a:endParaRPr>
                  </a:p>
                </p:txBody>
              </p:sp>
            </p:grpSp>
            <p:grpSp>
              <p:nvGrpSpPr>
                <p:cNvPr id="201" name="Group 200"/>
                <p:cNvGrpSpPr/>
                <p:nvPr/>
              </p:nvGrpSpPr>
              <p:grpSpPr>
                <a:xfrm>
                  <a:off x="4343400" y="2557046"/>
                  <a:ext cx="533400" cy="1329154"/>
                  <a:chOff x="1600200" y="2514600"/>
                  <a:chExt cx="533400" cy="1329154"/>
                </a:xfrm>
              </p:grpSpPr>
              <p:sp>
                <p:nvSpPr>
                  <p:cNvPr id="218" name="Rectangle 217"/>
                  <p:cNvSpPr/>
                  <p:nvPr/>
                </p:nvSpPr>
                <p:spPr>
                  <a:xfrm>
                    <a:off x="1600200" y="2929354"/>
                    <a:ext cx="533400" cy="914400"/>
                  </a:xfrm>
                  <a:prstGeom prst="rect">
                    <a:avLst/>
                  </a:prstGeom>
                  <a:noFill/>
                  <a:ln w="571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19" name="Rectangle 218"/>
                  <p:cNvSpPr/>
                  <p:nvPr/>
                </p:nvSpPr>
                <p:spPr>
                  <a:xfrm>
                    <a:off x="1600200" y="3048000"/>
                    <a:ext cx="533400" cy="152400"/>
                  </a:xfrm>
                  <a:prstGeom prst="rect">
                    <a:avLst/>
                  </a:prstGeom>
                  <a:solidFill>
                    <a:srgbClr val="C3D69B"/>
                  </a:solidFill>
                  <a:ln w="571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20" name="TextBox 219"/>
                  <p:cNvSpPr txBox="1"/>
                  <p:nvPr/>
                </p:nvSpPr>
                <p:spPr>
                  <a:xfrm>
                    <a:off x="1600200" y="2514600"/>
                    <a:ext cx="457200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2000" b="1" dirty="0" smtClean="0">
                        <a:latin typeface="Candara"/>
                        <a:cs typeface="Candara"/>
                      </a:rPr>
                      <a:t>L2</a:t>
                    </a:r>
                    <a:endParaRPr lang="en-US" sz="2000" b="1" dirty="0">
                      <a:latin typeface="Candara"/>
                      <a:cs typeface="Candara"/>
                    </a:endParaRPr>
                  </a:p>
                </p:txBody>
              </p:sp>
            </p:grpSp>
            <p:grpSp>
              <p:nvGrpSpPr>
                <p:cNvPr id="202" name="Group 201"/>
                <p:cNvGrpSpPr/>
                <p:nvPr/>
              </p:nvGrpSpPr>
              <p:grpSpPr>
                <a:xfrm>
                  <a:off x="5486400" y="2557046"/>
                  <a:ext cx="533400" cy="1329154"/>
                  <a:chOff x="1600200" y="2514600"/>
                  <a:chExt cx="533400" cy="1329154"/>
                </a:xfrm>
              </p:grpSpPr>
              <p:sp>
                <p:nvSpPr>
                  <p:cNvPr id="215" name="Rectangle 214"/>
                  <p:cNvSpPr/>
                  <p:nvPr/>
                </p:nvSpPr>
                <p:spPr>
                  <a:xfrm>
                    <a:off x="1600200" y="2929354"/>
                    <a:ext cx="533400" cy="914400"/>
                  </a:xfrm>
                  <a:prstGeom prst="rect">
                    <a:avLst/>
                  </a:prstGeom>
                  <a:noFill/>
                  <a:ln w="571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16" name="Rectangle 215"/>
                  <p:cNvSpPr/>
                  <p:nvPr/>
                </p:nvSpPr>
                <p:spPr>
                  <a:xfrm>
                    <a:off x="1600200" y="3352800"/>
                    <a:ext cx="533400" cy="152400"/>
                  </a:xfrm>
                  <a:prstGeom prst="rect">
                    <a:avLst/>
                  </a:prstGeom>
                  <a:solidFill>
                    <a:srgbClr val="C3D69B"/>
                  </a:solidFill>
                  <a:ln w="571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17" name="TextBox 216"/>
                  <p:cNvSpPr txBox="1"/>
                  <p:nvPr/>
                </p:nvSpPr>
                <p:spPr>
                  <a:xfrm>
                    <a:off x="1600200" y="2514600"/>
                    <a:ext cx="457200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2000" b="1" dirty="0" smtClean="0">
                        <a:latin typeface="Candara"/>
                        <a:cs typeface="Candara"/>
                      </a:rPr>
                      <a:t>L1</a:t>
                    </a:r>
                    <a:endParaRPr lang="en-US" sz="2000" b="1" dirty="0">
                      <a:latin typeface="Candara"/>
                      <a:cs typeface="Candara"/>
                    </a:endParaRPr>
                  </a:p>
                </p:txBody>
              </p:sp>
            </p:grpSp>
            <p:grpSp>
              <p:nvGrpSpPr>
                <p:cNvPr id="203" name="Group 202"/>
                <p:cNvGrpSpPr/>
                <p:nvPr/>
              </p:nvGrpSpPr>
              <p:grpSpPr>
                <a:xfrm>
                  <a:off x="6629400" y="2960132"/>
                  <a:ext cx="533400" cy="914400"/>
                  <a:chOff x="1600200" y="2929354"/>
                  <a:chExt cx="533400" cy="914400"/>
                </a:xfrm>
              </p:grpSpPr>
              <p:sp>
                <p:nvSpPr>
                  <p:cNvPr id="213" name="Rectangle 212"/>
                  <p:cNvSpPr/>
                  <p:nvPr/>
                </p:nvSpPr>
                <p:spPr>
                  <a:xfrm>
                    <a:off x="1600200" y="2929354"/>
                    <a:ext cx="533400" cy="914400"/>
                  </a:xfrm>
                  <a:prstGeom prst="rect">
                    <a:avLst/>
                  </a:prstGeom>
                  <a:noFill/>
                  <a:ln w="571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14" name="Rectangle 213"/>
                  <p:cNvSpPr/>
                  <p:nvPr/>
                </p:nvSpPr>
                <p:spPr>
                  <a:xfrm>
                    <a:off x="1600200" y="3124200"/>
                    <a:ext cx="533400" cy="152400"/>
                  </a:xfrm>
                  <a:prstGeom prst="rect">
                    <a:avLst/>
                  </a:prstGeom>
                  <a:solidFill>
                    <a:srgbClr val="C3D69B"/>
                  </a:solidFill>
                  <a:ln w="571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cxnSp>
              <p:nvCxnSpPr>
                <p:cNvPr id="204" name="Elbow Connector 203"/>
                <p:cNvCxnSpPr>
                  <a:stCxn id="216" idx="3"/>
                  <a:endCxn id="260" idx="0"/>
                </p:cNvCxnSpPr>
                <p:nvPr/>
              </p:nvCxnSpPr>
              <p:spPr>
                <a:xfrm flipH="1">
                  <a:off x="3505200" y="3471446"/>
                  <a:ext cx="2514600" cy="1405354"/>
                </a:xfrm>
                <a:prstGeom prst="bentConnector4">
                  <a:avLst>
                    <a:gd name="adj1" fmla="val -9091"/>
                    <a:gd name="adj2" fmla="val 77414"/>
                  </a:avLst>
                </a:prstGeom>
                <a:ln w="28575" cap="rnd" cmpd="sng">
                  <a:solidFill>
                    <a:schemeClr val="tx2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5" name="Elbow Connector 204"/>
                <p:cNvCxnSpPr>
                  <a:stCxn id="259" idx="0"/>
                  <a:endCxn id="183" idx="1"/>
                </p:cNvCxnSpPr>
                <p:nvPr/>
              </p:nvCxnSpPr>
              <p:spPr>
                <a:xfrm rot="16200000" flipV="1">
                  <a:off x="4019550" y="4171950"/>
                  <a:ext cx="1028700" cy="381000"/>
                </a:xfrm>
                <a:prstGeom prst="bentConnector4">
                  <a:avLst>
                    <a:gd name="adj1" fmla="val 62963"/>
                    <a:gd name="adj2" fmla="val 156854"/>
                  </a:avLst>
                </a:prstGeom>
                <a:ln w="19050" cap="rnd" cmpd="sng">
                  <a:solidFill>
                    <a:srgbClr val="FF0000"/>
                  </a:solidFill>
                  <a:prstDash val="dash"/>
                  <a:round/>
                  <a:tailEnd type="arrow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6" name="Elbow Connector 205"/>
                <p:cNvCxnSpPr>
                  <a:stCxn id="186" idx="3"/>
                  <a:endCxn id="185" idx="1"/>
                </p:cNvCxnSpPr>
                <p:nvPr/>
              </p:nvCxnSpPr>
              <p:spPr>
                <a:xfrm flipV="1">
                  <a:off x="4724400" y="3848100"/>
                  <a:ext cx="1905000" cy="381000"/>
                </a:xfrm>
                <a:prstGeom prst="bentConnector3">
                  <a:avLst>
                    <a:gd name="adj1" fmla="val 89306"/>
                  </a:avLst>
                </a:prstGeom>
                <a:ln w="19050" cap="rnd" cmpd="sng">
                  <a:solidFill>
                    <a:srgbClr val="FF0000"/>
                  </a:solidFill>
                  <a:prstDash val="dash"/>
                  <a:round/>
                  <a:tailEnd type="arrow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7" name="Elbow Connector 206"/>
                <p:cNvCxnSpPr>
                  <a:stCxn id="214" idx="3"/>
                  <a:endCxn id="208" idx="3"/>
                </p:cNvCxnSpPr>
                <p:nvPr/>
              </p:nvCxnSpPr>
              <p:spPr>
                <a:xfrm flipH="1" flipV="1">
                  <a:off x="7038296" y="2181255"/>
                  <a:ext cx="124504" cy="1049923"/>
                </a:xfrm>
                <a:prstGeom prst="bentConnector3">
                  <a:avLst>
                    <a:gd name="adj1" fmla="val -183609"/>
                  </a:avLst>
                </a:prstGeom>
                <a:ln w="19050" cap="rnd" cmpd="sng">
                  <a:solidFill>
                    <a:srgbClr val="FF0000"/>
                  </a:solidFill>
                  <a:prstDash val="dash"/>
                  <a:round/>
                  <a:tailEnd type="arrow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8" name="Rectangle 207"/>
                <p:cNvSpPr/>
                <p:nvPr/>
              </p:nvSpPr>
              <p:spPr>
                <a:xfrm>
                  <a:off x="6248400" y="1981200"/>
                  <a:ext cx="789896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altLang="zh-CN" sz="2000" b="1" dirty="0" smtClean="0">
                      <a:latin typeface="Candara"/>
                      <a:cs typeface="Candara"/>
                    </a:rPr>
                    <a:t>Value</a:t>
                  </a:r>
                  <a:endParaRPr lang="en-US" b="1" dirty="0">
                    <a:latin typeface="Candara"/>
                    <a:cs typeface="Candara"/>
                  </a:endParaRPr>
                </a:p>
              </p:txBody>
            </p:sp>
            <p:sp>
              <p:nvSpPr>
                <p:cNvPr id="209" name="Rectangle 208"/>
                <p:cNvSpPr/>
                <p:nvPr/>
              </p:nvSpPr>
              <p:spPr>
                <a:xfrm>
                  <a:off x="6019800" y="4295001"/>
                  <a:ext cx="228600" cy="30777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zh-CN" altLang="zh-CN" sz="1400" dirty="0">
                      <a:latin typeface="Verdana" pitchFamily="34" charset="0"/>
                      <a:cs typeface="Verdana" pitchFamily="34" charset="0"/>
                    </a:rPr>
                    <a:t>9</a:t>
                  </a:r>
                  <a:endParaRPr lang="en-US" sz="1400" dirty="0">
                    <a:latin typeface="Verdana" pitchFamily="34" charset="0"/>
                    <a:ea typeface="Verdana" pitchFamily="34" charset="0"/>
                    <a:cs typeface="Verdana" pitchFamily="34" charset="0"/>
                  </a:endParaRPr>
                </a:p>
              </p:txBody>
            </p:sp>
            <p:sp>
              <p:nvSpPr>
                <p:cNvPr id="210" name="Rectangle 209"/>
                <p:cNvSpPr/>
                <p:nvPr/>
              </p:nvSpPr>
              <p:spPr>
                <a:xfrm>
                  <a:off x="5334000" y="3962400"/>
                  <a:ext cx="228600" cy="30777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zh-CN" altLang="zh-CN" sz="1400" dirty="0">
                      <a:latin typeface="Verdana" pitchFamily="34" charset="0"/>
                      <a:cs typeface="Verdana" pitchFamily="34" charset="0"/>
                    </a:rPr>
                    <a:t>8</a:t>
                  </a:r>
                  <a:endParaRPr lang="en-US" sz="1400" dirty="0">
                    <a:latin typeface="Verdana" pitchFamily="34" charset="0"/>
                    <a:ea typeface="Verdana" pitchFamily="34" charset="0"/>
                    <a:cs typeface="Verdana" pitchFamily="34" charset="0"/>
                  </a:endParaRPr>
                </a:p>
              </p:txBody>
            </p:sp>
            <p:sp>
              <p:nvSpPr>
                <p:cNvPr id="211" name="Rectangle 210"/>
                <p:cNvSpPr/>
                <p:nvPr/>
              </p:nvSpPr>
              <p:spPr>
                <a:xfrm>
                  <a:off x="6400800" y="3962400"/>
                  <a:ext cx="381000" cy="52322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1400" dirty="0" smtClean="0">
                      <a:latin typeface="Verdana" pitchFamily="34" charset="0"/>
                      <a:ea typeface="Verdana" pitchFamily="34" charset="0"/>
                      <a:cs typeface="Verdana" pitchFamily="34" charset="0"/>
                    </a:rPr>
                    <a:t>10</a:t>
                  </a:r>
                  <a:endParaRPr lang="en-US" sz="1400" dirty="0">
                    <a:latin typeface="Verdana" pitchFamily="34" charset="0"/>
                    <a:ea typeface="Verdana" pitchFamily="34" charset="0"/>
                    <a:cs typeface="Verdana" pitchFamily="34" charset="0"/>
                  </a:endParaRPr>
                </a:p>
              </p:txBody>
            </p:sp>
            <p:sp>
              <p:nvSpPr>
                <p:cNvPr id="212" name="Rectangle 211"/>
                <p:cNvSpPr/>
                <p:nvPr/>
              </p:nvSpPr>
              <p:spPr>
                <a:xfrm>
                  <a:off x="7162800" y="2971800"/>
                  <a:ext cx="381000" cy="276999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1200" dirty="0" smtClean="0">
                      <a:latin typeface="Candara"/>
                      <a:cs typeface="Candara"/>
                    </a:rPr>
                    <a:t>11</a:t>
                  </a:r>
                  <a:endParaRPr lang="en-US" sz="1200" dirty="0">
                    <a:latin typeface="Candara"/>
                    <a:cs typeface="Candara"/>
                  </a:endParaRPr>
                </a:p>
              </p:txBody>
            </p:sp>
          </p:grpSp>
        </p:grpSp>
      </p:grpSp>
      <p:grpSp>
        <p:nvGrpSpPr>
          <p:cNvPr id="188" name="Group 187"/>
          <p:cNvGrpSpPr/>
          <p:nvPr/>
        </p:nvGrpSpPr>
        <p:grpSpPr>
          <a:xfrm>
            <a:off x="5489221" y="5102767"/>
            <a:ext cx="1752654" cy="1067921"/>
            <a:chOff x="5334000" y="4721770"/>
            <a:chExt cx="1752654" cy="1067921"/>
          </a:xfrm>
        </p:grpSpPr>
        <p:cxnSp>
          <p:nvCxnSpPr>
            <p:cNvPr id="189" name="Curved Connector 188"/>
            <p:cNvCxnSpPr/>
            <p:nvPr/>
          </p:nvCxnSpPr>
          <p:spPr>
            <a:xfrm rot="16200000" flipH="1">
              <a:off x="6851650" y="5327651"/>
              <a:ext cx="457200" cy="12700"/>
            </a:xfrm>
            <a:prstGeom prst="curvedConnector5">
              <a:avLst>
                <a:gd name="adj1" fmla="val -55144"/>
                <a:gd name="adj2" fmla="val 5340638"/>
                <a:gd name="adj3" fmla="val 155144"/>
              </a:avLst>
            </a:prstGeom>
            <a:ln w="28575" cmpd="sng">
              <a:solidFill>
                <a:srgbClr val="FF0000"/>
              </a:solidFill>
              <a:prstDash val="dash"/>
              <a:tailEnd type="arrow"/>
            </a:ln>
            <a:scene3d>
              <a:camera prst="orthographicFront">
                <a:rot lat="0" lon="1800000" rev="20880000"/>
              </a:camera>
              <a:lightRig rig="threePt" dir="t"/>
            </a:scene3d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>
              <a:off x="5334000" y="5105400"/>
              <a:ext cx="1752600" cy="0"/>
            </a:xfrm>
            <a:prstGeom prst="line">
              <a:avLst/>
            </a:prstGeom>
            <a:ln w="28575" cmpd="sng">
              <a:solidFill>
                <a:srgbClr val="FF0000"/>
              </a:solidFill>
              <a:prstDash val="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/>
            <p:cNvCxnSpPr/>
            <p:nvPr/>
          </p:nvCxnSpPr>
          <p:spPr>
            <a:xfrm flipH="1">
              <a:off x="5334000" y="5486400"/>
              <a:ext cx="1676400" cy="0"/>
            </a:xfrm>
            <a:prstGeom prst="line">
              <a:avLst/>
            </a:prstGeom>
            <a:ln w="28575" cmpd="sng">
              <a:solidFill>
                <a:srgbClr val="FF0000"/>
              </a:solidFill>
              <a:prstDash val="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2" name="Rectangle 191"/>
            <p:cNvSpPr/>
            <p:nvPr/>
          </p:nvSpPr>
          <p:spPr>
            <a:xfrm>
              <a:off x="6477000" y="4737536"/>
              <a:ext cx="59362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>
                  <a:latin typeface="Candara"/>
                  <a:cs typeface="Candara"/>
                </a:rPr>
                <a:t>GPA</a:t>
              </a:r>
              <a:endParaRPr lang="en-US" b="1" dirty="0">
                <a:latin typeface="Candara"/>
                <a:cs typeface="Candara"/>
              </a:endParaRPr>
            </a:p>
          </p:txBody>
        </p:sp>
        <p:sp>
          <p:nvSpPr>
            <p:cNvPr id="193" name="Rectangle 192"/>
            <p:cNvSpPr/>
            <p:nvPr/>
          </p:nvSpPr>
          <p:spPr>
            <a:xfrm>
              <a:off x="6477000" y="5420359"/>
              <a:ext cx="60965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 smtClean="0">
                  <a:latin typeface="Candara"/>
                  <a:cs typeface="Candara"/>
                </a:rPr>
                <a:t>HVA</a:t>
              </a:r>
              <a:endParaRPr lang="en-US" b="1" dirty="0">
                <a:latin typeface="Candara"/>
                <a:cs typeface="Candara"/>
              </a:endParaRPr>
            </a:p>
          </p:txBody>
        </p:sp>
        <p:sp>
          <p:nvSpPr>
            <p:cNvPr id="194" name="Rectangle 193"/>
            <p:cNvSpPr/>
            <p:nvPr/>
          </p:nvSpPr>
          <p:spPr>
            <a:xfrm>
              <a:off x="5562600" y="4721770"/>
              <a:ext cx="62709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 smtClean="0">
                  <a:latin typeface="Candara"/>
                  <a:cs typeface="Candara"/>
                </a:rPr>
                <a:t>miss</a:t>
              </a:r>
              <a:endParaRPr lang="en-US" b="1" dirty="0">
                <a:latin typeface="Candara"/>
                <a:cs typeface="Candara"/>
              </a:endParaRPr>
            </a:p>
          </p:txBody>
        </p:sp>
        <p:sp>
          <p:nvSpPr>
            <p:cNvPr id="195" name="Rectangle 194"/>
            <p:cNvSpPr/>
            <p:nvPr/>
          </p:nvSpPr>
          <p:spPr>
            <a:xfrm>
              <a:off x="5334000" y="5076498"/>
              <a:ext cx="109517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 smtClean="0">
                  <a:solidFill>
                    <a:srgbClr val="FF0000"/>
                  </a:solidFill>
                  <a:latin typeface="Candara"/>
                  <a:cs typeface="Candara"/>
                </a:rPr>
                <a:t>hypercall</a:t>
              </a:r>
              <a:endParaRPr lang="en-US" b="1" dirty="0">
                <a:solidFill>
                  <a:srgbClr val="FF0000"/>
                </a:solidFill>
                <a:latin typeface="Candara"/>
                <a:cs typeface="Candara"/>
              </a:endParaRPr>
            </a:p>
          </p:txBody>
        </p:sp>
      </p:grpSp>
      <p:sp>
        <p:nvSpPr>
          <p:cNvPr id="91" name="Content Placeholder 2"/>
          <p:cNvSpPr txBox="1">
            <a:spLocks/>
          </p:cNvSpPr>
          <p:nvPr/>
        </p:nvSpPr>
        <p:spPr>
          <a:xfrm>
            <a:off x="457200" y="1250736"/>
            <a:ext cx="8376302" cy="1024461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GPA2HVA mapping miss causes hypercall to hypervisors to fill the mapping</a:t>
            </a:r>
          </a:p>
        </p:txBody>
      </p:sp>
      <p:sp>
        <p:nvSpPr>
          <p:cNvPr id="92" name="Title 1"/>
          <p:cNvSpPr txBox="1">
            <a:spLocks/>
          </p:cNvSpPr>
          <p:nvPr/>
        </p:nvSpPr>
        <p:spPr>
          <a:xfrm>
            <a:off x="457200" y="204083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>
              <a:spcBef>
                <a:spcPct val="0"/>
              </a:spcBef>
              <a:buNone/>
              <a:defRPr sz="4000" b="1" i="0">
                <a:solidFill>
                  <a:srgbClr val="00B0F0"/>
                </a:solidFill>
                <a:latin typeface="Candara"/>
                <a:ea typeface="+mj-ea"/>
                <a:cs typeface="Candara"/>
              </a:defRPr>
            </a:lvl1pPr>
          </a:lstStyle>
          <a:p>
            <a:r>
              <a:rPr lang="en-US" dirty="0"/>
              <a:t>Problem 2: Unrecoverable Aborts</a:t>
            </a:r>
          </a:p>
        </p:txBody>
      </p:sp>
      <p:sp>
        <p:nvSpPr>
          <p:cNvPr id="93" name="Rectangle 92"/>
          <p:cNvSpPr/>
          <p:nvPr/>
        </p:nvSpPr>
        <p:spPr>
          <a:xfrm>
            <a:off x="1679221" y="5192679"/>
            <a:ext cx="1371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 smtClean="0">
                <a:latin typeface="Candara"/>
                <a:cs typeface="Candara"/>
              </a:rPr>
              <a:t>GPA2HVA</a:t>
            </a:r>
          </a:p>
          <a:p>
            <a:r>
              <a:rPr lang="en-US" altLang="zh-CN" sz="2000" b="1" dirty="0">
                <a:latin typeface="Candara"/>
                <a:cs typeface="Candara"/>
              </a:rPr>
              <a:t>m</a:t>
            </a:r>
            <a:r>
              <a:rPr lang="en-US" altLang="zh-CN" sz="2000" b="1" dirty="0" smtClean="0">
                <a:latin typeface="Candara"/>
                <a:cs typeface="Candara"/>
              </a:rPr>
              <a:t>apping</a:t>
            </a:r>
          </a:p>
          <a:p>
            <a:r>
              <a:rPr lang="en-US" sz="2000" b="1" dirty="0">
                <a:latin typeface="Candara"/>
                <a:cs typeface="Candara"/>
              </a:rPr>
              <a:t>h</a:t>
            </a:r>
            <a:r>
              <a:rPr lang="en-US" sz="2000" b="1" dirty="0" smtClean="0">
                <a:latin typeface="Candara"/>
                <a:cs typeface="Candara"/>
              </a:rPr>
              <a:t>ash </a:t>
            </a:r>
            <a:r>
              <a:rPr lang="en-US" sz="2000" b="1" dirty="0">
                <a:latin typeface="Candara"/>
                <a:cs typeface="Candara"/>
              </a:rPr>
              <a:t>t</a:t>
            </a:r>
            <a:r>
              <a:rPr lang="en-US" sz="2000" b="1" dirty="0" smtClean="0">
                <a:latin typeface="Candara"/>
                <a:cs typeface="Candara"/>
              </a:rPr>
              <a:t>able</a:t>
            </a:r>
            <a:endParaRPr lang="en-US" sz="2000" b="1" dirty="0">
              <a:latin typeface="Candara"/>
              <a:cs typeface="Candara"/>
            </a:endParaRPr>
          </a:p>
        </p:txBody>
      </p:sp>
      <p:sp>
        <p:nvSpPr>
          <p:cNvPr id="94" name="Rectangle 93"/>
          <p:cNvSpPr/>
          <p:nvPr/>
        </p:nvSpPr>
        <p:spPr>
          <a:xfrm>
            <a:off x="1435381" y="2606037"/>
            <a:ext cx="609600" cy="228600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ectangle 94"/>
          <p:cNvSpPr/>
          <p:nvPr/>
        </p:nvSpPr>
        <p:spPr>
          <a:xfrm>
            <a:off x="2044981" y="2606037"/>
            <a:ext cx="609600" cy="228600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ectangle 95"/>
          <p:cNvSpPr/>
          <p:nvPr/>
        </p:nvSpPr>
        <p:spPr>
          <a:xfrm>
            <a:off x="2654581" y="2606037"/>
            <a:ext cx="609600" cy="228600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Rectangle 96"/>
          <p:cNvSpPr/>
          <p:nvPr/>
        </p:nvSpPr>
        <p:spPr>
          <a:xfrm>
            <a:off x="3264181" y="2606037"/>
            <a:ext cx="609600" cy="228600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Rectangle 97"/>
          <p:cNvSpPr/>
          <p:nvPr/>
        </p:nvSpPr>
        <p:spPr>
          <a:xfrm>
            <a:off x="695820" y="2483670"/>
            <a:ext cx="7395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latin typeface="Candara"/>
                <a:cs typeface="Candara"/>
              </a:rPr>
              <a:t>GVA</a:t>
            </a:r>
            <a:endParaRPr lang="en-US" sz="2400" b="1" dirty="0"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24083586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/>
        </p:nvGrpSpPr>
        <p:grpSpPr>
          <a:xfrm>
            <a:off x="4811888" y="3837871"/>
            <a:ext cx="2643901" cy="2394563"/>
            <a:chOff x="4811888" y="3624511"/>
            <a:chExt cx="1615047" cy="2394563"/>
          </a:xfrm>
        </p:grpSpPr>
        <p:sp>
          <p:nvSpPr>
            <p:cNvPr id="40" name="Rectangle 39"/>
            <p:cNvSpPr/>
            <p:nvPr/>
          </p:nvSpPr>
          <p:spPr>
            <a:xfrm>
              <a:off x="4811888" y="3624511"/>
              <a:ext cx="1615047" cy="2394563"/>
            </a:xfrm>
            <a:prstGeom prst="rect">
              <a:avLst/>
            </a:prstGeom>
            <a:solidFill>
              <a:srgbClr val="D2567D">
                <a:alpha val="25000"/>
              </a:srgbClr>
            </a:solidFill>
            <a:ln w="28575" cmpd="sng">
              <a:solidFill>
                <a:srgbClr val="D2567D"/>
              </a:solidFill>
              <a:prstDash val="sys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5824066" y="5678799"/>
              <a:ext cx="591126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000" b="1" dirty="0" smtClean="0">
                  <a:latin typeface="Candara"/>
                  <a:cs typeface="Candara"/>
                </a:rPr>
                <a:t>Invisible</a:t>
              </a:r>
              <a:endParaRPr lang="en-US" sz="2000" b="1" dirty="0">
                <a:latin typeface="Candara"/>
                <a:cs typeface="Candara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529"/>
            <a:ext cx="82296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zh-CN" dirty="0">
                <a:solidFill>
                  <a:srgbClr val="00B0F0"/>
                </a:solidFill>
                <a:latin typeface="Candara"/>
                <a:cs typeface="Candara"/>
              </a:rPr>
              <a:t>In-VM</a:t>
            </a:r>
            <a:r>
              <a:rPr lang="zh-CN" altLang="en-US" dirty="0">
                <a:solidFill>
                  <a:srgbClr val="00B0F0"/>
                </a:solidFill>
                <a:latin typeface="Candara"/>
                <a:cs typeface="Candara"/>
              </a:rPr>
              <a:t> </a:t>
            </a:r>
            <a:r>
              <a:rPr lang="en-US" altLang="zh-CN" dirty="0">
                <a:solidFill>
                  <a:srgbClr val="00B0F0"/>
                </a:solidFill>
                <a:latin typeface="Candara"/>
                <a:cs typeface="Candara"/>
              </a:rPr>
              <a:t>Core</a:t>
            </a:r>
            <a:r>
              <a:rPr lang="zh-CN" altLang="en-US" dirty="0">
                <a:solidFill>
                  <a:srgbClr val="00B0F0"/>
                </a:solidFill>
                <a:latin typeface="Candara"/>
                <a:cs typeface="Candara"/>
              </a:rPr>
              <a:t> </a:t>
            </a:r>
            <a:r>
              <a:rPr lang="en-US" altLang="zh-CN" dirty="0">
                <a:solidFill>
                  <a:srgbClr val="00B0F0"/>
                </a:solidFill>
                <a:latin typeface="Candara"/>
                <a:cs typeface="Candara"/>
              </a:rPr>
              <a:t>Planting</a:t>
            </a:r>
            <a:endParaRPr lang="en-US" dirty="0">
              <a:solidFill>
                <a:srgbClr val="00B0F0"/>
              </a:solidFill>
              <a:latin typeface="Candara"/>
              <a:cs typeface="Candara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n-US" dirty="0" smtClean="0">
              <a:latin typeface="Candara"/>
              <a:cs typeface="Candara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48304" y="6387657"/>
            <a:ext cx="6256361" cy="336520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684081" y="3842294"/>
            <a:ext cx="3750584" cy="2390141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484503" y="6372417"/>
            <a:ext cx="1306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Candara"/>
                <a:cs typeface="Candara"/>
              </a:rPr>
              <a:t>Hypervisor</a:t>
            </a:r>
            <a:endParaRPr lang="en-US" b="1" dirty="0">
              <a:latin typeface="Candara"/>
              <a:cs typeface="Candar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12302" y="3842294"/>
            <a:ext cx="1306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Candara"/>
                <a:cs typeface="Candara"/>
              </a:rPr>
              <a:t>Guest VM</a:t>
            </a:r>
            <a:endParaRPr lang="en-US" b="1" dirty="0">
              <a:latin typeface="Candara"/>
              <a:cs typeface="Candara"/>
            </a:endParaRPr>
          </a:p>
        </p:txBody>
      </p:sp>
      <p:pic>
        <p:nvPicPr>
          <p:cNvPr id="9" name="Picture 8" descr="thread-b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2923" y="4582401"/>
            <a:ext cx="254715" cy="713201"/>
          </a:xfrm>
          <a:prstGeom prst="rect">
            <a:avLst/>
          </a:prstGeom>
          <a:ln w="19050" cmpd="sng">
            <a:noFill/>
            <a:prstDash val="sysDash"/>
          </a:ln>
        </p:spPr>
      </p:pic>
      <p:sp>
        <p:nvSpPr>
          <p:cNvPr id="10" name="TextBox 9"/>
          <p:cNvSpPr txBox="1"/>
          <p:nvPr/>
        </p:nvSpPr>
        <p:spPr>
          <a:xfrm>
            <a:off x="3123474" y="4336180"/>
            <a:ext cx="707805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600" b="1" dirty="0" smtClean="0">
                <a:solidFill>
                  <a:schemeClr val="tx2"/>
                </a:solidFill>
                <a:latin typeface="Candara"/>
                <a:cs typeface="Candara"/>
              </a:rPr>
              <a:t>Process</a:t>
            </a:r>
            <a:endParaRPr lang="en-US" sz="1400" b="1" dirty="0">
              <a:solidFill>
                <a:schemeClr val="tx2"/>
              </a:solidFill>
              <a:latin typeface="Candara"/>
              <a:cs typeface="Candara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278695" y="5615091"/>
            <a:ext cx="1250973" cy="3273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Curved Connector 13"/>
          <p:cNvCxnSpPr>
            <a:stCxn id="9" idx="3"/>
            <a:endCxn id="12" idx="0"/>
          </p:cNvCxnSpPr>
          <p:nvPr/>
        </p:nvCxnSpPr>
        <p:spPr>
          <a:xfrm>
            <a:off x="3567638" y="4939002"/>
            <a:ext cx="336544" cy="676089"/>
          </a:xfrm>
          <a:prstGeom prst="curvedConnector2">
            <a:avLst/>
          </a:prstGeom>
          <a:ln w="28575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795625" y="4962415"/>
            <a:ext cx="8312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andara"/>
                <a:cs typeface="Candara"/>
              </a:rPr>
              <a:t>Access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415641" y="5893881"/>
            <a:ext cx="1114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Candara"/>
                <a:cs typeface="Candara"/>
              </a:rPr>
              <a:t>Memory</a:t>
            </a:r>
            <a:endParaRPr lang="en-US" b="1" dirty="0">
              <a:latin typeface="Candara"/>
              <a:cs typeface="Candara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1748040" y="4810015"/>
            <a:ext cx="304800" cy="304800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1692463" y="5155559"/>
            <a:ext cx="445127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600" b="1" dirty="0">
                <a:solidFill>
                  <a:schemeClr val="tx2"/>
                </a:solidFill>
                <a:latin typeface="Candara"/>
                <a:cs typeface="Candara"/>
              </a:rPr>
              <a:t>C</a:t>
            </a:r>
            <a:r>
              <a:rPr lang="en-US" altLang="zh-CN" sz="1600" b="1" dirty="0" smtClean="0">
                <a:solidFill>
                  <a:schemeClr val="tx2"/>
                </a:solidFill>
                <a:latin typeface="Candara"/>
                <a:cs typeface="Candara"/>
              </a:rPr>
              <a:t>ore</a:t>
            </a:r>
            <a:endParaRPr lang="en-US" sz="1400" b="1" dirty="0">
              <a:solidFill>
                <a:schemeClr val="tx2"/>
              </a:solidFill>
              <a:latin typeface="Candara"/>
              <a:cs typeface="Candara"/>
            </a:endParaRPr>
          </a:p>
        </p:txBody>
      </p:sp>
      <p:cxnSp>
        <p:nvCxnSpPr>
          <p:cNvPr id="25" name="Straight Connector 24"/>
          <p:cNvCxnSpPr>
            <a:stCxn id="20" idx="7"/>
            <a:endCxn id="9" idx="0"/>
          </p:cNvCxnSpPr>
          <p:nvPr/>
        </p:nvCxnSpPr>
        <p:spPr>
          <a:xfrm flipV="1">
            <a:off x="2008203" y="4582401"/>
            <a:ext cx="1432078" cy="272251"/>
          </a:xfrm>
          <a:prstGeom prst="line">
            <a:avLst/>
          </a:prstGeom>
          <a:ln w="3175" cmpd="sng">
            <a:solidFill>
              <a:srgbClr val="00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20" idx="5"/>
            <a:endCxn id="9" idx="2"/>
          </p:cNvCxnSpPr>
          <p:nvPr/>
        </p:nvCxnSpPr>
        <p:spPr>
          <a:xfrm>
            <a:off x="2008203" y="5070178"/>
            <a:ext cx="1432078" cy="225424"/>
          </a:xfrm>
          <a:prstGeom prst="line">
            <a:avLst/>
          </a:prstGeom>
          <a:ln w="3175" cmpd="sng">
            <a:solidFill>
              <a:srgbClr val="00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" name="Group 3"/>
          <p:cNvGrpSpPr/>
          <p:nvPr/>
        </p:nvGrpSpPr>
        <p:grpSpPr>
          <a:xfrm>
            <a:off x="6526573" y="4792951"/>
            <a:ext cx="1397000" cy="569317"/>
            <a:chOff x="6526573" y="4579591"/>
            <a:chExt cx="1397000" cy="569317"/>
          </a:xfrm>
        </p:grpSpPr>
        <p:sp>
          <p:nvSpPr>
            <p:cNvPr id="18" name="Oval 17"/>
            <p:cNvSpPr/>
            <p:nvPr/>
          </p:nvSpPr>
          <p:spPr>
            <a:xfrm>
              <a:off x="7028520" y="4579591"/>
              <a:ext cx="304800" cy="304800"/>
            </a:xfrm>
            <a:prstGeom prst="ellipse">
              <a:avLst/>
            </a:prstGeom>
            <a:solidFill>
              <a:srgbClr val="F75E5C"/>
            </a:solidFill>
            <a:ln w="381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526573" y="4902687"/>
              <a:ext cx="1397000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zh-CN" sz="1600" b="1" dirty="0" smtClean="0">
                  <a:solidFill>
                    <a:srgbClr val="FF0000"/>
                  </a:solidFill>
                  <a:latin typeface="Candara"/>
                  <a:cs typeface="Candara"/>
                </a:rPr>
                <a:t>Implanted core</a:t>
              </a:r>
              <a:endParaRPr lang="en-US" sz="1400" b="1" dirty="0">
                <a:solidFill>
                  <a:srgbClr val="FF0000"/>
                </a:solidFill>
                <a:latin typeface="Candara"/>
                <a:cs typeface="Candara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5108223" y="4287512"/>
            <a:ext cx="1964934" cy="981070"/>
            <a:chOff x="5108223" y="4074152"/>
            <a:chExt cx="1964934" cy="981070"/>
          </a:xfrm>
        </p:grpSpPr>
        <p:sp>
          <p:nvSpPr>
            <p:cNvPr id="35" name="TextBox 34"/>
            <p:cNvSpPr txBox="1"/>
            <p:nvPr/>
          </p:nvSpPr>
          <p:spPr>
            <a:xfrm>
              <a:off x="5108223" y="4074152"/>
              <a:ext cx="1114778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1600" b="1" dirty="0" smtClean="0">
                  <a:solidFill>
                    <a:srgbClr val="FF0000"/>
                  </a:solidFill>
                  <a:latin typeface="Candara"/>
                  <a:cs typeface="Candara"/>
                </a:rPr>
                <a:t>VMI process</a:t>
              </a:r>
              <a:endParaRPr lang="en-US" sz="1400" b="1" dirty="0">
                <a:solidFill>
                  <a:srgbClr val="FF0000"/>
                </a:solidFill>
                <a:latin typeface="Candara"/>
                <a:cs typeface="Candara"/>
              </a:endParaRPr>
            </a:p>
          </p:txBody>
        </p:sp>
        <p:pic>
          <p:nvPicPr>
            <p:cNvPr id="22" name="Picture 21" descr="thread-r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61" y="4369041"/>
              <a:ext cx="245065" cy="686181"/>
            </a:xfrm>
            <a:prstGeom prst="rect">
              <a:avLst/>
            </a:prstGeom>
            <a:ln w="19050" cmpd="sng">
              <a:noFill/>
              <a:prstDash val="sysDash"/>
            </a:ln>
          </p:spPr>
        </p:pic>
        <p:cxnSp>
          <p:nvCxnSpPr>
            <p:cNvPr id="29" name="Straight Connector 28"/>
            <p:cNvCxnSpPr>
              <a:stCxn id="22" idx="2"/>
              <a:endCxn id="18" idx="3"/>
            </p:cNvCxnSpPr>
            <p:nvPr/>
          </p:nvCxnSpPr>
          <p:spPr>
            <a:xfrm flipV="1">
              <a:off x="5601894" y="4854994"/>
              <a:ext cx="1471263" cy="200228"/>
            </a:xfrm>
            <a:prstGeom prst="line">
              <a:avLst/>
            </a:prstGeom>
            <a:ln w="3175" cmpd="sng">
              <a:solidFill>
                <a:srgbClr val="FF0000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>
              <a:stCxn id="22" idx="0"/>
              <a:endCxn id="18" idx="1"/>
            </p:cNvCxnSpPr>
            <p:nvPr/>
          </p:nvCxnSpPr>
          <p:spPr>
            <a:xfrm>
              <a:off x="5601894" y="4369041"/>
              <a:ext cx="1471263" cy="270427"/>
            </a:xfrm>
            <a:prstGeom prst="line">
              <a:avLst/>
            </a:prstGeom>
            <a:ln w="3175" cmpd="sng">
              <a:solidFill>
                <a:srgbClr val="FF0000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>
            <a:off x="4529669" y="4940732"/>
            <a:ext cx="1509886" cy="853288"/>
            <a:chOff x="4529669" y="4727372"/>
            <a:chExt cx="1509886" cy="853288"/>
          </a:xfrm>
        </p:grpSpPr>
        <p:cxnSp>
          <p:nvCxnSpPr>
            <p:cNvPr id="36" name="Curved Connector 35"/>
            <p:cNvCxnSpPr>
              <a:stCxn id="22" idx="1"/>
              <a:endCxn id="12" idx="3"/>
            </p:cNvCxnSpPr>
            <p:nvPr/>
          </p:nvCxnSpPr>
          <p:spPr>
            <a:xfrm rot="10800000" flipV="1">
              <a:off x="4529669" y="4727372"/>
              <a:ext cx="949693" cy="853288"/>
            </a:xfrm>
            <a:prstGeom prst="curvedConnector3">
              <a:avLst>
                <a:gd name="adj1" fmla="val 50000"/>
              </a:avLst>
            </a:prstGeom>
            <a:ln w="28575" cmpd="sng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/>
            <p:cNvSpPr txBox="1"/>
            <p:nvPr/>
          </p:nvSpPr>
          <p:spPr>
            <a:xfrm>
              <a:off x="4949597" y="5106575"/>
              <a:ext cx="10899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latin typeface="Candara"/>
                  <a:cs typeface="Candara"/>
                </a:rPr>
                <a:t>Introspect</a:t>
              </a:r>
              <a:endParaRPr lang="en-US" sz="1600" dirty="0">
                <a:latin typeface="Candara"/>
                <a:cs typeface="Candara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902674" y="4084966"/>
            <a:ext cx="845366" cy="1183616"/>
            <a:chOff x="902674" y="3871606"/>
            <a:chExt cx="845366" cy="1183616"/>
          </a:xfrm>
        </p:grpSpPr>
        <p:sp>
          <p:nvSpPr>
            <p:cNvPr id="42" name="Rectangle 41"/>
            <p:cNvSpPr/>
            <p:nvPr/>
          </p:nvSpPr>
          <p:spPr>
            <a:xfrm>
              <a:off x="1006784" y="3871606"/>
              <a:ext cx="381000" cy="533400"/>
            </a:xfrm>
            <a:prstGeom prst="rect">
              <a:avLst/>
            </a:prstGeom>
            <a:noFill/>
            <a:ln w="381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1006784" y="4224946"/>
              <a:ext cx="381000" cy="762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cxnSp>
          <p:nvCxnSpPr>
            <p:cNvPr id="47" name="Elbow Connector 46"/>
            <p:cNvCxnSpPr>
              <a:stCxn id="20" idx="2"/>
              <a:endCxn id="42" idx="2"/>
            </p:cNvCxnSpPr>
            <p:nvPr/>
          </p:nvCxnSpPr>
          <p:spPr>
            <a:xfrm rot="10800000">
              <a:off x="1197284" y="4405007"/>
              <a:ext cx="550756" cy="359289"/>
            </a:xfrm>
            <a:prstGeom prst="bentConnector2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/>
            <p:cNvSpPr txBox="1"/>
            <p:nvPr/>
          </p:nvSpPr>
          <p:spPr>
            <a:xfrm>
              <a:off x="902674" y="4778223"/>
              <a:ext cx="48511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zh-CN" b="1" dirty="0" smtClean="0">
                  <a:solidFill>
                    <a:schemeClr val="tx2"/>
                  </a:solidFill>
                  <a:latin typeface="Candara"/>
                  <a:cs typeface="Candara"/>
                </a:rPr>
                <a:t>EPT</a:t>
              </a:r>
              <a:endParaRPr lang="en-US" sz="1600" b="1" dirty="0">
                <a:solidFill>
                  <a:schemeClr val="tx2"/>
                </a:solidFill>
                <a:latin typeface="Candara"/>
                <a:cs typeface="Candara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5724427" y="4084966"/>
            <a:ext cx="2740700" cy="1106024"/>
            <a:chOff x="5724427" y="3871606"/>
            <a:chExt cx="2740700" cy="1106024"/>
          </a:xfrm>
        </p:grpSpPr>
        <p:sp>
          <p:nvSpPr>
            <p:cNvPr id="44" name="Rectangle 43"/>
            <p:cNvSpPr/>
            <p:nvPr/>
          </p:nvSpPr>
          <p:spPr>
            <a:xfrm>
              <a:off x="7720849" y="3871606"/>
              <a:ext cx="381000" cy="533400"/>
            </a:xfrm>
            <a:prstGeom prst="rect">
              <a:avLst/>
            </a:prstGeom>
            <a:noFill/>
            <a:ln w="381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7720849" y="4224946"/>
              <a:ext cx="381000" cy="762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7730275" y="4036052"/>
              <a:ext cx="381000" cy="76200"/>
            </a:xfrm>
            <a:prstGeom prst="rect">
              <a:avLst/>
            </a:prstGeom>
            <a:solidFill>
              <a:srgbClr val="F75E5C"/>
            </a:solidFill>
            <a:ln w="190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cxnSp>
          <p:nvCxnSpPr>
            <p:cNvPr id="51" name="Elbow Connector 50"/>
            <p:cNvCxnSpPr>
              <a:stCxn id="18" idx="6"/>
              <a:endCxn id="44" idx="2"/>
            </p:cNvCxnSpPr>
            <p:nvPr/>
          </p:nvCxnSpPr>
          <p:spPr>
            <a:xfrm flipV="1">
              <a:off x="7333320" y="4405006"/>
              <a:ext cx="578029" cy="342225"/>
            </a:xfrm>
            <a:prstGeom prst="bentConnector2">
              <a:avLst/>
            </a:prstGeom>
            <a:ln w="127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51"/>
            <p:cNvSpPr txBox="1"/>
            <p:nvPr/>
          </p:nvSpPr>
          <p:spPr>
            <a:xfrm>
              <a:off x="7980017" y="4700631"/>
              <a:ext cx="48511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zh-CN" b="1" dirty="0" smtClean="0">
                  <a:solidFill>
                    <a:schemeClr val="tx2"/>
                  </a:solidFill>
                  <a:latin typeface="Candara"/>
                  <a:cs typeface="Candara"/>
                </a:rPr>
                <a:t>EPT</a:t>
              </a:r>
              <a:endParaRPr lang="en-US" sz="1600" b="1" dirty="0">
                <a:solidFill>
                  <a:schemeClr val="tx2"/>
                </a:solidFill>
                <a:latin typeface="Candara"/>
                <a:cs typeface="Candara"/>
              </a:endParaRPr>
            </a:p>
          </p:txBody>
        </p:sp>
        <p:cxnSp>
          <p:nvCxnSpPr>
            <p:cNvPr id="57" name="Curved Connector 56"/>
            <p:cNvCxnSpPr>
              <a:stCxn id="46" idx="1"/>
              <a:endCxn id="22" idx="3"/>
            </p:cNvCxnSpPr>
            <p:nvPr/>
          </p:nvCxnSpPr>
          <p:spPr>
            <a:xfrm rot="10800000" flipV="1">
              <a:off x="5724427" y="4074152"/>
              <a:ext cx="2005849" cy="653220"/>
            </a:xfrm>
            <a:prstGeom prst="curvedConnector3">
              <a:avLst>
                <a:gd name="adj1" fmla="val 50000"/>
              </a:avLst>
            </a:prstGeom>
            <a:ln w="28575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Content Placeholder 2"/>
          <p:cNvSpPr txBox="1">
            <a:spLocks/>
          </p:cNvSpPr>
          <p:nvPr/>
        </p:nvSpPr>
        <p:spPr>
          <a:xfrm>
            <a:off x="457200" y="860778"/>
            <a:ext cx="8462682" cy="476021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800" b="1" dirty="0" smtClean="0">
                <a:latin typeface="Candara"/>
                <a:cs typeface="Candara"/>
              </a:rPr>
              <a:t>Stealthily insert</a:t>
            </a:r>
            <a:r>
              <a:rPr lang="zh-CN" altLang="en-US" sz="2800" b="1" dirty="0" smtClean="0"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latin typeface="Candara"/>
                <a:cs typeface="Candara"/>
              </a:rPr>
              <a:t>a</a:t>
            </a:r>
            <a:r>
              <a:rPr lang="zh-CN" altLang="en-US" sz="2800" b="1" dirty="0" smtClean="0"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latin typeface="Candara"/>
                <a:cs typeface="Candara"/>
              </a:rPr>
              <a:t>new</a:t>
            </a:r>
            <a:r>
              <a:rPr lang="zh-CN" altLang="en-US" sz="2800" b="1" dirty="0" smtClean="0"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latin typeface="Candara"/>
                <a:cs typeface="Candara"/>
              </a:rPr>
              <a:t>virtual core to guest VM</a:t>
            </a:r>
            <a:endParaRPr lang="en-US" altLang="zh-CN" b="1" dirty="0" smtClean="0">
              <a:latin typeface="Candara"/>
              <a:cs typeface="Candara"/>
            </a:endParaRPr>
          </a:p>
          <a:p>
            <a:pPr lvl="1">
              <a:lnSpc>
                <a:spcPct val="120000"/>
              </a:lnSpc>
            </a:pPr>
            <a:r>
              <a:rPr lang="en-US" altLang="zh-CN" dirty="0" smtClean="0">
                <a:latin typeface="Candara"/>
                <a:cs typeface="Candara"/>
              </a:rPr>
              <a:t>Directly run VMI code in the guest VM’s context</a:t>
            </a:r>
            <a:endParaRPr lang="en-US" altLang="zh-CN" sz="2400" dirty="0" smtClean="0">
              <a:latin typeface="Candara"/>
              <a:cs typeface="Candara"/>
            </a:endParaRPr>
          </a:p>
          <a:p>
            <a:pPr lvl="1">
              <a:lnSpc>
                <a:spcPct val="120000"/>
              </a:lnSpc>
            </a:pPr>
            <a:r>
              <a:rPr lang="en-US" dirty="0">
                <a:latin typeface="Candara"/>
                <a:cs typeface="Candara"/>
              </a:rPr>
              <a:t>M</a:t>
            </a:r>
            <a:r>
              <a:rPr lang="en-US" sz="2800" dirty="0" smtClean="0">
                <a:latin typeface="Candara"/>
                <a:cs typeface="Candara"/>
              </a:rPr>
              <a:t>anipulate 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Extended Page Table </a:t>
            </a:r>
            <a:r>
              <a:rPr lang="en-US" sz="2800" dirty="0" smtClean="0">
                <a:latin typeface="Candara"/>
                <a:cs typeface="Candara"/>
              </a:rPr>
              <a:t>in hypervisor</a:t>
            </a:r>
          </a:p>
          <a:p>
            <a:pPr lvl="2">
              <a:lnSpc>
                <a:spcPct val="120000"/>
              </a:lnSpc>
            </a:pPr>
            <a:r>
              <a:rPr lang="en-US" sz="2400" dirty="0" smtClean="0">
                <a:latin typeface="Candara"/>
                <a:cs typeface="Candara"/>
              </a:rPr>
              <a:t>Grant implanted core direct access to </a:t>
            </a:r>
            <a:r>
              <a:rPr lang="en-US" sz="2400" dirty="0" smtClean="0">
                <a:solidFill>
                  <a:srgbClr val="FF0000"/>
                </a:solidFill>
                <a:latin typeface="Candara"/>
                <a:cs typeface="Candara"/>
              </a:rPr>
              <a:t>guest </a:t>
            </a:r>
            <a:r>
              <a:rPr lang="en-US" sz="2400" dirty="0" smtClean="0">
                <a:latin typeface="Candara"/>
                <a:cs typeface="Candara"/>
              </a:rPr>
              <a:t>VM’s address space, yet maintain </a:t>
            </a:r>
            <a:r>
              <a:rPr lang="en-US" sz="2400" dirty="0" smtClean="0">
                <a:solidFill>
                  <a:srgbClr val="FF0000"/>
                </a:solidFill>
                <a:latin typeface="Candara"/>
                <a:cs typeface="Candara"/>
              </a:rPr>
              <a:t>strong isolation</a:t>
            </a:r>
          </a:p>
        </p:txBody>
      </p:sp>
    </p:spTree>
    <p:extLst>
      <p:ext uri="{BB962C8B-B14F-4D97-AF65-F5344CB8AC3E}">
        <p14:creationId xmlns:p14="http://schemas.microsoft.com/office/powerpoint/2010/main" val="642701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>
                <a:solidFill>
                  <a:srgbClr val="00B0F0"/>
                </a:solidFill>
                <a:latin typeface="Candara"/>
                <a:cs typeface="Candara"/>
              </a:rPr>
              <a:t>Read Set</a:t>
            </a:r>
            <a:r>
              <a:rPr lang="zh-CN" altLang="en-US" dirty="0">
                <a:solidFill>
                  <a:srgbClr val="00B0F0"/>
                </a:solidFill>
                <a:latin typeface="Candara"/>
                <a:cs typeface="Candara"/>
              </a:rPr>
              <a:t> </a:t>
            </a:r>
            <a:r>
              <a:rPr lang="en-US" altLang="zh-CN" dirty="0">
                <a:solidFill>
                  <a:srgbClr val="00B0F0"/>
                </a:solidFill>
                <a:latin typeface="Candara"/>
                <a:cs typeface="Candara"/>
              </a:rPr>
              <a:t>Reduction</a:t>
            </a:r>
            <a:endParaRPr lang="en-US" dirty="0">
              <a:solidFill>
                <a:srgbClr val="00B0F0"/>
              </a:solidFill>
              <a:latin typeface="Candara"/>
              <a:cs typeface="Candara"/>
            </a:endParaRPr>
          </a:p>
        </p:txBody>
      </p:sp>
      <p:graphicFrame>
        <p:nvGraphicFramePr>
          <p:cNvPr id="6" name="内容占位符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1777334"/>
              </p:ext>
            </p:extLst>
          </p:nvPr>
        </p:nvGraphicFramePr>
        <p:xfrm>
          <a:off x="315589" y="1754984"/>
          <a:ext cx="8229600" cy="4857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794752" y="1685414"/>
            <a:ext cx="11781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487KB</a:t>
            </a:r>
            <a:endParaRPr lang="en-US" sz="2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07774" y="3111996"/>
            <a:ext cx="11194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93KB</a:t>
            </a:r>
            <a:endParaRPr lang="en-US" sz="2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7" name="Curved Connector 6"/>
          <p:cNvCxnSpPr/>
          <p:nvPr/>
        </p:nvCxnSpPr>
        <p:spPr>
          <a:xfrm flipV="1">
            <a:off x="2794752" y="2225040"/>
            <a:ext cx="1147256" cy="249224"/>
          </a:xfrm>
          <a:prstGeom prst="curvedConnector3">
            <a:avLst/>
          </a:prstGeom>
          <a:ln w="10160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60009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内容占位符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2030948"/>
              </p:ext>
            </p:extLst>
          </p:nvPr>
        </p:nvGraphicFramePr>
        <p:xfrm>
          <a:off x="342045" y="1966664"/>
          <a:ext cx="8229600" cy="4857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>
              <a:spcBef>
                <a:spcPct val="0"/>
              </a:spcBef>
              <a:buNone/>
              <a:defRPr sz="4000" b="1" i="0">
                <a:solidFill>
                  <a:srgbClr val="00B0F0"/>
                </a:solidFill>
                <a:latin typeface="Candara"/>
                <a:ea typeface="+mj-ea"/>
                <a:cs typeface="Candara"/>
              </a:defRPr>
            </a:lvl1pPr>
          </a:lstStyle>
          <a:p>
            <a:r>
              <a:rPr lang="en-US" dirty="0"/>
              <a:t>Write Set</a:t>
            </a:r>
            <a:r>
              <a:rPr lang="zh-CN" altLang="en-US" dirty="0"/>
              <a:t> </a:t>
            </a:r>
            <a:r>
              <a:rPr lang="en-US" altLang="zh-CN" dirty="0"/>
              <a:t>Reduction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141232" y="4486980"/>
            <a:ext cx="7351889" cy="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6390993" y="3056994"/>
            <a:ext cx="220778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 smtClean="0">
                <a:latin typeface="Candara"/>
                <a:cs typeface="Candara"/>
              </a:rPr>
              <a:t>Write</a:t>
            </a:r>
            <a:r>
              <a:rPr lang="en-US" sz="2400" b="1" dirty="0">
                <a:latin typeface="Candara"/>
                <a:cs typeface="Candara"/>
              </a:rPr>
              <a:t> </a:t>
            </a:r>
            <a:r>
              <a:rPr lang="en-US" sz="2400" b="1" dirty="0" smtClean="0">
                <a:latin typeface="Candara"/>
                <a:cs typeface="Candara"/>
              </a:rPr>
              <a:t>set limit: </a:t>
            </a:r>
            <a:br>
              <a:rPr lang="en-US" sz="2400" b="1" dirty="0" smtClean="0">
                <a:latin typeface="Candara"/>
                <a:cs typeface="Candara"/>
              </a:rPr>
            </a:br>
            <a:r>
              <a:rPr lang="en-US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31KB</a:t>
            </a:r>
            <a:endParaRPr lang="en-US" sz="24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7500181" y="3816808"/>
            <a:ext cx="0" cy="691453"/>
          </a:xfrm>
          <a:prstGeom prst="straightConnector1">
            <a:avLst/>
          </a:prstGeom>
          <a:ln w="28575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596231" y="1897094"/>
            <a:ext cx="1277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616KB</a:t>
            </a:r>
            <a:endParaRPr lang="en-US" sz="2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12186" y="3192174"/>
            <a:ext cx="11020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62KB</a:t>
            </a:r>
            <a:endParaRPr lang="en-US" sz="2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9" name="Curved Connector 8"/>
          <p:cNvCxnSpPr/>
          <p:nvPr/>
        </p:nvCxnSpPr>
        <p:spPr>
          <a:xfrm flipV="1">
            <a:off x="2845442" y="2423160"/>
            <a:ext cx="1088756" cy="289244"/>
          </a:xfrm>
          <a:prstGeom prst="curvedConnector3">
            <a:avLst/>
          </a:prstGeom>
          <a:ln w="10160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39131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/>
          <p:cNvSpPr txBox="1">
            <a:spLocks/>
          </p:cNvSpPr>
          <p:nvPr/>
        </p:nvSpPr>
        <p:spPr>
          <a:xfrm>
            <a:off x="457200" y="1473201"/>
            <a:ext cx="5495494" cy="452596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Previous 1-phase VMI-Copy</a:t>
            </a:r>
          </a:p>
          <a:p>
            <a:pPr lvl="1"/>
            <a:r>
              <a:rPr lang="en-US" sz="2400" dirty="0" smtClean="0">
                <a:latin typeface="Candara"/>
                <a:cs typeface="Candara"/>
              </a:rPr>
              <a:t>Retrieve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all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states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inside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a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transaction</a:t>
            </a:r>
          </a:p>
          <a:p>
            <a:pPr lvl="2"/>
            <a:r>
              <a:rPr lang="en-US" sz="2000" dirty="0" smtClean="0">
                <a:latin typeface="Candara"/>
                <a:cs typeface="Candara"/>
              </a:rPr>
              <a:t>State </a:t>
            </a:r>
            <a:r>
              <a:rPr lang="en-US" sz="2000" u="sng" dirty="0" smtClean="0">
                <a:latin typeface="Candara"/>
                <a:cs typeface="Candara"/>
              </a:rPr>
              <a:t>consistency</a:t>
            </a:r>
            <a:r>
              <a:rPr lang="en-US" sz="2000" dirty="0" smtClean="0">
                <a:latin typeface="Candara"/>
                <a:cs typeface="Candara"/>
              </a:rPr>
              <a:t> is guaranteed</a:t>
            </a:r>
            <a:endParaRPr lang="en-US" altLang="zh-CN" sz="2000" dirty="0" smtClean="0">
              <a:latin typeface="Candara"/>
              <a:cs typeface="Candara"/>
            </a:endParaRPr>
          </a:p>
          <a:p>
            <a:pPr lvl="1"/>
            <a:r>
              <a:rPr lang="en-US" sz="2400" dirty="0" smtClean="0">
                <a:latin typeface="Candara"/>
                <a:cs typeface="Candara"/>
              </a:rPr>
              <a:t>Need to traverse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many complicated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data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structures</a:t>
            </a:r>
          </a:p>
          <a:p>
            <a:pPr lvl="2"/>
            <a:r>
              <a:rPr lang="en-US" sz="2000" dirty="0">
                <a:latin typeface="Candara"/>
                <a:cs typeface="Candara"/>
              </a:rPr>
              <a:t>R</a:t>
            </a:r>
            <a:r>
              <a:rPr lang="en-US" altLang="zh-CN" sz="2000" dirty="0">
                <a:latin typeface="Candara"/>
                <a:cs typeface="Candara"/>
              </a:rPr>
              <a:t>equire</a:t>
            </a:r>
            <a:r>
              <a:rPr lang="zh-CN" altLang="en-US" sz="2000" dirty="0">
                <a:latin typeface="Candara"/>
                <a:cs typeface="Candara"/>
              </a:rPr>
              <a:t> </a:t>
            </a:r>
            <a:r>
              <a:rPr lang="en-US" altLang="zh-CN" sz="2000" dirty="0">
                <a:latin typeface="Candara"/>
                <a:cs typeface="Candara"/>
              </a:rPr>
              <a:t>to</a:t>
            </a:r>
            <a:r>
              <a:rPr lang="zh-CN" altLang="en-US" sz="2000" dirty="0">
                <a:latin typeface="Candara"/>
                <a:cs typeface="Candara"/>
              </a:rPr>
              <a:t> </a:t>
            </a:r>
            <a:r>
              <a:rPr lang="en-US" altLang="zh-CN" sz="2000" dirty="0">
                <a:latin typeface="Candara"/>
                <a:cs typeface="Candara"/>
              </a:rPr>
              <a:t>access</a:t>
            </a:r>
            <a:r>
              <a:rPr lang="zh-CN" altLang="en-US" sz="2000" dirty="0">
                <a:latin typeface="Candara"/>
                <a:cs typeface="Candara"/>
              </a:rPr>
              <a:t> </a:t>
            </a:r>
            <a:r>
              <a:rPr lang="en-US" altLang="zh-CN" sz="2000" u="sng" dirty="0">
                <a:latin typeface="Candara"/>
                <a:cs typeface="Candara"/>
              </a:rPr>
              <a:t>large</a:t>
            </a:r>
            <a:r>
              <a:rPr lang="zh-CN" altLang="en-US" sz="2000" u="sng" dirty="0">
                <a:latin typeface="Candara"/>
                <a:cs typeface="Candara"/>
              </a:rPr>
              <a:t> </a:t>
            </a:r>
            <a:r>
              <a:rPr lang="en-US" altLang="zh-CN" sz="2000" u="sng" dirty="0">
                <a:latin typeface="Candara"/>
                <a:cs typeface="Candara"/>
              </a:rPr>
              <a:t>memory</a:t>
            </a:r>
            <a:r>
              <a:rPr lang="zh-CN" altLang="en-US" sz="2000" u="sng" dirty="0">
                <a:latin typeface="Candara"/>
                <a:cs typeface="Candara"/>
              </a:rPr>
              <a:t> </a:t>
            </a:r>
            <a:r>
              <a:rPr lang="en-US" altLang="zh-CN" sz="2000" dirty="0" smtClean="0">
                <a:latin typeface="Candara"/>
                <a:cs typeface="Candara"/>
              </a:rPr>
              <a:t/>
            </a:r>
            <a:br>
              <a:rPr lang="en-US" altLang="zh-CN" sz="2000" dirty="0" smtClean="0">
                <a:latin typeface="Candara"/>
                <a:cs typeface="Candara"/>
              </a:rPr>
            </a:br>
            <a:r>
              <a:rPr lang="en-US" altLang="zh-CN" sz="2000" dirty="0" smtClean="0">
                <a:latin typeface="Candara"/>
                <a:cs typeface="Candara"/>
              </a:rPr>
              <a:t>in </a:t>
            </a:r>
            <a:r>
              <a:rPr lang="en-US" altLang="zh-CN" sz="2000" dirty="0">
                <a:latin typeface="Candara"/>
                <a:cs typeface="Candara"/>
              </a:rPr>
              <a:t>transaction</a:t>
            </a:r>
          </a:p>
          <a:p>
            <a:pPr lvl="2"/>
            <a:r>
              <a:rPr lang="en-US" altLang="zh-CN" sz="2000" u="sng" dirty="0" smtClean="0">
                <a:latin typeface="Candara"/>
                <a:cs typeface="Candara"/>
              </a:rPr>
              <a:t>Length execution time</a:t>
            </a:r>
            <a:r>
              <a:rPr lang="en-US" altLang="zh-CN" sz="2000" dirty="0" smtClean="0">
                <a:latin typeface="Candara"/>
                <a:cs typeface="Candara"/>
              </a:rPr>
              <a:t>, easily cause timer interrupt and conflict aborts</a:t>
            </a:r>
          </a:p>
          <a:p>
            <a:pPr lvl="1"/>
            <a:endParaRPr lang="en-US" dirty="0">
              <a:latin typeface="Candara"/>
              <a:cs typeface="Candara"/>
            </a:endParaRPr>
          </a:p>
          <a:p>
            <a:pPr lvl="1"/>
            <a:endParaRPr lang="en-US" dirty="0" smtClean="0">
              <a:latin typeface="Candara"/>
              <a:cs typeface="Candara"/>
            </a:endParaRPr>
          </a:p>
          <a:p>
            <a:pPr marL="0" indent="0">
              <a:buFont typeface="Arial"/>
              <a:buNone/>
            </a:pPr>
            <a:endParaRPr lang="en-US" dirty="0">
              <a:latin typeface="Candara"/>
              <a:cs typeface="Candara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926237" y="1417638"/>
            <a:ext cx="1799037" cy="4482856"/>
          </a:xfrm>
          <a:prstGeom prst="rect">
            <a:avLst/>
          </a:prstGeom>
          <a:solidFill>
            <a:schemeClr val="accent3">
              <a:lumMod val="40000"/>
              <a:lumOff val="60000"/>
              <a:alpha val="4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6081240" y="2493634"/>
            <a:ext cx="1527851" cy="3195181"/>
          </a:xfrm>
          <a:prstGeom prst="roundRect">
            <a:avLst/>
          </a:prstGeom>
          <a:solidFill>
            <a:srgbClr val="FF4160">
              <a:alpha val="25000"/>
            </a:srgbClr>
          </a:solidFill>
          <a:ln w="28575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 smtClean="0">
                <a:solidFill>
                  <a:schemeClr val="tx1"/>
                </a:solidFill>
                <a:latin typeface="Candara"/>
                <a:cs typeface="Candara"/>
              </a:rPr>
              <a:t>Retrieve VM</a:t>
            </a:r>
            <a:r>
              <a:rPr lang="zh-CN" altLang="en-US" sz="2000" dirty="0" smtClean="0">
                <a:solidFill>
                  <a:schemeClr val="tx1"/>
                </a:solidFill>
                <a:latin typeface="Candara"/>
                <a:cs typeface="Candara"/>
              </a:rPr>
              <a:t> </a:t>
            </a:r>
            <a:r>
              <a:rPr lang="en-US" altLang="zh-CN" sz="2000" dirty="0" smtClean="0">
                <a:solidFill>
                  <a:schemeClr val="tx1"/>
                </a:solidFill>
                <a:latin typeface="Candara"/>
                <a:cs typeface="Candara"/>
              </a:rPr>
              <a:t>States</a:t>
            </a:r>
            <a:endParaRPr lang="en-US" sz="20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081240" y="6168397"/>
            <a:ext cx="1527851" cy="448734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latin typeface="Candara"/>
                <a:cs typeface="Candara"/>
              </a:rPr>
              <a:t>VMI</a:t>
            </a:r>
            <a:r>
              <a:rPr lang="zh-CN" altLang="en-US" sz="2000" dirty="0" smtClean="0">
                <a:solidFill>
                  <a:schemeClr val="tx1"/>
                </a:solidFill>
                <a:latin typeface="Candara"/>
                <a:cs typeface="Candara"/>
              </a:rPr>
              <a:t> </a:t>
            </a:r>
            <a:r>
              <a:rPr lang="en-US" altLang="zh-CN" sz="2000" dirty="0">
                <a:solidFill>
                  <a:schemeClr val="tx1"/>
                </a:solidFill>
                <a:latin typeface="Candara"/>
                <a:cs typeface="Candara"/>
              </a:rPr>
              <a:t>C</a:t>
            </a:r>
            <a:r>
              <a:rPr lang="en-US" altLang="zh-CN" sz="2000" dirty="0" smtClean="0">
                <a:solidFill>
                  <a:schemeClr val="tx1"/>
                </a:solidFill>
                <a:latin typeface="Candara"/>
                <a:cs typeface="Candara"/>
              </a:rPr>
              <a:t>heck</a:t>
            </a:r>
            <a:endParaRPr lang="en-US" sz="20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cxnSp>
        <p:nvCxnSpPr>
          <p:cNvPr id="11" name="Straight Arrow Connector 10"/>
          <p:cNvCxnSpPr>
            <a:stCxn id="5" idx="2"/>
            <a:endCxn id="10" idx="0"/>
          </p:cNvCxnSpPr>
          <p:nvPr/>
        </p:nvCxnSpPr>
        <p:spPr>
          <a:xfrm>
            <a:off x="6845166" y="5688815"/>
            <a:ext cx="0" cy="47958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803443" y="3799009"/>
            <a:ext cx="1340557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b="1" dirty="0" smtClean="0">
                <a:latin typeface="Candara"/>
                <a:cs typeface="Candara"/>
              </a:rPr>
              <a:t>Inside</a:t>
            </a:r>
            <a:r>
              <a:rPr lang="zh-CN" altLang="en-US" sz="2000" b="1" dirty="0" smtClean="0">
                <a:latin typeface="Candara"/>
                <a:cs typeface="Candara"/>
              </a:rPr>
              <a:t> </a:t>
            </a:r>
            <a:endParaRPr lang="en-US" altLang="zh-CN" sz="2000" b="1" dirty="0" smtClean="0">
              <a:latin typeface="Candara"/>
              <a:cs typeface="Candara"/>
            </a:endParaRPr>
          </a:p>
          <a:p>
            <a:r>
              <a:rPr lang="en-US" altLang="zh-CN" sz="2000" b="1" dirty="0">
                <a:latin typeface="Candara"/>
                <a:cs typeface="Candara"/>
              </a:rPr>
              <a:t>T</a:t>
            </a:r>
            <a:r>
              <a:rPr lang="en-US" altLang="zh-CN" sz="2000" b="1" dirty="0" smtClean="0">
                <a:latin typeface="Candara"/>
                <a:cs typeface="Candara"/>
              </a:rPr>
              <a:t>ransaction</a:t>
            </a:r>
            <a:endParaRPr lang="en-US" sz="2000" b="1" dirty="0">
              <a:latin typeface="Candara"/>
              <a:cs typeface="Candar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200292" y="1603192"/>
            <a:ext cx="1277701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2400" b="1" dirty="0" smtClean="0">
                <a:latin typeface="Candara"/>
                <a:cs typeface="Candara"/>
              </a:rPr>
              <a:t>1-phase</a:t>
            </a:r>
            <a:r>
              <a:rPr lang="zh-CN" altLang="en-US" sz="2400" b="1" dirty="0" smtClean="0">
                <a:latin typeface="Candara"/>
                <a:cs typeface="Candara"/>
              </a:rPr>
              <a:t> </a:t>
            </a:r>
            <a:r>
              <a:rPr lang="en-US" sz="2400" b="1" dirty="0" smtClean="0">
                <a:latin typeface="Candara"/>
                <a:cs typeface="Candara"/>
              </a:rPr>
              <a:t>VMI</a:t>
            </a:r>
            <a:r>
              <a:rPr lang="en-US" altLang="zh-CN" sz="2400" b="1" dirty="0" smtClean="0">
                <a:latin typeface="Candara"/>
                <a:cs typeface="Candara"/>
              </a:rPr>
              <a:t>-Copy</a:t>
            </a:r>
            <a:endParaRPr lang="en-US" sz="2400" b="1" dirty="0">
              <a:latin typeface="Candara"/>
              <a:cs typeface="Candara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>
                <a:solidFill>
                  <a:srgbClr val="00B0F0"/>
                </a:solidFill>
                <a:latin typeface="Candara"/>
                <a:cs typeface="Candara"/>
              </a:rPr>
              <a:t>2-phase VMI-Copy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8095665" y="2513676"/>
            <a:ext cx="0" cy="128533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8095665" y="4537823"/>
            <a:ext cx="0" cy="115099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7803443" y="2513676"/>
            <a:ext cx="583242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7804044" y="5675584"/>
            <a:ext cx="583242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24950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>
                <a:solidFill>
                  <a:srgbClr val="00B0F0"/>
                </a:solidFill>
                <a:latin typeface="Candara"/>
                <a:cs typeface="Candara"/>
              </a:rPr>
              <a:t>2-phase VMI-Copy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135236" y="1417638"/>
            <a:ext cx="1876355" cy="4482856"/>
          </a:xfrm>
          <a:prstGeom prst="rect">
            <a:avLst/>
          </a:prstGeom>
          <a:solidFill>
            <a:schemeClr val="accent3">
              <a:lumMod val="40000"/>
              <a:lumOff val="60000"/>
              <a:alpha val="4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2307199" y="2493635"/>
            <a:ext cx="1527851" cy="1991270"/>
          </a:xfrm>
          <a:prstGeom prst="roundRect">
            <a:avLst/>
          </a:prstGeom>
          <a:solidFill>
            <a:srgbClr val="FF4160">
              <a:alpha val="25000"/>
            </a:srgbClr>
          </a:solidFill>
          <a:ln w="28575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 smtClean="0">
                <a:solidFill>
                  <a:schemeClr val="tx1"/>
                </a:solidFill>
                <a:latin typeface="Candara"/>
                <a:cs typeface="Candara"/>
              </a:rPr>
              <a:t>Retrieve VM</a:t>
            </a:r>
            <a:r>
              <a:rPr lang="zh-CN" altLang="en-US" sz="2000" dirty="0" smtClean="0">
                <a:solidFill>
                  <a:schemeClr val="tx1"/>
                </a:solidFill>
                <a:latin typeface="Candara"/>
                <a:cs typeface="Candara"/>
              </a:rPr>
              <a:t> </a:t>
            </a:r>
            <a:r>
              <a:rPr lang="en-US" altLang="zh-CN" sz="2000" dirty="0" smtClean="0">
                <a:solidFill>
                  <a:schemeClr val="tx1"/>
                </a:solidFill>
                <a:latin typeface="Candara"/>
                <a:cs typeface="Candara"/>
              </a:rPr>
              <a:t>States</a:t>
            </a:r>
            <a:endParaRPr lang="en-US" sz="20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2307199" y="6168397"/>
            <a:ext cx="1527851" cy="448734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latin typeface="Candara"/>
                <a:cs typeface="Candara"/>
              </a:rPr>
              <a:t>VMI</a:t>
            </a:r>
            <a:r>
              <a:rPr lang="zh-CN" altLang="en-US" sz="2000" dirty="0" smtClean="0">
                <a:solidFill>
                  <a:schemeClr val="tx1"/>
                </a:solidFill>
                <a:latin typeface="Candara"/>
                <a:cs typeface="Candara"/>
              </a:rPr>
              <a:t> </a:t>
            </a:r>
            <a:r>
              <a:rPr lang="en-US" altLang="zh-CN" sz="2000" dirty="0">
                <a:solidFill>
                  <a:schemeClr val="tx1"/>
                </a:solidFill>
                <a:latin typeface="Candara"/>
                <a:cs typeface="Candara"/>
              </a:rPr>
              <a:t>C</a:t>
            </a:r>
            <a:r>
              <a:rPr lang="en-US" altLang="zh-CN" sz="2000" dirty="0" smtClean="0">
                <a:solidFill>
                  <a:schemeClr val="tx1"/>
                </a:solidFill>
                <a:latin typeface="Candara"/>
                <a:cs typeface="Candara"/>
              </a:rPr>
              <a:t>heck</a:t>
            </a:r>
            <a:endParaRPr lang="en-US" sz="20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cxnSp>
        <p:nvCxnSpPr>
          <p:cNvPr id="16" name="Straight Arrow Connector 15"/>
          <p:cNvCxnSpPr>
            <a:stCxn id="25" idx="2"/>
            <a:endCxn id="15" idx="0"/>
          </p:cNvCxnSpPr>
          <p:nvPr/>
        </p:nvCxnSpPr>
        <p:spPr>
          <a:xfrm>
            <a:off x="3071125" y="5580140"/>
            <a:ext cx="0" cy="58825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082321" y="4930147"/>
            <a:ext cx="1340557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b="1" dirty="0" smtClean="0">
                <a:latin typeface="Candara"/>
                <a:cs typeface="Candara"/>
              </a:rPr>
              <a:t>Inside</a:t>
            </a:r>
            <a:r>
              <a:rPr lang="zh-CN" altLang="en-US" sz="2000" b="1" dirty="0" smtClean="0">
                <a:latin typeface="Candara"/>
                <a:cs typeface="Candara"/>
              </a:rPr>
              <a:t> </a:t>
            </a:r>
            <a:endParaRPr lang="en-US" altLang="zh-CN" sz="2000" b="1" dirty="0" smtClean="0">
              <a:latin typeface="Candara"/>
              <a:cs typeface="Candara"/>
            </a:endParaRPr>
          </a:p>
          <a:p>
            <a:r>
              <a:rPr lang="en-US" altLang="zh-CN" sz="2000" b="1" dirty="0">
                <a:latin typeface="Candara"/>
                <a:cs typeface="Candara"/>
              </a:rPr>
              <a:t>T</a:t>
            </a:r>
            <a:r>
              <a:rPr lang="en-US" altLang="zh-CN" sz="2000" b="1" dirty="0" smtClean="0">
                <a:latin typeface="Candara"/>
                <a:cs typeface="Candara"/>
              </a:rPr>
              <a:t>ransaction</a:t>
            </a:r>
            <a:endParaRPr lang="en-US" sz="2000" b="1" dirty="0">
              <a:latin typeface="Candara"/>
              <a:cs typeface="Candar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439480" y="1588576"/>
            <a:ext cx="1277701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FF0000"/>
                </a:solidFill>
                <a:latin typeface="Candara"/>
                <a:cs typeface="Candara"/>
              </a:rPr>
              <a:t>2-phase</a:t>
            </a:r>
            <a:r>
              <a:rPr lang="zh-CN" altLang="en-US" sz="2400" b="1" dirty="0" smtClean="0">
                <a:latin typeface="Candara"/>
                <a:cs typeface="Candara"/>
              </a:rPr>
              <a:t> </a:t>
            </a:r>
            <a:r>
              <a:rPr lang="en-US" sz="2400" b="1" dirty="0" smtClean="0">
                <a:latin typeface="Candara"/>
                <a:cs typeface="Candara"/>
              </a:rPr>
              <a:t>VMI</a:t>
            </a:r>
            <a:r>
              <a:rPr lang="en-US" altLang="zh-CN" sz="2400" b="1" dirty="0" smtClean="0">
                <a:latin typeface="Candara"/>
                <a:cs typeface="Candara"/>
              </a:rPr>
              <a:t>-Copy</a:t>
            </a:r>
            <a:endParaRPr lang="en-US" sz="2400" b="1" dirty="0">
              <a:latin typeface="Candara"/>
              <a:cs typeface="Candara"/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4367103" y="5580141"/>
            <a:ext cx="0" cy="3203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4361315" y="4670121"/>
            <a:ext cx="0" cy="27325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4082321" y="4943378"/>
            <a:ext cx="583242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082321" y="5580140"/>
            <a:ext cx="583242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2307199" y="4916917"/>
            <a:ext cx="1527851" cy="663223"/>
          </a:xfrm>
          <a:prstGeom prst="roundRect">
            <a:avLst/>
          </a:prstGeom>
          <a:solidFill>
            <a:schemeClr val="accent3">
              <a:lumMod val="60000"/>
              <a:lumOff val="40000"/>
              <a:alpha val="25000"/>
            </a:schemeClr>
          </a:solidFill>
          <a:ln w="28575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ndara"/>
                <a:cs typeface="Candara"/>
              </a:rPr>
              <a:t>Consistency</a:t>
            </a:r>
            <a:r>
              <a:rPr lang="zh-CN" altLang="en-US" sz="2000" dirty="0">
                <a:solidFill>
                  <a:schemeClr val="tx1"/>
                </a:solidFill>
                <a:latin typeface="Candara"/>
                <a:cs typeface="Candara"/>
              </a:rPr>
              <a:t> </a:t>
            </a:r>
            <a:r>
              <a:rPr lang="en-US" altLang="zh-CN" sz="2000" dirty="0">
                <a:solidFill>
                  <a:schemeClr val="tx1"/>
                </a:solidFill>
                <a:latin typeface="Candara"/>
                <a:cs typeface="Candara"/>
              </a:rPr>
              <a:t>Check</a:t>
            </a:r>
            <a:endParaRPr lang="en-US" sz="20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cxnSp>
        <p:nvCxnSpPr>
          <p:cNvPr id="29" name="Straight Arrow Connector 28"/>
          <p:cNvCxnSpPr>
            <a:stCxn id="14" idx="2"/>
            <a:endCxn id="25" idx="0"/>
          </p:cNvCxnSpPr>
          <p:nvPr/>
        </p:nvCxnSpPr>
        <p:spPr>
          <a:xfrm>
            <a:off x="3071125" y="4484905"/>
            <a:ext cx="0" cy="43201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413520" y="3195229"/>
            <a:ext cx="182754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2000" i="1" dirty="0" smtClean="0">
                <a:latin typeface="Candara"/>
                <a:cs typeface="Candara"/>
              </a:rPr>
              <a:t>1.</a:t>
            </a:r>
            <a:r>
              <a:rPr lang="zh-CN" altLang="en-US" sz="2000" i="1" dirty="0" smtClean="0">
                <a:latin typeface="Candara"/>
                <a:cs typeface="Candara"/>
              </a:rPr>
              <a:t> </a:t>
            </a:r>
            <a:r>
              <a:rPr lang="en-US" altLang="zh-CN" sz="2000" i="1" dirty="0" smtClean="0">
                <a:latin typeface="Candara"/>
                <a:cs typeface="Candara"/>
              </a:rPr>
              <a:t>Data</a:t>
            </a:r>
            <a:r>
              <a:rPr lang="zh-CN" altLang="en-US" sz="2000" i="1" dirty="0" smtClean="0">
                <a:latin typeface="Candara"/>
                <a:cs typeface="Candara"/>
              </a:rPr>
              <a:t> </a:t>
            </a:r>
            <a:r>
              <a:rPr lang="en-US" altLang="zh-CN" sz="2000" i="1" dirty="0" smtClean="0">
                <a:latin typeface="Candara"/>
                <a:cs typeface="Candara"/>
              </a:rPr>
              <a:t>m</a:t>
            </a:r>
            <a:r>
              <a:rPr lang="en-US" sz="2000" i="1" dirty="0" smtClean="0">
                <a:latin typeface="Candara"/>
                <a:cs typeface="Candara"/>
              </a:rPr>
              <a:t>ay</a:t>
            </a:r>
            <a:r>
              <a:rPr lang="zh-CN" altLang="en-US" sz="2000" i="1" dirty="0" smtClean="0">
                <a:latin typeface="Candara"/>
                <a:cs typeface="Candara"/>
              </a:rPr>
              <a:t> </a:t>
            </a:r>
            <a:r>
              <a:rPr lang="en-US" altLang="zh-CN" sz="2000" i="1" dirty="0" smtClean="0">
                <a:latin typeface="Candara"/>
                <a:cs typeface="Candara"/>
              </a:rPr>
              <a:t>be</a:t>
            </a:r>
            <a:r>
              <a:rPr lang="zh-CN" altLang="en-US" sz="2000" i="1" dirty="0" smtClean="0">
                <a:latin typeface="Candara"/>
                <a:cs typeface="Candara"/>
              </a:rPr>
              <a:t> </a:t>
            </a:r>
            <a:r>
              <a:rPr lang="en-US" altLang="zh-CN" sz="2000" i="1" dirty="0" smtClean="0">
                <a:latin typeface="Candara"/>
                <a:cs typeface="Candara"/>
              </a:rPr>
              <a:t/>
            </a:r>
            <a:br>
              <a:rPr lang="en-US" altLang="zh-CN" sz="2000" i="1" dirty="0" smtClean="0">
                <a:latin typeface="Candara"/>
                <a:cs typeface="Candara"/>
              </a:rPr>
            </a:br>
            <a:r>
              <a:rPr lang="zh-CN" altLang="en-US" sz="2000" i="1" dirty="0" smtClean="0">
                <a:latin typeface="Candara"/>
                <a:cs typeface="Candara"/>
              </a:rPr>
              <a:t>    </a:t>
            </a:r>
            <a:r>
              <a:rPr lang="en-US" altLang="zh-CN" sz="2000" i="1" dirty="0" smtClean="0">
                <a:latin typeface="Candara"/>
                <a:cs typeface="Candara"/>
              </a:rPr>
              <a:t>inconsistent</a:t>
            </a:r>
            <a:endParaRPr lang="en-US" sz="2000" i="1" dirty="0">
              <a:latin typeface="Candara"/>
              <a:cs typeface="Candara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39978" y="4911158"/>
            <a:ext cx="154974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2000" i="1" dirty="0" smtClean="0">
                <a:latin typeface="Candara"/>
                <a:cs typeface="Candara"/>
              </a:rPr>
              <a:t>2.</a:t>
            </a:r>
            <a:r>
              <a:rPr lang="zh-CN" altLang="en-US" sz="2000" i="1" dirty="0" smtClean="0">
                <a:latin typeface="Candara"/>
                <a:cs typeface="Candara"/>
              </a:rPr>
              <a:t> </a:t>
            </a:r>
            <a:r>
              <a:rPr lang="en-US" altLang="zh-CN" sz="2000" i="1" dirty="0" smtClean="0">
                <a:latin typeface="Candara"/>
                <a:cs typeface="Candara"/>
              </a:rPr>
              <a:t>Retry</a:t>
            </a:r>
            <a:r>
              <a:rPr lang="zh-CN" altLang="en-US" sz="2000" i="1" dirty="0" smtClean="0">
                <a:latin typeface="Candara"/>
                <a:cs typeface="Candara"/>
              </a:rPr>
              <a:t> </a:t>
            </a:r>
            <a:r>
              <a:rPr lang="en-US" altLang="zh-CN" sz="2000" i="1" dirty="0" smtClean="0">
                <a:latin typeface="Candara"/>
                <a:cs typeface="Candara"/>
              </a:rPr>
              <a:t>if</a:t>
            </a:r>
            <a:r>
              <a:rPr lang="zh-CN" altLang="en-US" sz="2000" i="1" dirty="0" smtClean="0">
                <a:latin typeface="Candara"/>
                <a:cs typeface="Candara"/>
              </a:rPr>
              <a:t> </a:t>
            </a:r>
            <a:r>
              <a:rPr lang="en-US" altLang="zh-CN" sz="2000" i="1" dirty="0" smtClean="0">
                <a:latin typeface="Candara"/>
                <a:cs typeface="Candara"/>
              </a:rPr>
              <a:t>not</a:t>
            </a:r>
            <a:r>
              <a:rPr lang="zh-CN" altLang="en-US" sz="2000" i="1" dirty="0" smtClean="0">
                <a:latin typeface="Candara"/>
                <a:cs typeface="Candara"/>
              </a:rPr>
              <a:t> </a:t>
            </a:r>
            <a:r>
              <a:rPr lang="en-US" altLang="zh-CN" sz="2000" i="1" dirty="0" smtClean="0">
                <a:latin typeface="Candara"/>
                <a:cs typeface="Candara"/>
              </a:rPr>
              <a:t/>
            </a:r>
            <a:br>
              <a:rPr lang="en-US" altLang="zh-CN" sz="2000" i="1" dirty="0" smtClean="0">
                <a:latin typeface="Candara"/>
                <a:cs typeface="Candara"/>
              </a:rPr>
            </a:br>
            <a:r>
              <a:rPr lang="zh-CN" altLang="en-US" sz="2000" i="1" dirty="0" smtClean="0">
                <a:latin typeface="Candara"/>
                <a:cs typeface="Candara"/>
              </a:rPr>
              <a:t>     </a:t>
            </a:r>
            <a:r>
              <a:rPr lang="en-US" altLang="zh-CN" sz="2000" i="1" dirty="0" smtClean="0">
                <a:latin typeface="Candara"/>
                <a:cs typeface="Candara"/>
              </a:rPr>
              <a:t>consistent</a:t>
            </a:r>
            <a:endParaRPr lang="en-US" sz="2000" i="1" dirty="0">
              <a:latin typeface="Candara"/>
              <a:cs typeface="Candara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5926237" y="1417638"/>
            <a:ext cx="1799037" cy="4482856"/>
          </a:xfrm>
          <a:prstGeom prst="rect">
            <a:avLst/>
          </a:prstGeom>
          <a:solidFill>
            <a:schemeClr val="accent3">
              <a:lumMod val="40000"/>
              <a:lumOff val="60000"/>
              <a:alpha val="4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ounded Rectangle 39"/>
          <p:cNvSpPr/>
          <p:nvPr/>
        </p:nvSpPr>
        <p:spPr>
          <a:xfrm>
            <a:off x="6081240" y="2493634"/>
            <a:ext cx="1527851" cy="3195181"/>
          </a:xfrm>
          <a:prstGeom prst="roundRect">
            <a:avLst/>
          </a:prstGeom>
          <a:solidFill>
            <a:srgbClr val="FF4160">
              <a:alpha val="25000"/>
            </a:srgbClr>
          </a:solidFill>
          <a:ln w="28575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 smtClean="0">
                <a:solidFill>
                  <a:schemeClr val="tx1"/>
                </a:solidFill>
                <a:latin typeface="Candara"/>
                <a:cs typeface="Candara"/>
              </a:rPr>
              <a:t>Retrieve VM</a:t>
            </a:r>
            <a:r>
              <a:rPr lang="zh-CN" altLang="en-US" sz="2000" dirty="0" smtClean="0">
                <a:solidFill>
                  <a:schemeClr val="tx1"/>
                </a:solidFill>
                <a:latin typeface="Candara"/>
                <a:cs typeface="Candara"/>
              </a:rPr>
              <a:t> </a:t>
            </a:r>
            <a:r>
              <a:rPr lang="en-US" altLang="zh-CN" sz="2000" dirty="0" smtClean="0">
                <a:solidFill>
                  <a:schemeClr val="tx1"/>
                </a:solidFill>
                <a:latin typeface="Candara"/>
                <a:cs typeface="Candara"/>
              </a:rPr>
              <a:t>States</a:t>
            </a:r>
            <a:endParaRPr lang="en-US" sz="20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6081240" y="6168397"/>
            <a:ext cx="1527851" cy="448734"/>
          </a:xfrm>
          <a:prstGeom prst="roundRect">
            <a:avLst/>
          </a:prstGeom>
          <a:noFill/>
          <a:ln w="28575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latin typeface="Candara"/>
                <a:cs typeface="Candara"/>
              </a:rPr>
              <a:t>VMI</a:t>
            </a:r>
            <a:r>
              <a:rPr lang="zh-CN" altLang="en-US" sz="2000" dirty="0" smtClean="0">
                <a:solidFill>
                  <a:schemeClr val="tx1"/>
                </a:solidFill>
                <a:latin typeface="Candara"/>
                <a:cs typeface="Candara"/>
              </a:rPr>
              <a:t> </a:t>
            </a:r>
            <a:r>
              <a:rPr lang="en-US" altLang="zh-CN" sz="2000" dirty="0">
                <a:solidFill>
                  <a:schemeClr val="tx1"/>
                </a:solidFill>
                <a:latin typeface="Candara"/>
                <a:cs typeface="Candara"/>
              </a:rPr>
              <a:t>C</a:t>
            </a:r>
            <a:r>
              <a:rPr lang="en-US" altLang="zh-CN" sz="2000" dirty="0" smtClean="0">
                <a:solidFill>
                  <a:schemeClr val="tx1"/>
                </a:solidFill>
                <a:latin typeface="Candara"/>
                <a:cs typeface="Candara"/>
              </a:rPr>
              <a:t>heck</a:t>
            </a:r>
            <a:endParaRPr lang="en-US" sz="20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cxnSp>
        <p:nvCxnSpPr>
          <p:cNvPr id="43" name="Straight Arrow Connector 42"/>
          <p:cNvCxnSpPr>
            <a:stCxn id="40" idx="2"/>
            <a:endCxn id="42" idx="0"/>
          </p:cNvCxnSpPr>
          <p:nvPr/>
        </p:nvCxnSpPr>
        <p:spPr>
          <a:xfrm>
            <a:off x="6845166" y="5688815"/>
            <a:ext cx="0" cy="47958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803443" y="3799009"/>
            <a:ext cx="1340557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b="1" dirty="0" smtClean="0">
                <a:latin typeface="Candara"/>
                <a:cs typeface="Candara"/>
              </a:rPr>
              <a:t>Inside</a:t>
            </a:r>
            <a:r>
              <a:rPr lang="zh-CN" altLang="en-US" sz="2000" b="1" dirty="0" smtClean="0">
                <a:latin typeface="Candara"/>
                <a:cs typeface="Candara"/>
              </a:rPr>
              <a:t> </a:t>
            </a:r>
            <a:endParaRPr lang="en-US" altLang="zh-CN" sz="2000" b="1" dirty="0" smtClean="0">
              <a:latin typeface="Candara"/>
              <a:cs typeface="Candara"/>
            </a:endParaRPr>
          </a:p>
          <a:p>
            <a:r>
              <a:rPr lang="en-US" altLang="zh-CN" sz="2000" b="1" dirty="0">
                <a:latin typeface="Candara"/>
                <a:cs typeface="Candara"/>
              </a:rPr>
              <a:t>T</a:t>
            </a:r>
            <a:r>
              <a:rPr lang="en-US" altLang="zh-CN" sz="2000" b="1" dirty="0" smtClean="0">
                <a:latin typeface="Candara"/>
                <a:cs typeface="Candara"/>
              </a:rPr>
              <a:t>ransaction</a:t>
            </a:r>
            <a:endParaRPr lang="en-US" sz="2000" b="1" dirty="0">
              <a:latin typeface="Candara"/>
              <a:cs typeface="Candara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200292" y="1603192"/>
            <a:ext cx="1277701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2400" b="1" dirty="0" smtClean="0">
                <a:latin typeface="Candara"/>
                <a:cs typeface="Candara"/>
              </a:rPr>
              <a:t>1-phase</a:t>
            </a:r>
            <a:r>
              <a:rPr lang="zh-CN" altLang="en-US" sz="2400" b="1" dirty="0" smtClean="0">
                <a:latin typeface="Candara"/>
                <a:cs typeface="Candara"/>
              </a:rPr>
              <a:t> </a:t>
            </a:r>
            <a:r>
              <a:rPr lang="en-US" sz="2400" b="1" dirty="0" smtClean="0">
                <a:latin typeface="Candara"/>
                <a:cs typeface="Candara"/>
              </a:rPr>
              <a:t>VMI</a:t>
            </a:r>
            <a:r>
              <a:rPr lang="en-US" altLang="zh-CN" sz="2400" b="1" dirty="0" smtClean="0">
                <a:latin typeface="Candara"/>
                <a:cs typeface="Candara"/>
              </a:rPr>
              <a:t>-Copy</a:t>
            </a:r>
            <a:endParaRPr lang="en-US" sz="2400" b="1" dirty="0">
              <a:latin typeface="Candara"/>
              <a:cs typeface="Candara"/>
            </a:endParaRPr>
          </a:p>
        </p:txBody>
      </p:sp>
      <p:cxnSp>
        <p:nvCxnSpPr>
          <p:cNvPr id="46" name="Straight Arrow Connector 45"/>
          <p:cNvCxnSpPr/>
          <p:nvPr/>
        </p:nvCxnSpPr>
        <p:spPr>
          <a:xfrm flipV="1">
            <a:off x="8095665" y="2513676"/>
            <a:ext cx="0" cy="128533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8095665" y="4537823"/>
            <a:ext cx="0" cy="115099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7803443" y="2513676"/>
            <a:ext cx="583242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7804044" y="5675584"/>
            <a:ext cx="583242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47474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7" grpId="0"/>
      <p:bldP spid="18" grpId="0"/>
      <p:bldP spid="25" grpId="0" animBg="1"/>
      <p:bldP spid="38" grpId="0"/>
      <p:bldP spid="41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529"/>
            <a:ext cx="82296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>
                <a:solidFill>
                  <a:srgbClr val="00B0F0"/>
                </a:solidFill>
                <a:latin typeface="Candara"/>
                <a:cs typeface="Candara"/>
              </a:rPr>
              <a:t>Retrieve VM States</a:t>
            </a:r>
          </a:p>
        </p:txBody>
      </p:sp>
      <p:grpSp>
        <p:nvGrpSpPr>
          <p:cNvPr id="39" name="Group 38"/>
          <p:cNvGrpSpPr/>
          <p:nvPr/>
        </p:nvGrpSpPr>
        <p:grpSpPr>
          <a:xfrm>
            <a:off x="363898" y="2427112"/>
            <a:ext cx="1778000" cy="1552221"/>
            <a:chOff x="3482622" y="2427112"/>
            <a:chExt cx="1778000" cy="1552221"/>
          </a:xfrm>
          <a:solidFill>
            <a:schemeClr val="bg1">
              <a:lumMod val="75000"/>
            </a:schemeClr>
          </a:solidFill>
        </p:grpSpPr>
        <p:sp>
          <p:nvSpPr>
            <p:cNvPr id="11" name="Rounded Rectangle 10"/>
            <p:cNvSpPr/>
            <p:nvPr/>
          </p:nvSpPr>
          <p:spPr>
            <a:xfrm>
              <a:off x="3482622" y="3316110"/>
              <a:ext cx="1778000" cy="663223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28575" cmpd="sng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bg1">
                      <a:lumMod val="65000"/>
                    </a:schemeClr>
                  </a:solidFill>
                  <a:latin typeface="Candara"/>
                  <a:cs typeface="Candara"/>
                </a:rPr>
                <a:t>Consistency</a:t>
              </a:r>
              <a:r>
                <a:rPr lang="zh-CN" altLang="en-US" sz="2000" dirty="0" smtClean="0">
                  <a:solidFill>
                    <a:schemeClr val="bg1">
                      <a:lumMod val="65000"/>
                    </a:schemeClr>
                  </a:solidFill>
                  <a:latin typeface="Candara"/>
                  <a:cs typeface="Candara"/>
                </a:rPr>
                <a:t> </a:t>
              </a:r>
              <a:r>
                <a:rPr lang="en-US" altLang="zh-CN" sz="2000" dirty="0">
                  <a:solidFill>
                    <a:schemeClr val="bg1">
                      <a:lumMod val="65000"/>
                    </a:schemeClr>
                  </a:solidFill>
                  <a:latin typeface="Candara"/>
                  <a:cs typeface="Candara"/>
                </a:rPr>
                <a:t>C</a:t>
              </a:r>
              <a:r>
                <a:rPr lang="en-US" altLang="zh-CN" sz="2000" dirty="0" smtClean="0">
                  <a:solidFill>
                    <a:schemeClr val="bg1">
                      <a:lumMod val="65000"/>
                    </a:schemeClr>
                  </a:solidFill>
                  <a:latin typeface="Candara"/>
                  <a:cs typeface="Candara"/>
                </a:rPr>
                <a:t>heck</a:t>
              </a:r>
              <a:endParaRPr lang="en-US" sz="2000" dirty="0">
                <a:solidFill>
                  <a:schemeClr val="bg1">
                    <a:lumMod val="65000"/>
                  </a:schemeClr>
                </a:solidFill>
                <a:latin typeface="Candara"/>
                <a:cs typeface="Candara"/>
              </a:endParaRPr>
            </a:p>
          </p:txBody>
        </p:sp>
        <p:cxnSp>
          <p:nvCxnSpPr>
            <p:cNvPr id="24" name="Straight Arrow Connector 23"/>
            <p:cNvCxnSpPr>
              <a:endCxn id="11" idx="0"/>
            </p:cNvCxnSpPr>
            <p:nvPr/>
          </p:nvCxnSpPr>
          <p:spPr>
            <a:xfrm>
              <a:off x="4371622" y="2427112"/>
              <a:ext cx="0" cy="888998"/>
            </a:xfrm>
            <a:prstGeom prst="straightConnector1">
              <a:avLst/>
            </a:prstGeom>
            <a:grpFill/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39"/>
          <p:cNvGrpSpPr/>
          <p:nvPr/>
        </p:nvGrpSpPr>
        <p:grpSpPr>
          <a:xfrm>
            <a:off x="84499" y="3979333"/>
            <a:ext cx="2342444" cy="2494839"/>
            <a:chOff x="3203223" y="3979333"/>
            <a:chExt cx="2342444" cy="2494839"/>
          </a:xfrm>
          <a:solidFill>
            <a:schemeClr val="bg1">
              <a:lumMod val="75000"/>
            </a:schemeClr>
          </a:solidFill>
        </p:grpSpPr>
        <p:grpSp>
          <p:nvGrpSpPr>
            <p:cNvPr id="10" name="Group 9"/>
            <p:cNvGrpSpPr/>
            <p:nvPr/>
          </p:nvGrpSpPr>
          <p:grpSpPr>
            <a:xfrm>
              <a:off x="3203223" y="4445000"/>
              <a:ext cx="2342444" cy="1128888"/>
              <a:chOff x="3189112" y="4402667"/>
              <a:chExt cx="2342444" cy="1128888"/>
            </a:xfrm>
            <a:grpFill/>
          </p:grpSpPr>
          <p:sp>
            <p:nvSpPr>
              <p:cNvPr id="6" name="Diamond 5"/>
              <p:cNvSpPr/>
              <p:nvPr/>
            </p:nvSpPr>
            <p:spPr>
              <a:xfrm>
                <a:off x="3189112" y="4402667"/>
                <a:ext cx="2342444" cy="1044222"/>
              </a:xfrm>
              <a:prstGeom prst="diamond">
                <a:avLst/>
              </a:prstGeom>
              <a:solidFill>
                <a:srgbClr val="D9D9D9"/>
              </a:solidFill>
              <a:ln w="28575" cmpd="sng">
                <a:solidFill>
                  <a:srgbClr val="D9D9D9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bg1">
                      <a:lumMod val="65000"/>
                    </a:schemeClr>
                  </a:solidFill>
                  <a:latin typeface="Candara"/>
                  <a:cs typeface="Candara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3553179" y="4700558"/>
                <a:ext cx="1608666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  <a:latin typeface="Candara"/>
                    <a:cs typeface="Candara"/>
                  </a:rPr>
                  <a:t>Transaction</a:t>
                </a:r>
                <a:r>
                  <a:rPr lang="zh-CN" altLang="en-US" dirty="0">
                    <a:solidFill>
                      <a:schemeClr val="bg1">
                        <a:lumMod val="65000"/>
                      </a:schemeClr>
                    </a:solidFill>
                    <a:latin typeface="Candara"/>
                    <a:cs typeface="Candara"/>
                  </a:rPr>
                  <a:t> </a:t>
                </a:r>
                <a:r>
                  <a:rPr lang="en-US" altLang="zh-CN" dirty="0" smtClean="0">
                    <a:solidFill>
                      <a:schemeClr val="bg1">
                        <a:lumMod val="65000"/>
                      </a:schemeClr>
                    </a:solidFill>
                    <a:latin typeface="Candara"/>
                    <a:cs typeface="Candara"/>
                  </a:rPr>
                  <a:t>End</a:t>
                </a:r>
                <a:r>
                  <a:rPr lang="zh-CN" altLang="en-US" dirty="0" smtClean="0">
                    <a:solidFill>
                      <a:schemeClr val="bg1">
                        <a:lumMod val="65000"/>
                      </a:schemeClr>
                    </a:solidFill>
                    <a:latin typeface="Candara"/>
                    <a:cs typeface="Candara"/>
                  </a:rPr>
                  <a:t> </a:t>
                </a:r>
                <a:endParaRPr lang="en-US" altLang="zh-CN" dirty="0" smtClean="0">
                  <a:solidFill>
                    <a:schemeClr val="bg1">
                      <a:lumMod val="65000"/>
                    </a:schemeClr>
                  </a:solidFill>
                  <a:latin typeface="Candara"/>
                  <a:cs typeface="Candara"/>
                </a:endParaRPr>
              </a:p>
              <a:p>
                <a:pPr algn="ctr"/>
                <a:r>
                  <a:rPr lang="en-US" altLang="zh-CN" dirty="0" smtClean="0">
                    <a:solidFill>
                      <a:schemeClr val="bg1">
                        <a:lumMod val="65000"/>
                      </a:schemeClr>
                    </a:solidFill>
                    <a:latin typeface="Candara"/>
                    <a:cs typeface="Candara"/>
                  </a:rPr>
                  <a:t>Normally?</a:t>
                </a:r>
                <a:endParaRPr lang="en-US" dirty="0">
                  <a:solidFill>
                    <a:schemeClr val="bg1">
                      <a:lumMod val="65000"/>
                    </a:schemeClr>
                  </a:solidFill>
                  <a:latin typeface="Candara"/>
                  <a:cs typeface="Candara"/>
                </a:endParaRPr>
              </a:p>
              <a:p>
                <a:endParaRPr lang="en-US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cxnSp>
          <p:nvCxnSpPr>
            <p:cNvPr id="27" name="Straight Arrow Connector 26"/>
            <p:cNvCxnSpPr>
              <a:stCxn id="11" idx="2"/>
              <a:endCxn id="6" idx="0"/>
            </p:cNvCxnSpPr>
            <p:nvPr/>
          </p:nvCxnSpPr>
          <p:spPr>
            <a:xfrm flipH="1">
              <a:off x="4374445" y="3979333"/>
              <a:ext cx="11288" cy="465667"/>
            </a:xfrm>
            <a:prstGeom prst="straightConnector1">
              <a:avLst/>
            </a:prstGeom>
            <a:grpFill/>
            <a:ln>
              <a:solidFill>
                <a:srgbClr val="D9D9D9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" name="Group 30"/>
            <p:cNvGrpSpPr/>
            <p:nvPr/>
          </p:nvGrpSpPr>
          <p:grpSpPr>
            <a:xfrm>
              <a:off x="3482622" y="5531555"/>
              <a:ext cx="1778000" cy="942617"/>
              <a:chOff x="3482622" y="5531555"/>
              <a:chExt cx="1778000" cy="942617"/>
            </a:xfrm>
            <a:grpFill/>
          </p:grpSpPr>
          <p:sp>
            <p:nvSpPr>
              <p:cNvPr id="12" name="Rounded Rectangle 11"/>
              <p:cNvSpPr/>
              <p:nvPr/>
            </p:nvSpPr>
            <p:spPr>
              <a:xfrm>
                <a:off x="3482622" y="6025438"/>
                <a:ext cx="1778000" cy="448734"/>
              </a:xfrm>
              <a:prstGeom prst="roundRect">
                <a:avLst/>
              </a:prstGeom>
              <a:solidFill>
                <a:srgbClr val="D9D9D9"/>
              </a:solidFill>
              <a:ln w="28575" cmpd="sng">
                <a:solidFill>
                  <a:srgbClr val="D9D9D9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bg1">
                        <a:lumMod val="65000"/>
                      </a:schemeClr>
                    </a:solidFill>
                    <a:latin typeface="Candara"/>
                    <a:cs typeface="Candara"/>
                  </a:rPr>
                  <a:t>VMI</a:t>
                </a:r>
                <a:r>
                  <a:rPr lang="zh-CN" altLang="en-US" sz="2000" dirty="0" smtClean="0">
                    <a:solidFill>
                      <a:schemeClr val="bg1">
                        <a:lumMod val="65000"/>
                      </a:schemeClr>
                    </a:solidFill>
                    <a:latin typeface="Candara"/>
                    <a:cs typeface="Candara"/>
                  </a:rPr>
                  <a:t> </a:t>
                </a:r>
                <a:r>
                  <a:rPr lang="en-US" altLang="zh-CN" sz="2000" dirty="0">
                    <a:solidFill>
                      <a:schemeClr val="bg1">
                        <a:lumMod val="65000"/>
                      </a:schemeClr>
                    </a:solidFill>
                    <a:latin typeface="Candara"/>
                    <a:cs typeface="Candara"/>
                  </a:rPr>
                  <a:t>C</a:t>
                </a:r>
                <a:r>
                  <a:rPr lang="en-US" altLang="zh-CN" sz="2000" dirty="0" smtClean="0">
                    <a:solidFill>
                      <a:schemeClr val="bg1">
                        <a:lumMod val="65000"/>
                      </a:schemeClr>
                    </a:solidFill>
                    <a:latin typeface="Candara"/>
                    <a:cs typeface="Candara"/>
                  </a:rPr>
                  <a:t>heck</a:t>
                </a:r>
                <a:endParaRPr lang="en-US" sz="2000" dirty="0">
                  <a:solidFill>
                    <a:schemeClr val="bg1">
                      <a:lumMod val="65000"/>
                    </a:schemeClr>
                  </a:solidFill>
                  <a:latin typeface="Candara"/>
                  <a:cs typeface="Candara"/>
                </a:endParaRPr>
              </a:p>
            </p:txBody>
          </p:sp>
          <p:cxnSp>
            <p:nvCxnSpPr>
              <p:cNvPr id="20" name="Straight Arrow Connector 19"/>
              <p:cNvCxnSpPr>
                <a:endCxn id="12" idx="0"/>
              </p:cNvCxnSpPr>
              <p:nvPr/>
            </p:nvCxnSpPr>
            <p:spPr>
              <a:xfrm>
                <a:off x="4371622" y="5531555"/>
                <a:ext cx="0" cy="493883"/>
              </a:xfrm>
              <a:prstGeom prst="straightConnector1">
                <a:avLst/>
              </a:prstGeom>
              <a:grpFill/>
              <a:ln>
                <a:solidFill>
                  <a:srgbClr val="D9D9D9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TextBox 29"/>
              <p:cNvSpPr txBox="1"/>
              <p:nvPr/>
            </p:nvSpPr>
            <p:spPr>
              <a:xfrm>
                <a:off x="4374445" y="5573888"/>
                <a:ext cx="217310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b="1" dirty="0" smtClean="0">
                    <a:solidFill>
                      <a:schemeClr val="bg1">
                        <a:lumMod val="65000"/>
                      </a:schemeClr>
                    </a:solidFill>
                    <a:latin typeface="Candara"/>
                    <a:cs typeface="Candara"/>
                  </a:rPr>
                  <a:t>Y</a:t>
                </a:r>
                <a:endParaRPr lang="en-US" b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</p:grpSp>
      <p:cxnSp>
        <p:nvCxnSpPr>
          <p:cNvPr id="43" name="Straight Connector 42"/>
          <p:cNvCxnSpPr/>
          <p:nvPr/>
        </p:nvCxnSpPr>
        <p:spPr>
          <a:xfrm>
            <a:off x="206022" y="2884994"/>
            <a:ext cx="2220921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Rounded Rectangle 43"/>
          <p:cNvSpPr/>
          <p:nvPr/>
        </p:nvSpPr>
        <p:spPr>
          <a:xfrm>
            <a:off x="363898" y="1763889"/>
            <a:ext cx="1778000" cy="663223"/>
          </a:xfrm>
          <a:prstGeom prst="roundRect">
            <a:avLst/>
          </a:prstGeom>
          <a:solidFill>
            <a:srgbClr val="FF4160">
              <a:alpha val="25000"/>
            </a:srgbClr>
          </a:solidFill>
          <a:ln w="28575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 smtClean="0">
                <a:solidFill>
                  <a:schemeClr val="tx1"/>
                </a:solidFill>
                <a:latin typeface="Candara"/>
                <a:cs typeface="Candara"/>
              </a:rPr>
              <a:t>Retrieve VM</a:t>
            </a:r>
            <a:r>
              <a:rPr lang="zh-CN" altLang="en-US" sz="2000" dirty="0" smtClean="0">
                <a:solidFill>
                  <a:schemeClr val="tx1"/>
                </a:solidFill>
                <a:latin typeface="Candara"/>
                <a:cs typeface="Candara"/>
              </a:rPr>
              <a:t> </a:t>
            </a:r>
            <a:r>
              <a:rPr lang="en-US" altLang="zh-CN" sz="2000" dirty="0" smtClean="0">
                <a:solidFill>
                  <a:schemeClr val="tx1"/>
                </a:solidFill>
                <a:latin typeface="Candara"/>
                <a:cs typeface="Candara"/>
              </a:rPr>
              <a:t>States</a:t>
            </a:r>
            <a:endParaRPr lang="en-US" sz="20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grpSp>
        <p:nvGrpSpPr>
          <p:cNvPr id="76" name="Group 75"/>
          <p:cNvGrpSpPr/>
          <p:nvPr/>
        </p:nvGrpSpPr>
        <p:grpSpPr>
          <a:xfrm>
            <a:off x="2117910" y="2095501"/>
            <a:ext cx="618065" cy="3148609"/>
            <a:chOff x="5260622" y="2095501"/>
            <a:chExt cx="618065" cy="3148609"/>
          </a:xfrm>
          <a:effectLst/>
        </p:grpSpPr>
        <p:cxnSp>
          <p:nvCxnSpPr>
            <p:cNvPr id="77" name="Elbow Connector 76"/>
            <p:cNvCxnSpPr/>
            <p:nvPr/>
          </p:nvCxnSpPr>
          <p:spPr>
            <a:xfrm flipH="1" flipV="1">
              <a:off x="5260622" y="2095501"/>
              <a:ext cx="285045" cy="2871610"/>
            </a:xfrm>
            <a:prstGeom prst="bentConnector3">
              <a:avLst>
                <a:gd name="adj1" fmla="val -144555"/>
              </a:avLst>
            </a:prstGeom>
            <a:ln>
              <a:solidFill>
                <a:schemeClr val="bg1">
                  <a:lumMod val="85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TextBox 77"/>
            <p:cNvSpPr txBox="1"/>
            <p:nvPr/>
          </p:nvSpPr>
          <p:spPr>
            <a:xfrm>
              <a:off x="5661377" y="4967111"/>
              <a:ext cx="217310" cy="276999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D9D9D9"/>
                  </a:solidFill>
                  <a:latin typeface="Candara"/>
                  <a:cs typeface="Candara"/>
                </a:rPr>
                <a:t>N</a:t>
              </a:r>
              <a:endParaRPr lang="en-US" b="1" dirty="0">
                <a:solidFill>
                  <a:srgbClr val="D9D9D9"/>
                </a:solidFill>
              </a:endParaRPr>
            </a:p>
          </p:txBody>
        </p:sp>
      </p:grpSp>
      <p:sp>
        <p:nvSpPr>
          <p:cNvPr id="149" name="Rectangle 148"/>
          <p:cNvSpPr/>
          <p:nvPr/>
        </p:nvSpPr>
        <p:spPr>
          <a:xfrm>
            <a:off x="6970784" y="1654849"/>
            <a:ext cx="239889" cy="239889"/>
          </a:xfrm>
          <a:prstGeom prst="rect">
            <a:avLst/>
          </a:prstGeom>
          <a:solidFill>
            <a:srgbClr val="FFAF19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Rectangle 149"/>
          <p:cNvSpPr/>
          <p:nvPr/>
        </p:nvSpPr>
        <p:spPr>
          <a:xfrm>
            <a:off x="7210673" y="1654849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Rectangle 150"/>
          <p:cNvSpPr/>
          <p:nvPr/>
        </p:nvSpPr>
        <p:spPr>
          <a:xfrm>
            <a:off x="7450725" y="1655136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Rectangle 151"/>
          <p:cNvSpPr/>
          <p:nvPr/>
        </p:nvSpPr>
        <p:spPr>
          <a:xfrm>
            <a:off x="7690614" y="1653209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Rectangle 152"/>
          <p:cNvSpPr/>
          <p:nvPr/>
        </p:nvSpPr>
        <p:spPr>
          <a:xfrm>
            <a:off x="7930503" y="1653209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Rectangle 153"/>
          <p:cNvSpPr/>
          <p:nvPr/>
        </p:nvSpPr>
        <p:spPr>
          <a:xfrm>
            <a:off x="6970784" y="1894738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Rectangle 154"/>
          <p:cNvSpPr/>
          <p:nvPr/>
        </p:nvSpPr>
        <p:spPr>
          <a:xfrm>
            <a:off x="7210673" y="1894738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Rectangle 155"/>
          <p:cNvSpPr/>
          <p:nvPr/>
        </p:nvSpPr>
        <p:spPr>
          <a:xfrm>
            <a:off x="7450725" y="1895025"/>
            <a:ext cx="239889" cy="239889"/>
          </a:xfrm>
          <a:prstGeom prst="rect">
            <a:avLst/>
          </a:prstGeom>
          <a:solidFill>
            <a:srgbClr val="FFAF19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Rectangle 156"/>
          <p:cNvSpPr/>
          <p:nvPr/>
        </p:nvSpPr>
        <p:spPr>
          <a:xfrm>
            <a:off x="7690614" y="1893098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8" name="Rectangle 157"/>
          <p:cNvSpPr/>
          <p:nvPr/>
        </p:nvSpPr>
        <p:spPr>
          <a:xfrm>
            <a:off x="7930503" y="1893098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Rectangle 158"/>
          <p:cNvSpPr/>
          <p:nvPr/>
        </p:nvSpPr>
        <p:spPr>
          <a:xfrm>
            <a:off x="6970784" y="2277664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" name="Rectangle 159"/>
          <p:cNvSpPr/>
          <p:nvPr/>
        </p:nvSpPr>
        <p:spPr>
          <a:xfrm>
            <a:off x="7210673" y="2277664"/>
            <a:ext cx="239889" cy="239889"/>
          </a:xfrm>
          <a:prstGeom prst="rect">
            <a:avLst/>
          </a:prstGeom>
          <a:solidFill>
            <a:srgbClr val="FFAF19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" name="Rectangle 160"/>
          <p:cNvSpPr/>
          <p:nvPr/>
        </p:nvSpPr>
        <p:spPr>
          <a:xfrm>
            <a:off x="7450725" y="2277951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Rectangle 161"/>
          <p:cNvSpPr/>
          <p:nvPr/>
        </p:nvSpPr>
        <p:spPr>
          <a:xfrm>
            <a:off x="7690614" y="2276024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" name="Rectangle 162"/>
          <p:cNvSpPr/>
          <p:nvPr/>
        </p:nvSpPr>
        <p:spPr>
          <a:xfrm>
            <a:off x="7930503" y="2276024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" name="TextBox 163"/>
          <p:cNvSpPr txBox="1"/>
          <p:nvPr/>
        </p:nvSpPr>
        <p:spPr>
          <a:xfrm>
            <a:off x="7048521" y="1586601"/>
            <a:ext cx="13156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dirty="0" smtClean="0">
                <a:latin typeface="Candara"/>
                <a:cs typeface="Candara"/>
              </a:rPr>
              <a:t>5</a:t>
            </a:r>
            <a:endParaRPr lang="en-US" dirty="0">
              <a:latin typeface="Candara"/>
              <a:cs typeface="Candara"/>
            </a:endParaRPr>
          </a:p>
        </p:txBody>
      </p:sp>
      <p:sp>
        <p:nvSpPr>
          <p:cNvPr id="166" name="TextBox 165"/>
          <p:cNvSpPr txBox="1"/>
          <p:nvPr/>
        </p:nvSpPr>
        <p:spPr>
          <a:xfrm>
            <a:off x="7513605" y="1831085"/>
            <a:ext cx="13156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>
                <a:latin typeface="Candara"/>
                <a:cs typeface="Candara"/>
              </a:rPr>
              <a:t>4</a:t>
            </a:r>
          </a:p>
        </p:txBody>
      </p:sp>
      <p:sp>
        <p:nvSpPr>
          <p:cNvPr id="169" name="TextBox 168"/>
          <p:cNvSpPr txBox="1"/>
          <p:nvPr/>
        </p:nvSpPr>
        <p:spPr>
          <a:xfrm>
            <a:off x="8238608" y="1712326"/>
            <a:ext cx="386861" cy="3049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400" dirty="0" smtClean="0">
                <a:latin typeface="Candara"/>
                <a:cs typeface="Candara"/>
              </a:rPr>
              <a:t>tasks</a:t>
            </a:r>
            <a:endParaRPr lang="en-US" sz="1400" dirty="0">
              <a:latin typeface="Candara"/>
              <a:cs typeface="Candara"/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8255716" y="2230369"/>
            <a:ext cx="773037" cy="3049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400" dirty="0" smtClean="0">
                <a:latin typeface="Candara"/>
                <a:cs typeface="Candara"/>
              </a:rPr>
              <a:t>runqueue</a:t>
            </a:r>
            <a:endParaRPr lang="en-US" sz="1400" dirty="0">
              <a:latin typeface="Candara"/>
              <a:cs typeface="Candara"/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7277180" y="2211078"/>
            <a:ext cx="13156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dirty="0" smtClean="0">
                <a:latin typeface="Candara"/>
                <a:cs typeface="Candara"/>
              </a:rPr>
              <a:t>4</a:t>
            </a:r>
            <a:endParaRPr lang="en-US" dirty="0">
              <a:latin typeface="Candara"/>
              <a:cs typeface="Candara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189112" y="948849"/>
            <a:ext cx="3441514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2000" b="1" dirty="0" smtClean="0">
                <a:latin typeface="Candara"/>
                <a:cs typeface="Candara"/>
              </a:rPr>
              <a:t>VMI</a:t>
            </a:r>
            <a:r>
              <a:rPr lang="zh-CN" altLang="en-US" sz="2000" b="1" dirty="0" smtClean="0">
                <a:latin typeface="Candara"/>
                <a:cs typeface="Candara"/>
              </a:rPr>
              <a:t> </a:t>
            </a:r>
            <a:r>
              <a:rPr lang="en-US" altLang="zh-CN" sz="2000" b="1" dirty="0">
                <a:latin typeface="Candara"/>
                <a:cs typeface="Candara"/>
              </a:rPr>
              <a:t>T</a:t>
            </a:r>
            <a:r>
              <a:rPr lang="en-US" altLang="zh-CN" sz="2000" b="1" dirty="0" smtClean="0">
                <a:latin typeface="Candara"/>
                <a:cs typeface="Candara"/>
              </a:rPr>
              <a:t>ool’s</a:t>
            </a:r>
            <a:r>
              <a:rPr lang="zh-CN" altLang="en-US" sz="2000" b="1" dirty="0" smtClean="0">
                <a:latin typeface="Candara"/>
                <a:cs typeface="Candara"/>
              </a:rPr>
              <a:t> </a:t>
            </a:r>
            <a:r>
              <a:rPr lang="en-US" altLang="zh-CN" sz="2000" b="1" dirty="0" smtClean="0">
                <a:latin typeface="Candara"/>
                <a:cs typeface="Candara"/>
              </a:rPr>
              <a:t>Memory</a:t>
            </a:r>
            <a:endParaRPr lang="en-US" sz="2000" b="1" dirty="0">
              <a:latin typeface="Candara"/>
              <a:cs typeface="Candara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954488" y="950278"/>
            <a:ext cx="2074265" cy="707886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2000" b="1" dirty="0" smtClean="0">
                <a:latin typeface="Candara"/>
                <a:cs typeface="Candara"/>
              </a:rPr>
              <a:t>Guest</a:t>
            </a:r>
            <a:r>
              <a:rPr lang="zh-CN" altLang="en-US" sz="2000" b="1" dirty="0" smtClean="0">
                <a:latin typeface="Candara"/>
                <a:cs typeface="Candara"/>
              </a:rPr>
              <a:t> </a:t>
            </a:r>
            <a:r>
              <a:rPr lang="en-US" altLang="zh-CN" sz="2000" b="1" dirty="0" smtClean="0">
                <a:latin typeface="Candara"/>
                <a:cs typeface="Candara"/>
              </a:rPr>
              <a:t>VM’s</a:t>
            </a:r>
            <a:r>
              <a:rPr lang="zh-CN" altLang="en-US" sz="2000" b="1" dirty="0" smtClean="0">
                <a:latin typeface="Candara"/>
                <a:cs typeface="Candara"/>
              </a:rPr>
              <a:t> </a:t>
            </a:r>
            <a:r>
              <a:rPr lang="en-US" altLang="zh-CN" sz="2000" b="1" dirty="0" smtClean="0">
                <a:latin typeface="Candara"/>
                <a:cs typeface="Candara"/>
              </a:rPr>
              <a:t>Memory</a:t>
            </a:r>
            <a:endParaRPr lang="en-US" sz="2000" b="1" dirty="0">
              <a:latin typeface="Candara"/>
              <a:cs typeface="Candara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3189111" y="1673445"/>
            <a:ext cx="3441515" cy="164266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7" name="Straight Connector 46"/>
          <p:cNvCxnSpPr/>
          <p:nvPr/>
        </p:nvCxnSpPr>
        <p:spPr>
          <a:xfrm>
            <a:off x="6785850" y="1361249"/>
            <a:ext cx="0" cy="2053640"/>
          </a:xfrm>
          <a:prstGeom prst="line">
            <a:avLst/>
          </a:prstGeom>
          <a:ln w="3175" cmpd="sng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78222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363898" y="2427112"/>
            <a:ext cx="1778000" cy="1552221"/>
            <a:chOff x="3482622" y="2427112"/>
            <a:chExt cx="1778000" cy="1552221"/>
          </a:xfrm>
          <a:solidFill>
            <a:schemeClr val="bg1">
              <a:lumMod val="75000"/>
            </a:schemeClr>
          </a:solidFill>
        </p:grpSpPr>
        <p:sp>
          <p:nvSpPr>
            <p:cNvPr id="11" name="Rounded Rectangle 10"/>
            <p:cNvSpPr/>
            <p:nvPr/>
          </p:nvSpPr>
          <p:spPr>
            <a:xfrm>
              <a:off x="3482622" y="3316110"/>
              <a:ext cx="1778000" cy="663223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28575" cmpd="sng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bg1">
                      <a:lumMod val="65000"/>
                    </a:schemeClr>
                  </a:solidFill>
                  <a:latin typeface="Candara"/>
                  <a:cs typeface="Candara"/>
                </a:rPr>
                <a:t>Consistency</a:t>
              </a:r>
              <a:r>
                <a:rPr lang="zh-CN" altLang="en-US" sz="2000" dirty="0" smtClean="0">
                  <a:solidFill>
                    <a:schemeClr val="bg1">
                      <a:lumMod val="65000"/>
                    </a:schemeClr>
                  </a:solidFill>
                  <a:latin typeface="Candara"/>
                  <a:cs typeface="Candara"/>
                </a:rPr>
                <a:t> </a:t>
              </a:r>
              <a:r>
                <a:rPr lang="en-US" altLang="zh-CN" sz="2000" dirty="0">
                  <a:solidFill>
                    <a:schemeClr val="bg1">
                      <a:lumMod val="65000"/>
                    </a:schemeClr>
                  </a:solidFill>
                  <a:latin typeface="Candara"/>
                  <a:cs typeface="Candara"/>
                </a:rPr>
                <a:t>C</a:t>
              </a:r>
              <a:r>
                <a:rPr lang="en-US" altLang="zh-CN" sz="2000" dirty="0" smtClean="0">
                  <a:solidFill>
                    <a:schemeClr val="bg1">
                      <a:lumMod val="65000"/>
                    </a:schemeClr>
                  </a:solidFill>
                  <a:latin typeface="Candara"/>
                  <a:cs typeface="Candara"/>
                </a:rPr>
                <a:t>heck</a:t>
              </a:r>
              <a:endParaRPr lang="en-US" sz="2000" dirty="0">
                <a:solidFill>
                  <a:schemeClr val="bg1">
                    <a:lumMod val="65000"/>
                  </a:schemeClr>
                </a:solidFill>
                <a:latin typeface="Candara"/>
                <a:cs typeface="Candara"/>
              </a:endParaRPr>
            </a:p>
          </p:txBody>
        </p:sp>
        <p:cxnSp>
          <p:nvCxnSpPr>
            <p:cNvPr id="24" name="Straight Arrow Connector 23"/>
            <p:cNvCxnSpPr>
              <a:endCxn id="11" idx="0"/>
            </p:cNvCxnSpPr>
            <p:nvPr/>
          </p:nvCxnSpPr>
          <p:spPr>
            <a:xfrm>
              <a:off x="4371622" y="2427112"/>
              <a:ext cx="0" cy="888998"/>
            </a:xfrm>
            <a:prstGeom prst="straightConnector1">
              <a:avLst/>
            </a:prstGeom>
            <a:grpFill/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39"/>
          <p:cNvGrpSpPr/>
          <p:nvPr/>
        </p:nvGrpSpPr>
        <p:grpSpPr>
          <a:xfrm>
            <a:off x="84499" y="3979333"/>
            <a:ext cx="2342444" cy="2494839"/>
            <a:chOff x="3203223" y="3979333"/>
            <a:chExt cx="2342444" cy="2494839"/>
          </a:xfrm>
          <a:solidFill>
            <a:schemeClr val="bg1">
              <a:lumMod val="75000"/>
            </a:schemeClr>
          </a:solidFill>
        </p:grpSpPr>
        <p:grpSp>
          <p:nvGrpSpPr>
            <p:cNvPr id="10" name="Group 9"/>
            <p:cNvGrpSpPr/>
            <p:nvPr/>
          </p:nvGrpSpPr>
          <p:grpSpPr>
            <a:xfrm>
              <a:off x="3203223" y="4445000"/>
              <a:ext cx="2342444" cy="1128888"/>
              <a:chOff x="3189112" y="4402667"/>
              <a:chExt cx="2342444" cy="1128888"/>
            </a:xfrm>
            <a:grpFill/>
          </p:grpSpPr>
          <p:sp>
            <p:nvSpPr>
              <p:cNvPr id="6" name="Diamond 5"/>
              <p:cNvSpPr/>
              <p:nvPr/>
            </p:nvSpPr>
            <p:spPr>
              <a:xfrm>
                <a:off x="3189112" y="4402667"/>
                <a:ext cx="2342444" cy="1044222"/>
              </a:xfrm>
              <a:prstGeom prst="diamond">
                <a:avLst/>
              </a:prstGeom>
              <a:solidFill>
                <a:srgbClr val="D9D9D9"/>
              </a:solidFill>
              <a:ln w="28575" cmpd="sng">
                <a:solidFill>
                  <a:srgbClr val="D9D9D9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bg1">
                      <a:lumMod val="65000"/>
                    </a:schemeClr>
                  </a:solidFill>
                  <a:latin typeface="Candara"/>
                  <a:cs typeface="Candara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3553179" y="4700558"/>
                <a:ext cx="1608666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  <a:latin typeface="Candara"/>
                    <a:cs typeface="Candara"/>
                  </a:rPr>
                  <a:t>Transaction</a:t>
                </a:r>
                <a:r>
                  <a:rPr lang="zh-CN" altLang="en-US" dirty="0">
                    <a:solidFill>
                      <a:schemeClr val="bg1">
                        <a:lumMod val="65000"/>
                      </a:schemeClr>
                    </a:solidFill>
                    <a:latin typeface="Candara"/>
                    <a:cs typeface="Candara"/>
                  </a:rPr>
                  <a:t> </a:t>
                </a:r>
                <a:r>
                  <a:rPr lang="en-US" altLang="zh-CN" dirty="0" smtClean="0">
                    <a:solidFill>
                      <a:schemeClr val="bg1">
                        <a:lumMod val="65000"/>
                      </a:schemeClr>
                    </a:solidFill>
                    <a:latin typeface="Candara"/>
                    <a:cs typeface="Candara"/>
                  </a:rPr>
                  <a:t>End</a:t>
                </a:r>
                <a:r>
                  <a:rPr lang="zh-CN" altLang="en-US" dirty="0" smtClean="0">
                    <a:solidFill>
                      <a:schemeClr val="bg1">
                        <a:lumMod val="65000"/>
                      </a:schemeClr>
                    </a:solidFill>
                    <a:latin typeface="Candara"/>
                    <a:cs typeface="Candara"/>
                  </a:rPr>
                  <a:t> </a:t>
                </a:r>
                <a:endParaRPr lang="en-US" altLang="zh-CN" dirty="0" smtClean="0">
                  <a:solidFill>
                    <a:schemeClr val="bg1">
                      <a:lumMod val="65000"/>
                    </a:schemeClr>
                  </a:solidFill>
                  <a:latin typeface="Candara"/>
                  <a:cs typeface="Candara"/>
                </a:endParaRPr>
              </a:p>
              <a:p>
                <a:pPr algn="ctr"/>
                <a:r>
                  <a:rPr lang="en-US" altLang="zh-CN" dirty="0" smtClean="0">
                    <a:solidFill>
                      <a:schemeClr val="bg1">
                        <a:lumMod val="65000"/>
                      </a:schemeClr>
                    </a:solidFill>
                    <a:latin typeface="Candara"/>
                    <a:cs typeface="Candara"/>
                  </a:rPr>
                  <a:t>Normally?</a:t>
                </a:r>
                <a:endParaRPr lang="en-US" dirty="0">
                  <a:solidFill>
                    <a:schemeClr val="bg1">
                      <a:lumMod val="65000"/>
                    </a:schemeClr>
                  </a:solidFill>
                  <a:latin typeface="Candara"/>
                  <a:cs typeface="Candara"/>
                </a:endParaRPr>
              </a:p>
              <a:p>
                <a:endParaRPr lang="en-US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cxnSp>
          <p:nvCxnSpPr>
            <p:cNvPr id="27" name="Straight Arrow Connector 26"/>
            <p:cNvCxnSpPr>
              <a:stCxn id="11" idx="2"/>
              <a:endCxn id="6" idx="0"/>
            </p:cNvCxnSpPr>
            <p:nvPr/>
          </p:nvCxnSpPr>
          <p:spPr>
            <a:xfrm flipH="1">
              <a:off x="4374445" y="3979333"/>
              <a:ext cx="11288" cy="465667"/>
            </a:xfrm>
            <a:prstGeom prst="straightConnector1">
              <a:avLst/>
            </a:prstGeom>
            <a:grpFill/>
            <a:ln>
              <a:solidFill>
                <a:srgbClr val="D9D9D9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" name="Group 30"/>
            <p:cNvGrpSpPr/>
            <p:nvPr/>
          </p:nvGrpSpPr>
          <p:grpSpPr>
            <a:xfrm>
              <a:off x="3482622" y="5531555"/>
              <a:ext cx="1778000" cy="942617"/>
              <a:chOff x="3482622" y="5531555"/>
              <a:chExt cx="1778000" cy="942617"/>
            </a:xfrm>
            <a:grpFill/>
          </p:grpSpPr>
          <p:sp>
            <p:nvSpPr>
              <p:cNvPr id="12" name="Rounded Rectangle 11"/>
              <p:cNvSpPr/>
              <p:nvPr/>
            </p:nvSpPr>
            <p:spPr>
              <a:xfrm>
                <a:off x="3482622" y="6025438"/>
                <a:ext cx="1778000" cy="448734"/>
              </a:xfrm>
              <a:prstGeom prst="roundRect">
                <a:avLst/>
              </a:prstGeom>
              <a:solidFill>
                <a:srgbClr val="D9D9D9"/>
              </a:solidFill>
              <a:ln w="28575" cmpd="sng">
                <a:solidFill>
                  <a:srgbClr val="D9D9D9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bg1">
                        <a:lumMod val="65000"/>
                      </a:schemeClr>
                    </a:solidFill>
                    <a:latin typeface="Candara"/>
                    <a:cs typeface="Candara"/>
                  </a:rPr>
                  <a:t>VMI</a:t>
                </a:r>
                <a:r>
                  <a:rPr lang="zh-CN" altLang="en-US" sz="2000" dirty="0" smtClean="0">
                    <a:solidFill>
                      <a:schemeClr val="bg1">
                        <a:lumMod val="65000"/>
                      </a:schemeClr>
                    </a:solidFill>
                    <a:latin typeface="Candara"/>
                    <a:cs typeface="Candara"/>
                  </a:rPr>
                  <a:t> </a:t>
                </a:r>
                <a:r>
                  <a:rPr lang="en-US" altLang="zh-CN" sz="2000" dirty="0">
                    <a:solidFill>
                      <a:schemeClr val="bg1">
                        <a:lumMod val="65000"/>
                      </a:schemeClr>
                    </a:solidFill>
                    <a:latin typeface="Candara"/>
                    <a:cs typeface="Candara"/>
                  </a:rPr>
                  <a:t>C</a:t>
                </a:r>
                <a:r>
                  <a:rPr lang="en-US" altLang="zh-CN" sz="2000" dirty="0" smtClean="0">
                    <a:solidFill>
                      <a:schemeClr val="bg1">
                        <a:lumMod val="65000"/>
                      </a:schemeClr>
                    </a:solidFill>
                    <a:latin typeface="Candara"/>
                    <a:cs typeface="Candara"/>
                  </a:rPr>
                  <a:t>heck</a:t>
                </a:r>
                <a:endParaRPr lang="en-US" sz="2000" dirty="0">
                  <a:solidFill>
                    <a:schemeClr val="bg1">
                      <a:lumMod val="65000"/>
                    </a:schemeClr>
                  </a:solidFill>
                  <a:latin typeface="Candara"/>
                  <a:cs typeface="Candara"/>
                </a:endParaRPr>
              </a:p>
            </p:txBody>
          </p:sp>
          <p:cxnSp>
            <p:nvCxnSpPr>
              <p:cNvPr id="20" name="Straight Arrow Connector 19"/>
              <p:cNvCxnSpPr>
                <a:endCxn id="12" idx="0"/>
              </p:cNvCxnSpPr>
              <p:nvPr/>
            </p:nvCxnSpPr>
            <p:spPr>
              <a:xfrm>
                <a:off x="4371622" y="5531555"/>
                <a:ext cx="0" cy="493883"/>
              </a:xfrm>
              <a:prstGeom prst="straightConnector1">
                <a:avLst/>
              </a:prstGeom>
              <a:grpFill/>
              <a:ln>
                <a:solidFill>
                  <a:srgbClr val="D9D9D9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TextBox 29"/>
              <p:cNvSpPr txBox="1"/>
              <p:nvPr/>
            </p:nvSpPr>
            <p:spPr>
              <a:xfrm>
                <a:off x="4374445" y="5573888"/>
                <a:ext cx="217310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b="1" dirty="0" smtClean="0">
                    <a:solidFill>
                      <a:schemeClr val="bg1">
                        <a:lumMod val="65000"/>
                      </a:schemeClr>
                    </a:solidFill>
                    <a:latin typeface="Candara"/>
                    <a:cs typeface="Candara"/>
                  </a:rPr>
                  <a:t>Y</a:t>
                </a:r>
                <a:endParaRPr lang="en-US" b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</p:grpSp>
      <p:cxnSp>
        <p:nvCxnSpPr>
          <p:cNvPr id="43" name="Straight Connector 42"/>
          <p:cNvCxnSpPr/>
          <p:nvPr/>
        </p:nvCxnSpPr>
        <p:spPr>
          <a:xfrm>
            <a:off x="206022" y="2884994"/>
            <a:ext cx="2220921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Rounded Rectangle 43"/>
          <p:cNvSpPr/>
          <p:nvPr/>
        </p:nvSpPr>
        <p:spPr>
          <a:xfrm>
            <a:off x="363898" y="1763889"/>
            <a:ext cx="1778000" cy="663223"/>
          </a:xfrm>
          <a:prstGeom prst="roundRect">
            <a:avLst/>
          </a:prstGeom>
          <a:solidFill>
            <a:srgbClr val="FF4160">
              <a:alpha val="25000"/>
            </a:srgbClr>
          </a:solidFill>
          <a:ln w="28575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 smtClean="0">
                <a:solidFill>
                  <a:schemeClr val="tx1"/>
                </a:solidFill>
                <a:latin typeface="Candara"/>
                <a:cs typeface="Candara"/>
              </a:rPr>
              <a:t>Retrieve VM</a:t>
            </a:r>
            <a:r>
              <a:rPr lang="zh-CN" altLang="en-US" sz="2000" dirty="0" smtClean="0">
                <a:solidFill>
                  <a:schemeClr val="tx1"/>
                </a:solidFill>
                <a:latin typeface="Candara"/>
                <a:cs typeface="Candara"/>
              </a:rPr>
              <a:t> </a:t>
            </a:r>
            <a:r>
              <a:rPr lang="en-US" altLang="zh-CN" sz="2000" dirty="0" smtClean="0">
                <a:solidFill>
                  <a:schemeClr val="tx1"/>
                </a:solidFill>
                <a:latin typeface="Candara"/>
                <a:cs typeface="Candara"/>
              </a:rPr>
              <a:t>States</a:t>
            </a:r>
            <a:endParaRPr lang="en-US" sz="20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grpSp>
        <p:nvGrpSpPr>
          <p:cNvPr id="76" name="Group 75"/>
          <p:cNvGrpSpPr/>
          <p:nvPr/>
        </p:nvGrpSpPr>
        <p:grpSpPr>
          <a:xfrm>
            <a:off x="2117910" y="2095501"/>
            <a:ext cx="618065" cy="3148609"/>
            <a:chOff x="5260622" y="2095501"/>
            <a:chExt cx="618065" cy="3148609"/>
          </a:xfrm>
        </p:grpSpPr>
        <p:cxnSp>
          <p:nvCxnSpPr>
            <p:cNvPr id="77" name="Elbow Connector 76"/>
            <p:cNvCxnSpPr/>
            <p:nvPr/>
          </p:nvCxnSpPr>
          <p:spPr>
            <a:xfrm flipH="1" flipV="1">
              <a:off x="5260622" y="2095501"/>
              <a:ext cx="285045" cy="2871610"/>
            </a:xfrm>
            <a:prstGeom prst="bentConnector3">
              <a:avLst>
                <a:gd name="adj1" fmla="val -144555"/>
              </a:avLst>
            </a:prstGeom>
            <a:ln>
              <a:solidFill>
                <a:schemeClr val="bg1">
                  <a:lumMod val="85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TextBox 77"/>
            <p:cNvSpPr txBox="1"/>
            <p:nvPr/>
          </p:nvSpPr>
          <p:spPr>
            <a:xfrm>
              <a:off x="5661377" y="4967111"/>
              <a:ext cx="217310" cy="276999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D9D9D9"/>
                  </a:solidFill>
                  <a:latin typeface="Candara"/>
                  <a:cs typeface="Candara"/>
                </a:rPr>
                <a:t>N</a:t>
              </a:r>
              <a:endParaRPr lang="en-US" b="1" dirty="0">
                <a:solidFill>
                  <a:srgbClr val="D9D9D9"/>
                </a:solidFill>
              </a:endParaRPr>
            </a:p>
          </p:txBody>
        </p:sp>
      </p:grpSp>
      <p:cxnSp>
        <p:nvCxnSpPr>
          <p:cNvPr id="135" name="Straight Connector 134"/>
          <p:cNvCxnSpPr/>
          <p:nvPr/>
        </p:nvCxnSpPr>
        <p:spPr>
          <a:xfrm>
            <a:off x="6785850" y="1361249"/>
            <a:ext cx="0" cy="2053640"/>
          </a:xfrm>
          <a:prstGeom prst="line">
            <a:avLst/>
          </a:prstGeom>
          <a:ln w="3175" cmpd="sng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4351211" y="1475543"/>
            <a:ext cx="0" cy="1939346"/>
          </a:xfrm>
          <a:prstGeom prst="line">
            <a:avLst/>
          </a:prstGeom>
          <a:ln w="3175" cmpd="sng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2685175" y="1375193"/>
            <a:ext cx="1602060" cy="3049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400" dirty="0" smtClean="0">
                <a:latin typeface="Candara"/>
                <a:cs typeface="Candara"/>
              </a:rPr>
              <a:t>Data</a:t>
            </a:r>
            <a:r>
              <a:rPr lang="zh-CN" altLang="en-US" sz="1400" dirty="0" smtClean="0">
                <a:latin typeface="Candara"/>
                <a:cs typeface="Candara"/>
              </a:rPr>
              <a:t> </a:t>
            </a:r>
            <a:r>
              <a:rPr lang="en-US" sz="1400" dirty="0" smtClean="0">
                <a:latin typeface="Candara"/>
                <a:cs typeface="Candara"/>
              </a:rPr>
              <a:t>to</a:t>
            </a:r>
            <a:r>
              <a:rPr lang="zh-CN" altLang="en-US" sz="1400" dirty="0" smtClean="0">
                <a:latin typeface="Candara"/>
                <a:cs typeface="Candara"/>
              </a:rPr>
              <a:t> </a:t>
            </a:r>
            <a:r>
              <a:rPr lang="en-US" altLang="zh-CN" sz="1400" dirty="0" smtClean="0">
                <a:latin typeface="Candara"/>
                <a:cs typeface="Candara"/>
              </a:rPr>
              <a:t>do</a:t>
            </a:r>
            <a:r>
              <a:rPr lang="zh-CN" altLang="en-US" sz="1400" dirty="0" smtClean="0">
                <a:latin typeface="Candara"/>
                <a:cs typeface="Candara"/>
              </a:rPr>
              <a:t> </a:t>
            </a:r>
            <a:r>
              <a:rPr lang="en-US" altLang="zh-CN" sz="1400" dirty="0" smtClean="0">
                <a:latin typeface="Candara"/>
                <a:cs typeface="Candara"/>
              </a:rPr>
              <a:t>VMI</a:t>
            </a:r>
            <a:r>
              <a:rPr lang="zh-CN" altLang="en-US" sz="1400" dirty="0" smtClean="0">
                <a:latin typeface="Candara"/>
                <a:cs typeface="Candara"/>
              </a:rPr>
              <a:t> </a:t>
            </a:r>
            <a:r>
              <a:rPr lang="en-US" altLang="zh-CN" sz="1400" dirty="0" smtClean="0">
                <a:latin typeface="Candara"/>
                <a:cs typeface="Candara"/>
              </a:rPr>
              <a:t>check</a:t>
            </a:r>
            <a:endParaRPr lang="en-US" sz="1400" dirty="0">
              <a:latin typeface="Candara"/>
              <a:cs typeface="Candara"/>
            </a:endParaRPr>
          </a:p>
        </p:txBody>
      </p:sp>
      <p:sp>
        <p:nvSpPr>
          <p:cNvPr id="74" name="Title 1"/>
          <p:cNvSpPr>
            <a:spLocks noGrp="1"/>
          </p:cNvSpPr>
          <p:nvPr>
            <p:ph type="title"/>
          </p:nvPr>
        </p:nvSpPr>
        <p:spPr>
          <a:xfrm>
            <a:off x="457200" y="6529"/>
            <a:ext cx="82296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>
                <a:solidFill>
                  <a:srgbClr val="00B0F0"/>
                </a:solidFill>
                <a:latin typeface="Candara"/>
                <a:cs typeface="Candara"/>
              </a:rPr>
              <a:t>Retrieve VM States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6970784" y="1654849"/>
            <a:ext cx="239889" cy="239889"/>
          </a:xfrm>
          <a:prstGeom prst="rect">
            <a:avLst/>
          </a:prstGeom>
          <a:solidFill>
            <a:srgbClr val="FFAF19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ectangle 111"/>
          <p:cNvSpPr/>
          <p:nvPr/>
        </p:nvSpPr>
        <p:spPr>
          <a:xfrm>
            <a:off x="7210673" y="1654849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Rectangle 112"/>
          <p:cNvSpPr/>
          <p:nvPr/>
        </p:nvSpPr>
        <p:spPr>
          <a:xfrm>
            <a:off x="7450725" y="1655136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ectangle 113"/>
          <p:cNvSpPr/>
          <p:nvPr/>
        </p:nvSpPr>
        <p:spPr>
          <a:xfrm>
            <a:off x="7690614" y="1653209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/>
          <p:cNvSpPr/>
          <p:nvPr/>
        </p:nvSpPr>
        <p:spPr>
          <a:xfrm>
            <a:off x="7930503" y="1653209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ectangle 119"/>
          <p:cNvSpPr/>
          <p:nvPr/>
        </p:nvSpPr>
        <p:spPr>
          <a:xfrm>
            <a:off x="6970784" y="1894738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ectangle 121"/>
          <p:cNvSpPr/>
          <p:nvPr/>
        </p:nvSpPr>
        <p:spPr>
          <a:xfrm>
            <a:off x="7210673" y="1894738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/>
          <p:cNvSpPr/>
          <p:nvPr/>
        </p:nvSpPr>
        <p:spPr>
          <a:xfrm>
            <a:off x="7450725" y="1895025"/>
            <a:ext cx="239889" cy="239889"/>
          </a:xfrm>
          <a:prstGeom prst="rect">
            <a:avLst/>
          </a:prstGeom>
          <a:solidFill>
            <a:srgbClr val="FFAF19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Rectangle 138"/>
          <p:cNvSpPr/>
          <p:nvPr/>
        </p:nvSpPr>
        <p:spPr>
          <a:xfrm>
            <a:off x="7690614" y="1893098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Rectangle 139"/>
          <p:cNvSpPr/>
          <p:nvPr/>
        </p:nvSpPr>
        <p:spPr>
          <a:xfrm>
            <a:off x="7930503" y="1893098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Rectangle 140"/>
          <p:cNvSpPr/>
          <p:nvPr/>
        </p:nvSpPr>
        <p:spPr>
          <a:xfrm>
            <a:off x="6970784" y="2277664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Rectangle 141"/>
          <p:cNvSpPr/>
          <p:nvPr/>
        </p:nvSpPr>
        <p:spPr>
          <a:xfrm>
            <a:off x="7210673" y="2277664"/>
            <a:ext cx="239889" cy="239889"/>
          </a:xfrm>
          <a:prstGeom prst="rect">
            <a:avLst/>
          </a:prstGeom>
          <a:solidFill>
            <a:srgbClr val="FFAF19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Rectangle 142"/>
          <p:cNvSpPr/>
          <p:nvPr/>
        </p:nvSpPr>
        <p:spPr>
          <a:xfrm>
            <a:off x="7450725" y="2277951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Rectangle 143"/>
          <p:cNvSpPr/>
          <p:nvPr/>
        </p:nvSpPr>
        <p:spPr>
          <a:xfrm>
            <a:off x="7690614" y="2276024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Rectangle 144"/>
          <p:cNvSpPr/>
          <p:nvPr/>
        </p:nvSpPr>
        <p:spPr>
          <a:xfrm>
            <a:off x="7930503" y="2276024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TextBox 145"/>
          <p:cNvSpPr txBox="1"/>
          <p:nvPr/>
        </p:nvSpPr>
        <p:spPr>
          <a:xfrm>
            <a:off x="7048521" y="1586601"/>
            <a:ext cx="13156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dirty="0" smtClean="0">
                <a:latin typeface="Candara"/>
                <a:cs typeface="Candara"/>
              </a:rPr>
              <a:t>5</a:t>
            </a:r>
            <a:endParaRPr lang="en-US" dirty="0">
              <a:latin typeface="Candara"/>
              <a:cs typeface="Candara"/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7513605" y="1831085"/>
            <a:ext cx="13156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>
                <a:latin typeface="Candara"/>
                <a:cs typeface="Candara"/>
              </a:rPr>
              <a:t>4</a:t>
            </a:r>
          </a:p>
        </p:txBody>
      </p:sp>
      <p:sp>
        <p:nvSpPr>
          <p:cNvPr id="148" name="TextBox 147"/>
          <p:cNvSpPr txBox="1"/>
          <p:nvPr/>
        </p:nvSpPr>
        <p:spPr>
          <a:xfrm>
            <a:off x="8238608" y="1712326"/>
            <a:ext cx="386861" cy="3049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400" dirty="0" smtClean="0">
                <a:latin typeface="Candara"/>
                <a:cs typeface="Candara"/>
              </a:rPr>
              <a:t>tasks</a:t>
            </a:r>
            <a:endParaRPr lang="en-US" sz="1400" dirty="0">
              <a:latin typeface="Candara"/>
              <a:cs typeface="Candara"/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8255716" y="2230369"/>
            <a:ext cx="773037" cy="3049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400" dirty="0" smtClean="0">
                <a:latin typeface="Candara"/>
                <a:cs typeface="Candara"/>
              </a:rPr>
              <a:t>runqueue</a:t>
            </a:r>
            <a:endParaRPr lang="en-US" sz="1400" dirty="0">
              <a:latin typeface="Candara"/>
              <a:cs typeface="Candara"/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7277180" y="2211078"/>
            <a:ext cx="13156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dirty="0" smtClean="0">
                <a:latin typeface="Candara"/>
                <a:cs typeface="Candara"/>
              </a:rPr>
              <a:t>4</a:t>
            </a:r>
            <a:endParaRPr lang="en-US" dirty="0">
              <a:latin typeface="Candara"/>
              <a:cs typeface="Candara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4473491" y="1376189"/>
            <a:ext cx="3566792" cy="1607382"/>
            <a:chOff x="4473491" y="1376189"/>
            <a:chExt cx="3566792" cy="1607382"/>
          </a:xfrm>
        </p:grpSpPr>
        <p:sp>
          <p:nvSpPr>
            <p:cNvPr id="79" name="TextBox 78"/>
            <p:cNvSpPr txBox="1"/>
            <p:nvPr/>
          </p:nvSpPr>
          <p:spPr>
            <a:xfrm>
              <a:off x="4798731" y="1663421"/>
              <a:ext cx="865490" cy="338554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en-US" sz="1600" dirty="0" smtClean="0">
                  <a:latin typeface="Candara"/>
                  <a:cs typeface="Candara"/>
                </a:rPr>
                <a:t>addresses</a:t>
              </a:r>
              <a:endParaRPr lang="en-US" sz="1600" dirty="0">
                <a:latin typeface="Candara"/>
                <a:cs typeface="Candara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5975458" y="1663421"/>
              <a:ext cx="551383" cy="338554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en-US" sz="1600" dirty="0" smtClean="0">
                  <a:latin typeface="Candara"/>
                  <a:cs typeface="Candara"/>
                </a:rPr>
                <a:t>values</a:t>
              </a:r>
              <a:endParaRPr lang="en-US" sz="1600" dirty="0">
                <a:latin typeface="Candara"/>
                <a:cs typeface="Candara"/>
              </a:endParaRPr>
            </a:p>
          </p:txBody>
        </p:sp>
        <p:sp>
          <p:nvSpPr>
            <p:cNvPr id="81" name="Rectangle 80"/>
            <p:cNvSpPr/>
            <p:nvPr/>
          </p:nvSpPr>
          <p:spPr>
            <a:xfrm>
              <a:off x="4473491" y="2001975"/>
              <a:ext cx="239889" cy="239889"/>
            </a:xfrm>
            <a:prstGeom prst="rect">
              <a:avLst/>
            </a:prstGeom>
            <a:solidFill>
              <a:srgbClr val="FFAF19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5975457" y="1933437"/>
              <a:ext cx="551383" cy="312350"/>
              <a:chOff x="5349452" y="1764105"/>
              <a:chExt cx="551383" cy="312350"/>
            </a:xfrm>
          </p:grpSpPr>
          <p:sp>
            <p:nvSpPr>
              <p:cNvPr id="93" name="Rectangle 92"/>
              <p:cNvSpPr/>
              <p:nvPr/>
            </p:nvSpPr>
            <p:spPr>
              <a:xfrm>
                <a:off x="5349452" y="1834665"/>
                <a:ext cx="551383" cy="241790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5576387" y="1764105"/>
                <a:ext cx="131563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altLang="zh-CN" dirty="0" smtClean="0">
                    <a:latin typeface="Candara"/>
                    <a:cs typeface="Candara"/>
                  </a:rPr>
                  <a:t>5</a:t>
                </a:r>
                <a:endParaRPr lang="en-US" dirty="0">
                  <a:latin typeface="Candara"/>
                  <a:cs typeface="Candara"/>
                </a:endParaRPr>
              </a:p>
            </p:txBody>
          </p:sp>
        </p:grpSp>
        <p:sp>
          <p:nvSpPr>
            <p:cNvPr id="105" name="TextBox 104"/>
            <p:cNvSpPr txBox="1"/>
            <p:nvPr/>
          </p:nvSpPr>
          <p:spPr>
            <a:xfrm>
              <a:off x="4847255" y="1978375"/>
              <a:ext cx="830913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600" dirty="0" smtClean="0">
                  <a:latin typeface="Candara"/>
                  <a:cs typeface="Candara"/>
                </a:rPr>
                <a:t>Address 1</a:t>
              </a:r>
              <a:endParaRPr lang="en-US" sz="1600" dirty="0">
                <a:latin typeface="Candara"/>
                <a:cs typeface="Candara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4725081" y="2238343"/>
              <a:ext cx="1043902" cy="241790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chemeClr val="tx1"/>
                </a:solidFill>
                <a:latin typeface="Candara"/>
                <a:cs typeface="Candara"/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5975458" y="2240365"/>
              <a:ext cx="551383" cy="241790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4841147" y="2218175"/>
              <a:ext cx="925015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600" dirty="0" smtClean="0">
                  <a:latin typeface="Candara"/>
                  <a:cs typeface="Candara"/>
                </a:rPr>
                <a:t>Address 2</a:t>
              </a:r>
              <a:endParaRPr lang="en-US" sz="1600" dirty="0">
                <a:latin typeface="Candara"/>
                <a:cs typeface="Candara"/>
              </a:endParaRPr>
            </a:p>
          </p:txBody>
        </p:sp>
        <p:cxnSp>
          <p:nvCxnSpPr>
            <p:cNvPr id="70" name="Straight Arrow Connector 69"/>
            <p:cNvCxnSpPr>
              <a:stCxn id="71" idx="1"/>
              <a:endCxn id="67" idx="3"/>
            </p:cNvCxnSpPr>
            <p:nvPr/>
          </p:nvCxnSpPr>
          <p:spPr>
            <a:xfrm flipH="1" flipV="1">
              <a:off x="6526841" y="2361260"/>
              <a:ext cx="615003" cy="469846"/>
            </a:xfrm>
            <a:prstGeom prst="straightConnector1">
              <a:avLst/>
            </a:prstGeom>
            <a:solidFill>
              <a:schemeClr val="bg1">
                <a:lumMod val="75000"/>
              </a:schemeClr>
            </a:solidFill>
            <a:ln w="3175" cmpd="sng">
              <a:solidFill>
                <a:srgbClr val="000000"/>
              </a:solidFill>
              <a:tailEnd type="arrow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TextBox 70"/>
            <p:cNvSpPr txBox="1"/>
            <p:nvPr/>
          </p:nvSpPr>
          <p:spPr>
            <a:xfrm>
              <a:off x="7141844" y="2678641"/>
              <a:ext cx="898439" cy="304930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en-US" sz="1400" dirty="0">
                  <a:latin typeface="Candara"/>
                  <a:cs typeface="Candara"/>
                </a:rPr>
                <a:t>l</a:t>
              </a:r>
              <a:r>
                <a:rPr lang="en-US" sz="1400" dirty="0" smtClean="0">
                  <a:latin typeface="Candara"/>
                  <a:cs typeface="Candara"/>
                </a:rPr>
                <a:t>ink</a:t>
              </a:r>
              <a:r>
                <a:rPr lang="zh-CN" altLang="en-US" sz="1400" dirty="0" smtClean="0">
                  <a:latin typeface="Candara"/>
                  <a:cs typeface="Candara"/>
                </a:rPr>
                <a:t> </a:t>
              </a:r>
              <a:r>
                <a:rPr lang="en-US" altLang="zh-CN" sz="1400" dirty="0" smtClean="0">
                  <a:latin typeface="Candara"/>
                  <a:cs typeface="Candara"/>
                </a:rPr>
                <a:t>pointer</a:t>
              </a:r>
              <a:r>
                <a:rPr lang="zh-CN" altLang="en-US" sz="1400" dirty="0" smtClean="0">
                  <a:latin typeface="Candara"/>
                  <a:cs typeface="Candara"/>
                </a:rPr>
                <a:t> </a:t>
              </a:r>
              <a:endParaRPr lang="en-US" sz="1400" dirty="0">
                <a:latin typeface="Candara"/>
                <a:cs typeface="Candara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4542745" y="1376189"/>
              <a:ext cx="2054086" cy="307777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en-US" sz="1400" dirty="0" smtClean="0">
                  <a:latin typeface="Candara"/>
                  <a:cs typeface="Candara"/>
                </a:rPr>
                <a:t>Data</a:t>
              </a:r>
              <a:r>
                <a:rPr lang="zh-CN" altLang="en-US" sz="1400" dirty="0" smtClean="0">
                  <a:latin typeface="Candara"/>
                  <a:cs typeface="Candara"/>
                </a:rPr>
                <a:t> </a:t>
              </a:r>
              <a:r>
                <a:rPr lang="en-US" sz="1400" dirty="0" smtClean="0">
                  <a:latin typeface="Candara"/>
                  <a:cs typeface="Candara"/>
                </a:rPr>
                <a:t>to</a:t>
              </a:r>
              <a:r>
                <a:rPr lang="zh-CN" altLang="en-US" sz="1400" dirty="0" smtClean="0">
                  <a:latin typeface="Candara"/>
                  <a:cs typeface="Candara"/>
                </a:rPr>
                <a:t> </a:t>
              </a:r>
              <a:r>
                <a:rPr lang="en-US" altLang="zh-CN" sz="1400" dirty="0" smtClean="0">
                  <a:latin typeface="Candara"/>
                  <a:cs typeface="Candara"/>
                </a:rPr>
                <a:t>check</a:t>
              </a:r>
              <a:r>
                <a:rPr lang="zh-CN" altLang="en-US" sz="1400" dirty="0" smtClean="0">
                  <a:latin typeface="Candara"/>
                  <a:cs typeface="Candara"/>
                </a:rPr>
                <a:t> </a:t>
              </a:r>
              <a:r>
                <a:rPr lang="en-US" altLang="zh-CN" sz="1400" dirty="0" smtClean="0">
                  <a:latin typeface="Candara"/>
                  <a:cs typeface="Candara"/>
                </a:rPr>
                <a:t>consistency</a:t>
              </a:r>
              <a:endParaRPr lang="en-US" sz="1400" dirty="0">
                <a:latin typeface="Candara"/>
                <a:cs typeface="Candara"/>
              </a:endParaRPr>
            </a:p>
          </p:txBody>
        </p:sp>
        <p:sp>
          <p:nvSpPr>
            <p:cNvPr id="151" name="Rectangle 150"/>
            <p:cNvSpPr/>
            <p:nvPr/>
          </p:nvSpPr>
          <p:spPr>
            <a:xfrm>
              <a:off x="4722260" y="1995635"/>
              <a:ext cx="1043902" cy="241790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chemeClr val="tx1"/>
                </a:solidFill>
                <a:latin typeface="Candara"/>
                <a:cs typeface="Candara"/>
              </a:endParaRPr>
            </a:p>
          </p:txBody>
        </p:sp>
        <p:sp>
          <p:nvSpPr>
            <p:cNvPr id="153" name="TextBox 152"/>
            <p:cNvSpPr txBox="1"/>
            <p:nvPr/>
          </p:nvSpPr>
          <p:spPr>
            <a:xfrm flipH="1">
              <a:off x="6130677" y="2208780"/>
              <a:ext cx="410273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dirty="0" smtClean="0">
                  <a:latin typeface="Candara"/>
                  <a:cs typeface="Candara"/>
                </a:rPr>
                <a:t>A6</a:t>
              </a:r>
              <a:endParaRPr lang="en-US" dirty="0">
                <a:latin typeface="Candara"/>
                <a:cs typeface="Candara"/>
              </a:endParaRPr>
            </a:p>
          </p:txBody>
        </p:sp>
      </p:grpSp>
      <p:sp>
        <p:nvSpPr>
          <p:cNvPr id="154" name="Rectangle 153"/>
          <p:cNvSpPr/>
          <p:nvPr/>
        </p:nvSpPr>
        <p:spPr>
          <a:xfrm>
            <a:off x="3189111" y="1673445"/>
            <a:ext cx="3441515" cy="164266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5" name="Rectangle 154"/>
          <p:cNvSpPr/>
          <p:nvPr/>
        </p:nvSpPr>
        <p:spPr>
          <a:xfrm>
            <a:off x="3512071" y="2000661"/>
            <a:ext cx="437445" cy="24512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3344611" y="1662052"/>
            <a:ext cx="865490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600" dirty="0" smtClean="0">
                <a:latin typeface="Candara"/>
                <a:cs typeface="Candara"/>
              </a:rPr>
              <a:t>tasks’</a:t>
            </a:r>
            <a:r>
              <a:rPr lang="zh-CN" altLang="en-US" sz="1600" dirty="0" smtClean="0">
                <a:latin typeface="Candara"/>
                <a:cs typeface="Candara"/>
              </a:rPr>
              <a:t> </a:t>
            </a:r>
            <a:r>
              <a:rPr lang="en-US" altLang="zh-CN" sz="1600" dirty="0" smtClean="0">
                <a:latin typeface="Candara"/>
                <a:cs typeface="Candara"/>
              </a:rPr>
              <a:t>pid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3670241" y="1939422"/>
            <a:ext cx="13156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dirty="0" smtClean="0">
                <a:latin typeface="Candara"/>
                <a:cs typeface="Candara"/>
              </a:rPr>
              <a:t>5</a:t>
            </a:r>
            <a:endParaRPr lang="en-US" dirty="0">
              <a:latin typeface="Candara"/>
              <a:cs typeface="Candara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189112" y="948849"/>
            <a:ext cx="3441514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2000" b="1" dirty="0" smtClean="0">
                <a:latin typeface="Candara"/>
                <a:cs typeface="Candara"/>
              </a:rPr>
              <a:t>VMI</a:t>
            </a:r>
            <a:r>
              <a:rPr lang="zh-CN" altLang="en-US" sz="2000" b="1" dirty="0" smtClean="0">
                <a:latin typeface="Candara"/>
                <a:cs typeface="Candara"/>
              </a:rPr>
              <a:t> </a:t>
            </a:r>
            <a:r>
              <a:rPr lang="en-US" altLang="zh-CN" sz="2000" b="1" dirty="0">
                <a:latin typeface="Candara"/>
                <a:cs typeface="Candara"/>
              </a:rPr>
              <a:t>T</a:t>
            </a:r>
            <a:r>
              <a:rPr lang="en-US" altLang="zh-CN" sz="2000" b="1" dirty="0" smtClean="0">
                <a:latin typeface="Candara"/>
                <a:cs typeface="Candara"/>
              </a:rPr>
              <a:t>ool’s</a:t>
            </a:r>
            <a:r>
              <a:rPr lang="zh-CN" altLang="en-US" sz="2000" b="1" dirty="0" smtClean="0">
                <a:latin typeface="Candara"/>
                <a:cs typeface="Candara"/>
              </a:rPr>
              <a:t> </a:t>
            </a:r>
            <a:r>
              <a:rPr lang="en-US" altLang="zh-CN" sz="2000" b="1" dirty="0" smtClean="0">
                <a:latin typeface="Candara"/>
                <a:cs typeface="Candara"/>
              </a:rPr>
              <a:t>Memory</a:t>
            </a:r>
            <a:endParaRPr lang="en-US" sz="2000" b="1" dirty="0">
              <a:latin typeface="Candara"/>
              <a:cs typeface="Candara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6954488" y="950278"/>
            <a:ext cx="2074265" cy="707886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2000" b="1" dirty="0" smtClean="0">
                <a:latin typeface="Candara"/>
                <a:cs typeface="Candara"/>
              </a:rPr>
              <a:t>Guest</a:t>
            </a:r>
            <a:r>
              <a:rPr lang="zh-CN" altLang="en-US" sz="2000" b="1" dirty="0" smtClean="0">
                <a:latin typeface="Candara"/>
                <a:cs typeface="Candara"/>
              </a:rPr>
              <a:t> </a:t>
            </a:r>
            <a:r>
              <a:rPr lang="en-US" altLang="zh-CN" sz="2000" b="1" dirty="0" smtClean="0">
                <a:latin typeface="Candara"/>
                <a:cs typeface="Candara"/>
              </a:rPr>
              <a:t>VM’s</a:t>
            </a:r>
            <a:r>
              <a:rPr lang="zh-CN" altLang="en-US" sz="2000" b="1" dirty="0" smtClean="0">
                <a:latin typeface="Candara"/>
                <a:cs typeface="Candara"/>
              </a:rPr>
              <a:t> </a:t>
            </a:r>
            <a:r>
              <a:rPr lang="en-US" altLang="zh-CN" sz="2000" b="1" dirty="0" smtClean="0">
                <a:latin typeface="Candara"/>
                <a:cs typeface="Candara"/>
              </a:rPr>
              <a:t>Memory</a:t>
            </a:r>
            <a:endParaRPr lang="en-US" sz="2000" b="1" dirty="0"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10599371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363898" y="2427112"/>
            <a:ext cx="1778000" cy="1552221"/>
            <a:chOff x="3482622" y="2427112"/>
            <a:chExt cx="1778000" cy="1552221"/>
          </a:xfrm>
          <a:solidFill>
            <a:schemeClr val="bg1">
              <a:lumMod val="75000"/>
            </a:schemeClr>
          </a:solidFill>
        </p:grpSpPr>
        <p:sp>
          <p:nvSpPr>
            <p:cNvPr id="11" name="Rounded Rectangle 10"/>
            <p:cNvSpPr/>
            <p:nvPr/>
          </p:nvSpPr>
          <p:spPr>
            <a:xfrm>
              <a:off x="3482622" y="3316110"/>
              <a:ext cx="1778000" cy="663223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28575" cmpd="sng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bg1">
                      <a:lumMod val="65000"/>
                    </a:schemeClr>
                  </a:solidFill>
                  <a:latin typeface="Candara"/>
                  <a:cs typeface="Candara"/>
                </a:rPr>
                <a:t>Consistency</a:t>
              </a:r>
              <a:r>
                <a:rPr lang="zh-CN" altLang="en-US" sz="2000" dirty="0" smtClean="0">
                  <a:solidFill>
                    <a:schemeClr val="bg1">
                      <a:lumMod val="65000"/>
                    </a:schemeClr>
                  </a:solidFill>
                  <a:latin typeface="Candara"/>
                  <a:cs typeface="Candara"/>
                </a:rPr>
                <a:t> </a:t>
              </a:r>
              <a:r>
                <a:rPr lang="en-US" altLang="zh-CN" sz="2000" dirty="0">
                  <a:solidFill>
                    <a:schemeClr val="bg1">
                      <a:lumMod val="65000"/>
                    </a:schemeClr>
                  </a:solidFill>
                  <a:latin typeface="Candara"/>
                  <a:cs typeface="Candara"/>
                </a:rPr>
                <a:t>C</a:t>
              </a:r>
              <a:r>
                <a:rPr lang="en-US" altLang="zh-CN" sz="2000" dirty="0" smtClean="0">
                  <a:solidFill>
                    <a:schemeClr val="bg1">
                      <a:lumMod val="65000"/>
                    </a:schemeClr>
                  </a:solidFill>
                  <a:latin typeface="Candara"/>
                  <a:cs typeface="Candara"/>
                </a:rPr>
                <a:t>heck</a:t>
              </a:r>
              <a:endParaRPr lang="en-US" sz="2000" dirty="0">
                <a:solidFill>
                  <a:schemeClr val="bg1">
                    <a:lumMod val="65000"/>
                  </a:schemeClr>
                </a:solidFill>
                <a:latin typeface="Candara"/>
                <a:cs typeface="Candara"/>
              </a:endParaRPr>
            </a:p>
          </p:txBody>
        </p:sp>
        <p:cxnSp>
          <p:nvCxnSpPr>
            <p:cNvPr id="24" name="Straight Arrow Connector 23"/>
            <p:cNvCxnSpPr>
              <a:endCxn id="11" idx="0"/>
            </p:cNvCxnSpPr>
            <p:nvPr/>
          </p:nvCxnSpPr>
          <p:spPr>
            <a:xfrm>
              <a:off x="4371622" y="2427112"/>
              <a:ext cx="0" cy="888998"/>
            </a:xfrm>
            <a:prstGeom prst="straightConnector1">
              <a:avLst/>
            </a:prstGeom>
            <a:grpFill/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39"/>
          <p:cNvGrpSpPr/>
          <p:nvPr/>
        </p:nvGrpSpPr>
        <p:grpSpPr>
          <a:xfrm>
            <a:off x="84499" y="3979333"/>
            <a:ext cx="2342444" cy="2494839"/>
            <a:chOff x="3203223" y="3979333"/>
            <a:chExt cx="2342444" cy="2494839"/>
          </a:xfrm>
          <a:solidFill>
            <a:schemeClr val="bg1">
              <a:lumMod val="75000"/>
            </a:schemeClr>
          </a:solidFill>
        </p:grpSpPr>
        <p:grpSp>
          <p:nvGrpSpPr>
            <p:cNvPr id="10" name="Group 9"/>
            <p:cNvGrpSpPr/>
            <p:nvPr/>
          </p:nvGrpSpPr>
          <p:grpSpPr>
            <a:xfrm>
              <a:off x="3203223" y="4445000"/>
              <a:ext cx="2342444" cy="1128888"/>
              <a:chOff x="3189112" y="4402667"/>
              <a:chExt cx="2342444" cy="1128888"/>
            </a:xfrm>
            <a:grpFill/>
          </p:grpSpPr>
          <p:sp>
            <p:nvSpPr>
              <p:cNvPr id="6" name="Diamond 5"/>
              <p:cNvSpPr/>
              <p:nvPr/>
            </p:nvSpPr>
            <p:spPr>
              <a:xfrm>
                <a:off x="3189112" y="4402667"/>
                <a:ext cx="2342444" cy="1044222"/>
              </a:xfrm>
              <a:prstGeom prst="diamond">
                <a:avLst/>
              </a:prstGeom>
              <a:solidFill>
                <a:srgbClr val="D9D9D9"/>
              </a:solidFill>
              <a:ln w="28575" cmpd="sng">
                <a:solidFill>
                  <a:srgbClr val="D9D9D9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bg1">
                      <a:lumMod val="65000"/>
                    </a:schemeClr>
                  </a:solidFill>
                  <a:latin typeface="Candara"/>
                  <a:cs typeface="Candara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3553179" y="4700558"/>
                <a:ext cx="1608666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  <a:latin typeface="Candara"/>
                    <a:cs typeface="Candara"/>
                  </a:rPr>
                  <a:t>Transaction</a:t>
                </a:r>
                <a:r>
                  <a:rPr lang="zh-CN" altLang="en-US" dirty="0">
                    <a:solidFill>
                      <a:schemeClr val="bg1">
                        <a:lumMod val="65000"/>
                      </a:schemeClr>
                    </a:solidFill>
                    <a:latin typeface="Candara"/>
                    <a:cs typeface="Candara"/>
                  </a:rPr>
                  <a:t> </a:t>
                </a:r>
                <a:r>
                  <a:rPr lang="en-US" altLang="zh-CN" dirty="0" smtClean="0">
                    <a:solidFill>
                      <a:schemeClr val="bg1">
                        <a:lumMod val="65000"/>
                      </a:schemeClr>
                    </a:solidFill>
                    <a:latin typeface="Candara"/>
                    <a:cs typeface="Candara"/>
                  </a:rPr>
                  <a:t>End</a:t>
                </a:r>
                <a:r>
                  <a:rPr lang="zh-CN" altLang="en-US" dirty="0" smtClean="0">
                    <a:solidFill>
                      <a:schemeClr val="bg1">
                        <a:lumMod val="65000"/>
                      </a:schemeClr>
                    </a:solidFill>
                    <a:latin typeface="Candara"/>
                    <a:cs typeface="Candara"/>
                  </a:rPr>
                  <a:t> </a:t>
                </a:r>
                <a:endParaRPr lang="en-US" altLang="zh-CN" dirty="0" smtClean="0">
                  <a:solidFill>
                    <a:schemeClr val="bg1">
                      <a:lumMod val="65000"/>
                    </a:schemeClr>
                  </a:solidFill>
                  <a:latin typeface="Candara"/>
                  <a:cs typeface="Candara"/>
                </a:endParaRPr>
              </a:p>
              <a:p>
                <a:pPr algn="ctr"/>
                <a:r>
                  <a:rPr lang="en-US" altLang="zh-CN" dirty="0" smtClean="0">
                    <a:solidFill>
                      <a:schemeClr val="bg1">
                        <a:lumMod val="65000"/>
                      </a:schemeClr>
                    </a:solidFill>
                    <a:latin typeface="Candara"/>
                    <a:cs typeface="Candara"/>
                  </a:rPr>
                  <a:t>Normally?</a:t>
                </a:r>
                <a:endParaRPr lang="en-US" dirty="0">
                  <a:solidFill>
                    <a:schemeClr val="bg1">
                      <a:lumMod val="65000"/>
                    </a:schemeClr>
                  </a:solidFill>
                  <a:latin typeface="Candara"/>
                  <a:cs typeface="Candara"/>
                </a:endParaRPr>
              </a:p>
              <a:p>
                <a:endParaRPr lang="en-US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cxnSp>
          <p:nvCxnSpPr>
            <p:cNvPr id="27" name="Straight Arrow Connector 26"/>
            <p:cNvCxnSpPr>
              <a:stCxn id="11" idx="2"/>
              <a:endCxn id="6" idx="0"/>
            </p:cNvCxnSpPr>
            <p:nvPr/>
          </p:nvCxnSpPr>
          <p:spPr>
            <a:xfrm flipH="1">
              <a:off x="4374445" y="3979333"/>
              <a:ext cx="11288" cy="465667"/>
            </a:xfrm>
            <a:prstGeom prst="straightConnector1">
              <a:avLst/>
            </a:prstGeom>
            <a:grpFill/>
            <a:ln>
              <a:solidFill>
                <a:srgbClr val="D9D9D9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" name="Group 30"/>
            <p:cNvGrpSpPr/>
            <p:nvPr/>
          </p:nvGrpSpPr>
          <p:grpSpPr>
            <a:xfrm>
              <a:off x="3482622" y="5531555"/>
              <a:ext cx="1778000" cy="942617"/>
              <a:chOff x="3482622" y="5531555"/>
              <a:chExt cx="1778000" cy="942617"/>
            </a:xfrm>
            <a:grpFill/>
          </p:grpSpPr>
          <p:sp>
            <p:nvSpPr>
              <p:cNvPr id="12" name="Rounded Rectangle 11"/>
              <p:cNvSpPr/>
              <p:nvPr/>
            </p:nvSpPr>
            <p:spPr>
              <a:xfrm>
                <a:off x="3482622" y="6025438"/>
                <a:ext cx="1778000" cy="448734"/>
              </a:xfrm>
              <a:prstGeom prst="roundRect">
                <a:avLst/>
              </a:prstGeom>
              <a:solidFill>
                <a:srgbClr val="D9D9D9"/>
              </a:solidFill>
              <a:ln w="28575" cmpd="sng">
                <a:solidFill>
                  <a:srgbClr val="D9D9D9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bg1">
                        <a:lumMod val="65000"/>
                      </a:schemeClr>
                    </a:solidFill>
                    <a:latin typeface="Candara"/>
                    <a:cs typeface="Candara"/>
                  </a:rPr>
                  <a:t>VMI</a:t>
                </a:r>
                <a:r>
                  <a:rPr lang="zh-CN" altLang="en-US" sz="2000" dirty="0" smtClean="0">
                    <a:solidFill>
                      <a:schemeClr val="bg1">
                        <a:lumMod val="65000"/>
                      </a:schemeClr>
                    </a:solidFill>
                    <a:latin typeface="Candara"/>
                    <a:cs typeface="Candara"/>
                  </a:rPr>
                  <a:t> </a:t>
                </a:r>
                <a:r>
                  <a:rPr lang="en-US" altLang="zh-CN" sz="2000" dirty="0">
                    <a:solidFill>
                      <a:schemeClr val="bg1">
                        <a:lumMod val="65000"/>
                      </a:schemeClr>
                    </a:solidFill>
                    <a:latin typeface="Candara"/>
                    <a:cs typeface="Candara"/>
                  </a:rPr>
                  <a:t>C</a:t>
                </a:r>
                <a:r>
                  <a:rPr lang="en-US" altLang="zh-CN" sz="2000" dirty="0" smtClean="0">
                    <a:solidFill>
                      <a:schemeClr val="bg1">
                        <a:lumMod val="65000"/>
                      </a:schemeClr>
                    </a:solidFill>
                    <a:latin typeface="Candara"/>
                    <a:cs typeface="Candara"/>
                  </a:rPr>
                  <a:t>heck</a:t>
                </a:r>
                <a:endParaRPr lang="en-US" sz="2000" dirty="0">
                  <a:solidFill>
                    <a:schemeClr val="bg1">
                      <a:lumMod val="65000"/>
                    </a:schemeClr>
                  </a:solidFill>
                  <a:latin typeface="Candara"/>
                  <a:cs typeface="Candara"/>
                </a:endParaRPr>
              </a:p>
            </p:txBody>
          </p:sp>
          <p:cxnSp>
            <p:nvCxnSpPr>
              <p:cNvPr id="20" name="Straight Arrow Connector 19"/>
              <p:cNvCxnSpPr>
                <a:endCxn id="12" idx="0"/>
              </p:cNvCxnSpPr>
              <p:nvPr/>
            </p:nvCxnSpPr>
            <p:spPr>
              <a:xfrm>
                <a:off x="4371622" y="5531555"/>
                <a:ext cx="0" cy="493883"/>
              </a:xfrm>
              <a:prstGeom prst="straightConnector1">
                <a:avLst/>
              </a:prstGeom>
              <a:grpFill/>
              <a:ln>
                <a:solidFill>
                  <a:srgbClr val="D9D9D9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TextBox 29"/>
              <p:cNvSpPr txBox="1"/>
              <p:nvPr/>
            </p:nvSpPr>
            <p:spPr>
              <a:xfrm>
                <a:off x="4374445" y="5573888"/>
                <a:ext cx="217310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b="1" dirty="0" smtClean="0">
                    <a:solidFill>
                      <a:schemeClr val="bg1">
                        <a:lumMod val="65000"/>
                      </a:schemeClr>
                    </a:solidFill>
                    <a:latin typeface="Candara"/>
                    <a:cs typeface="Candara"/>
                  </a:rPr>
                  <a:t>Y</a:t>
                </a:r>
                <a:endParaRPr lang="en-US" b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</p:grpSp>
      <p:cxnSp>
        <p:nvCxnSpPr>
          <p:cNvPr id="43" name="Straight Connector 42"/>
          <p:cNvCxnSpPr/>
          <p:nvPr/>
        </p:nvCxnSpPr>
        <p:spPr>
          <a:xfrm>
            <a:off x="206022" y="2884994"/>
            <a:ext cx="2220921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Rounded Rectangle 43"/>
          <p:cNvSpPr/>
          <p:nvPr/>
        </p:nvSpPr>
        <p:spPr>
          <a:xfrm>
            <a:off x="363898" y="1763889"/>
            <a:ext cx="1778000" cy="663223"/>
          </a:xfrm>
          <a:prstGeom prst="roundRect">
            <a:avLst/>
          </a:prstGeom>
          <a:solidFill>
            <a:srgbClr val="FF4160">
              <a:alpha val="25000"/>
            </a:srgbClr>
          </a:solidFill>
          <a:ln w="28575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 smtClean="0">
                <a:solidFill>
                  <a:schemeClr val="tx1"/>
                </a:solidFill>
                <a:latin typeface="Candara"/>
                <a:cs typeface="Candara"/>
              </a:rPr>
              <a:t>Retrieve VM</a:t>
            </a:r>
            <a:r>
              <a:rPr lang="zh-CN" altLang="en-US" sz="2000" dirty="0" smtClean="0">
                <a:solidFill>
                  <a:schemeClr val="tx1"/>
                </a:solidFill>
                <a:latin typeface="Candara"/>
                <a:cs typeface="Candara"/>
              </a:rPr>
              <a:t> </a:t>
            </a:r>
            <a:r>
              <a:rPr lang="en-US" altLang="zh-CN" sz="2000" dirty="0" smtClean="0">
                <a:solidFill>
                  <a:schemeClr val="tx1"/>
                </a:solidFill>
                <a:latin typeface="Candara"/>
                <a:cs typeface="Candara"/>
              </a:rPr>
              <a:t>States</a:t>
            </a:r>
            <a:endParaRPr lang="en-US" sz="20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4798731" y="1663421"/>
            <a:ext cx="865490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600" dirty="0" smtClean="0">
                <a:latin typeface="Candara"/>
                <a:cs typeface="Candara"/>
              </a:rPr>
              <a:t>addresses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5975458" y="1663421"/>
            <a:ext cx="551383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600" dirty="0" smtClean="0">
                <a:latin typeface="Candara"/>
                <a:cs typeface="Candara"/>
              </a:rPr>
              <a:t>values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4473491" y="2001975"/>
            <a:ext cx="239889" cy="239889"/>
          </a:xfrm>
          <a:prstGeom prst="rect">
            <a:avLst/>
          </a:prstGeom>
          <a:solidFill>
            <a:srgbClr val="FFAF19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/>
          <p:cNvGrpSpPr/>
          <p:nvPr/>
        </p:nvGrpSpPr>
        <p:grpSpPr>
          <a:xfrm>
            <a:off x="5975457" y="1933437"/>
            <a:ext cx="551383" cy="312350"/>
            <a:chOff x="5349452" y="1764105"/>
            <a:chExt cx="551383" cy="312350"/>
          </a:xfrm>
        </p:grpSpPr>
        <p:sp>
          <p:nvSpPr>
            <p:cNvPr id="93" name="Rectangle 92"/>
            <p:cNvSpPr/>
            <p:nvPr/>
          </p:nvSpPr>
          <p:spPr>
            <a:xfrm>
              <a:off x="5349452" y="1834665"/>
              <a:ext cx="551383" cy="241790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576387" y="1764105"/>
              <a:ext cx="131563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zh-CN" dirty="0" smtClean="0">
                  <a:latin typeface="Candara"/>
                  <a:cs typeface="Candara"/>
                </a:rPr>
                <a:t>5</a:t>
              </a:r>
              <a:endParaRPr lang="en-US" dirty="0">
                <a:latin typeface="Candara"/>
                <a:cs typeface="Candara"/>
              </a:endParaRPr>
            </a:p>
          </p:txBody>
        </p:sp>
      </p:grpSp>
      <p:sp>
        <p:nvSpPr>
          <p:cNvPr id="105" name="TextBox 104"/>
          <p:cNvSpPr txBox="1"/>
          <p:nvPr/>
        </p:nvSpPr>
        <p:spPr>
          <a:xfrm>
            <a:off x="4847255" y="1978375"/>
            <a:ext cx="83091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 smtClean="0">
                <a:latin typeface="Candara"/>
                <a:cs typeface="Candara"/>
              </a:rPr>
              <a:t>Address 1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3189111" y="1673445"/>
            <a:ext cx="3441515" cy="164266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6" name="Group 75"/>
          <p:cNvGrpSpPr/>
          <p:nvPr/>
        </p:nvGrpSpPr>
        <p:grpSpPr>
          <a:xfrm>
            <a:off x="2117910" y="2095501"/>
            <a:ext cx="618065" cy="3148609"/>
            <a:chOff x="5260622" y="2095501"/>
            <a:chExt cx="618065" cy="3148609"/>
          </a:xfrm>
        </p:grpSpPr>
        <p:cxnSp>
          <p:nvCxnSpPr>
            <p:cNvPr id="77" name="Elbow Connector 76"/>
            <p:cNvCxnSpPr/>
            <p:nvPr/>
          </p:nvCxnSpPr>
          <p:spPr>
            <a:xfrm flipH="1" flipV="1">
              <a:off x="5260622" y="2095501"/>
              <a:ext cx="285045" cy="2871610"/>
            </a:xfrm>
            <a:prstGeom prst="bentConnector3">
              <a:avLst>
                <a:gd name="adj1" fmla="val -144555"/>
              </a:avLst>
            </a:prstGeom>
            <a:ln>
              <a:solidFill>
                <a:schemeClr val="bg1">
                  <a:lumMod val="85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TextBox 77"/>
            <p:cNvSpPr txBox="1"/>
            <p:nvPr/>
          </p:nvSpPr>
          <p:spPr>
            <a:xfrm>
              <a:off x="5661377" y="4967111"/>
              <a:ext cx="217310" cy="276999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D9D9D9"/>
                  </a:solidFill>
                  <a:latin typeface="Candara"/>
                  <a:cs typeface="Candara"/>
                </a:rPr>
                <a:t>N</a:t>
              </a:r>
              <a:endParaRPr lang="en-US" b="1" dirty="0">
                <a:solidFill>
                  <a:srgbClr val="D9D9D9"/>
                </a:solidFill>
              </a:endParaRPr>
            </a:p>
          </p:txBody>
        </p:sp>
      </p:grpSp>
      <p:sp>
        <p:nvSpPr>
          <p:cNvPr id="99" name="Rectangle 98"/>
          <p:cNvSpPr/>
          <p:nvPr/>
        </p:nvSpPr>
        <p:spPr>
          <a:xfrm>
            <a:off x="3512071" y="2000661"/>
            <a:ext cx="437445" cy="24512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3344611" y="1662052"/>
            <a:ext cx="865490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600" dirty="0" smtClean="0">
                <a:latin typeface="Candara"/>
                <a:cs typeface="Candara"/>
              </a:rPr>
              <a:t>tasks’</a:t>
            </a:r>
            <a:r>
              <a:rPr lang="zh-CN" altLang="en-US" sz="1600" dirty="0" smtClean="0">
                <a:latin typeface="Candara"/>
                <a:cs typeface="Candara"/>
              </a:rPr>
              <a:t> </a:t>
            </a:r>
            <a:r>
              <a:rPr lang="en-US" altLang="zh-CN" sz="1600" dirty="0" smtClean="0">
                <a:latin typeface="Candara"/>
                <a:cs typeface="Candara"/>
              </a:rPr>
              <a:t>pid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3670241" y="1939422"/>
            <a:ext cx="13156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dirty="0" smtClean="0">
                <a:latin typeface="Candara"/>
                <a:cs typeface="Candara"/>
              </a:rPr>
              <a:t>5</a:t>
            </a:r>
            <a:endParaRPr lang="en-US" dirty="0">
              <a:latin typeface="Candara"/>
              <a:cs typeface="Candara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4725081" y="2238343"/>
            <a:ext cx="1043902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5975458" y="2240365"/>
            <a:ext cx="551383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9" name="TextBox 68"/>
          <p:cNvSpPr txBox="1"/>
          <p:nvPr/>
        </p:nvSpPr>
        <p:spPr>
          <a:xfrm>
            <a:off x="4841147" y="2218175"/>
            <a:ext cx="91937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 smtClean="0">
                <a:latin typeface="Candara"/>
                <a:cs typeface="Candara"/>
              </a:rPr>
              <a:t>Address 2</a:t>
            </a:r>
            <a:endParaRPr lang="en-US" sz="1600" dirty="0">
              <a:latin typeface="Candara"/>
              <a:cs typeface="Candara"/>
            </a:endParaRPr>
          </a:p>
        </p:txBody>
      </p:sp>
      <p:cxnSp>
        <p:nvCxnSpPr>
          <p:cNvPr id="70" name="Straight Arrow Connector 69"/>
          <p:cNvCxnSpPr>
            <a:stCxn id="71" idx="1"/>
            <a:endCxn id="67" idx="3"/>
          </p:cNvCxnSpPr>
          <p:nvPr/>
        </p:nvCxnSpPr>
        <p:spPr>
          <a:xfrm flipH="1" flipV="1">
            <a:off x="6526841" y="2361260"/>
            <a:ext cx="615003" cy="469846"/>
          </a:xfrm>
          <a:prstGeom prst="straightConnector1">
            <a:avLst/>
          </a:prstGeom>
          <a:solidFill>
            <a:schemeClr val="bg1">
              <a:lumMod val="75000"/>
            </a:schemeClr>
          </a:solidFill>
          <a:ln w="3175" cmpd="sng">
            <a:solidFill>
              <a:srgbClr val="000000"/>
            </a:solidFill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7141844" y="2678641"/>
            <a:ext cx="898439" cy="3049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400" dirty="0">
                <a:latin typeface="Candara"/>
                <a:cs typeface="Candara"/>
              </a:rPr>
              <a:t>l</a:t>
            </a:r>
            <a:r>
              <a:rPr lang="en-US" sz="1400" dirty="0" smtClean="0">
                <a:latin typeface="Candara"/>
                <a:cs typeface="Candara"/>
              </a:rPr>
              <a:t>ink</a:t>
            </a:r>
            <a:r>
              <a:rPr lang="zh-CN" altLang="en-US" sz="1400" dirty="0" smtClean="0">
                <a:latin typeface="Candara"/>
                <a:cs typeface="Candara"/>
              </a:rPr>
              <a:t> </a:t>
            </a:r>
            <a:r>
              <a:rPr lang="en-US" altLang="zh-CN" sz="1400" dirty="0" smtClean="0">
                <a:latin typeface="Candara"/>
                <a:cs typeface="Candara"/>
              </a:rPr>
              <a:t>pointer</a:t>
            </a:r>
            <a:r>
              <a:rPr lang="zh-CN" altLang="en-US" sz="1400" dirty="0" smtClean="0">
                <a:latin typeface="Candara"/>
                <a:cs typeface="Candara"/>
              </a:rPr>
              <a:t> </a:t>
            </a:r>
            <a:endParaRPr lang="en-US" sz="1400" dirty="0">
              <a:latin typeface="Candara"/>
              <a:cs typeface="Candara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2685175" y="1375193"/>
            <a:ext cx="1602060" cy="3049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400" dirty="0" smtClean="0">
                <a:latin typeface="Candara"/>
                <a:cs typeface="Candara"/>
              </a:rPr>
              <a:t>Data</a:t>
            </a:r>
            <a:r>
              <a:rPr lang="zh-CN" altLang="en-US" sz="1400" dirty="0" smtClean="0">
                <a:latin typeface="Candara"/>
                <a:cs typeface="Candara"/>
              </a:rPr>
              <a:t> </a:t>
            </a:r>
            <a:r>
              <a:rPr lang="en-US" sz="1400" dirty="0" smtClean="0">
                <a:latin typeface="Candara"/>
                <a:cs typeface="Candara"/>
              </a:rPr>
              <a:t>to</a:t>
            </a:r>
            <a:r>
              <a:rPr lang="zh-CN" altLang="en-US" sz="1400" dirty="0" smtClean="0">
                <a:latin typeface="Candara"/>
                <a:cs typeface="Candara"/>
              </a:rPr>
              <a:t> </a:t>
            </a:r>
            <a:r>
              <a:rPr lang="en-US" altLang="zh-CN" sz="1400" dirty="0" smtClean="0">
                <a:latin typeface="Candara"/>
                <a:cs typeface="Candara"/>
              </a:rPr>
              <a:t>do</a:t>
            </a:r>
            <a:r>
              <a:rPr lang="zh-CN" altLang="en-US" sz="1400" dirty="0" smtClean="0">
                <a:latin typeface="Candara"/>
                <a:cs typeface="Candara"/>
              </a:rPr>
              <a:t> </a:t>
            </a:r>
            <a:r>
              <a:rPr lang="en-US" altLang="zh-CN" sz="1400" dirty="0" smtClean="0">
                <a:latin typeface="Candara"/>
                <a:cs typeface="Candara"/>
              </a:rPr>
              <a:t>VMI</a:t>
            </a:r>
            <a:r>
              <a:rPr lang="zh-CN" altLang="en-US" sz="1400" dirty="0" smtClean="0">
                <a:latin typeface="Candara"/>
                <a:cs typeface="Candara"/>
              </a:rPr>
              <a:t> </a:t>
            </a:r>
            <a:r>
              <a:rPr lang="en-US" altLang="zh-CN" sz="1400" dirty="0" smtClean="0">
                <a:latin typeface="Candara"/>
                <a:cs typeface="Candara"/>
              </a:rPr>
              <a:t>check</a:t>
            </a:r>
            <a:endParaRPr lang="en-US" sz="1400" dirty="0">
              <a:latin typeface="Candara"/>
              <a:cs typeface="Candara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542745" y="1376189"/>
            <a:ext cx="2054086" cy="30777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400" dirty="0" smtClean="0">
                <a:latin typeface="Candara"/>
                <a:cs typeface="Candara"/>
              </a:rPr>
              <a:t>Data</a:t>
            </a:r>
            <a:r>
              <a:rPr lang="zh-CN" altLang="en-US" sz="1400" dirty="0" smtClean="0">
                <a:latin typeface="Candara"/>
                <a:cs typeface="Candara"/>
              </a:rPr>
              <a:t> </a:t>
            </a:r>
            <a:r>
              <a:rPr lang="en-US" sz="1400" dirty="0" smtClean="0">
                <a:latin typeface="Candara"/>
                <a:cs typeface="Candara"/>
              </a:rPr>
              <a:t>to</a:t>
            </a:r>
            <a:r>
              <a:rPr lang="zh-CN" altLang="en-US" sz="1400" dirty="0" smtClean="0">
                <a:latin typeface="Candara"/>
                <a:cs typeface="Candara"/>
              </a:rPr>
              <a:t> </a:t>
            </a:r>
            <a:r>
              <a:rPr lang="en-US" altLang="zh-CN" sz="1400" dirty="0" smtClean="0">
                <a:latin typeface="Candara"/>
                <a:cs typeface="Candara"/>
              </a:rPr>
              <a:t>check</a:t>
            </a:r>
            <a:r>
              <a:rPr lang="zh-CN" altLang="en-US" sz="1400" dirty="0" smtClean="0">
                <a:latin typeface="Candara"/>
                <a:cs typeface="Candara"/>
              </a:rPr>
              <a:t> </a:t>
            </a:r>
            <a:r>
              <a:rPr lang="en-US" altLang="zh-CN" sz="1400" dirty="0" smtClean="0">
                <a:latin typeface="Candara"/>
                <a:cs typeface="Candara"/>
              </a:rPr>
              <a:t>consistency</a:t>
            </a:r>
            <a:endParaRPr lang="en-US" sz="1400" dirty="0">
              <a:latin typeface="Candara"/>
              <a:cs typeface="Candara"/>
            </a:endParaRPr>
          </a:p>
        </p:txBody>
      </p:sp>
      <p:sp>
        <p:nvSpPr>
          <p:cNvPr id="74" name="Title 1"/>
          <p:cNvSpPr>
            <a:spLocks noGrp="1"/>
          </p:cNvSpPr>
          <p:nvPr>
            <p:ph type="title"/>
          </p:nvPr>
        </p:nvSpPr>
        <p:spPr>
          <a:xfrm>
            <a:off x="457200" y="6529"/>
            <a:ext cx="82296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>
                <a:solidFill>
                  <a:srgbClr val="00B0F0"/>
                </a:solidFill>
                <a:latin typeface="Candara"/>
                <a:cs typeface="Candara"/>
              </a:rPr>
              <a:t>Retrieve VM States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6970784" y="1654849"/>
            <a:ext cx="239889" cy="239889"/>
          </a:xfrm>
          <a:prstGeom prst="rect">
            <a:avLst/>
          </a:prstGeom>
          <a:solidFill>
            <a:srgbClr val="FFAF19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ectangle 111"/>
          <p:cNvSpPr/>
          <p:nvPr/>
        </p:nvSpPr>
        <p:spPr>
          <a:xfrm>
            <a:off x="7210673" y="1654849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Rectangle 112"/>
          <p:cNvSpPr/>
          <p:nvPr/>
        </p:nvSpPr>
        <p:spPr>
          <a:xfrm>
            <a:off x="7450725" y="1655136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ectangle 113"/>
          <p:cNvSpPr/>
          <p:nvPr/>
        </p:nvSpPr>
        <p:spPr>
          <a:xfrm>
            <a:off x="7690614" y="1653209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/>
          <p:cNvSpPr/>
          <p:nvPr/>
        </p:nvSpPr>
        <p:spPr>
          <a:xfrm>
            <a:off x="7930503" y="1653209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ectangle 119"/>
          <p:cNvSpPr/>
          <p:nvPr/>
        </p:nvSpPr>
        <p:spPr>
          <a:xfrm>
            <a:off x="6970784" y="1894738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ectangle 121"/>
          <p:cNvSpPr/>
          <p:nvPr/>
        </p:nvSpPr>
        <p:spPr>
          <a:xfrm>
            <a:off x="7210673" y="1894738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/>
          <p:cNvSpPr/>
          <p:nvPr/>
        </p:nvSpPr>
        <p:spPr>
          <a:xfrm>
            <a:off x="7450725" y="1895025"/>
            <a:ext cx="239889" cy="239889"/>
          </a:xfrm>
          <a:prstGeom prst="rect">
            <a:avLst/>
          </a:prstGeom>
          <a:solidFill>
            <a:srgbClr val="FFAF19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Rectangle 138"/>
          <p:cNvSpPr/>
          <p:nvPr/>
        </p:nvSpPr>
        <p:spPr>
          <a:xfrm>
            <a:off x="7690614" y="1893098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Rectangle 139"/>
          <p:cNvSpPr/>
          <p:nvPr/>
        </p:nvSpPr>
        <p:spPr>
          <a:xfrm>
            <a:off x="7930503" y="1893098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Rectangle 140"/>
          <p:cNvSpPr/>
          <p:nvPr/>
        </p:nvSpPr>
        <p:spPr>
          <a:xfrm>
            <a:off x="6970784" y="2277664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Rectangle 141"/>
          <p:cNvSpPr/>
          <p:nvPr/>
        </p:nvSpPr>
        <p:spPr>
          <a:xfrm>
            <a:off x="7210673" y="2277664"/>
            <a:ext cx="239889" cy="239889"/>
          </a:xfrm>
          <a:prstGeom prst="rect">
            <a:avLst/>
          </a:prstGeom>
          <a:solidFill>
            <a:srgbClr val="FFAF19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Rectangle 142"/>
          <p:cNvSpPr/>
          <p:nvPr/>
        </p:nvSpPr>
        <p:spPr>
          <a:xfrm>
            <a:off x="7450725" y="2277951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Rectangle 143"/>
          <p:cNvSpPr/>
          <p:nvPr/>
        </p:nvSpPr>
        <p:spPr>
          <a:xfrm>
            <a:off x="7690614" y="2276024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Rectangle 144"/>
          <p:cNvSpPr/>
          <p:nvPr/>
        </p:nvSpPr>
        <p:spPr>
          <a:xfrm>
            <a:off x="7930503" y="2276024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TextBox 145"/>
          <p:cNvSpPr txBox="1"/>
          <p:nvPr/>
        </p:nvSpPr>
        <p:spPr>
          <a:xfrm>
            <a:off x="7048521" y="1586601"/>
            <a:ext cx="13156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dirty="0" smtClean="0">
                <a:latin typeface="Candara"/>
                <a:cs typeface="Candara"/>
              </a:rPr>
              <a:t>5</a:t>
            </a:r>
            <a:endParaRPr lang="en-US" dirty="0">
              <a:latin typeface="Candara"/>
              <a:cs typeface="Candara"/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7513605" y="1831085"/>
            <a:ext cx="13156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>
                <a:latin typeface="Candara"/>
                <a:cs typeface="Candara"/>
              </a:rPr>
              <a:t>4</a:t>
            </a:r>
          </a:p>
        </p:txBody>
      </p:sp>
      <p:sp>
        <p:nvSpPr>
          <p:cNvPr id="148" name="TextBox 147"/>
          <p:cNvSpPr txBox="1"/>
          <p:nvPr/>
        </p:nvSpPr>
        <p:spPr>
          <a:xfrm>
            <a:off x="8238608" y="1712326"/>
            <a:ext cx="386861" cy="3049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400" dirty="0" smtClean="0">
                <a:latin typeface="Candara"/>
                <a:cs typeface="Candara"/>
              </a:rPr>
              <a:t>tasks</a:t>
            </a:r>
            <a:endParaRPr lang="en-US" sz="1400" dirty="0">
              <a:latin typeface="Candara"/>
              <a:cs typeface="Candara"/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8255716" y="2230369"/>
            <a:ext cx="773037" cy="3049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400" dirty="0" smtClean="0">
                <a:latin typeface="Candara"/>
                <a:cs typeface="Candara"/>
              </a:rPr>
              <a:t>runqueue</a:t>
            </a:r>
            <a:endParaRPr lang="en-US" sz="1400" dirty="0">
              <a:latin typeface="Candara"/>
              <a:cs typeface="Candara"/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7277180" y="2211078"/>
            <a:ext cx="13156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dirty="0" smtClean="0">
                <a:latin typeface="Candara"/>
                <a:cs typeface="Candara"/>
              </a:rPr>
              <a:t>4</a:t>
            </a:r>
            <a:endParaRPr lang="en-US" dirty="0">
              <a:latin typeface="Candara"/>
              <a:cs typeface="Candara"/>
            </a:endParaRPr>
          </a:p>
        </p:txBody>
      </p:sp>
      <p:sp>
        <p:nvSpPr>
          <p:cNvPr id="151" name="Rectangle 150"/>
          <p:cNvSpPr/>
          <p:nvPr/>
        </p:nvSpPr>
        <p:spPr>
          <a:xfrm>
            <a:off x="4722260" y="1995635"/>
            <a:ext cx="1043902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65" name="TextBox 64"/>
          <p:cNvSpPr txBox="1"/>
          <p:nvPr/>
        </p:nvSpPr>
        <p:spPr>
          <a:xfrm flipH="1">
            <a:off x="6130677" y="2208780"/>
            <a:ext cx="41027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 smtClean="0">
                <a:latin typeface="Candara"/>
                <a:cs typeface="Candara"/>
              </a:rPr>
              <a:t>A6</a:t>
            </a:r>
            <a:endParaRPr lang="en-US" dirty="0">
              <a:latin typeface="Candara"/>
              <a:cs typeface="Candara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5975457" y="2481598"/>
            <a:ext cx="551383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3" name="Rectangle 82"/>
          <p:cNvSpPr/>
          <p:nvPr/>
        </p:nvSpPr>
        <p:spPr>
          <a:xfrm>
            <a:off x="5975457" y="2721366"/>
            <a:ext cx="551383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4" name="TextBox 83"/>
          <p:cNvSpPr txBox="1"/>
          <p:nvPr/>
        </p:nvSpPr>
        <p:spPr>
          <a:xfrm>
            <a:off x="6192519" y="2411109"/>
            <a:ext cx="13156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dirty="0" smtClean="0">
                <a:latin typeface="Candara"/>
                <a:cs typeface="Candara"/>
              </a:rPr>
              <a:t>4</a:t>
            </a:r>
            <a:endParaRPr lang="en-US" dirty="0">
              <a:latin typeface="Candara"/>
              <a:cs typeface="Candara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6135504" y="2691610"/>
            <a:ext cx="39046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 smtClean="0">
                <a:latin typeface="Candara"/>
                <a:cs typeface="Candara"/>
              </a:rPr>
              <a:t>A7</a:t>
            </a:r>
            <a:endParaRPr lang="en-US" dirty="0">
              <a:latin typeface="Candara"/>
              <a:cs typeface="Candara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6199575" y="2913626"/>
            <a:ext cx="13156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dirty="0" smtClean="0">
                <a:latin typeface="Candara"/>
                <a:cs typeface="Candara"/>
              </a:rPr>
              <a:t>4</a:t>
            </a:r>
            <a:endParaRPr lang="en-US" dirty="0">
              <a:latin typeface="Candara"/>
              <a:cs typeface="Candara"/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5974589" y="2969729"/>
            <a:ext cx="551383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1" name="TextBox 90"/>
          <p:cNvSpPr txBox="1"/>
          <p:nvPr/>
        </p:nvSpPr>
        <p:spPr>
          <a:xfrm>
            <a:off x="4844434" y="2455328"/>
            <a:ext cx="924549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 smtClean="0">
                <a:latin typeface="Candara"/>
                <a:cs typeface="Candara"/>
              </a:rPr>
              <a:t>Address 3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4722260" y="2715296"/>
            <a:ext cx="1043902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4838326" y="2695128"/>
            <a:ext cx="925015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 smtClean="0">
                <a:latin typeface="Candara"/>
                <a:cs typeface="Candara"/>
              </a:rPr>
              <a:t>Address 4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95" name="Rectangle 94"/>
          <p:cNvSpPr/>
          <p:nvPr/>
        </p:nvSpPr>
        <p:spPr>
          <a:xfrm>
            <a:off x="4719439" y="2472588"/>
            <a:ext cx="1043902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4719439" y="2952362"/>
            <a:ext cx="1043902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4835505" y="2932194"/>
            <a:ext cx="925015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 smtClean="0">
                <a:latin typeface="Candara"/>
                <a:cs typeface="Candara"/>
              </a:rPr>
              <a:t>Address 5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4484781" y="2464817"/>
            <a:ext cx="239889" cy="239889"/>
          </a:xfrm>
          <a:prstGeom prst="rect">
            <a:avLst/>
          </a:prstGeom>
          <a:solidFill>
            <a:srgbClr val="FFAF19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Rectangle 99"/>
          <p:cNvSpPr/>
          <p:nvPr/>
        </p:nvSpPr>
        <p:spPr>
          <a:xfrm>
            <a:off x="4484781" y="2946553"/>
            <a:ext cx="239889" cy="239889"/>
          </a:xfrm>
          <a:prstGeom prst="rect">
            <a:avLst/>
          </a:prstGeom>
          <a:solidFill>
            <a:srgbClr val="FFAF19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3512071" y="2247276"/>
            <a:ext cx="437445" cy="24512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3660869" y="2186037"/>
            <a:ext cx="13156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dirty="0" smtClean="0">
                <a:latin typeface="Candara"/>
                <a:cs typeface="Candara"/>
              </a:rPr>
              <a:t>4</a:t>
            </a:r>
            <a:endParaRPr lang="en-US" dirty="0">
              <a:latin typeface="Candara"/>
              <a:cs typeface="Candara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3245707" y="2548957"/>
            <a:ext cx="1111580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600" dirty="0">
                <a:latin typeface="Candara"/>
                <a:cs typeface="Candara"/>
              </a:rPr>
              <a:t>r</a:t>
            </a:r>
            <a:r>
              <a:rPr lang="en-US" sz="1600" dirty="0" smtClean="0">
                <a:latin typeface="Candara"/>
                <a:cs typeface="Candara"/>
              </a:rPr>
              <a:t>un</a:t>
            </a:r>
            <a:r>
              <a:rPr lang="en-US" altLang="zh-CN" sz="1600" dirty="0" smtClean="0">
                <a:latin typeface="Candara"/>
                <a:cs typeface="Candara"/>
              </a:rPr>
              <a:t>-</a:t>
            </a:r>
            <a:r>
              <a:rPr lang="en-US" sz="1600" dirty="0" smtClean="0">
                <a:latin typeface="Candara"/>
                <a:cs typeface="Candara"/>
              </a:rPr>
              <a:t>task’</a:t>
            </a:r>
            <a:r>
              <a:rPr lang="zh-CN" altLang="en-US" sz="1600" dirty="0" smtClean="0">
                <a:latin typeface="Candara"/>
                <a:cs typeface="Candara"/>
              </a:rPr>
              <a:t> </a:t>
            </a:r>
            <a:r>
              <a:rPr lang="en-US" altLang="zh-CN" sz="1600" dirty="0" smtClean="0">
                <a:latin typeface="Candara"/>
                <a:cs typeface="Candara"/>
              </a:rPr>
              <a:t>pid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106" name="Rectangle 105"/>
          <p:cNvSpPr/>
          <p:nvPr/>
        </p:nvSpPr>
        <p:spPr>
          <a:xfrm>
            <a:off x="3519652" y="2912865"/>
            <a:ext cx="437445" cy="24512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3674236" y="2852724"/>
            <a:ext cx="13156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dirty="0" smtClean="0">
                <a:latin typeface="Candara"/>
                <a:cs typeface="Candara"/>
              </a:rPr>
              <a:t>4</a:t>
            </a:r>
            <a:endParaRPr lang="en-US" dirty="0">
              <a:latin typeface="Candara"/>
              <a:cs typeface="Candara"/>
            </a:endParaRPr>
          </a:p>
        </p:txBody>
      </p:sp>
      <p:cxnSp>
        <p:nvCxnSpPr>
          <p:cNvPr id="109" name="Straight Connector 108"/>
          <p:cNvCxnSpPr/>
          <p:nvPr/>
        </p:nvCxnSpPr>
        <p:spPr>
          <a:xfrm>
            <a:off x="6785850" y="1361249"/>
            <a:ext cx="0" cy="2053640"/>
          </a:xfrm>
          <a:prstGeom prst="line">
            <a:avLst/>
          </a:prstGeom>
          <a:ln w="3175" cmpd="sng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/>
          <p:nvPr/>
        </p:nvCxnSpPr>
        <p:spPr>
          <a:xfrm>
            <a:off x="4351211" y="1475543"/>
            <a:ext cx="0" cy="1939346"/>
          </a:xfrm>
          <a:prstGeom prst="line">
            <a:avLst/>
          </a:prstGeom>
          <a:ln w="3175" cmpd="sng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/>
          <p:cNvCxnSpPr>
            <a:stCxn id="71" idx="1"/>
            <a:endCxn id="83" idx="3"/>
          </p:cNvCxnSpPr>
          <p:nvPr/>
        </p:nvCxnSpPr>
        <p:spPr>
          <a:xfrm flipH="1">
            <a:off x="6526840" y="2831106"/>
            <a:ext cx="615004" cy="11155"/>
          </a:xfrm>
          <a:prstGeom prst="straightConnector1">
            <a:avLst/>
          </a:prstGeom>
          <a:solidFill>
            <a:schemeClr val="bg1">
              <a:lumMod val="75000"/>
            </a:schemeClr>
          </a:solidFill>
          <a:ln w="3175" cmpd="sng">
            <a:solidFill>
              <a:srgbClr val="000000"/>
            </a:solidFill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6" name="TextBox 85"/>
          <p:cNvSpPr txBox="1"/>
          <p:nvPr/>
        </p:nvSpPr>
        <p:spPr>
          <a:xfrm>
            <a:off x="3189112" y="948849"/>
            <a:ext cx="3441514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2000" b="1" dirty="0" smtClean="0">
                <a:latin typeface="Candara"/>
                <a:cs typeface="Candara"/>
              </a:rPr>
              <a:t>VMI</a:t>
            </a:r>
            <a:r>
              <a:rPr lang="zh-CN" altLang="en-US" sz="2000" b="1" dirty="0" smtClean="0">
                <a:latin typeface="Candara"/>
                <a:cs typeface="Candara"/>
              </a:rPr>
              <a:t> </a:t>
            </a:r>
            <a:r>
              <a:rPr lang="en-US" altLang="zh-CN" sz="2000" b="1" dirty="0">
                <a:latin typeface="Candara"/>
                <a:cs typeface="Candara"/>
              </a:rPr>
              <a:t>T</a:t>
            </a:r>
            <a:r>
              <a:rPr lang="en-US" altLang="zh-CN" sz="2000" b="1" dirty="0" smtClean="0">
                <a:latin typeface="Candara"/>
                <a:cs typeface="Candara"/>
              </a:rPr>
              <a:t>ool’s</a:t>
            </a:r>
            <a:r>
              <a:rPr lang="zh-CN" altLang="en-US" sz="2000" b="1" dirty="0" smtClean="0">
                <a:latin typeface="Candara"/>
                <a:cs typeface="Candara"/>
              </a:rPr>
              <a:t> </a:t>
            </a:r>
            <a:r>
              <a:rPr lang="en-US" altLang="zh-CN" sz="2000" b="1" dirty="0" smtClean="0">
                <a:latin typeface="Candara"/>
                <a:cs typeface="Candara"/>
              </a:rPr>
              <a:t>Memory</a:t>
            </a:r>
            <a:endParaRPr lang="en-US" sz="2000" b="1" dirty="0">
              <a:latin typeface="Candara"/>
              <a:cs typeface="Candara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6954488" y="950278"/>
            <a:ext cx="2074265" cy="707886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2000" b="1" dirty="0" smtClean="0">
                <a:latin typeface="Candara"/>
                <a:cs typeface="Candara"/>
              </a:rPr>
              <a:t>Guest</a:t>
            </a:r>
            <a:r>
              <a:rPr lang="zh-CN" altLang="en-US" sz="2000" b="1" dirty="0" smtClean="0">
                <a:latin typeface="Candara"/>
                <a:cs typeface="Candara"/>
              </a:rPr>
              <a:t> </a:t>
            </a:r>
            <a:r>
              <a:rPr lang="en-US" altLang="zh-CN" sz="2000" b="1" dirty="0" smtClean="0">
                <a:latin typeface="Candara"/>
                <a:cs typeface="Candara"/>
              </a:rPr>
              <a:t>VM’s</a:t>
            </a:r>
            <a:r>
              <a:rPr lang="zh-CN" altLang="en-US" sz="2000" b="1" dirty="0" smtClean="0">
                <a:latin typeface="Candara"/>
                <a:cs typeface="Candara"/>
              </a:rPr>
              <a:t> </a:t>
            </a:r>
            <a:r>
              <a:rPr lang="en-US" altLang="zh-CN" sz="2000" b="1" dirty="0" smtClean="0">
                <a:latin typeface="Candara"/>
                <a:cs typeface="Candara"/>
              </a:rPr>
              <a:t>Memory</a:t>
            </a:r>
            <a:endParaRPr lang="en-US" sz="2000" b="1" dirty="0"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37751889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Rectangle 139"/>
          <p:cNvSpPr/>
          <p:nvPr/>
        </p:nvSpPr>
        <p:spPr>
          <a:xfrm>
            <a:off x="3676269" y="3623407"/>
            <a:ext cx="4783197" cy="1679097"/>
          </a:xfrm>
          <a:prstGeom prst="rect">
            <a:avLst/>
          </a:prstGeom>
          <a:solidFill>
            <a:schemeClr val="bg1">
              <a:lumMod val="85000"/>
              <a:alpha val="25000"/>
            </a:schemeClr>
          </a:solidFill>
          <a:ln w="12700" cmpd="sng">
            <a:solidFill>
              <a:schemeClr val="tx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2400" dirty="0" smtClean="0">
              <a:solidFill>
                <a:schemeClr val="tx1"/>
              </a:solidFill>
              <a:latin typeface="Candara"/>
              <a:ea typeface="微软雅黑"/>
              <a:cs typeface="Candara"/>
            </a:endParaRPr>
          </a:p>
          <a:p>
            <a:pPr algn="ctr"/>
            <a:endParaRPr lang="zh-CN" altLang="en-US" sz="2400" dirty="0">
              <a:solidFill>
                <a:schemeClr val="tx1"/>
              </a:solidFill>
              <a:latin typeface="Candara"/>
              <a:ea typeface="微软雅黑"/>
              <a:cs typeface="Candara"/>
            </a:endParaRPr>
          </a:p>
        </p:txBody>
      </p:sp>
      <p:sp>
        <p:nvSpPr>
          <p:cNvPr id="118" name="Rounded Rectangle 117"/>
          <p:cNvSpPr/>
          <p:nvPr/>
        </p:nvSpPr>
        <p:spPr>
          <a:xfrm>
            <a:off x="358560" y="3323632"/>
            <a:ext cx="1778000" cy="663223"/>
          </a:xfrm>
          <a:prstGeom prst="roundRect">
            <a:avLst/>
          </a:prstGeom>
          <a:solidFill>
            <a:schemeClr val="accent3">
              <a:lumMod val="60000"/>
              <a:lumOff val="40000"/>
              <a:alpha val="25000"/>
            </a:schemeClr>
          </a:solidFill>
          <a:ln w="28575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latin typeface="Candara"/>
                <a:cs typeface="Candara"/>
              </a:rPr>
              <a:t>Consistency</a:t>
            </a:r>
            <a:r>
              <a:rPr lang="zh-CN" altLang="en-US" sz="2000" dirty="0" smtClean="0">
                <a:solidFill>
                  <a:schemeClr val="tx1"/>
                </a:solidFill>
                <a:latin typeface="Candara"/>
                <a:cs typeface="Candara"/>
              </a:rPr>
              <a:t> </a:t>
            </a:r>
            <a:r>
              <a:rPr lang="en-US" altLang="zh-CN" sz="2000" dirty="0">
                <a:solidFill>
                  <a:schemeClr val="tx1"/>
                </a:solidFill>
                <a:latin typeface="Candara"/>
                <a:cs typeface="Candara"/>
              </a:rPr>
              <a:t>C</a:t>
            </a:r>
            <a:r>
              <a:rPr lang="en-US" altLang="zh-CN" sz="2000" dirty="0" smtClean="0">
                <a:solidFill>
                  <a:schemeClr val="tx1"/>
                </a:solidFill>
                <a:latin typeface="Candara"/>
                <a:cs typeface="Candara"/>
              </a:rPr>
              <a:t>heck</a:t>
            </a:r>
            <a:endParaRPr lang="en-US" sz="20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1252898" y="2427112"/>
            <a:ext cx="0" cy="888998"/>
          </a:xfrm>
          <a:prstGeom prst="straightConnector1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0" name="Group 39"/>
          <p:cNvGrpSpPr/>
          <p:nvPr/>
        </p:nvGrpSpPr>
        <p:grpSpPr>
          <a:xfrm>
            <a:off x="84499" y="3979333"/>
            <a:ext cx="2342444" cy="2494839"/>
            <a:chOff x="3203223" y="3979333"/>
            <a:chExt cx="2342444" cy="2494839"/>
          </a:xfrm>
          <a:solidFill>
            <a:schemeClr val="bg1">
              <a:lumMod val="75000"/>
            </a:schemeClr>
          </a:solidFill>
        </p:grpSpPr>
        <p:grpSp>
          <p:nvGrpSpPr>
            <p:cNvPr id="10" name="Group 9"/>
            <p:cNvGrpSpPr/>
            <p:nvPr/>
          </p:nvGrpSpPr>
          <p:grpSpPr>
            <a:xfrm>
              <a:off x="3203223" y="4445000"/>
              <a:ext cx="2342444" cy="1128888"/>
              <a:chOff x="3189112" y="4402667"/>
              <a:chExt cx="2342444" cy="1128888"/>
            </a:xfrm>
            <a:grpFill/>
          </p:grpSpPr>
          <p:sp>
            <p:nvSpPr>
              <p:cNvPr id="6" name="Diamond 5"/>
              <p:cNvSpPr/>
              <p:nvPr/>
            </p:nvSpPr>
            <p:spPr>
              <a:xfrm>
                <a:off x="3189112" y="4402667"/>
                <a:ext cx="2342444" cy="1044222"/>
              </a:xfrm>
              <a:prstGeom prst="diamond">
                <a:avLst/>
              </a:prstGeom>
              <a:solidFill>
                <a:srgbClr val="D9D9D9"/>
              </a:solidFill>
              <a:ln w="28575" cmpd="sng">
                <a:solidFill>
                  <a:srgbClr val="D9D9D9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bg1">
                      <a:lumMod val="65000"/>
                    </a:schemeClr>
                  </a:solidFill>
                  <a:latin typeface="Candara"/>
                  <a:cs typeface="Candara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3553179" y="4700558"/>
                <a:ext cx="1608666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  <a:latin typeface="Candara"/>
                    <a:cs typeface="Candara"/>
                  </a:rPr>
                  <a:t>Transaction</a:t>
                </a:r>
                <a:r>
                  <a:rPr lang="zh-CN" altLang="en-US" dirty="0">
                    <a:solidFill>
                      <a:schemeClr val="bg1">
                        <a:lumMod val="65000"/>
                      </a:schemeClr>
                    </a:solidFill>
                    <a:latin typeface="Candara"/>
                    <a:cs typeface="Candara"/>
                  </a:rPr>
                  <a:t> </a:t>
                </a:r>
                <a:r>
                  <a:rPr lang="en-US" altLang="zh-CN" dirty="0" smtClean="0">
                    <a:solidFill>
                      <a:schemeClr val="bg1">
                        <a:lumMod val="65000"/>
                      </a:schemeClr>
                    </a:solidFill>
                    <a:latin typeface="Candara"/>
                    <a:cs typeface="Candara"/>
                  </a:rPr>
                  <a:t>End</a:t>
                </a:r>
                <a:r>
                  <a:rPr lang="zh-CN" altLang="en-US" dirty="0" smtClean="0">
                    <a:solidFill>
                      <a:schemeClr val="bg1">
                        <a:lumMod val="65000"/>
                      </a:schemeClr>
                    </a:solidFill>
                    <a:latin typeface="Candara"/>
                    <a:cs typeface="Candara"/>
                  </a:rPr>
                  <a:t> </a:t>
                </a:r>
                <a:endParaRPr lang="en-US" altLang="zh-CN" dirty="0" smtClean="0">
                  <a:solidFill>
                    <a:schemeClr val="bg1">
                      <a:lumMod val="65000"/>
                    </a:schemeClr>
                  </a:solidFill>
                  <a:latin typeface="Candara"/>
                  <a:cs typeface="Candara"/>
                </a:endParaRPr>
              </a:p>
              <a:p>
                <a:pPr algn="ctr"/>
                <a:r>
                  <a:rPr lang="en-US" altLang="zh-CN" dirty="0" smtClean="0">
                    <a:solidFill>
                      <a:schemeClr val="bg1">
                        <a:lumMod val="65000"/>
                      </a:schemeClr>
                    </a:solidFill>
                    <a:latin typeface="Candara"/>
                    <a:cs typeface="Candara"/>
                  </a:rPr>
                  <a:t>Normally?</a:t>
                </a:r>
                <a:endParaRPr lang="en-US" dirty="0">
                  <a:solidFill>
                    <a:schemeClr val="bg1">
                      <a:lumMod val="65000"/>
                    </a:schemeClr>
                  </a:solidFill>
                  <a:latin typeface="Candara"/>
                  <a:cs typeface="Candara"/>
                </a:endParaRPr>
              </a:p>
              <a:p>
                <a:endParaRPr lang="en-US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cxnSp>
          <p:nvCxnSpPr>
            <p:cNvPr id="27" name="Straight Arrow Connector 26"/>
            <p:cNvCxnSpPr>
              <a:endCxn id="6" idx="0"/>
            </p:cNvCxnSpPr>
            <p:nvPr/>
          </p:nvCxnSpPr>
          <p:spPr>
            <a:xfrm flipH="1">
              <a:off x="4374445" y="3979333"/>
              <a:ext cx="11288" cy="465667"/>
            </a:xfrm>
            <a:prstGeom prst="straightConnector1">
              <a:avLst/>
            </a:prstGeom>
            <a:grpFill/>
            <a:ln>
              <a:solidFill>
                <a:srgbClr val="D9D9D9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" name="Group 30"/>
            <p:cNvGrpSpPr/>
            <p:nvPr/>
          </p:nvGrpSpPr>
          <p:grpSpPr>
            <a:xfrm>
              <a:off x="3482622" y="5531555"/>
              <a:ext cx="1778000" cy="942617"/>
              <a:chOff x="3482622" y="5531555"/>
              <a:chExt cx="1778000" cy="942617"/>
            </a:xfrm>
            <a:grpFill/>
          </p:grpSpPr>
          <p:sp>
            <p:nvSpPr>
              <p:cNvPr id="12" name="Rounded Rectangle 11"/>
              <p:cNvSpPr/>
              <p:nvPr/>
            </p:nvSpPr>
            <p:spPr>
              <a:xfrm>
                <a:off x="3482622" y="6025438"/>
                <a:ext cx="1778000" cy="448734"/>
              </a:xfrm>
              <a:prstGeom prst="roundRect">
                <a:avLst/>
              </a:prstGeom>
              <a:solidFill>
                <a:srgbClr val="D9D9D9"/>
              </a:solidFill>
              <a:ln w="28575" cmpd="sng">
                <a:solidFill>
                  <a:srgbClr val="D9D9D9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bg1">
                        <a:lumMod val="65000"/>
                      </a:schemeClr>
                    </a:solidFill>
                    <a:latin typeface="Candara"/>
                    <a:cs typeface="Candara"/>
                  </a:rPr>
                  <a:t>VMI</a:t>
                </a:r>
                <a:r>
                  <a:rPr lang="zh-CN" altLang="en-US" sz="2000" dirty="0" smtClean="0">
                    <a:solidFill>
                      <a:schemeClr val="bg1">
                        <a:lumMod val="65000"/>
                      </a:schemeClr>
                    </a:solidFill>
                    <a:latin typeface="Candara"/>
                    <a:cs typeface="Candara"/>
                  </a:rPr>
                  <a:t> </a:t>
                </a:r>
                <a:r>
                  <a:rPr lang="en-US" altLang="zh-CN" sz="2000" dirty="0">
                    <a:solidFill>
                      <a:schemeClr val="bg1">
                        <a:lumMod val="65000"/>
                      </a:schemeClr>
                    </a:solidFill>
                    <a:latin typeface="Candara"/>
                    <a:cs typeface="Candara"/>
                  </a:rPr>
                  <a:t>C</a:t>
                </a:r>
                <a:r>
                  <a:rPr lang="en-US" altLang="zh-CN" sz="2000" dirty="0" smtClean="0">
                    <a:solidFill>
                      <a:schemeClr val="bg1">
                        <a:lumMod val="65000"/>
                      </a:schemeClr>
                    </a:solidFill>
                    <a:latin typeface="Candara"/>
                    <a:cs typeface="Candara"/>
                  </a:rPr>
                  <a:t>heck</a:t>
                </a:r>
                <a:endParaRPr lang="en-US" sz="2000" dirty="0">
                  <a:solidFill>
                    <a:schemeClr val="bg1">
                      <a:lumMod val="65000"/>
                    </a:schemeClr>
                  </a:solidFill>
                  <a:latin typeface="Candara"/>
                  <a:cs typeface="Candara"/>
                </a:endParaRPr>
              </a:p>
            </p:txBody>
          </p:sp>
          <p:cxnSp>
            <p:nvCxnSpPr>
              <p:cNvPr id="20" name="Straight Arrow Connector 19"/>
              <p:cNvCxnSpPr>
                <a:endCxn id="12" idx="0"/>
              </p:cNvCxnSpPr>
              <p:nvPr/>
            </p:nvCxnSpPr>
            <p:spPr>
              <a:xfrm>
                <a:off x="4371622" y="5531555"/>
                <a:ext cx="0" cy="493883"/>
              </a:xfrm>
              <a:prstGeom prst="straightConnector1">
                <a:avLst/>
              </a:prstGeom>
              <a:grpFill/>
              <a:ln>
                <a:solidFill>
                  <a:srgbClr val="D9D9D9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TextBox 29"/>
              <p:cNvSpPr txBox="1"/>
              <p:nvPr/>
            </p:nvSpPr>
            <p:spPr>
              <a:xfrm>
                <a:off x="4374445" y="5573888"/>
                <a:ext cx="217310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b="1" dirty="0" smtClean="0">
                    <a:solidFill>
                      <a:schemeClr val="bg1">
                        <a:lumMod val="65000"/>
                      </a:schemeClr>
                    </a:solidFill>
                    <a:latin typeface="Candara"/>
                    <a:cs typeface="Candara"/>
                  </a:rPr>
                  <a:t>Y</a:t>
                </a:r>
                <a:endParaRPr lang="en-US" b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</p:grpSp>
      <p:cxnSp>
        <p:nvCxnSpPr>
          <p:cNvPr id="43" name="Straight Connector 42"/>
          <p:cNvCxnSpPr/>
          <p:nvPr/>
        </p:nvCxnSpPr>
        <p:spPr>
          <a:xfrm>
            <a:off x="206022" y="2884994"/>
            <a:ext cx="2220921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Rounded Rectangle 43"/>
          <p:cNvSpPr/>
          <p:nvPr/>
        </p:nvSpPr>
        <p:spPr>
          <a:xfrm>
            <a:off x="363898" y="1763889"/>
            <a:ext cx="1778000" cy="663223"/>
          </a:xfrm>
          <a:prstGeom prst="roundRect">
            <a:avLst/>
          </a:prstGeom>
          <a:solidFill>
            <a:srgbClr val="FF4160">
              <a:alpha val="25000"/>
            </a:srgbClr>
          </a:solidFill>
          <a:ln w="28575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 smtClean="0">
                <a:solidFill>
                  <a:schemeClr val="tx1"/>
                </a:solidFill>
                <a:latin typeface="Candara"/>
                <a:cs typeface="Candara"/>
              </a:rPr>
              <a:t>Retrieve VM</a:t>
            </a:r>
            <a:r>
              <a:rPr lang="zh-CN" altLang="en-US" sz="2000" dirty="0" smtClean="0">
                <a:solidFill>
                  <a:schemeClr val="tx1"/>
                </a:solidFill>
                <a:latin typeface="Candara"/>
                <a:cs typeface="Candara"/>
              </a:rPr>
              <a:t> </a:t>
            </a:r>
            <a:r>
              <a:rPr lang="en-US" altLang="zh-CN" sz="2000" dirty="0" smtClean="0">
                <a:solidFill>
                  <a:schemeClr val="tx1"/>
                </a:solidFill>
                <a:latin typeface="Candara"/>
                <a:cs typeface="Candara"/>
              </a:rPr>
              <a:t>States</a:t>
            </a:r>
            <a:endParaRPr lang="en-US" sz="20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119" name="Rectangle 118"/>
          <p:cNvSpPr/>
          <p:nvPr/>
        </p:nvSpPr>
        <p:spPr>
          <a:xfrm>
            <a:off x="3676269" y="364806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b="1" dirty="0" err="1">
                <a:latin typeface="Candara"/>
                <a:cs typeface="Candara"/>
              </a:rPr>
              <a:t>f</a:t>
            </a:r>
            <a:r>
              <a:rPr lang="en-US" altLang="zh-CN" b="1" dirty="0" err="1" smtClean="0">
                <a:latin typeface="Candara"/>
                <a:cs typeface="Candara"/>
              </a:rPr>
              <a:t>oreach</a:t>
            </a:r>
            <a:r>
              <a:rPr lang="en-US" altLang="zh-CN" dirty="0" smtClean="0">
                <a:latin typeface="Candara"/>
                <a:cs typeface="Candara"/>
              </a:rPr>
              <a:t> sync_state: </a:t>
            </a:r>
            <a:endParaRPr lang="en-US" altLang="zh-CN" dirty="0">
              <a:latin typeface="Candara"/>
              <a:cs typeface="Candara"/>
            </a:endParaRPr>
          </a:p>
          <a:p>
            <a:r>
              <a:rPr lang="en-US" altLang="zh-CN" dirty="0">
                <a:latin typeface="Candara"/>
                <a:cs typeface="Candara"/>
              </a:rPr>
              <a:t>     </a:t>
            </a:r>
            <a:r>
              <a:rPr lang="en-US" altLang="zh-CN" b="1" dirty="0">
                <a:latin typeface="Candara"/>
                <a:cs typeface="Candara"/>
              </a:rPr>
              <a:t>if </a:t>
            </a:r>
            <a:r>
              <a:rPr lang="en-US" altLang="zh-CN" dirty="0" smtClean="0">
                <a:latin typeface="Candara"/>
                <a:cs typeface="Candara"/>
              </a:rPr>
              <a:t>sync_state </a:t>
            </a:r>
            <a:r>
              <a:rPr lang="en-US" altLang="zh-CN" dirty="0">
                <a:latin typeface="Candara"/>
                <a:cs typeface="Candara"/>
              </a:rPr>
              <a:t>is unavailable, </a:t>
            </a:r>
            <a:r>
              <a:rPr lang="en-US" altLang="zh-CN" b="1" dirty="0">
                <a:latin typeface="Candara"/>
                <a:cs typeface="Candara"/>
              </a:rPr>
              <a:t>then  </a:t>
            </a:r>
            <a:r>
              <a:rPr lang="en-US" altLang="zh-CN" dirty="0">
                <a:latin typeface="Candara"/>
                <a:cs typeface="Candara"/>
              </a:rPr>
              <a:t>_</a:t>
            </a:r>
            <a:r>
              <a:rPr lang="en-US" altLang="zh-CN" dirty="0" err="1">
                <a:latin typeface="Candara"/>
                <a:cs typeface="Candara"/>
              </a:rPr>
              <a:t>xabort</a:t>
            </a:r>
            <a:r>
              <a:rPr lang="en-US" altLang="zh-CN" dirty="0">
                <a:latin typeface="Candara"/>
                <a:cs typeface="Candara"/>
              </a:rPr>
              <a:t>()</a:t>
            </a:r>
            <a:endParaRPr lang="en-US" dirty="0">
              <a:latin typeface="Candara"/>
              <a:cs typeface="Candara"/>
            </a:endParaRPr>
          </a:p>
        </p:txBody>
      </p:sp>
      <p:sp>
        <p:nvSpPr>
          <p:cNvPr id="120" name="Rectangle 119"/>
          <p:cNvSpPr/>
          <p:nvPr/>
        </p:nvSpPr>
        <p:spPr>
          <a:xfrm>
            <a:off x="3676269" y="4257666"/>
            <a:ext cx="47831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 err="1">
                <a:latin typeface="Candara"/>
                <a:cs typeface="Candara"/>
              </a:rPr>
              <a:t>f</a:t>
            </a:r>
            <a:r>
              <a:rPr lang="en-US" altLang="zh-CN" b="1" dirty="0" err="1" smtClean="0">
                <a:latin typeface="Candara"/>
                <a:cs typeface="Candara"/>
              </a:rPr>
              <a:t>oreach</a:t>
            </a:r>
            <a:r>
              <a:rPr lang="en-US" altLang="zh-CN" b="1" dirty="0" smtClean="0">
                <a:latin typeface="Candara"/>
                <a:cs typeface="Candara"/>
              </a:rPr>
              <a:t> </a:t>
            </a:r>
            <a:r>
              <a:rPr lang="en-US" altLang="zh-CN" dirty="0" err="1">
                <a:latin typeface="Candara"/>
                <a:cs typeface="Candara"/>
              </a:rPr>
              <a:t>i</a:t>
            </a:r>
            <a:r>
              <a:rPr lang="en-US" altLang="zh-CN" dirty="0" smtClean="0">
                <a:latin typeface="Candara"/>
                <a:cs typeface="Candara"/>
              </a:rPr>
              <a:t>:</a:t>
            </a:r>
          </a:p>
          <a:p>
            <a:r>
              <a:rPr lang="en-US" altLang="zh-CN" dirty="0" smtClean="0">
                <a:latin typeface="Candara"/>
                <a:cs typeface="Candara"/>
              </a:rPr>
              <a:t>     </a:t>
            </a:r>
            <a:r>
              <a:rPr lang="en-US" altLang="zh-CN" b="1" dirty="0" smtClean="0">
                <a:latin typeface="Candara"/>
                <a:cs typeface="Candara"/>
              </a:rPr>
              <a:t>if </a:t>
            </a:r>
            <a:r>
              <a:rPr lang="en-US" altLang="zh-CN" b="1" dirty="0" smtClean="0">
                <a:solidFill>
                  <a:srgbClr val="0000FF"/>
                </a:solidFill>
                <a:latin typeface="Candara"/>
                <a:cs typeface="Candara"/>
              </a:rPr>
              <a:t>*</a:t>
            </a:r>
            <a:r>
              <a:rPr lang="en-US" altLang="zh-CN" dirty="0" smtClean="0">
                <a:solidFill>
                  <a:srgbClr val="0000FF"/>
                </a:solidFill>
                <a:latin typeface="Candara"/>
                <a:cs typeface="Candara"/>
              </a:rPr>
              <a:t>(addresses[</a:t>
            </a:r>
            <a:r>
              <a:rPr lang="en-US" altLang="zh-CN" dirty="0" err="1" smtClean="0">
                <a:solidFill>
                  <a:srgbClr val="0000FF"/>
                </a:solidFill>
                <a:latin typeface="Candara"/>
                <a:cs typeface="Candara"/>
              </a:rPr>
              <a:t>i</a:t>
            </a:r>
            <a:r>
              <a:rPr lang="en-US" altLang="zh-CN" dirty="0" smtClean="0">
                <a:solidFill>
                  <a:srgbClr val="0000FF"/>
                </a:solidFill>
                <a:latin typeface="Candara"/>
                <a:cs typeface="Candara"/>
              </a:rPr>
              <a:t>]) </a:t>
            </a:r>
            <a:r>
              <a:rPr lang="en-US" altLang="zh-CN" dirty="0" smtClean="0">
                <a:latin typeface="Candara"/>
                <a:cs typeface="Candara"/>
              </a:rPr>
              <a:t>!= </a:t>
            </a:r>
            <a:r>
              <a:rPr lang="en-US" altLang="zh-CN" dirty="0" smtClean="0">
                <a:solidFill>
                  <a:srgbClr val="0000FF"/>
                </a:solidFill>
                <a:latin typeface="Candara"/>
                <a:cs typeface="Candara"/>
              </a:rPr>
              <a:t>values[</a:t>
            </a:r>
            <a:r>
              <a:rPr lang="en-US" altLang="zh-CN" dirty="0" err="1" smtClean="0">
                <a:solidFill>
                  <a:srgbClr val="0000FF"/>
                </a:solidFill>
                <a:latin typeface="Candara"/>
                <a:cs typeface="Candara"/>
              </a:rPr>
              <a:t>i</a:t>
            </a:r>
            <a:r>
              <a:rPr lang="en-US" altLang="zh-CN" dirty="0" smtClean="0">
                <a:solidFill>
                  <a:srgbClr val="0000FF"/>
                </a:solidFill>
                <a:latin typeface="Candara"/>
                <a:cs typeface="Candara"/>
              </a:rPr>
              <a:t>]</a:t>
            </a:r>
            <a:r>
              <a:rPr lang="en-US" altLang="zh-CN" dirty="0" smtClean="0">
                <a:latin typeface="Candara"/>
                <a:cs typeface="Candara"/>
              </a:rPr>
              <a:t>, </a:t>
            </a:r>
            <a:r>
              <a:rPr lang="en-US" altLang="zh-CN" b="1" dirty="0" smtClean="0">
                <a:latin typeface="Candara"/>
                <a:cs typeface="Candara"/>
              </a:rPr>
              <a:t>then </a:t>
            </a:r>
            <a:r>
              <a:rPr lang="en-US" altLang="zh-CN" dirty="0" smtClean="0">
                <a:solidFill>
                  <a:srgbClr val="000000"/>
                </a:solidFill>
                <a:latin typeface="Candara"/>
                <a:cs typeface="Candara"/>
              </a:rPr>
              <a:t>_</a:t>
            </a:r>
            <a:r>
              <a:rPr lang="en-US" altLang="zh-CN" dirty="0" err="1" smtClean="0">
                <a:solidFill>
                  <a:srgbClr val="000000"/>
                </a:solidFill>
                <a:latin typeface="Candara"/>
                <a:cs typeface="Candara"/>
              </a:rPr>
              <a:t>xabort</a:t>
            </a:r>
            <a:r>
              <a:rPr lang="en-US" altLang="zh-CN" dirty="0" smtClean="0">
                <a:solidFill>
                  <a:srgbClr val="000000"/>
                </a:solidFill>
                <a:latin typeface="Candara"/>
                <a:cs typeface="Candara"/>
              </a:rPr>
              <a:t>()</a:t>
            </a:r>
            <a:endParaRPr lang="en-US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3695009" y="4884009"/>
            <a:ext cx="955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000000"/>
                </a:solidFill>
                <a:latin typeface="Candara"/>
                <a:cs typeface="Candara"/>
              </a:rPr>
              <a:t>_</a:t>
            </a:r>
            <a:r>
              <a:rPr lang="en-US" altLang="zh-CN" dirty="0" err="1">
                <a:solidFill>
                  <a:srgbClr val="000000"/>
                </a:solidFill>
                <a:latin typeface="Candara"/>
                <a:cs typeface="Candara"/>
              </a:rPr>
              <a:t>xend</a:t>
            </a:r>
            <a:r>
              <a:rPr lang="en-US" altLang="zh-CN" dirty="0">
                <a:solidFill>
                  <a:srgbClr val="000000"/>
                </a:solidFill>
                <a:latin typeface="Candara"/>
                <a:cs typeface="Candara"/>
              </a:rPr>
              <a:t>(</a:t>
            </a:r>
            <a:r>
              <a:rPr lang="en-US" altLang="zh-CN" dirty="0" smtClean="0">
                <a:solidFill>
                  <a:srgbClr val="000000"/>
                </a:solidFill>
                <a:latin typeface="Candara"/>
                <a:cs typeface="Candara"/>
              </a:rPr>
              <a:t>)</a:t>
            </a:r>
            <a:endParaRPr lang="en-US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434524" y="3413348"/>
            <a:ext cx="1252276" cy="403926"/>
          </a:xfrm>
          <a:prstGeom prst="rect">
            <a:avLst/>
          </a:prstGeom>
          <a:solidFill>
            <a:srgbClr val="C3D69B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 smtClean="0">
                <a:solidFill>
                  <a:srgbClr val="000000"/>
                </a:solidFill>
                <a:latin typeface="Candara"/>
                <a:cs typeface="Candara"/>
              </a:rPr>
              <a:t>Transaction</a:t>
            </a:r>
            <a:endParaRPr lang="en-US" b="1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3766191" y="5766928"/>
            <a:ext cx="865490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600" dirty="0">
                <a:latin typeface="Candara"/>
                <a:cs typeface="Candara"/>
              </a:rPr>
              <a:t>r</a:t>
            </a:r>
            <a:r>
              <a:rPr lang="en-US" sz="1600" dirty="0" smtClean="0">
                <a:latin typeface="Candara"/>
                <a:cs typeface="Candara"/>
              </a:rPr>
              <a:t>ead set</a:t>
            </a:r>
            <a:r>
              <a:rPr lang="en-US" altLang="zh-CN" sz="1600" dirty="0" smtClean="0">
                <a:latin typeface="Candara"/>
                <a:cs typeface="Candara"/>
              </a:rPr>
              <a:t>:</a:t>
            </a:r>
            <a:r>
              <a:rPr lang="zh-CN" altLang="en-US" sz="1600" dirty="0" smtClean="0">
                <a:latin typeface="Candara"/>
                <a:cs typeface="Candara"/>
              </a:rPr>
              <a:t> 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164" name="Rectangle 163"/>
          <p:cNvSpPr/>
          <p:nvPr/>
        </p:nvSpPr>
        <p:spPr>
          <a:xfrm>
            <a:off x="4796073" y="5988603"/>
            <a:ext cx="1263121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166" name="Rectangle 165"/>
          <p:cNvSpPr/>
          <p:nvPr/>
        </p:nvSpPr>
        <p:spPr>
          <a:xfrm>
            <a:off x="4796073" y="6232924"/>
            <a:ext cx="1263121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168" name="Rectangle 167"/>
          <p:cNvSpPr/>
          <p:nvPr/>
        </p:nvSpPr>
        <p:spPr>
          <a:xfrm>
            <a:off x="6056322" y="5747720"/>
            <a:ext cx="1263121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170" name="Rectangle 169"/>
          <p:cNvSpPr/>
          <p:nvPr/>
        </p:nvSpPr>
        <p:spPr>
          <a:xfrm>
            <a:off x="6053597" y="5989510"/>
            <a:ext cx="1263121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172" name="Rectangle 171"/>
          <p:cNvSpPr/>
          <p:nvPr/>
        </p:nvSpPr>
        <p:spPr>
          <a:xfrm>
            <a:off x="6053597" y="6229399"/>
            <a:ext cx="1263121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5004097" y="5965003"/>
            <a:ext cx="110594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600" dirty="0" smtClean="0">
                <a:latin typeface="Candara"/>
                <a:cs typeface="Candara"/>
              </a:rPr>
              <a:t>Address 1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4870037" y="6209805"/>
            <a:ext cx="110594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600" dirty="0" smtClean="0">
                <a:latin typeface="Candara"/>
                <a:cs typeface="Candara"/>
              </a:rPr>
              <a:t>Address 2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6137342" y="5726656"/>
            <a:ext cx="110594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600" dirty="0" smtClean="0">
                <a:latin typeface="Candara"/>
                <a:cs typeface="Candara"/>
              </a:rPr>
              <a:t>Address 3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179" name="TextBox 178"/>
          <p:cNvSpPr txBox="1"/>
          <p:nvPr/>
        </p:nvSpPr>
        <p:spPr>
          <a:xfrm>
            <a:off x="6126191" y="6207186"/>
            <a:ext cx="110594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600" dirty="0" smtClean="0">
                <a:latin typeface="Candara"/>
                <a:cs typeface="Candara"/>
              </a:rPr>
              <a:t>Address 5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6134617" y="5968413"/>
            <a:ext cx="110594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600" dirty="0" smtClean="0">
                <a:latin typeface="Candara"/>
                <a:cs typeface="Candara"/>
              </a:rPr>
              <a:t>Address 4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182" name="Rectangle 181"/>
          <p:cNvSpPr/>
          <p:nvPr/>
        </p:nvSpPr>
        <p:spPr>
          <a:xfrm>
            <a:off x="4789080" y="5746813"/>
            <a:ext cx="1263121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183" name="TextBox 182"/>
          <p:cNvSpPr txBox="1"/>
          <p:nvPr/>
        </p:nvSpPr>
        <p:spPr>
          <a:xfrm>
            <a:off x="4891340" y="5723213"/>
            <a:ext cx="110594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600" dirty="0">
                <a:latin typeface="Candara"/>
                <a:cs typeface="Candara"/>
              </a:rPr>
              <a:t>l</a:t>
            </a:r>
            <a:r>
              <a:rPr lang="en-US" altLang="zh-CN" sz="1600" dirty="0" smtClean="0">
                <a:latin typeface="Candara"/>
                <a:cs typeface="Candara"/>
              </a:rPr>
              <a:t>ock</a:t>
            </a:r>
            <a:r>
              <a:rPr lang="zh-CN" altLang="en-US" sz="1600" dirty="0" smtClean="0">
                <a:latin typeface="Candara"/>
                <a:cs typeface="Candara"/>
              </a:rPr>
              <a:t> </a:t>
            </a:r>
            <a:r>
              <a:rPr lang="en-US" altLang="zh-CN" sz="1600" dirty="0" smtClean="0">
                <a:latin typeface="Candara"/>
                <a:cs typeface="Candara"/>
              </a:rPr>
              <a:t>address</a:t>
            </a:r>
            <a:endParaRPr lang="en-US" sz="1600" dirty="0">
              <a:latin typeface="Candara"/>
              <a:cs typeface="Candara"/>
            </a:endParaRPr>
          </a:p>
        </p:txBody>
      </p:sp>
      <p:grpSp>
        <p:nvGrpSpPr>
          <p:cNvPr id="189" name="Group 188"/>
          <p:cNvGrpSpPr/>
          <p:nvPr/>
        </p:nvGrpSpPr>
        <p:grpSpPr>
          <a:xfrm>
            <a:off x="2117910" y="2095501"/>
            <a:ext cx="618065" cy="3148609"/>
            <a:chOff x="5260622" y="2095501"/>
            <a:chExt cx="618065" cy="3148609"/>
          </a:xfrm>
        </p:grpSpPr>
        <p:cxnSp>
          <p:nvCxnSpPr>
            <p:cNvPr id="190" name="Elbow Connector 189"/>
            <p:cNvCxnSpPr/>
            <p:nvPr/>
          </p:nvCxnSpPr>
          <p:spPr>
            <a:xfrm flipH="1" flipV="1">
              <a:off x="5260622" y="2095501"/>
              <a:ext cx="285045" cy="2871610"/>
            </a:xfrm>
            <a:prstGeom prst="bentConnector3">
              <a:avLst>
                <a:gd name="adj1" fmla="val -144555"/>
              </a:avLst>
            </a:prstGeom>
            <a:ln>
              <a:solidFill>
                <a:schemeClr val="bg1">
                  <a:lumMod val="85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1" name="TextBox 190"/>
            <p:cNvSpPr txBox="1"/>
            <p:nvPr/>
          </p:nvSpPr>
          <p:spPr>
            <a:xfrm>
              <a:off x="5661377" y="4967111"/>
              <a:ext cx="217310" cy="276999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D9D9D9"/>
                  </a:solidFill>
                  <a:latin typeface="Candara"/>
                  <a:cs typeface="Candara"/>
                </a:rPr>
                <a:t>N</a:t>
              </a:r>
              <a:endParaRPr lang="en-US" b="1" dirty="0">
                <a:solidFill>
                  <a:srgbClr val="D9D9D9"/>
                </a:solidFill>
              </a:endParaRPr>
            </a:p>
          </p:txBody>
        </p:sp>
      </p:grpSp>
      <p:sp>
        <p:nvSpPr>
          <p:cNvPr id="116" name="Title 1"/>
          <p:cNvSpPr>
            <a:spLocks noGrp="1"/>
          </p:cNvSpPr>
          <p:nvPr>
            <p:ph type="title"/>
          </p:nvPr>
        </p:nvSpPr>
        <p:spPr>
          <a:xfrm>
            <a:off x="457200" y="6529"/>
            <a:ext cx="82296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>
                <a:solidFill>
                  <a:srgbClr val="00B0F0"/>
                </a:solidFill>
                <a:latin typeface="Candara"/>
                <a:cs typeface="Candara"/>
              </a:rPr>
              <a:t>Consistency Check in Transaction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4798731" y="1663421"/>
            <a:ext cx="865490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600" dirty="0" smtClean="0">
                <a:latin typeface="Candara"/>
                <a:cs typeface="Candara"/>
              </a:rPr>
              <a:t>addresses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5975458" y="1663421"/>
            <a:ext cx="551383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600" dirty="0" smtClean="0">
                <a:latin typeface="Candara"/>
                <a:cs typeface="Candara"/>
              </a:rPr>
              <a:t>values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122" name="Rectangle 121"/>
          <p:cNvSpPr/>
          <p:nvPr/>
        </p:nvSpPr>
        <p:spPr>
          <a:xfrm>
            <a:off x="4473491" y="2001975"/>
            <a:ext cx="239889" cy="239889"/>
          </a:xfrm>
          <a:prstGeom prst="rect">
            <a:avLst/>
          </a:prstGeom>
          <a:solidFill>
            <a:srgbClr val="FFAF19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3" name="Group 122"/>
          <p:cNvGrpSpPr/>
          <p:nvPr/>
        </p:nvGrpSpPr>
        <p:grpSpPr>
          <a:xfrm>
            <a:off x="5975457" y="1933437"/>
            <a:ext cx="551383" cy="312350"/>
            <a:chOff x="5349452" y="1764105"/>
            <a:chExt cx="551383" cy="312350"/>
          </a:xfrm>
        </p:grpSpPr>
        <p:sp>
          <p:nvSpPr>
            <p:cNvPr id="124" name="Rectangle 123"/>
            <p:cNvSpPr/>
            <p:nvPr/>
          </p:nvSpPr>
          <p:spPr>
            <a:xfrm>
              <a:off x="5349452" y="1834665"/>
              <a:ext cx="551383" cy="241790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5576387" y="1764105"/>
              <a:ext cx="131563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zh-CN" dirty="0" smtClean="0">
                  <a:latin typeface="Candara"/>
                  <a:cs typeface="Candara"/>
                </a:rPr>
                <a:t>5</a:t>
              </a:r>
              <a:endParaRPr lang="en-US" dirty="0">
                <a:latin typeface="Candara"/>
                <a:cs typeface="Candara"/>
              </a:endParaRPr>
            </a:p>
          </p:txBody>
        </p:sp>
      </p:grpSp>
      <p:sp>
        <p:nvSpPr>
          <p:cNvPr id="126" name="TextBox 125"/>
          <p:cNvSpPr txBox="1"/>
          <p:nvPr/>
        </p:nvSpPr>
        <p:spPr>
          <a:xfrm>
            <a:off x="4847255" y="1978375"/>
            <a:ext cx="83091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 smtClean="0">
                <a:latin typeface="Candara"/>
                <a:cs typeface="Candara"/>
              </a:rPr>
              <a:t>Address 1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127" name="Rectangle 126"/>
          <p:cNvSpPr/>
          <p:nvPr/>
        </p:nvSpPr>
        <p:spPr>
          <a:xfrm>
            <a:off x="3189111" y="1673445"/>
            <a:ext cx="3441515" cy="164266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9" name="Rectangle 128"/>
          <p:cNvSpPr/>
          <p:nvPr/>
        </p:nvSpPr>
        <p:spPr>
          <a:xfrm>
            <a:off x="3512071" y="2000661"/>
            <a:ext cx="437445" cy="24512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3344611" y="1662052"/>
            <a:ext cx="865490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600" dirty="0" smtClean="0">
                <a:latin typeface="Candara"/>
                <a:cs typeface="Candara"/>
              </a:rPr>
              <a:t>tasks’</a:t>
            </a:r>
            <a:r>
              <a:rPr lang="zh-CN" altLang="en-US" sz="1600" dirty="0" smtClean="0">
                <a:latin typeface="Candara"/>
                <a:cs typeface="Candara"/>
              </a:rPr>
              <a:t> </a:t>
            </a:r>
            <a:r>
              <a:rPr lang="en-US" altLang="zh-CN" sz="1600" dirty="0" smtClean="0">
                <a:latin typeface="Candara"/>
                <a:cs typeface="Candara"/>
              </a:rPr>
              <a:t>pid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3670241" y="1939422"/>
            <a:ext cx="13156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dirty="0" smtClean="0">
                <a:latin typeface="Candara"/>
                <a:cs typeface="Candara"/>
              </a:rPr>
              <a:t>5</a:t>
            </a:r>
            <a:endParaRPr lang="en-US" dirty="0">
              <a:latin typeface="Candara"/>
              <a:cs typeface="Candara"/>
            </a:endParaRPr>
          </a:p>
        </p:txBody>
      </p:sp>
      <p:sp>
        <p:nvSpPr>
          <p:cNvPr id="132" name="Rectangle 131"/>
          <p:cNvSpPr/>
          <p:nvPr/>
        </p:nvSpPr>
        <p:spPr>
          <a:xfrm>
            <a:off x="4725081" y="2238343"/>
            <a:ext cx="1043902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133" name="Rectangle 132"/>
          <p:cNvSpPr/>
          <p:nvPr/>
        </p:nvSpPr>
        <p:spPr>
          <a:xfrm>
            <a:off x="5975458" y="2240365"/>
            <a:ext cx="551383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4" name="TextBox 133"/>
          <p:cNvSpPr txBox="1"/>
          <p:nvPr/>
        </p:nvSpPr>
        <p:spPr>
          <a:xfrm>
            <a:off x="4841147" y="2218175"/>
            <a:ext cx="92219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 smtClean="0">
                <a:latin typeface="Candara"/>
                <a:cs typeface="Candara"/>
              </a:rPr>
              <a:t>Address 2</a:t>
            </a:r>
            <a:endParaRPr lang="en-US" sz="1600" dirty="0">
              <a:latin typeface="Candara"/>
              <a:cs typeface="Candara"/>
            </a:endParaRPr>
          </a:p>
        </p:txBody>
      </p:sp>
      <p:cxnSp>
        <p:nvCxnSpPr>
          <p:cNvPr id="135" name="Straight Arrow Connector 134"/>
          <p:cNvCxnSpPr>
            <a:stCxn id="136" idx="1"/>
            <a:endCxn id="133" idx="3"/>
          </p:cNvCxnSpPr>
          <p:nvPr/>
        </p:nvCxnSpPr>
        <p:spPr>
          <a:xfrm flipH="1" flipV="1">
            <a:off x="6526841" y="2361260"/>
            <a:ext cx="615003" cy="469846"/>
          </a:xfrm>
          <a:prstGeom prst="straightConnector1">
            <a:avLst/>
          </a:prstGeom>
          <a:solidFill>
            <a:schemeClr val="bg1">
              <a:lumMod val="75000"/>
            </a:schemeClr>
          </a:solidFill>
          <a:ln w="3175" cmpd="sng">
            <a:solidFill>
              <a:srgbClr val="000000"/>
            </a:solidFill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7141844" y="2678641"/>
            <a:ext cx="898439" cy="3049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400" dirty="0">
                <a:latin typeface="Candara"/>
                <a:cs typeface="Candara"/>
              </a:rPr>
              <a:t>l</a:t>
            </a:r>
            <a:r>
              <a:rPr lang="en-US" sz="1400" dirty="0" smtClean="0">
                <a:latin typeface="Candara"/>
                <a:cs typeface="Candara"/>
              </a:rPr>
              <a:t>ink</a:t>
            </a:r>
            <a:r>
              <a:rPr lang="zh-CN" altLang="en-US" sz="1400" dirty="0" smtClean="0">
                <a:latin typeface="Candara"/>
                <a:cs typeface="Candara"/>
              </a:rPr>
              <a:t> </a:t>
            </a:r>
            <a:r>
              <a:rPr lang="en-US" altLang="zh-CN" sz="1400" dirty="0" smtClean="0">
                <a:latin typeface="Candara"/>
                <a:cs typeface="Candara"/>
              </a:rPr>
              <a:t>pointer</a:t>
            </a:r>
            <a:r>
              <a:rPr lang="zh-CN" altLang="en-US" sz="1400" dirty="0" smtClean="0">
                <a:latin typeface="Candara"/>
                <a:cs typeface="Candara"/>
              </a:rPr>
              <a:t> </a:t>
            </a:r>
            <a:endParaRPr lang="en-US" sz="1400" dirty="0">
              <a:latin typeface="Candara"/>
              <a:cs typeface="Candara"/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2685175" y="1375193"/>
            <a:ext cx="1602060" cy="3049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400" dirty="0" smtClean="0">
                <a:latin typeface="Candara"/>
                <a:cs typeface="Candara"/>
              </a:rPr>
              <a:t>Data</a:t>
            </a:r>
            <a:r>
              <a:rPr lang="zh-CN" altLang="en-US" sz="1400" dirty="0" smtClean="0">
                <a:latin typeface="Candara"/>
                <a:cs typeface="Candara"/>
              </a:rPr>
              <a:t> </a:t>
            </a:r>
            <a:r>
              <a:rPr lang="en-US" sz="1400" dirty="0" smtClean="0">
                <a:latin typeface="Candara"/>
                <a:cs typeface="Candara"/>
              </a:rPr>
              <a:t>to</a:t>
            </a:r>
            <a:r>
              <a:rPr lang="zh-CN" altLang="en-US" sz="1400" dirty="0" smtClean="0">
                <a:latin typeface="Candara"/>
                <a:cs typeface="Candara"/>
              </a:rPr>
              <a:t> </a:t>
            </a:r>
            <a:r>
              <a:rPr lang="en-US" altLang="zh-CN" sz="1400" dirty="0" smtClean="0">
                <a:latin typeface="Candara"/>
                <a:cs typeface="Candara"/>
              </a:rPr>
              <a:t>do</a:t>
            </a:r>
            <a:r>
              <a:rPr lang="zh-CN" altLang="en-US" sz="1400" dirty="0" smtClean="0">
                <a:latin typeface="Candara"/>
                <a:cs typeface="Candara"/>
              </a:rPr>
              <a:t> </a:t>
            </a:r>
            <a:r>
              <a:rPr lang="en-US" altLang="zh-CN" sz="1400" dirty="0" smtClean="0">
                <a:latin typeface="Candara"/>
                <a:cs typeface="Candara"/>
              </a:rPr>
              <a:t>VMI</a:t>
            </a:r>
            <a:r>
              <a:rPr lang="zh-CN" altLang="en-US" sz="1400" dirty="0" smtClean="0">
                <a:latin typeface="Candara"/>
                <a:cs typeface="Candara"/>
              </a:rPr>
              <a:t> </a:t>
            </a:r>
            <a:r>
              <a:rPr lang="en-US" altLang="zh-CN" sz="1400" dirty="0" smtClean="0">
                <a:latin typeface="Candara"/>
                <a:cs typeface="Candara"/>
              </a:rPr>
              <a:t>check</a:t>
            </a:r>
            <a:endParaRPr lang="en-US" sz="1400" dirty="0">
              <a:latin typeface="Candara"/>
              <a:cs typeface="Candara"/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4542745" y="1376189"/>
            <a:ext cx="2054086" cy="30777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400" dirty="0" smtClean="0">
                <a:latin typeface="Candara"/>
                <a:cs typeface="Candara"/>
              </a:rPr>
              <a:t>Data</a:t>
            </a:r>
            <a:r>
              <a:rPr lang="zh-CN" altLang="en-US" sz="1400" dirty="0" smtClean="0">
                <a:latin typeface="Candara"/>
                <a:cs typeface="Candara"/>
              </a:rPr>
              <a:t> </a:t>
            </a:r>
            <a:r>
              <a:rPr lang="en-US" sz="1400" dirty="0" smtClean="0">
                <a:latin typeface="Candara"/>
                <a:cs typeface="Candara"/>
              </a:rPr>
              <a:t>to</a:t>
            </a:r>
            <a:r>
              <a:rPr lang="zh-CN" altLang="en-US" sz="1400" dirty="0" smtClean="0">
                <a:latin typeface="Candara"/>
                <a:cs typeface="Candara"/>
              </a:rPr>
              <a:t> </a:t>
            </a:r>
            <a:r>
              <a:rPr lang="en-US" altLang="zh-CN" sz="1400" dirty="0" smtClean="0">
                <a:latin typeface="Candara"/>
                <a:cs typeface="Candara"/>
              </a:rPr>
              <a:t>check</a:t>
            </a:r>
            <a:r>
              <a:rPr lang="zh-CN" altLang="en-US" sz="1400" dirty="0" smtClean="0">
                <a:latin typeface="Candara"/>
                <a:cs typeface="Candara"/>
              </a:rPr>
              <a:t> </a:t>
            </a:r>
            <a:r>
              <a:rPr lang="en-US" altLang="zh-CN" sz="1400" dirty="0" smtClean="0">
                <a:latin typeface="Candara"/>
                <a:cs typeface="Candara"/>
              </a:rPr>
              <a:t>consistency</a:t>
            </a:r>
            <a:endParaRPr lang="en-US" sz="1400" dirty="0">
              <a:latin typeface="Candara"/>
              <a:cs typeface="Candara"/>
            </a:endParaRPr>
          </a:p>
        </p:txBody>
      </p:sp>
      <p:sp>
        <p:nvSpPr>
          <p:cNvPr id="142" name="Rectangle 141"/>
          <p:cNvSpPr/>
          <p:nvPr/>
        </p:nvSpPr>
        <p:spPr>
          <a:xfrm>
            <a:off x="6970784" y="1654849"/>
            <a:ext cx="239889" cy="239889"/>
          </a:xfrm>
          <a:prstGeom prst="rect">
            <a:avLst/>
          </a:prstGeom>
          <a:solidFill>
            <a:srgbClr val="FFAF19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Rectangle 143"/>
          <p:cNvSpPr/>
          <p:nvPr/>
        </p:nvSpPr>
        <p:spPr>
          <a:xfrm>
            <a:off x="7210673" y="1654849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Rectangle 144"/>
          <p:cNvSpPr/>
          <p:nvPr/>
        </p:nvSpPr>
        <p:spPr>
          <a:xfrm>
            <a:off x="7450725" y="1655136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Rectangle 145"/>
          <p:cNvSpPr/>
          <p:nvPr/>
        </p:nvSpPr>
        <p:spPr>
          <a:xfrm>
            <a:off x="7690614" y="1653209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Rectangle 146"/>
          <p:cNvSpPr/>
          <p:nvPr/>
        </p:nvSpPr>
        <p:spPr>
          <a:xfrm>
            <a:off x="7930503" y="1653209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Rectangle 147"/>
          <p:cNvSpPr/>
          <p:nvPr/>
        </p:nvSpPr>
        <p:spPr>
          <a:xfrm>
            <a:off x="6970784" y="1894738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Rectangle 148"/>
          <p:cNvSpPr/>
          <p:nvPr/>
        </p:nvSpPr>
        <p:spPr>
          <a:xfrm>
            <a:off x="7210673" y="1894738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Rectangle 149"/>
          <p:cNvSpPr/>
          <p:nvPr/>
        </p:nvSpPr>
        <p:spPr>
          <a:xfrm>
            <a:off x="7450725" y="1895025"/>
            <a:ext cx="239889" cy="239889"/>
          </a:xfrm>
          <a:prstGeom prst="rect">
            <a:avLst/>
          </a:prstGeom>
          <a:solidFill>
            <a:srgbClr val="FFAF19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Rectangle 150"/>
          <p:cNvSpPr/>
          <p:nvPr/>
        </p:nvSpPr>
        <p:spPr>
          <a:xfrm>
            <a:off x="7690614" y="1893098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Rectangle 151"/>
          <p:cNvSpPr/>
          <p:nvPr/>
        </p:nvSpPr>
        <p:spPr>
          <a:xfrm>
            <a:off x="7930503" y="1893098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Rectangle 152"/>
          <p:cNvSpPr/>
          <p:nvPr/>
        </p:nvSpPr>
        <p:spPr>
          <a:xfrm>
            <a:off x="6970784" y="2277664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Rectangle 153"/>
          <p:cNvSpPr/>
          <p:nvPr/>
        </p:nvSpPr>
        <p:spPr>
          <a:xfrm>
            <a:off x="7210673" y="2277664"/>
            <a:ext cx="239889" cy="239889"/>
          </a:xfrm>
          <a:prstGeom prst="rect">
            <a:avLst/>
          </a:prstGeom>
          <a:solidFill>
            <a:srgbClr val="FFAF19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Rectangle 154"/>
          <p:cNvSpPr/>
          <p:nvPr/>
        </p:nvSpPr>
        <p:spPr>
          <a:xfrm>
            <a:off x="7450725" y="2277951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Rectangle 155"/>
          <p:cNvSpPr/>
          <p:nvPr/>
        </p:nvSpPr>
        <p:spPr>
          <a:xfrm>
            <a:off x="7690614" y="2276024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Rectangle 156"/>
          <p:cNvSpPr/>
          <p:nvPr/>
        </p:nvSpPr>
        <p:spPr>
          <a:xfrm>
            <a:off x="7930503" y="2276024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8" name="TextBox 157"/>
          <p:cNvSpPr txBox="1"/>
          <p:nvPr/>
        </p:nvSpPr>
        <p:spPr>
          <a:xfrm>
            <a:off x="7048521" y="1586601"/>
            <a:ext cx="13156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dirty="0" smtClean="0">
                <a:latin typeface="Candara"/>
                <a:cs typeface="Candara"/>
              </a:rPr>
              <a:t>5</a:t>
            </a:r>
            <a:endParaRPr lang="en-US" dirty="0">
              <a:latin typeface="Candara"/>
              <a:cs typeface="Candara"/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7513605" y="1831085"/>
            <a:ext cx="13156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>
                <a:latin typeface="Candara"/>
                <a:cs typeface="Candara"/>
              </a:rPr>
              <a:t>4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8238608" y="1712326"/>
            <a:ext cx="386861" cy="3049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400" dirty="0" smtClean="0">
                <a:latin typeface="Candara"/>
                <a:cs typeface="Candara"/>
              </a:rPr>
              <a:t>tasks</a:t>
            </a:r>
            <a:endParaRPr lang="en-US" sz="1400" dirty="0">
              <a:latin typeface="Candara"/>
              <a:cs typeface="Candara"/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8255716" y="2230369"/>
            <a:ext cx="773037" cy="3049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400" dirty="0" smtClean="0">
                <a:latin typeface="Candara"/>
                <a:cs typeface="Candara"/>
              </a:rPr>
              <a:t>runqueue</a:t>
            </a:r>
            <a:endParaRPr lang="en-US" sz="1400" dirty="0">
              <a:latin typeface="Candara"/>
              <a:cs typeface="Candara"/>
            </a:endParaRPr>
          </a:p>
        </p:txBody>
      </p:sp>
      <p:sp>
        <p:nvSpPr>
          <p:cNvPr id="162" name="TextBox 161"/>
          <p:cNvSpPr txBox="1"/>
          <p:nvPr/>
        </p:nvSpPr>
        <p:spPr>
          <a:xfrm>
            <a:off x="7277180" y="2211078"/>
            <a:ext cx="13156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dirty="0" smtClean="0">
                <a:latin typeface="Candara"/>
                <a:cs typeface="Candara"/>
              </a:rPr>
              <a:t>4</a:t>
            </a:r>
            <a:endParaRPr lang="en-US" dirty="0">
              <a:latin typeface="Candara"/>
              <a:cs typeface="Candara"/>
            </a:endParaRPr>
          </a:p>
        </p:txBody>
      </p:sp>
      <p:sp>
        <p:nvSpPr>
          <p:cNvPr id="163" name="Rectangle 162"/>
          <p:cNvSpPr/>
          <p:nvPr/>
        </p:nvSpPr>
        <p:spPr>
          <a:xfrm>
            <a:off x="4722260" y="1995635"/>
            <a:ext cx="1043902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165" name="TextBox 164"/>
          <p:cNvSpPr txBox="1"/>
          <p:nvPr/>
        </p:nvSpPr>
        <p:spPr>
          <a:xfrm flipH="1">
            <a:off x="6130677" y="2208780"/>
            <a:ext cx="41027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 smtClean="0">
                <a:latin typeface="Candara"/>
                <a:cs typeface="Candara"/>
              </a:rPr>
              <a:t>A6</a:t>
            </a:r>
            <a:endParaRPr lang="en-US" dirty="0">
              <a:latin typeface="Candara"/>
              <a:cs typeface="Candara"/>
            </a:endParaRPr>
          </a:p>
        </p:txBody>
      </p:sp>
      <p:sp>
        <p:nvSpPr>
          <p:cNvPr id="167" name="Rectangle 166"/>
          <p:cNvSpPr/>
          <p:nvPr/>
        </p:nvSpPr>
        <p:spPr>
          <a:xfrm>
            <a:off x="5975457" y="2481598"/>
            <a:ext cx="551383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9" name="Rectangle 168"/>
          <p:cNvSpPr/>
          <p:nvPr/>
        </p:nvSpPr>
        <p:spPr>
          <a:xfrm>
            <a:off x="5975457" y="2721366"/>
            <a:ext cx="551383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1" name="TextBox 170"/>
          <p:cNvSpPr txBox="1"/>
          <p:nvPr/>
        </p:nvSpPr>
        <p:spPr>
          <a:xfrm>
            <a:off x="6192519" y="2411109"/>
            <a:ext cx="13156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dirty="0" smtClean="0">
                <a:latin typeface="Candara"/>
                <a:cs typeface="Candara"/>
              </a:rPr>
              <a:t>4</a:t>
            </a:r>
            <a:endParaRPr lang="en-US" dirty="0">
              <a:latin typeface="Candara"/>
              <a:cs typeface="Candara"/>
            </a:endParaRPr>
          </a:p>
        </p:txBody>
      </p:sp>
      <p:sp>
        <p:nvSpPr>
          <p:cNvPr id="173" name="TextBox 172"/>
          <p:cNvSpPr txBox="1"/>
          <p:nvPr/>
        </p:nvSpPr>
        <p:spPr>
          <a:xfrm>
            <a:off x="6135504" y="2691610"/>
            <a:ext cx="39046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 smtClean="0">
                <a:latin typeface="Candara"/>
                <a:cs typeface="Candara"/>
              </a:rPr>
              <a:t>A7</a:t>
            </a:r>
            <a:endParaRPr lang="en-US" dirty="0">
              <a:latin typeface="Candara"/>
              <a:cs typeface="Candara"/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6199575" y="2913626"/>
            <a:ext cx="13156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dirty="0" smtClean="0">
                <a:latin typeface="Candara"/>
                <a:cs typeface="Candara"/>
              </a:rPr>
              <a:t>4</a:t>
            </a:r>
            <a:endParaRPr lang="en-US" dirty="0">
              <a:latin typeface="Candara"/>
              <a:cs typeface="Candara"/>
            </a:endParaRPr>
          </a:p>
        </p:txBody>
      </p:sp>
      <p:sp>
        <p:nvSpPr>
          <p:cNvPr id="185" name="Rectangle 184"/>
          <p:cNvSpPr/>
          <p:nvPr/>
        </p:nvSpPr>
        <p:spPr>
          <a:xfrm>
            <a:off x="5974589" y="2969729"/>
            <a:ext cx="551383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6" name="TextBox 185"/>
          <p:cNvSpPr txBox="1"/>
          <p:nvPr/>
        </p:nvSpPr>
        <p:spPr>
          <a:xfrm>
            <a:off x="4844434" y="2455328"/>
            <a:ext cx="924549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 smtClean="0">
                <a:latin typeface="Candara"/>
                <a:cs typeface="Candara"/>
              </a:rPr>
              <a:t>Address 3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187" name="Rectangle 186"/>
          <p:cNvSpPr/>
          <p:nvPr/>
        </p:nvSpPr>
        <p:spPr>
          <a:xfrm>
            <a:off x="4722260" y="2715296"/>
            <a:ext cx="1043902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188" name="TextBox 187"/>
          <p:cNvSpPr txBox="1"/>
          <p:nvPr/>
        </p:nvSpPr>
        <p:spPr>
          <a:xfrm>
            <a:off x="4838326" y="2695128"/>
            <a:ext cx="925015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 smtClean="0">
                <a:latin typeface="Candara"/>
                <a:cs typeface="Candara"/>
              </a:rPr>
              <a:t>Address 4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192" name="Rectangle 191"/>
          <p:cNvSpPr/>
          <p:nvPr/>
        </p:nvSpPr>
        <p:spPr>
          <a:xfrm>
            <a:off x="4719439" y="2472588"/>
            <a:ext cx="1043902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193" name="Rectangle 192"/>
          <p:cNvSpPr/>
          <p:nvPr/>
        </p:nvSpPr>
        <p:spPr>
          <a:xfrm>
            <a:off x="4719439" y="2952362"/>
            <a:ext cx="1043902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4835505" y="2932194"/>
            <a:ext cx="925015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 smtClean="0">
                <a:latin typeface="Candara"/>
                <a:cs typeface="Candara"/>
              </a:rPr>
              <a:t>Address 5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195" name="Rectangle 194"/>
          <p:cNvSpPr/>
          <p:nvPr/>
        </p:nvSpPr>
        <p:spPr>
          <a:xfrm>
            <a:off x="4484781" y="2464817"/>
            <a:ext cx="239889" cy="239889"/>
          </a:xfrm>
          <a:prstGeom prst="rect">
            <a:avLst/>
          </a:prstGeom>
          <a:solidFill>
            <a:srgbClr val="FFAF19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6" name="Rectangle 195"/>
          <p:cNvSpPr/>
          <p:nvPr/>
        </p:nvSpPr>
        <p:spPr>
          <a:xfrm>
            <a:off x="4484781" y="2946553"/>
            <a:ext cx="239889" cy="239889"/>
          </a:xfrm>
          <a:prstGeom prst="rect">
            <a:avLst/>
          </a:prstGeom>
          <a:solidFill>
            <a:srgbClr val="FFAF19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7" name="Rectangle 196"/>
          <p:cNvSpPr/>
          <p:nvPr/>
        </p:nvSpPr>
        <p:spPr>
          <a:xfrm>
            <a:off x="3512071" y="2247276"/>
            <a:ext cx="437445" cy="24512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198" name="TextBox 197"/>
          <p:cNvSpPr txBox="1"/>
          <p:nvPr/>
        </p:nvSpPr>
        <p:spPr>
          <a:xfrm>
            <a:off x="3660869" y="2186037"/>
            <a:ext cx="13156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dirty="0" smtClean="0">
                <a:latin typeface="Candara"/>
                <a:cs typeface="Candara"/>
              </a:rPr>
              <a:t>4</a:t>
            </a:r>
            <a:endParaRPr lang="en-US" dirty="0">
              <a:latin typeface="Candara"/>
              <a:cs typeface="Candara"/>
            </a:endParaRPr>
          </a:p>
        </p:txBody>
      </p:sp>
      <p:sp>
        <p:nvSpPr>
          <p:cNvPr id="199" name="TextBox 198"/>
          <p:cNvSpPr txBox="1"/>
          <p:nvPr/>
        </p:nvSpPr>
        <p:spPr>
          <a:xfrm>
            <a:off x="3245707" y="2548957"/>
            <a:ext cx="1111580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600" dirty="0">
                <a:latin typeface="Candara"/>
                <a:cs typeface="Candara"/>
              </a:rPr>
              <a:t>r</a:t>
            </a:r>
            <a:r>
              <a:rPr lang="en-US" sz="1600" dirty="0" smtClean="0">
                <a:latin typeface="Candara"/>
                <a:cs typeface="Candara"/>
              </a:rPr>
              <a:t>un</a:t>
            </a:r>
            <a:r>
              <a:rPr lang="en-US" altLang="zh-CN" sz="1600" dirty="0" smtClean="0">
                <a:latin typeface="Candara"/>
                <a:cs typeface="Candara"/>
              </a:rPr>
              <a:t>-</a:t>
            </a:r>
            <a:r>
              <a:rPr lang="en-US" sz="1600" dirty="0" smtClean="0">
                <a:latin typeface="Candara"/>
                <a:cs typeface="Candara"/>
              </a:rPr>
              <a:t>task’</a:t>
            </a:r>
            <a:r>
              <a:rPr lang="zh-CN" altLang="en-US" sz="1600" dirty="0" smtClean="0">
                <a:latin typeface="Candara"/>
                <a:cs typeface="Candara"/>
              </a:rPr>
              <a:t> </a:t>
            </a:r>
            <a:r>
              <a:rPr lang="en-US" altLang="zh-CN" sz="1600" dirty="0" smtClean="0">
                <a:latin typeface="Candara"/>
                <a:cs typeface="Candara"/>
              </a:rPr>
              <a:t>pid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200" name="Rectangle 199"/>
          <p:cNvSpPr/>
          <p:nvPr/>
        </p:nvSpPr>
        <p:spPr>
          <a:xfrm>
            <a:off x="3519652" y="2912865"/>
            <a:ext cx="437445" cy="24512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201" name="TextBox 200"/>
          <p:cNvSpPr txBox="1"/>
          <p:nvPr/>
        </p:nvSpPr>
        <p:spPr>
          <a:xfrm>
            <a:off x="3674236" y="2852724"/>
            <a:ext cx="13156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dirty="0" smtClean="0">
                <a:latin typeface="Candara"/>
                <a:cs typeface="Candara"/>
              </a:rPr>
              <a:t>4</a:t>
            </a:r>
            <a:endParaRPr lang="en-US" dirty="0">
              <a:latin typeface="Candara"/>
              <a:cs typeface="Candara"/>
            </a:endParaRPr>
          </a:p>
        </p:txBody>
      </p:sp>
      <p:cxnSp>
        <p:nvCxnSpPr>
          <p:cNvPr id="202" name="Straight Connector 201"/>
          <p:cNvCxnSpPr/>
          <p:nvPr/>
        </p:nvCxnSpPr>
        <p:spPr>
          <a:xfrm>
            <a:off x="6785850" y="1361249"/>
            <a:ext cx="0" cy="2053640"/>
          </a:xfrm>
          <a:prstGeom prst="line">
            <a:avLst/>
          </a:prstGeom>
          <a:ln w="3175" cmpd="sng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3" name="Straight Connector 202"/>
          <p:cNvCxnSpPr/>
          <p:nvPr/>
        </p:nvCxnSpPr>
        <p:spPr>
          <a:xfrm>
            <a:off x="4351211" y="1475543"/>
            <a:ext cx="0" cy="1939346"/>
          </a:xfrm>
          <a:prstGeom prst="line">
            <a:avLst/>
          </a:prstGeom>
          <a:ln w="3175" cmpd="sng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4" name="Straight Arrow Connector 203"/>
          <p:cNvCxnSpPr/>
          <p:nvPr/>
        </p:nvCxnSpPr>
        <p:spPr>
          <a:xfrm flipH="1">
            <a:off x="6526840" y="2831106"/>
            <a:ext cx="615004" cy="11155"/>
          </a:xfrm>
          <a:prstGeom prst="straightConnector1">
            <a:avLst/>
          </a:prstGeom>
          <a:solidFill>
            <a:schemeClr val="bg1">
              <a:lumMod val="75000"/>
            </a:schemeClr>
          </a:solidFill>
          <a:ln w="3175" cmpd="sng">
            <a:solidFill>
              <a:srgbClr val="000000"/>
            </a:solidFill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" name="TextBox 101"/>
          <p:cNvSpPr txBox="1"/>
          <p:nvPr/>
        </p:nvSpPr>
        <p:spPr>
          <a:xfrm>
            <a:off x="3189112" y="948849"/>
            <a:ext cx="3441514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2000" b="1" dirty="0" smtClean="0">
                <a:latin typeface="Candara"/>
                <a:cs typeface="Candara"/>
              </a:rPr>
              <a:t>VMI</a:t>
            </a:r>
            <a:r>
              <a:rPr lang="zh-CN" altLang="en-US" sz="2000" b="1" dirty="0" smtClean="0">
                <a:latin typeface="Candara"/>
                <a:cs typeface="Candara"/>
              </a:rPr>
              <a:t> </a:t>
            </a:r>
            <a:r>
              <a:rPr lang="en-US" altLang="zh-CN" sz="2000" b="1" dirty="0">
                <a:latin typeface="Candara"/>
                <a:cs typeface="Candara"/>
              </a:rPr>
              <a:t>T</a:t>
            </a:r>
            <a:r>
              <a:rPr lang="en-US" altLang="zh-CN" sz="2000" b="1" dirty="0" smtClean="0">
                <a:latin typeface="Candara"/>
                <a:cs typeface="Candara"/>
              </a:rPr>
              <a:t>ool’s</a:t>
            </a:r>
            <a:r>
              <a:rPr lang="zh-CN" altLang="en-US" sz="2000" b="1" dirty="0" smtClean="0">
                <a:latin typeface="Candara"/>
                <a:cs typeface="Candara"/>
              </a:rPr>
              <a:t> </a:t>
            </a:r>
            <a:r>
              <a:rPr lang="en-US" altLang="zh-CN" sz="2000" b="1" dirty="0" smtClean="0">
                <a:latin typeface="Candara"/>
                <a:cs typeface="Candara"/>
              </a:rPr>
              <a:t>Memory</a:t>
            </a:r>
            <a:endParaRPr lang="en-US" sz="2000" b="1" dirty="0">
              <a:latin typeface="Candara"/>
              <a:cs typeface="Candara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6954488" y="950278"/>
            <a:ext cx="2074265" cy="707886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2000" b="1" dirty="0" smtClean="0">
                <a:latin typeface="Candara"/>
                <a:cs typeface="Candara"/>
              </a:rPr>
              <a:t>Guest</a:t>
            </a:r>
            <a:r>
              <a:rPr lang="zh-CN" altLang="en-US" sz="2000" b="1" dirty="0" smtClean="0">
                <a:latin typeface="Candara"/>
                <a:cs typeface="Candara"/>
              </a:rPr>
              <a:t> </a:t>
            </a:r>
            <a:r>
              <a:rPr lang="en-US" altLang="zh-CN" sz="2000" b="1" dirty="0" smtClean="0">
                <a:latin typeface="Candara"/>
                <a:cs typeface="Candara"/>
              </a:rPr>
              <a:t>VM’s</a:t>
            </a:r>
            <a:r>
              <a:rPr lang="zh-CN" altLang="en-US" sz="2000" b="1" dirty="0" smtClean="0">
                <a:latin typeface="Candara"/>
                <a:cs typeface="Candara"/>
              </a:rPr>
              <a:t> </a:t>
            </a:r>
            <a:r>
              <a:rPr lang="en-US" altLang="zh-CN" sz="2000" b="1" dirty="0" smtClean="0">
                <a:latin typeface="Candara"/>
                <a:cs typeface="Candara"/>
              </a:rPr>
              <a:t>Memory</a:t>
            </a:r>
            <a:endParaRPr lang="en-US" sz="2000" b="1" dirty="0">
              <a:latin typeface="Candara"/>
              <a:cs typeface="Candara"/>
            </a:endParaRPr>
          </a:p>
        </p:txBody>
      </p:sp>
      <p:sp>
        <p:nvSpPr>
          <p:cNvPr id="104" name="Rectangle 103"/>
          <p:cNvSpPr/>
          <p:nvPr/>
        </p:nvSpPr>
        <p:spPr>
          <a:xfrm>
            <a:off x="3674249" y="5496745"/>
            <a:ext cx="3747946" cy="113547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95981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Rounded Rectangle 117"/>
          <p:cNvSpPr/>
          <p:nvPr/>
        </p:nvSpPr>
        <p:spPr>
          <a:xfrm>
            <a:off x="358560" y="3323632"/>
            <a:ext cx="1778000" cy="663223"/>
          </a:xfrm>
          <a:prstGeom prst="roundRect">
            <a:avLst/>
          </a:prstGeom>
          <a:solidFill>
            <a:schemeClr val="accent3">
              <a:lumMod val="60000"/>
              <a:lumOff val="40000"/>
              <a:alpha val="25000"/>
            </a:schemeClr>
          </a:solidFill>
          <a:ln w="28575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latin typeface="Candara"/>
                <a:cs typeface="Candara"/>
              </a:rPr>
              <a:t>Consistency</a:t>
            </a:r>
            <a:r>
              <a:rPr lang="zh-CN" altLang="en-US" sz="2000" dirty="0" smtClean="0">
                <a:solidFill>
                  <a:schemeClr val="tx1"/>
                </a:solidFill>
                <a:latin typeface="Candara"/>
                <a:cs typeface="Candara"/>
              </a:rPr>
              <a:t> </a:t>
            </a:r>
            <a:r>
              <a:rPr lang="en-US" altLang="zh-CN" sz="2000" dirty="0">
                <a:solidFill>
                  <a:schemeClr val="tx1"/>
                </a:solidFill>
                <a:latin typeface="Candara"/>
                <a:cs typeface="Candara"/>
              </a:rPr>
              <a:t>C</a:t>
            </a:r>
            <a:r>
              <a:rPr lang="en-US" altLang="zh-CN" sz="2000" dirty="0" smtClean="0">
                <a:solidFill>
                  <a:schemeClr val="tx1"/>
                </a:solidFill>
                <a:latin typeface="Candara"/>
                <a:cs typeface="Candara"/>
              </a:rPr>
              <a:t>heck</a:t>
            </a:r>
            <a:endParaRPr lang="en-US" sz="20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1252898" y="2427112"/>
            <a:ext cx="0" cy="888998"/>
          </a:xfrm>
          <a:prstGeom prst="straightConnector1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206022" y="2884994"/>
            <a:ext cx="2220921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Rounded Rectangle 43"/>
          <p:cNvSpPr/>
          <p:nvPr/>
        </p:nvSpPr>
        <p:spPr>
          <a:xfrm>
            <a:off x="363898" y="1763889"/>
            <a:ext cx="1778000" cy="663223"/>
          </a:xfrm>
          <a:prstGeom prst="roundRect">
            <a:avLst/>
          </a:prstGeom>
          <a:solidFill>
            <a:srgbClr val="FF4160">
              <a:alpha val="25000"/>
            </a:srgbClr>
          </a:solidFill>
          <a:ln w="28575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 smtClean="0">
                <a:solidFill>
                  <a:schemeClr val="tx1"/>
                </a:solidFill>
                <a:latin typeface="Candara"/>
                <a:cs typeface="Candara"/>
              </a:rPr>
              <a:t>Retrieve VM</a:t>
            </a:r>
            <a:r>
              <a:rPr lang="zh-CN" altLang="en-US" sz="2000" dirty="0" smtClean="0">
                <a:solidFill>
                  <a:schemeClr val="tx1"/>
                </a:solidFill>
                <a:latin typeface="Candara"/>
                <a:cs typeface="Candara"/>
              </a:rPr>
              <a:t> </a:t>
            </a:r>
            <a:r>
              <a:rPr lang="en-US" altLang="zh-CN" sz="2000" dirty="0" smtClean="0">
                <a:solidFill>
                  <a:schemeClr val="tx1"/>
                </a:solidFill>
                <a:latin typeface="Candara"/>
                <a:cs typeface="Candara"/>
              </a:rPr>
              <a:t>States</a:t>
            </a:r>
            <a:endParaRPr lang="en-US" sz="20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grpSp>
        <p:nvGrpSpPr>
          <p:cNvPr id="77" name="Group 76"/>
          <p:cNvGrpSpPr/>
          <p:nvPr/>
        </p:nvGrpSpPr>
        <p:grpSpPr>
          <a:xfrm>
            <a:off x="84499" y="3986855"/>
            <a:ext cx="2342444" cy="2494839"/>
            <a:chOff x="3203223" y="3979333"/>
            <a:chExt cx="2342444" cy="2494839"/>
          </a:xfrm>
        </p:grpSpPr>
        <p:grpSp>
          <p:nvGrpSpPr>
            <p:cNvPr id="78" name="Group 77"/>
            <p:cNvGrpSpPr/>
            <p:nvPr/>
          </p:nvGrpSpPr>
          <p:grpSpPr>
            <a:xfrm>
              <a:off x="3203223" y="4445000"/>
              <a:ext cx="2342444" cy="1128888"/>
              <a:chOff x="3189112" y="4402667"/>
              <a:chExt cx="2342444" cy="1128888"/>
            </a:xfrm>
          </p:grpSpPr>
          <p:sp>
            <p:nvSpPr>
              <p:cNvPr id="123" name="Diamond 122"/>
              <p:cNvSpPr/>
              <p:nvPr/>
            </p:nvSpPr>
            <p:spPr>
              <a:xfrm>
                <a:off x="3189112" y="4402667"/>
                <a:ext cx="2342444" cy="1044222"/>
              </a:xfrm>
              <a:prstGeom prst="diamond">
                <a:avLst/>
              </a:prstGeom>
              <a:noFill/>
              <a:ln w="28575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  <a:latin typeface="Candara"/>
                  <a:cs typeface="Candara"/>
                </a:endParaRPr>
              </a:p>
            </p:txBody>
          </p:sp>
          <p:sp>
            <p:nvSpPr>
              <p:cNvPr id="124" name="TextBox 123"/>
              <p:cNvSpPr txBox="1"/>
              <p:nvPr/>
            </p:nvSpPr>
            <p:spPr>
              <a:xfrm>
                <a:off x="3553179" y="4700558"/>
                <a:ext cx="1608666" cy="83099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dirty="0">
                    <a:latin typeface="Candara"/>
                    <a:cs typeface="Candara"/>
                  </a:rPr>
                  <a:t>Transaction</a:t>
                </a:r>
                <a:r>
                  <a:rPr lang="zh-CN" altLang="en-US" dirty="0">
                    <a:latin typeface="Candara"/>
                    <a:cs typeface="Candara"/>
                  </a:rPr>
                  <a:t> </a:t>
                </a:r>
                <a:r>
                  <a:rPr lang="en-US" altLang="zh-CN" dirty="0" smtClean="0">
                    <a:latin typeface="Candara"/>
                    <a:cs typeface="Candara"/>
                  </a:rPr>
                  <a:t>End</a:t>
                </a:r>
                <a:r>
                  <a:rPr lang="zh-CN" altLang="en-US" dirty="0" smtClean="0">
                    <a:latin typeface="Candara"/>
                    <a:cs typeface="Candara"/>
                  </a:rPr>
                  <a:t> </a:t>
                </a:r>
                <a:endParaRPr lang="en-US" altLang="zh-CN" dirty="0" smtClean="0">
                  <a:latin typeface="Candara"/>
                  <a:cs typeface="Candara"/>
                </a:endParaRPr>
              </a:p>
              <a:p>
                <a:pPr algn="ctr"/>
                <a:r>
                  <a:rPr lang="en-US" altLang="zh-CN" dirty="0" smtClean="0">
                    <a:latin typeface="Candara"/>
                    <a:cs typeface="Candara"/>
                  </a:rPr>
                  <a:t>Normally?</a:t>
                </a:r>
                <a:endParaRPr lang="en-US" dirty="0">
                  <a:latin typeface="Candara"/>
                  <a:cs typeface="Candara"/>
                </a:endParaRPr>
              </a:p>
              <a:p>
                <a:endParaRPr lang="en-US" dirty="0"/>
              </a:p>
            </p:txBody>
          </p:sp>
        </p:grpSp>
        <p:cxnSp>
          <p:nvCxnSpPr>
            <p:cNvPr id="82" name="Straight Arrow Connector 81"/>
            <p:cNvCxnSpPr>
              <a:endCxn id="123" idx="0"/>
            </p:cNvCxnSpPr>
            <p:nvPr/>
          </p:nvCxnSpPr>
          <p:spPr>
            <a:xfrm>
              <a:off x="4371622" y="3979333"/>
              <a:ext cx="2823" cy="465667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9" name="Group 98"/>
            <p:cNvGrpSpPr/>
            <p:nvPr/>
          </p:nvGrpSpPr>
          <p:grpSpPr>
            <a:xfrm>
              <a:off x="3482622" y="5531555"/>
              <a:ext cx="1778000" cy="942617"/>
              <a:chOff x="3482622" y="5531555"/>
              <a:chExt cx="1778000" cy="942617"/>
            </a:xfrm>
          </p:grpSpPr>
          <p:sp>
            <p:nvSpPr>
              <p:cNvPr id="107" name="Rounded Rectangle 106"/>
              <p:cNvSpPr/>
              <p:nvPr/>
            </p:nvSpPr>
            <p:spPr>
              <a:xfrm>
                <a:off x="3482622" y="6025438"/>
                <a:ext cx="1778000" cy="448734"/>
              </a:xfrm>
              <a:prstGeom prst="roundRect">
                <a:avLst/>
              </a:prstGeom>
              <a:noFill/>
              <a:ln w="28575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  <a:latin typeface="Candara"/>
                    <a:cs typeface="Candara"/>
                  </a:rPr>
                  <a:t>VMI</a:t>
                </a:r>
                <a:r>
                  <a:rPr lang="zh-CN" altLang="en-US" sz="2000" dirty="0" smtClean="0">
                    <a:solidFill>
                      <a:schemeClr val="tx1"/>
                    </a:solidFill>
                    <a:latin typeface="Candara"/>
                    <a:cs typeface="Candara"/>
                  </a:rPr>
                  <a:t> </a:t>
                </a:r>
                <a:r>
                  <a:rPr lang="en-US" altLang="zh-CN" sz="2000" dirty="0">
                    <a:solidFill>
                      <a:schemeClr val="tx1"/>
                    </a:solidFill>
                    <a:latin typeface="Candara"/>
                    <a:cs typeface="Candara"/>
                  </a:rPr>
                  <a:t>C</a:t>
                </a:r>
                <a:r>
                  <a:rPr lang="en-US" altLang="zh-CN" sz="2000" dirty="0" smtClean="0">
                    <a:solidFill>
                      <a:schemeClr val="tx1"/>
                    </a:solidFill>
                    <a:latin typeface="Candara"/>
                    <a:cs typeface="Candara"/>
                  </a:rPr>
                  <a:t>heck</a:t>
                </a:r>
                <a:endParaRPr lang="en-US" sz="2000" dirty="0">
                  <a:solidFill>
                    <a:schemeClr val="tx1"/>
                  </a:solidFill>
                  <a:latin typeface="Candara"/>
                  <a:cs typeface="Candara"/>
                </a:endParaRPr>
              </a:p>
            </p:txBody>
          </p:sp>
          <p:cxnSp>
            <p:nvCxnSpPr>
              <p:cNvPr id="121" name="Straight Arrow Connector 120"/>
              <p:cNvCxnSpPr>
                <a:endCxn id="107" idx="0"/>
              </p:cNvCxnSpPr>
              <p:nvPr/>
            </p:nvCxnSpPr>
            <p:spPr>
              <a:xfrm>
                <a:off x="4371622" y="5531555"/>
                <a:ext cx="0" cy="493883"/>
              </a:xfrm>
              <a:prstGeom prst="straightConnector1">
                <a:avLst/>
              </a:prstGeom>
              <a:ln>
                <a:solidFill>
                  <a:srgbClr val="00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2" name="TextBox 121"/>
              <p:cNvSpPr txBox="1"/>
              <p:nvPr/>
            </p:nvSpPr>
            <p:spPr>
              <a:xfrm>
                <a:off x="4374445" y="5573888"/>
                <a:ext cx="21731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b="1" dirty="0" smtClean="0">
                    <a:latin typeface="Candara"/>
                    <a:cs typeface="Candara"/>
                  </a:rPr>
                  <a:t>Y</a:t>
                </a:r>
                <a:endParaRPr lang="en-US" b="1" dirty="0"/>
              </a:p>
            </p:txBody>
          </p:sp>
        </p:grpSp>
      </p:grpSp>
      <p:grpSp>
        <p:nvGrpSpPr>
          <p:cNvPr id="148" name="Group 147"/>
          <p:cNvGrpSpPr/>
          <p:nvPr/>
        </p:nvGrpSpPr>
        <p:grpSpPr>
          <a:xfrm>
            <a:off x="2117910" y="2095501"/>
            <a:ext cx="618065" cy="3148609"/>
            <a:chOff x="5260622" y="2095501"/>
            <a:chExt cx="618065" cy="3148609"/>
          </a:xfrm>
        </p:grpSpPr>
        <p:cxnSp>
          <p:nvCxnSpPr>
            <p:cNvPr id="149" name="Elbow Connector 148"/>
            <p:cNvCxnSpPr/>
            <p:nvPr/>
          </p:nvCxnSpPr>
          <p:spPr>
            <a:xfrm flipH="1" flipV="1">
              <a:off x="5260622" y="2095501"/>
              <a:ext cx="285045" cy="2871610"/>
            </a:xfrm>
            <a:prstGeom prst="bentConnector3">
              <a:avLst>
                <a:gd name="adj1" fmla="val -144555"/>
              </a:avLst>
            </a:prstGeom>
            <a:ln>
              <a:solidFill>
                <a:schemeClr val="bg1">
                  <a:lumMod val="85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0" name="TextBox 149"/>
            <p:cNvSpPr txBox="1"/>
            <p:nvPr/>
          </p:nvSpPr>
          <p:spPr>
            <a:xfrm>
              <a:off x="5661377" y="4967111"/>
              <a:ext cx="217310" cy="276999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D9D9D9"/>
                  </a:solidFill>
                  <a:latin typeface="Candara"/>
                  <a:cs typeface="Candara"/>
                </a:rPr>
                <a:t>N</a:t>
              </a:r>
              <a:endParaRPr lang="en-US" b="1" dirty="0">
                <a:solidFill>
                  <a:srgbClr val="D9D9D9"/>
                </a:solidFill>
              </a:endParaRPr>
            </a:p>
          </p:txBody>
        </p:sp>
      </p:grpSp>
      <p:sp>
        <p:nvSpPr>
          <p:cNvPr id="116" name="Title 1"/>
          <p:cNvSpPr>
            <a:spLocks noGrp="1"/>
          </p:cNvSpPr>
          <p:nvPr>
            <p:ph type="title"/>
          </p:nvPr>
        </p:nvSpPr>
        <p:spPr>
          <a:xfrm>
            <a:off x="457200" y="6529"/>
            <a:ext cx="82296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>
                <a:solidFill>
                  <a:srgbClr val="00B0F0"/>
                </a:solidFill>
                <a:latin typeface="Candara"/>
                <a:cs typeface="Candara"/>
              </a:rPr>
              <a:t>Transaction End Normally</a:t>
            </a:r>
          </a:p>
        </p:txBody>
      </p:sp>
      <p:sp>
        <p:nvSpPr>
          <p:cNvPr id="117" name="Rectangle 116"/>
          <p:cNvSpPr/>
          <p:nvPr/>
        </p:nvSpPr>
        <p:spPr>
          <a:xfrm>
            <a:off x="3676269" y="3623407"/>
            <a:ext cx="4783197" cy="1679097"/>
          </a:xfrm>
          <a:prstGeom prst="rect">
            <a:avLst/>
          </a:prstGeom>
          <a:solidFill>
            <a:schemeClr val="bg1">
              <a:lumMod val="85000"/>
              <a:alpha val="25000"/>
            </a:schemeClr>
          </a:solidFill>
          <a:ln w="12700" cmpd="sng">
            <a:solidFill>
              <a:schemeClr val="tx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2400" dirty="0" smtClean="0">
              <a:solidFill>
                <a:schemeClr val="tx1"/>
              </a:solidFill>
              <a:latin typeface="Candara"/>
              <a:ea typeface="微软雅黑"/>
              <a:cs typeface="Candara"/>
            </a:endParaRPr>
          </a:p>
          <a:p>
            <a:pPr algn="ctr"/>
            <a:endParaRPr lang="zh-CN" altLang="en-US" sz="2400" dirty="0">
              <a:solidFill>
                <a:schemeClr val="tx1"/>
              </a:solidFill>
              <a:latin typeface="Candara"/>
              <a:ea typeface="微软雅黑"/>
              <a:cs typeface="Candara"/>
            </a:endParaRPr>
          </a:p>
        </p:txBody>
      </p:sp>
      <p:sp>
        <p:nvSpPr>
          <p:cNvPr id="126" name="Rectangle 125"/>
          <p:cNvSpPr/>
          <p:nvPr/>
        </p:nvSpPr>
        <p:spPr>
          <a:xfrm>
            <a:off x="3676269" y="364806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b="1" dirty="0" err="1">
                <a:latin typeface="Candara"/>
                <a:cs typeface="Candara"/>
              </a:rPr>
              <a:t>foreach</a:t>
            </a:r>
            <a:r>
              <a:rPr lang="en-US" altLang="zh-CN" dirty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sync_state: </a:t>
            </a:r>
            <a:endParaRPr lang="en-US" altLang="zh-CN" dirty="0">
              <a:latin typeface="Candara"/>
              <a:cs typeface="Candara"/>
            </a:endParaRPr>
          </a:p>
          <a:p>
            <a:r>
              <a:rPr lang="en-US" altLang="zh-CN" dirty="0">
                <a:latin typeface="Candara"/>
                <a:cs typeface="Candara"/>
              </a:rPr>
              <a:t>     </a:t>
            </a:r>
            <a:r>
              <a:rPr lang="en-US" altLang="zh-CN" b="1" dirty="0">
                <a:latin typeface="Candara"/>
                <a:cs typeface="Candara"/>
              </a:rPr>
              <a:t>if </a:t>
            </a:r>
            <a:r>
              <a:rPr lang="en-US" altLang="zh-CN" dirty="0">
                <a:latin typeface="Candara"/>
                <a:cs typeface="Candara"/>
              </a:rPr>
              <a:t>sync_state is unavailable, </a:t>
            </a:r>
            <a:r>
              <a:rPr lang="en-US" altLang="zh-CN" b="1" dirty="0">
                <a:latin typeface="Candara"/>
                <a:cs typeface="Candara"/>
              </a:rPr>
              <a:t>then  </a:t>
            </a:r>
            <a:r>
              <a:rPr lang="en-US" altLang="zh-CN" dirty="0">
                <a:latin typeface="Candara"/>
                <a:cs typeface="Candara"/>
              </a:rPr>
              <a:t>_</a:t>
            </a:r>
            <a:r>
              <a:rPr lang="en-US" altLang="zh-CN" dirty="0" err="1">
                <a:latin typeface="Candara"/>
                <a:cs typeface="Candara"/>
              </a:rPr>
              <a:t>xabort</a:t>
            </a:r>
            <a:r>
              <a:rPr lang="en-US" altLang="zh-CN" dirty="0">
                <a:latin typeface="Candara"/>
                <a:cs typeface="Candara"/>
              </a:rPr>
              <a:t>()</a:t>
            </a:r>
            <a:endParaRPr lang="en-US" dirty="0">
              <a:latin typeface="Candara"/>
              <a:cs typeface="Candara"/>
            </a:endParaRPr>
          </a:p>
        </p:txBody>
      </p:sp>
      <p:sp>
        <p:nvSpPr>
          <p:cNvPr id="127" name="Rectangle 126"/>
          <p:cNvSpPr/>
          <p:nvPr/>
        </p:nvSpPr>
        <p:spPr>
          <a:xfrm>
            <a:off x="3676269" y="4257666"/>
            <a:ext cx="47831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 err="1">
                <a:latin typeface="Candara"/>
                <a:cs typeface="Candara"/>
              </a:rPr>
              <a:t>f</a:t>
            </a:r>
            <a:r>
              <a:rPr lang="en-US" altLang="zh-CN" b="1" dirty="0" err="1" smtClean="0">
                <a:latin typeface="Candara"/>
                <a:cs typeface="Candara"/>
              </a:rPr>
              <a:t>oreach</a:t>
            </a:r>
            <a:r>
              <a:rPr lang="en-US" altLang="zh-CN" b="1" dirty="0" smtClean="0">
                <a:latin typeface="Candara"/>
                <a:cs typeface="Candara"/>
              </a:rPr>
              <a:t> </a:t>
            </a:r>
            <a:r>
              <a:rPr lang="en-US" altLang="zh-CN" dirty="0" err="1">
                <a:latin typeface="Candara"/>
                <a:cs typeface="Candara"/>
              </a:rPr>
              <a:t>i</a:t>
            </a:r>
            <a:r>
              <a:rPr lang="en-US" altLang="zh-CN" dirty="0" smtClean="0">
                <a:latin typeface="Candara"/>
                <a:cs typeface="Candara"/>
              </a:rPr>
              <a:t>:</a:t>
            </a:r>
          </a:p>
          <a:p>
            <a:r>
              <a:rPr lang="en-US" altLang="zh-CN" dirty="0" smtClean="0">
                <a:latin typeface="Candara"/>
                <a:cs typeface="Candara"/>
              </a:rPr>
              <a:t>     </a:t>
            </a:r>
            <a:r>
              <a:rPr lang="en-US" altLang="zh-CN" b="1" dirty="0" smtClean="0">
                <a:latin typeface="Candara"/>
                <a:cs typeface="Candara"/>
              </a:rPr>
              <a:t>if *</a:t>
            </a:r>
            <a:r>
              <a:rPr lang="en-US" altLang="zh-CN" dirty="0" smtClean="0">
                <a:latin typeface="Candara"/>
                <a:cs typeface="Candara"/>
              </a:rPr>
              <a:t>(addresses[</a:t>
            </a:r>
            <a:r>
              <a:rPr lang="en-US" altLang="zh-CN" dirty="0" err="1" smtClean="0">
                <a:latin typeface="Candara"/>
                <a:cs typeface="Candara"/>
              </a:rPr>
              <a:t>i</a:t>
            </a:r>
            <a:r>
              <a:rPr lang="en-US" altLang="zh-CN" dirty="0" smtClean="0">
                <a:latin typeface="Candara"/>
                <a:cs typeface="Candara"/>
              </a:rPr>
              <a:t>]) != values[</a:t>
            </a:r>
            <a:r>
              <a:rPr lang="en-US" altLang="zh-CN" dirty="0" err="1" smtClean="0">
                <a:latin typeface="Candara"/>
                <a:cs typeface="Candara"/>
              </a:rPr>
              <a:t>i</a:t>
            </a:r>
            <a:r>
              <a:rPr lang="en-US" altLang="zh-CN" dirty="0" smtClean="0">
                <a:latin typeface="Candara"/>
                <a:cs typeface="Candara"/>
              </a:rPr>
              <a:t>], </a:t>
            </a:r>
            <a:r>
              <a:rPr lang="en-US" altLang="zh-CN" b="1" dirty="0" smtClean="0">
                <a:latin typeface="Candara"/>
                <a:cs typeface="Candara"/>
              </a:rPr>
              <a:t>then </a:t>
            </a:r>
            <a:r>
              <a:rPr lang="en-US" altLang="zh-CN" dirty="0" smtClean="0">
                <a:solidFill>
                  <a:srgbClr val="000000"/>
                </a:solidFill>
                <a:latin typeface="Candara"/>
                <a:cs typeface="Candara"/>
              </a:rPr>
              <a:t>_</a:t>
            </a:r>
            <a:r>
              <a:rPr lang="en-US" altLang="zh-CN" dirty="0" err="1" smtClean="0">
                <a:solidFill>
                  <a:srgbClr val="000000"/>
                </a:solidFill>
                <a:latin typeface="Candara"/>
                <a:cs typeface="Candara"/>
              </a:rPr>
              <a:t>xabort</a:t>
            </a:r>
            <a:r>
              <a:rPr lang="en-US" altLang="zh-CN" dirty="0" smtClean="0">
                <a:solidFill>
                  <a:srgbClr val="000000"/>
                </a:solidFill>
                <a:latin typeface="Candara"/>
                <a:cs typeface="Candara"/>
              </a:rPr>
              <a:t>()</a:t>
            </a:r>
            <a:endParaRPr lang="en-US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3695009" y="4884009"/>
            <a:ext cx="955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Candara"/>
                <a:cs typeface="Candara"/>
              </a:rPr>
              <a:t>_</a:t>
            </a:r>
            <a:r>
              <a:rPr lang="en-US" altLang="zh-CN" b="1" dirty="0" err="1">
                <a:solidFill>
                  <a:srgbClr val="FF0000"/>
                </a:solidFill>
                <a:latin typeface="Candara"/>
                <a:cs typeface="Candara"/>
              </a:rPr>
              <a:t>xend</a:t>
            </a:r>
            <a:r>
              <a:rPr lang="en-US" altLang="zh-CN" b="1" dirty="0">
                <a:solidFill>
                  <a:srgbClr val="FF0000"/>
                </a:solidFill>
                <a:latin typeface="Candara"/>
                <a:cs typeface="Candara"/>
              </a:rPr>
              <a:t>(</a:t>
            </a:r>
            <a:r>
              <a:rPr lang="en-US" altLang="zh-CN" b="1" dirty="0" smtClean="0">
                <a:solidFill>
                  <a:srgbClr val="FF0000"/>
                </a:solidFill>
                <a:latin typeface="Candara"/>
                <a:cs typeface="Candara"/>
              </a:rPr>
              <a:t>)</a:t>
            </a:r>
            <a:endParaRPr lang="en-US" b="1" dirty="0">
              <a:solidFill>
                <a:srgbClr val="FF0000"/>
              </a:solidFill>
              <a:latin typeface="Candara"/>
              <a:cs typeface="Candara"/>
            </a:endParaRPr>
          </a:p>
        </p:txBody>
      </p:sp>
      <p:sp>
        <p:nvSpPr>
          <p:cNvPr id="129" name="Rectangle 128"/>
          <p:cNvSpPr/>
          <p:nvPr/>
        </p:nvSpPr>
        <p:spPr>
          <a:xfrm>
            <a:off x="7434524" y="3413348"/>
            <a:ext cx="1252276" cy="403926"/>
          </a:xfrm>
          <a:prstGeom prst="rect">
            <a:avLst/>
          </a:prstGeom>
          <a:solidFill>
            <a:srgbClr val="C3D69B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rgbClr val="000000"/>
                </a:solidFill>
                <a:latin typeface="Candara"/>
                <a:cs typeface="Candara"/>
              </a:rPr>
              <a:t>Transaction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3766191" y="5766928"/>
            <a:ext cx="865490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600" dirty="0">
                <a:latin typeface="Candara"/>
                <a:cs typeface="Candara"/>
              </a:rPr>
              <a:t>r</a:t>
            </a:r>
            <a:r>
              <a:rPr lang="en-US" sz="1600" dirty="0" smtClean="0">
                <a:latin typeface="Candara"/>
                <a:cs typeface="Candara"/>
              </a:rPr>
              <a:t>ead set</a:t>
            </a:r>
            <a:r>
              <a:rPr lang="en-US" altLang="zh-CN" sz="1600" dirty="0" smtClean="0">
                <a:latin typeface="Candara"/>
                <a:cs typeface="Candara"/>
              </a:rPr>
              <a:t>:</a:t>
            </a:r>
            <a:r>
              <a:rPr lang="zh-CN" altLang="en-US" sz="1600" dirty="0" smtClean="0">
                <a:latin typeface="Candara"/>
                <a:cs typeface="Candara"/>
              </a:rPr>
              <a:t> 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131" name="Rectangle 130"/>
          <p:cNvSpPr/>
          <p:nvPr/>
        </p:nvSpPr>
        <p:spPr>
          <a:xfrm>
            <a:off x="4796073" y="5988603"/>
            <a:ext cx="1263121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132" name="Rectangle 131"/>
          <p:cNvSpPr/>
          <p:nvPr/>
        </p:nvSpPr>
        <p:spPr>
          <a:xfrm>
            <a:off x="4796073" y="6232924"/>
            <a:ext cx="1263121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133" name="Rectangle 132"/>
          <p:cNvSpPr/>
          <p:nvPr/>
        </p:nvSpPr>
        <p:spPr>
          <a:xfrm>
            <a:off x="6056322" y="5747720"/>
            <a:ext cx="1263121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134" name="Rectangle 133"/>
          <p:cNvSpPr/>
          <p:nvPr/>
        </p:nvSpPr>
        <p:spPr>
          <a:xfrm>
            <a:off x="6053597" y="5989510"/>
            <a:ext cx="1263121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135" name="Rectangle 134"/>
          <p:cNvSpPr/>
          <p:nvPr/>
        </p:nvSpPr>
        <p:spPr>
          <a:xfrm>
            <a:off x="6053597" y="6229399"/>
            <a:ext cx="1263121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5004097" y="5965003"/>
            <a:ext cx="110594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600" dirty="0" smtClean="0">
                <a:latin typeface="Candara"/>
                <a:cs typeface="Candara"/>
              </a:rPr>
              <a:t>Address 1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4870037" y="6209805"/>
            <a:ext cx="110594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600" dirty="0" smtClean="0">
                <a:latin typeface="Candara"/>
                <a:cs typeface="Candara"/>
              </a:rPr>
              <a:t>Address 2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6137342" y="5726656"/>
            <a:ext cx="110594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600" dirty="0" smtClean="0">
                <a:latin typeface="Candara"/>
                <a:cs typeface="Candara"/>
              </a:rPr>
              <a:t>Address 3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6126191" y="6207186"/>
            <a:ext cx="110594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600" dirty="0" smtClean="0">
                <a:latin typeface="Candara"/>
                <a:cs typeface="Candara"/>
              </a:rPr>
              <a:t>Address 5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6134617" y="5968413"/>
            <a:ext cx="110594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600" dirty="0" smtClean="0">
                <a:latin typeface="Candara"/>
                <a:cs typeface="Candara"/>
              </a:rPr>
              <a:t>Address 4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143" name="Rectangle 142"/>
          <p:cNvSpPr/>
          <p:nvPr/>
        </p:nvSpPr>
        <p:spPr>
          <a:xfrm>
            <a:off x="4789080" y="5746813"/>
            <a:ext cx="1263121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144" name="TextBox 143"/>
          <p:cNvSpPr txBox="1"/>
          <p:nvPr/>
        </p:nvSpPr>
        <p:spPr>
          <a:xfrm>
            <a:off x="4891340" y="5723213"/>
            <a:ext cx="110594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600" dirty="0">
                <a:latin typeface="Candara"/>
                <a:cs typeface="Candara"/>
              </a:rPr>
              <a:t>l</a:t>
            </a:r>
            <a:r>
              <a:rPr lang="en-US" altLang="zh-CN" sz="1600" dirty="0" smtClean="0">
                <a:latin typeface="Candara"/>
                <a:cs typeface="Candara"/>
              </a:rPr>
              <a:t>ock</a:t>
            </a:r>
            <a:r>
              <a:rPr lang="zh-CN" altLang="en-US" sz="1600" dirty="0" smtClean="0">
                <a:latin typeface="Candara"/>
                <a:cs typeface="Candara"/>
              </a:rPr>
              <a:t> </a:t>
            </a:r>
            <a:r>
              <a:rPr lang="en-US" altLang="zh-CN" sz="1600" dirty="0" smtClean="0">
                <a:latin typeface="Candara"/>
                <a:cs typeface="Candara"/>
              </a:rPr>
              <a:t>address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4798731" y="1663421"/>
            <a:ext cx="865490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600" dirty="0" smtClean="0">
                <a:latin typeface="Candara"/>
                <a:cs typeface="Candara"/>
              </a:rPr>
              <a:t>addresses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5975458" y="1663421"/>
            <a:ext cx="551383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600" dirty="0" smtClean="0">
                <a:latin typeface="Candara"/>
                <a:cs typeface="Candara"/>
              </a:rPr>
              <a:t>values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151" name="Rectangle 150"/>
          <p:cNvSpPr/>
          <p:nvPr/>
        </p:nvSpPr>
        <p:spPr>
          <a:xfrm>
            <a:off x="4473491" y="2001975"/>
            <a:ext cx="239889" cy="239889"/>
          </a:xfrm>
          <a:prstGeom prst="rect">
            <a:avLst/>
          </a:prstGeom>
          <a:solidFill>
            <a:srgbClr val="FFAF19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2" name="Group 151"/>
          <p:cNvGrpSpPr/>
          <p:nvPr/>
        </p:nvGrpSpPr>
        <p:grpSpPr>
          <a:xfrm>
            <a:off x="5975457" y="1933437"/>
            <a:ext cx="551383" cy="312350"/>
            <a:chOff x="5349452" y="1764105"/>
            <a:chExt cx="551383" cy="312350"/>
          </a:xfrm>
        </p:grpSpPr>
        <p:sp>
          <p:nvSpPr>
            <p:cNvPr id="153" name="Rectangle 152"/>
            <p:cNvSpPr/>
            <p:nvPr/>
          </p:nvSpPr>
          <p:spPr>
            <a:xfrm>
              <a:off x="5349452" y="1834665"/>
              <a:ext cx="551383" cy="241790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4" name="TextBox 153"/>
            <p:cNvSpPr txBox="1"/>
            <p:nvPr/>
          </p:nvSpPr>
          <p:spPr>
            <a:xfrm>
              <a:off x="5576387" y="1764105"/>
              <a:ext cx="131563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zh-CN" dirty="0" smtClean="0">
                  <a:latin typeface="Candara"/>
                  <a:cs typeface="Candara"/>
                </a:rPr>
                <a:t>5</a:t>
              </a:r>
              <a:endParaRPr lang="en-US" dirty="0">
                <a:latin typeface="Candara"/>
                <a:cs typeface="Candara"/>
              </a:endParaRPr>
            </a:p>
          </p:txBody>
        </p:sp>
      </p:grpSp>
      <p:sp>
        <p:nvSpPr>
          <p:cNvPr id="155" name="TextBox 154"/>
          <p:cNvSpPr txBox="1"/>
          <p:nvPr/>
        </p:nvSpPr>
        <p:spPr>
          <a:xfrm>
            <a:off x="4847255" y="1978375"/>
            <a:ext cx="83091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 smtClean="0">
                <a:latin typeface="Candara"/>
                <a:cs typeface="Candara"/>
              </a:rPr>
              <a:t>Address 1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156" name="Rectangle 155"/>
          <p:cNvSpPr/>
          <p:nvPr/>
        </p:nvSpPr>
        <p:spPr>
          <a:xfrm>
            <a:off x="3189111" y="1673445"/>
            <a:ext cx="3441515" cy="164266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8" name="Rectangle 157"/>
          <p:cNvSpPr/>
          <p:nvPr/>
        </p:nvSpPr>
        <p:spPr>
          <a:xfrm>
            <a:off x="3512071" y="2000661"/>
            <a:ext cx="437445" cy="24512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3344611" y="1662052"/>
            <a:ext cx="865490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600" dirty="0" smtClean="0">
                <a:latin typeface="Candara"/>
                <a:cs typeface="Candara"/>
              </a:rPr>
              <a:t>tasks’</a:t>
            </a:r>
            <a:r>
              <a:rPr lang="zh-CN" altLang="en-US" sz="1600" dirty="0" smtClean="0">
                <a:latin typeface="Candara"/>
                <a:cs typeface="Candara"/>
              </a:rPr>
              <a:t> </a:t>
            </a:r>
            <a:r>
              <a:rPr lang="en-US" altLang="zh-CN" sz="1600" dirty="0" smtClean="0">
                <a:latin typeface="Candara"/>
                <a:cs typeface="Candara"/>
              </a:rPr>
              <a:t>pid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3670241" y="1939422"/>
            <a:ext cx="13156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dirty="0" smtClean="0">
                <a:latin typeface="Candara"/>
                <a:cs typeface="Candara"/>
              </a:rPr>
              <a:t>5</a:t>
            </a:r>
            <a:endParaRPr lang="en-US" dirty="0">
              <a:latin typeface="Candara"/>
              <a:cs typeface="Candara"/>
            </a:endParaRPr>
          </a:p>
        </p:txBody>
      </p:sp>
      <p:sp>
        <p:nvSpPr>
          <p:cNvPr id="161" name="Rectangle 160"/>
          <p:cNvSpPr/>
          <p:nvPr/>
        </p:nvSpPr>
        <p:spPr>
          <a:xfrm>
            <a:off x="4725081" y="2238343"/>
            <a:ext cx="1043902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162" name="Rectangle 161"/>
          <p:cNvSpPr/>
          <p:nvPr/>
        </p:nvSpPr>
        <p:spPr>
          <a:xfrm>
            <a:off x="5975458" y="2240365"/>
            <a:ext cx="551383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3" name="TextBox 162"/>
          <p:cNvSpPr txBox="1"/>
          <p:nvPr/>
        </p:nvSpPr>
        <p:spPr>
          <a:xfrm>
            <a:off x="4841147" y="2218175"/>
            <a:ext cx="83091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 smtClean="0">
                <a:latin typeface="Candara"/>
                <a:cs typeface="Candara"/>
              </a:rPr>
              <a:t>Address 2</a:t>
            </a:r>
            <a:endParaRPr lang="en-US" sz="1600" dirty="0">
              <a:latin typeface="Candara"/>
              <a:cs typeface="Candara"/>
            </a:endParaRPr>
          </a:p>
        </p:txBody>
      </p:sp>
      <p:cxnSp>
        <p:nvCxnSpPr>
          <p:cNvPr id="164" name="Straight Arrow Connector 163"/>
          <p:cNvCxnSpPr>
            <a:stCxn id="165" idx="1"/>
            <a:endCxn id="162" idx="3"/>
          </p:cNvCxnSpPr>
          <p:nvPr/>
        </p:nvCxnSpPr>
        <p:spPr>
          <a:xfrm flipH="1" flipV="1">
            <a:off x="6526841" y="2361260"/>
            <a:ext cx="615003" cy="469846"/>
          </a:xfrm>
          <a:prstGeom prst="straightConnector1">
            <a:avLst/>
          </a:prstGeom>
          <a:solidFill>
            <a:schemeClr val="bg1">
              <a:lumMod val="75000"/>
            </a:schemeClr>
          </a:solidFill>
          <a:ln w="3175" cmpd="sng">
            <a:solidFill>
              <a:srgbClr val="000000"/>
            </a:solidFill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5" name="TextBox 164"/>
          <p:cNvSpPr txBox="1"/>
          <p:nvPr/>
        </p:nvSpPr>
        <p:spPr>
          <a:xfrm>
            <a:off x="7141844" y="2678641"/>
            <a:ext cx="898439" cy="3049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400" dirty="0">
                <a:latin typeface="Candara"/>
                <a:cs typeface="Candara"/>
              </a:rPr>
              <a:t>l</a:t>
            </a:r>
            <a:r>
              <a:rPr lang="en-US" sz="1400" dirty="0" smtClean="0">
                <a:latin typeface="Candara"/>
                <a:cs typeface="Candara"/>
              </a:rPr>
              <a:t>ink</a:t>
            </a:r>
            <a:r>
              <a:rPr lang="zh-CN" altLang="en-US" sz="1400" dirty="0" smtClean="0">
                <a:latin typeface="Candara"/>
                <a:cs typeface="Candara"/>
              </a:rPr>
              <a:t> </a:t>
            </a:r>
            <a:r>
              <a:rPr lang="en-US" altLang="zh-CN" sz="1400" dirty="0" smtClean="0">
                <a:latin typeface="Candara"/>
                <a:cs typeface="Candara"/>
              </a:rPr>
              <a:t>pointer</a:t>
            </a:r>
            <a:r>
              <a:rPr lang="zh-CN" altLang="en-US" sz="1400" dirty="0" smtClean="0">
                <a:latin typeface="Candara"/>
                <a:cs typeface="Candara"/>
              </a:rPr>
              <a:t> </a:t>
            </a:r>
            <a:endParaRPr lang="en-US" sz="1400" dirty="0">
              <a:latin typeface="Candara"/>
              <a:cs typeface="Candara"/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2685175" y="1375193"/>
            <a:ext cx="1602060" cy="3049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400" dirty="0" smtClean="0">
                <a:latin typeface="Candara"/>
                <a:cs typeface="Candara"/>
              </a:rPr>
              <a:t>Data</a:t>
            </a:r>
            <a:r>
              <a:rPr lang="zh-CN" altLang="en-US" sz="1400" dirty="0" smtClean="0">
                <a:latin typeface="Candara"/>
                <a:cs typeface="Candara"/>
              </a:rPr>
              <a:t> </a:t>
            </a:r>
            <a:r>
              <a:rPr lang="en-US" sz="1400" dirty="0" smtClean="0">
                <a:latin typeface="Candara"/>
                <a:cs typeface="Candara"/>
              </a:rPr>
              <a:t>to</a:t>
            </a:r>
            <a:r>
              <a:rPr lang="zh-CN" altLang="en-US" sz="1400" dirty="0" smtClean="0">
                <a:latin typeface="Candara"/>
                <a:cs typeface="Candara"/>
              </a:rPr>
              <a:t> </a:t>
            </a:r>
            <a:r>
              <a:rPr lang="en-US" altLang="zh-CN" sz="1400" dirty="0" smtClean="0">
                <a:latin typeface="Candara"/>
                <a:cs typeface="Candara"/>
              </a:rPr>
              <a:t>do</a:t>
            </a:r>
            <a:r>
              <a:rPr lang="zh-CN" altLang="en-US" sz="1400" dirty="0" smtClean="0">
                <a:latin typeface="Candara"/>
                <a:cs typeface="Candara"/>
              </a:rPr>
              <a:t> </a:t>
            </a:r>
            <a:r>
              <a:rPr lang="en-US" altLang="zh-CN" sz="1400" dirty="0" smtClean="0">
                <a:latin typeface="Candara"/>
                <a:cs typeface="Candara"/>
              </a:rPr>
              <a:t>VMI</a:t>
            </a:r>
            <a:r>
              <a:rPr lang="zh-CN" altLang="en-US" sz="1400" dirty="0" smtClean="0">
                <a:latin typeface="Candara"/>
                <a:cs typeface="Candara"/>
              </a:rPr>
              <a:t> </a:t>
            </a:r>
            <a:r>
              <a:rPr lang="en-US" altLang="zh-CN" sz="1400" dirty="0" smtClean="0">
                <a:latin typeface="Candara"/>
                <a:cs typeface="Candara"/>
              </a:rPr>
              <a:t>check</a:t>
            </a:r>
            <a:endParaRPr lang="en-US" sz="1400" dirty="0">
              <a:latin typeface="Candara"/>
              <a:cs typeface="Candara"/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4542745" y="1376189"/>
            <a:ext cx="2054086" cy="30777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400" dirty="0" smtClean="0">
                <a:latin typeface="Candara"/>
                <a:cs typeface="Candara"/>
              </a:rPr>
              <a:t>Data</a:t>
            </a:r>
            <a:r>
              <a:rPr lang="zh-CN" altLang="en-US" sz="1400" dirty="0" smtClean="0">
                <a:latin typeface="Candara"/>
                <a:cs typeface="Candara"/>
              </a:rPr>
              <a:t> </a:t>
            </a:r>
            <a:r>
              <a:rPr lang="en-US" sz="1400" dirty="0" smtClean="0">
                <a:latin typeface="Candara"/>
                <a:cs typeface="Candara"/>
              </a:rPr>
              <a:t>to</a:t>
            </a:r>
            <a:r>
              <a:rPr lang="zh-CN" altLang="en-US" sz="1400" dirty="0" smtClean="0">
                <a:latin typeface="Candara"/>
                <a:cs typeface="Candara"/>
              </a:rPr>
              <a:t> </a:t>
            </a:r>
            <a:r>
              <a:rPr lang="en-US" altLang="zh-CN" sz="1400" dirty="0" smtClean="0">
                <a:latin typeface="Candara"/>
                <a:cs typeface="Candara"/>
              </a:rPr>
              <a:t>check</a:t>
            </a:r>
            <a:r>
              <a:rPr lang="zh-CN" altLang="en-US" sz="1400" dirty="0" smtClean="0">
                <a:latin typeface="Candara"/>
                <a:cs typeface="Candara"/>
              </a:rPr>
              <a:t> </a:t>
            </a:r>
            <a:r>
              <a:rPr lang="en-US" altLang="zh-CN" sz="1400" dirty="0" smtClean="0">
                <a:latin typeface="Candara"/>
                <a:cs typeface="Candara"/>
              </a:rPr>
              <a:t>consistency</a:t>
            </a:r>
            <a:endParaRPr lang="en-US" sz="1400" dirty="0">
              <a:latin typeface="Candara"/>
              <a:cs typeface="Candara"/>
            </a:endParaRPr>
          </a:p>
        </p:txBody>
      </p:sp>
      <p:sp>
        <p:nvSpPr>
          <p:cNvPr id="169" name="Rectangle 168"/>
          <p:cNvSpPr/>
          <p:nvPr/>
        </p:nvSpPr>
        <p:spPr>
          <a:xfrm>
            <a:off x="6970784" y="1654849"/>
            <a:ext cx="239889" cy="239889"/>
          </a:xfrm>
          <a:prstGeom prst="rect">
            <a:avLst/>
          </a:prstGeom>
          <a:solidFill>
            <a:srgbClr val="FFAF19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" name="Rectangle 169"/>
          <p:cNvSpPr/>
          <p:nvPr/>
        </p:nvSpPr>
        <p:spPr>
          <a:xfrm>
            <a:off x="7210673" y="1654849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1" name="Rectangle 170"/>
          <p:cNvSpPr/>
          <p:nvPr/>
        </p:nvSpPr>
        <p:spPr>
          <a:xfrm>
            <a:off x="7450725" y="1655136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2" name="Rectangle 171"/>
          <p:cNvSpPr/>
          <p:nvPr/>
        </p:nvSpPr>
        <p:spPr>
          <a:xfrm>
            <a:off x="7690614" y="1653209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3" name="Rectangle 172"/>
          <p:cNvSpPr/>
          <p:nvPr/>
        </p:nvSpPr>
        <p:spPr>
          <a:xfrm>
            <a:off x="7930503" y="1653209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" name="Rectangle 173"/>
          <p:cNvSpPr/>
          <p:nvPr/>
        </p:nvSpPr>
        <p:spPr>
          <a:xfrm>
            <a:off x="6970784" y="1894738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5" name="Rectangle 174"/>
          <p:cNvSpPr/>
          <p:nvPr/>
        </p:nvSpPr>
        <p:spPr>
          <a:xfrm>
            <a:off x="7210673" y="1894738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" name="Rectangle 175"/>
          <p:cNvSpPr/>
          <p:nvPr/>
        </p:nvSpPr>
        <p:spPr>
          <a:xfrm>
            <a:off x="7450725" y="1895025"/>
            <a:ext cx="239889" cy="239889"/>
          </a:xfrm>
          <a:prstGeom prst="rect">
            <a:avLst/>
          </a:prstGeom>
          <a:solidFill>
            <a:srgbClr val="FFAF19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" name="Rectangle 176"/>
          <p:cNvSpPr/>
          <p:nvPr/>
        </p:nvSpPr>
        <p:spPr>
          <a:xfrm>
            <a:off x="7690614" y="1893098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" name="Rectangle 177"/>
          <p:cNvSpPr/>
          <p:nvPr/>
        </p:nvSpPr>
        <p:spPr>
          <a:xfrm>
            <a:off x="7930503" y="1893098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9" name="Rectangle 178"/>
          <p:cNvSpPr/>
          <p:nvPr/>
        </p:nvSpPr>
        <p:spPr>
          <a:xfrm>
            <a:off x="6970784" y="2277664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0" name="Rectangle 179"/>
          <p:cNvSpPr/>
          <p:nvPr/>
        </p:nvSpPr>
        <p:spPr>
          <a:xfrm>
            <a:off x="7210673" y="2277664"/>
            <a:ext cx="239889" cy="239889"/>
          </a:xfrm>
          <a:prstGeom prst="rect">
            <a:avLst/>
          </a:prstGeom>
          <a:solidFill>
            <a:srgbClr val="FFAF19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" name="Rectangle 180"/>
          <p:cNvSpPr/>
          <p:nvPr/>
        </p:nvSpPr>
        <p:spPr>
          <a:xfrm>
            <a:off x="7450725" y="2277951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2" name="Rectangle 181"/>
          <p:cNvSpPr/>
          <p:nvPr/>
        </p:nvSpPr>
        <p:spPr>
          <a:xfrm>
            <a:off x="7690614" y="2276024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3" name="Rectangle 182"/>
          <p:cNvSpPr/>
          <p:nvPr/>
        </p:nvSpPr>
        <p:spPr>
          <a:xfrm>
            <a:off x="7930503" y="2276024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" name="TextBox 183"/>
          <p:cNvSpPr txBox="1"/>
          <p:nvPr/>
        </p:nvSpPr>
        <p:spPr>
          <a:xfrm>
            <a:off x="7048521" y="1586601"/>
            <a:ext cx="13156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dirty="0" smtClean="0">
                <a:latin typeface="Candara"/>
                <a:cs typeface="Candara"/>
              </a:rPr>
              <a:t>5</a:t>
            </a:r>
            <a:endParaRPr lang="en-US" dirty="0">
              <a:latin typeface="Candara"/>
              <a:cs typeface="Candara"/>
            </a:endParaRPr>
          </a:p>
        </p:txBody>
      </p:sp>
      <p:sp>
        <p:nvSpPr>
          <p:cNvPr id="185" name="TextBox 184"/>
          <p:cNvSpPr txBox="1"/>
          <p:nvPr/>
        </p:nvSpPr>
        <p:spPr>
          <a:xfrm>
            <a:off x="7513605" y="1831085"/>
            <a:ext cx="13156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>
                <a:latin typeface="Candara"/>
                <a:cs typeface="Candara"/>
              </a:rPr>
              <a:t>4</a:t>
            </a:r>
          </a:p>
        </p:txBody>
      </p:sp>
      <p:sp>
        <p:nvSpPr>
          <p:cNvPr id="186" name="TextBox 185"/>
          <p:cNvSpPr txBox="1"/>
          <p:nvPr/>
        </p:nvSpPr>
        <p:spPr>
          <a:xfrm>
            <a:off x="8238608" y="1712326"/>
            <a:ext cx="386861" cy="3049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400" dirty="0" smtClean="0">
                <a:latin typeface="Candara"/>
                <a:cs typeface="Candara"/>
              </a:rPr>
              <a:t>tasks</a:t>
            </a:r>
            <a:endParaRPr lang="en-US" sz="1400" dirty="0">
              <a:latin typeface="Candara"/>
              <a:cs typeface="Candara"/>
            </a:endParaRPr>
          </a:p>
        </p:txBody>
      </p:sp>
      <p:sp>
        <p:nvSpPr>
          <p:cNvPr id="187" name="TextBox 186"/>
          <p:cNvSpPr txBox="1"/>
          <p:nvPr/>
        </p:nvSpPr>
        <p:spPr>
          <a:xfrm>
            <a:off x="8255716" y="2230369"/>
            <a:ext cx="773037" cy="3049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400" dirty="0" smtClean="0">
                <a:latin typeface="Candara"/>
                <a:cs typeface="Candara"/>
              </a:rPr>
              <a:t>runqueue</a:t>
            </a:r>
            <a:endParaRPr lang="en-US" sz="1400" dirty="0">
              <a:latin typeface="Candara"/>
              <a:cs typeface="Candara"/>
            </a:endParaRPr>
          </a:p>
        </p:txBody>
      </p:sp>
      <p:sp>
        <p:nvSpPr>
          <p:cNvPr id="188" name="TextBox 187"/>
          <p:cNvSpPr txBox="1"/>
          <p:nvPr/>
        </p:nvSpPr>
        <p:spPr>
          <a:xfrm>
            <a:off x="7277180" y="2211078"/>
            <a:ext cx="13156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dirty="0" smtClean="0">
                <a:latin typeface="Candara"/>
                <a:cs typeface="Candara"/>
              </a:rPr>
              <a:t>4</a:t>
            </a:r>
            <a:endParaRPr lang="en-US" dirty="0">
              <a:latin typeface="Candara"/>
              <a:cs typeface="Candara"/>
            </a:endParaRPr>
          </a:p>
        </p:txBody>
      </p:sp>
      <p:sp>
        <p:nvSpPr>
          <p:cNvPr id="189" name="Rectangle 188"/>
          <p:cNvSpPr/>
          <p:nvPr/>
        </p:nvSpPr>
        <p:spPr>
          <a:xfrm>
            <a:off x="4722260" y="1995635"/>
            <a:ext cx="1043902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190" name="TextBox 189"/>
          <p:cNvSpPr txBox="1"/>
          <p:nvPr/>
        </p:nvSpPr>
        <p:spPr>
          <a:xfrm flipH="1">
            <a:off x="6130677" y="2208780"/>
            <a:ext cx="41027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 smtClean="0">
                <a:latin typeface="Candara"/>
                <a:cs typeface="Candara"/>
              </a:rPr>
              <a:t>A6</a:t>
            </a:r>
            <a:endParaRPr lang="en-US" dirty="0">
              <a:latin typeface="Candara"/>
              <a:cs typeface="Candara"/>
            </a:endParaRPr>
          </a:p>
        </p:txBody>
      </p:sp>
      <p:sp>
        <p:nvSpPr>
          <p:cNvPr id="191" name="Rectangle 190"/>
          <p:cNvSpPr/>
          <p:nvPr/>
        </p:nvSpPr>
        <p:spPr>
          <a:xfrm>
            <a:off x="5975457" y="2481598"/>
            <a:ext cx="551383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2" name="Rectangle 191"/>
          <p:cNvSpPr/>
          <p:nvPr/>
        </p:nvSpPr>
        <p:spPr>
          <a:xfrm>
            <a:off x="5975457" y="2721366"/>
            <a:ext cx="551383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3" name="TextBox 192"/>
          <p:cNvSpPr txBox="1"/>
          <p:nvPr/>
        </p:nvSpPr>
        <p:spPr>
          <a:xfrm>
            <a:off x="6192519" y="2411109"/>
            <a:ext cx="13156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dirty="0" smtClean="0">
                <a:latin typeface="Candara"/>
                <a:cs typeface="Candara"/>
              </a:rPr>
              <a:t>4</a:t>
            </a:r>
            <a:endParaRPr lang="en-US" dirty="0">
              <a:latin typeface="Candara"/>
              <a:cs typeface="Candara"/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6135504" y="2691610"/>
            <a:ext cx="39046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 smtClean="0">
                <a:latin typeface="Candara"/>
                <a:cs typeface="Candara"/>
              </a:rPr>
              <a:t>A7</a:t>
            </a:r>
            <a:endParaRPr lang="en-US" dirty="0">
              <a:latin typeface="Candara"/>
              <a:cs typeface="Candara"/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6199575" y="2913626"/>
            <a:ext cx="13156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dirty="0" smtClean="0">
                <a:latin typeface="Candara"/>
                <a:cs typeface="Candara"/>
              </a:rPr>
              <a:t>4</a:t>
            </a:r>
            <a:endParaRPr lang="en-US" dirty="0">
              <a:latin typeface="Candara"/>
              <a:cs typeface="Candara"/>
            </a:endParaRPr>
          </a:p>
        </p:txBody>
      </p:sp>
      <p:sp>
        <p:nvSpPr>
          <p:cNvPr id="196" name="Rectangle 195"/>
          <p:cNvSpPr/>
          <p:nvPr/>
        </p:nvSpPr>
        <p:spPr>
          <a:xfrm>
            <a:off x="5974589" y="2969729"/>
            <a:ext cx="551383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7" name="TextBox 196"/>
          <p:cNvSpPr txBox="1"/>
          <p:nvPr/>
        </p:nvSpPr>
        <p:spPr>
          <a:xfrm>
            <a:off x="4844434" y="2455328"/>
            <a:ext cx="924549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 smtClean="0">
                <a:latin typeface="Candara"/>
                <a:cs typeface="Candara"/>
              </a:rPr>
              <a:t>Address 3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198" name="Rectangle 197"/>
          <p:cNvSpPr/>
          <p:nvPr/>
        </p:nvSpPr>
        <p:spPr>
          <a:xfrm>
            <a:off x="4722260" y="2715296"/>
            <a:ext cx="1043902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199" name="TextBox 198"/>
          <p:cNvSpPr txBox="1"/>
          <p:nvPr/>
        </p:nvSpPr>
        <p:spPr>
          <a:xfrm>
            <a:off x="4838326" y="2695128"/>
            <a:ext cx="925015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 smtClean="0">
                <a:latin typeface="Candara"/>
                <a:cs typeface="Candara"/>
              </a:rPr>
              <a:t>Address 4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200" name="Rectangle 199"/>
          <p:cNvSpPr/>
          <p:nvPr/>
        </p:nvSpPr>
        <p:spPr>
          <a:xfrm>
            <a:off x="4719439" y="2472588"/>
            <a:ext cx="1043902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201" name="Rectangle 200"/>
          <p:cNvSpPr/>
          <p:nvPr/>
        </p:nvSpPr>
        <p:spPr>
          <a:xfrm>
            <a:off x="4719439" y="2952362"/>
            <a:ext cx="1043902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202" name="TextBox 201"/>
          <p:cNvSpPr txBox="1"/>
          <p:nvPr/>
        </p:nvSpPr>
        <p:spPr>
          <a:xfrm>
            <a:off x="4835505" y="2932194"/>
            <a:ext cx="925015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 smtClean="0">
                <a:latin typeface="Candara"/>
                <a:cs typeface="Candara"/>
              </a:rPr>
              <a:t>Address 5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203" name="Rectangle 202"/>
          <p:cNvSpPr/>
          <p:nvPr/>
        </p:nvSpPr>
        <p:spPr>
          <a:xfrm>
            <a:off x="4484781" y="2464817"/>
            <a:ext cx="239889" cy="239889"/>
          </a:xfrm>
          <a:prstGeom prst="rect">
            <a:avLst/>
          </a:prstGeom>
          <a:solidFill>
            <a:srgbClr val="FFAF19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" name="Rectangle 203"/>
          <p:cNvSpPr/>
          <p:nvPr/>
        </p:nvSpPr>
        <p:spPr>
          <a:xfrm>
            <a:off x="4484781" y="2946553"/>
            <a:ext cx="239889" cy="239889"/>
          </a:xfrm>
          <a:prstGeom prst="rect">
            <a:avLst/>
          </a:prstGeom>
          <a:solidFill>
            <a:srgbClr val="FFAF19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" name="Rectangle 204"/>
          <p:cNvSpPr/>
          <p:nvPr/>
        </p:nvSpPr>
        <p:spPr>
          <a:xfrm>
            <a:off x="3512071" y="2247276"/>
            <a:ext cx="437445" cy="24512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206" name="TextBox 205"/>
          <p:cNvSpPr txBox="1"/>
          <p:nvPr/>
        </p:nvSpPr>
        <p:spPr>
          <a:xfrm>
            <a:off x="3660869" y="2186037"/>
            <a:ext cx="13156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dirty="0" smtClean="0">
                <a:latin typeface="Candara"/>
                <a:cs typeface="Candara"/>
              </a:rPr>
              <a:t>4</a:t>
            </a:r>
            <a:endParaRPr lang="en-US" dirty="0">
              <a:latin typeface="Candara"/>
              <a:cs typeface="Candara"/>
            </a:endParaRPr>
          </a:p>
        </p:txBody>
      </p:sp>
      <p:sp>
        <p:nvSpPr>
          <p:cNvPr id="207" name="TextBox 206"/>
          <p:cNvSpPr txBox="1"/>
          <p:nvPr/>
        </p:nvSpPr>
        <p:spPr>
          <a:xfrm>
            <a:off x="3245707" y="2548957"/>
            <a:ext cx="1111580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600" dirty="0">
                <a:latin typeface="Candara"/>
                <a:cs typeface="Candara"/>
              </a:rPr>
              <a:t>r</a:t>
            </a:r>
            <a:r>
              <a:rPr lang="en-US" sz="1600" dirty="0" smtClean="0">
                <a:latin typeface="Candara"/>
                <a:cs typeface="Candara"/>
              </a:rPr>
              <a:t>un</a:t>
            </a:r>
            <a:r>
              <a:rPr lang="en-US" altLang="zh-CN" sz="1600" dirty="0" smtClean="0">
                <a:latin typeface="Candara"/>
                <a:cs typeface="Candara"/>
              </a:rPr>
              <a:t>-</a:t>
            </a:r>
            <a:r>
              <a:rPr lang="en-US" sz="1600" dirty="0" smtClean="0">
                <a:latin typeface="Candara"/>
                <a:cs typeface="Candara"/>
              </a:rPr>
              <a:t>task’</a:t>
            </a:r>
            <a:r>
              <a:rPr lang="zh-CN" altLang="en-US" sz="1600" dirty="0" smtClean="0">
                <a:latin typeface="Candara"/>
                <a:cs typeface="Candara"/>
              </a:rPr>
              <a:t> </a:t>
            </a:r>
            <a:r>
              <a:rPr lang="en-US" altLang="zh-CN" sz="1600" dirty="0" smtClean="0">
                <a:latin typeface="Candara"/>
                <a:cs typeface="Candara"/>
              </a:rPr>
              <a:t>pid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208" name="Rectangle 207"/>
          <p:cNvSpPr/>
          <p:nvPr/>
        </p:nvSpPr>
        <p:spPr>
          <a:xfrm>
            <a:off x="3519652" y="2912865"/>
            <a:ext cx="437445" cy="24512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209" name="TextBox 208"/>
          <p:cNvSpPr txBox="1"/>
          <p:nvPr/>
        </p:nvSpPr>
        <p:spPr>
          <a:xfrm>
            <a:off x="3674236" y="2852724"/>
            <a:ext cx="13156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dirty="0" smtClean="0">
                <a:latin typeface="Candara"/>
                <a:cs typeface="Candara"/>
              </a:rPr>
              <a:t>4</a:t>
            </a:r>
            <a:endParaRPr lang="en-US" dirty="0">
              <a:latin typeface="Candara"/>
              <a:cs typeface="Candara"/>
            </a:endParaRPr>
          </a:p>
        </p:txBody>
      </p:sp>
      <p:cxnSp>
        <p:nvCxnSpPr>
          <p:cNvPr id="210" name="Straight Connector 209"/>
          <p:cNvCxnSpPr/>
          <p:nvPr/>
        </p:nvCxnSpPr>
        <p:spPr>
          <a:xfrm>
            <a:off x="6785850" y="1361249"/>
            <a:ext cx="0" cy="2053640"/>
          </a:xfrm>
          <a:prstGeom prst="line">
            <a:avLst/>
          </a:prstGeom>
          <a:ln w="3175" cmpd="sng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1" name="Straight Connector 210"/>
          <p:cNvCxnSpPr/>
          <p:nvPr/>
        </p:nvCxnSpPr>
        <p:spPr>
          <a:xfrm>
            <a:off x="4351211" y="1475543"/>
            <a:ext cx="0" cy="1939346"/>
          </a:xfrm>
          <a:prstGeom prst="line">
            <a:avLst/>
          </a:prstGeom>
          <a:ln w="3175" cmpd="sng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9" name="Straight Arrow Connector 378"/>
          <p:cNvCxnSpPr/>
          <p:nvPr/>
        </p:nvCxnSpPr>
        <p:spPr>
          <a:xfrm flipH="1">
            <a:off x="6526840" y="2831106"/>
            <a:ext cx="615004" cy="11155"/>
          </a:xfrm>
          <a:prstGeom prst="straightConnector1">
            <a:avLst/>
          </a:prstGeom>
          <a:solidFill>
            <a:schemeClr val="bg1">
              <a:lumMod val="75000"/>
            </a:schemeClr>
          </a:solidFill>
          <a:ln w="3175" cmpd="sng">
            <a:solidFill>
              <a:srgbClr val="000000"/>
            </a:solidFill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" name="TextBox 101"/>
          <p:cNvSpPr txBox="1"/>
          <p:nvPr/>
        </p:nvSpPr>
        <p:spPr>
          <a:xfrm>
            <a:off x="3189112" y="948849"/>
            <a:ext cx="3441514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2000" b="1" dirty="0" smtClean="0">
                <a:latin typeface="Candara"/>
                <a:cs typeface="Candara"/>
              </a:rPr>
              <a:t>VMI</a:t>
            </a:r>
            <a:r>
              <a:rPr lang="zh-CN" altLang="en-US" sz="2000" b="1" dirty="0" smtClean="0">
                <a:latin typeface="Candara"/>
                <a:cs typeface="Candara"/>
              </a:rPr>
              <a:t> </a:t>
            </a:r>
            <a:r>
              <a:rPr lang="en-US" altLang="zh-CN" sz="2000" b="1" dirty="0">
                <a:latin typeface="Candara"/>
                <a:cs typeface="Candara"/>
              </a:rPr>
              <a:t>T</a:t>
            </a:r>
            <a:r>
              <a:rPr lang="en-US" altLang="zh-CN" sz="2000" b="1" dirty="0" smtClean="0">
                <a:latin typeface="Candara"/>
                <a:cs typeface="Candara"/>
              </a:rPr>
              <a:t>ool’s</a:t>
            </a:r>
            <a:r>
              <a:rPr lang="zh-CN" altLang="en-US" sz="2000" b="1" dirty="0" smtClean="0">
                <a:latin typeface="Candara"/>
                <a:cs typeface="Candara"/>
              </a:rPr>
              <a:t> </a:t>
            </a:r>
            <a:r>
              <a:rPr lang="en-US" altLang="zh-CN" sz="2000" b="1" dirty="0" smtClean="0">
                <a:latin typeface="Candara"/>
                <a:cs typeface="Candara"/>
              </a:rPr>
              <a:t>Memory</a:t>
            </a:r>
            <a:endParaRPr lang="en-US" sz="2000" b="1" dirty="0">
              <a:latin typeface="Candara"/>
              <a:cs typeface="Candara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6954488" y="950278"/>
            <a:ext cx="2074265" cy="707886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2000" b="1" dirty="0" smtClean="0">
                <a:latin typeface="Candara"/>
                <a:cs typeface="Candara"/>
              </a:rPr>
              <a:t>Guest</a:t>
            </a:r>
            <a:r>
              <a:rPr lang="zh-CN" altLang="en-US" sz="2000" b="1" dirty="0" smtClean="0">
                <a:latin typeface="Candara"/>
                <a:cs typeface="Candara"/>
              </a:rPr>
              <a:t> </a:t>
            </a:r>
            <a:r>
              <a:rPr lang="en-US" altLang="zh-CN" sz="2000" b="1" dirty="0" smtClean="0">
                <a:latin typeface="Candara"/>
                <a:cs typeface="Candara"/>
              </a:rPr>
              <a:t>VM’s</a:t>
            </a:r>
            <a:r>
              <a:rPr lang="zh-CN" altLang="en-US" sz="2000" b="1" dirty="0" smtClean="0">
                <a:latin typeface="Candara"/>
                <a:cs typeface="Candara"/>
              </a:rPr>
              <a:t> </a:t>
            </a:r>
            <a:r>
              <a:rPr lang="en-US" altLang="zh-CN" sz="2000" b="1" dirty="0" smtClean="0">
                <a:latin typeface="Candara"/>
                <a:cs typeface="Candara"/>
              </a:rPr>
              <a:t>Memory</a:t>
            </a:r>
            <a:endParaRPr lang="en-US" sz="2000" b="1" dirty="0">
              <a:latin typeface="Candara"/>
              <a:cs typeface="Candara"/>
            </a:endParaRPr>
          </a:p>
        </p:txBody>
      </p:sp>
      <p:sp>
        <p:nvSpPr>
          <p:cNvPr id="104" name="Rectangle 103"/>
          <p:cNvSpPr/>
          <p:nvPr/>
        </p:nvSpPr>
        <p:spPr>
          <a:xfrm>
            <a:off x="3674249" y="5496745"/>
            <a:ext cx="3747946" cy="113547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365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Rounded Rectangle 117"/>
          <p:cNvSpPr/>
          <p:nvPr/>
        </p:nvSpPr>
        <p:spPr>
          <a:xfrm>
            <a:off x="358560" y="3323632"/>
            <a:ext cx="1778000" cy="663223"/>
          </a:xfrm>
          <a:prstGeom prst="roundRect">
            <a:avLst/>
          </a:prstGeom>
          <a:solidFill>
            <a:schemeClr val="accent3">
              <a:lumMod val="60000"/>
              <a:lumOff val="40000"/>
              <a:alpha val="25000"/>
            </a:schemeClr>
          </a:solidFill>
          <a:ln w="28575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latin typeface="Candara"/>
                <a:cs typeface="Candara"/>
              </a:rPr>
              <a:t>Consistency</a:t>
            </a:r>
            <a:r>
              <a:rPr lang="zh-CN" altLang="en-US" sz="2000" dirty="0" smtClean="0">
                <a:solidFill>
                  <a:schemeClr val="tx1"/>
                </a:solidFill>
                <a:latin typeface="Candara"/>
                <a:cs typeface="Candara"/>
              </a:rPr>
              <a:t> </a:t>
            </a:r>
            <a:r>
              <a:rPr lang="en-US" altLang="zh-CN" sz="2000" dirty="0">
                <a:solidFill>
                  <a:schemeClr val="tx1"/>
                </a:solidFill>
                <a:latin typeface="Candara"/>
                <a:cs typeface="Candara"/>
              </a:rPr>
              <a:t>C</a:t>
            </a:r>
            <a:r>
              <a:rPr lang="en-US" altLang="zh-CN" sz="2000" dirty="0" smtClean="0">
                <a:solidFill>
                  <a:schemeClr val="tx1"/>
                </a:solidFill>
                <a:latin typeface="Candara"/>
                <a:cs typeface="Candara"/>
              </a:rPr>
              <a:t>heck</a:t>
            </a:r>
            <a:endParaRPr lang="en-US" sz="20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1252898" y="2427112"/>
            <a:ext cx="0" cy="888998"/>
          </a:xfrm>
          <a:prstGeom prst="straightConnector1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206022" y="2884994"/>
            <a:ext cx="2220921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Rounded Rectangle 43"/>
          <p:cNvSpPr/>
          <p:nvPr/>
        </p:nvSpPr>
        <p:spPr>
          <a:xfrm>
            <a:off x="363898" y="1763889"/>
            <a:ext cx="1778000" cy="663223"/>
          </a:xfrm>
          <a:prstGeom prst="roundRect">
            <a:avLst/>
          </a:prstGeom>
          <a:solidFill>
            <a:srgbClr val="FF4160">
              <a:alpha val="25000"/>
            </a:srgbClr>
          </a:solidFill>
          <a:ln w="28575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 smtClean="0">
                <a:solidFill>
                  <a:schemeClr val="tx1"/>
                </a:solidFill>
                <a:latin typeface="Candara"/>
                <a:cs typeface="Candara"/>
              </a:rPr>
              <a:t>Retrieve VM</a:t>
            </a:r>
            <a:r>
              <a:rPr lang="zh-CN" altLang="en-US" sz="2000" dirty="0" smtClean="0">
                <a:solidFill>
                  <a:schemeClr val="tx1"/>
                </a:solidFill>
                <a:latin typeface="Candara"/>
                <a:cs typeface="Candara"/>
              </a:rPr>
              <a:t> </a:t>
            </a:r>
            <a:r>
              <a:rPr lang="en-US" altLang="zh-CN" sz="2000" dirty="0" smtClean="0">
                <a:solidFill>
                  <a:schemeClr val="tx1"/>
                </a:solidFill>
                <a:latin typeface="Candara"/>
                <a:cs typeface="Candara"/>
              </a:rPr>
              <a:t>States</a:t>
            </a:r>
            <a:endParaRPr lang="en-US" sz="20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grpSp>
        <p:nvGrpSpPr>
          <p:cNvPr id="77" name="Group 76"/>
          <p:cNvGrpSpPr/>
          <p:nvPr/>
        </p:nvGrpSpPr>
        <p:grpSpPr>
          <a:xfrm>
            <a:off x="84499" y="3986855"/>
            <a:ext cx="2342444" cy="2494839"/>
            <a:chOff x="3203223" y="3979333"/>
            <a:chExt cx="2342444" cy="2494839"/>
          </a:xfrm>
        </p:grpSpPr>
        <p:grpSp>
          <p:nvGrpSpPr>
            <p:cNvPr id="78" name="Group 77"/>
            <p:cNvGrpSpPr/>
            <p:nvPr/>
          </p:nvGrpSpPr>
          <p:grpSpPr>
            <a:xfrm>
              <a:off x="3203223" y="4445000"/>
              <a:ext cx="2342444" cy="1128888"/>
              <a:chOff x="3189112" y="4402667"/>
              <a:chExt cx="2342444" cy="1128888"/>
            </a:xfrm>
          </p:grpSpPr>
          <p:sp>
            <p:nvSpPr>
              <p:cNvPr id="123" name="Diamond 122"/>
              <p:cNvSpPr/>
              <p:nvPr/>
            </p:nvSpPr>
            <p:spPr>
              <a:xfrm>
                <a:off x="3189112" y="4402667"/>
                <a:ext cx="2342444" cy="1044222"/>
              </a:xfrm>
              <a:prstGeom prst="diamond">
                <a:avLst/>
              </a:prstGeom>
              <a:noFill/>
              <a:ln w="28575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  <a:latin typeface="Candara"/>
                  <a:cs typeface="Candara"/>
                </a:endParaRPr>
              </a:p>
            </p:txBody>
          </p:sp>
          <p:sp>
            <p:nvSpPr>
              <p:cNvPr id="124" name="TextBox 123"/>
              <p:cNvSpPr txBox="1"/>
              <p:nvPr/>
            </p:nvSpPr>
            <p:spPr>
              <a:xfrm>
                <a:off x="3553179" y="4700558"/>
                <a:ext cx="1608666" cy="83099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dirty="0">
                    <a:latin typeface="Candara"/>
                    <a:cs typeface="Candara"/>
                  </a:rPr>
                  <a:t>Transaction</a:t>
                </a:r>
                <a:r>
                  <a:rPr lang="zh-CN" altLang="en-US" dirty="0">
                    <a:latin typeface="Candara"/>
                    <a:cs typeface="Candara"/>
                  </a:rPr>
                  <a:t> </a:t>
                </a:r>
                <a:r>
                  <a:rPr lang="en-US" altLang="zh-CN" dirty="0" smtClean="0">
                    <a:latin typeface="Candara"/>
                    <a:cs typeface="Candara"/>
                  </a:rPr>
                  <a:t>End</a:t>
                </a:r>
                <a:r>
                  <a:rPr lang="zh-CN" altLang="en-US" dirty="0" smtClean="0">
                    <a:latin typeface="Candara"/>
                    <a:cs typeface="Candara"/>
                  </a:rPr>
                  <a:t> </a:t>
                </a:r>
                <a:endParaRPr lang="en-US" altLang="zh-CN" dirty="0" smtClean="0">
                  <a:latin typeface="Candara"/>
                  <a:cs typeface="Candara"/>
                </a:endParaRPr>
              </a:p>
              <a:p>
                <a:pPr algn="ctr"/>
                <a:r>
                  <a:rPr lang="en-US" altLang="zh-CN" dirty="0" smtClean="0">
                    <a:latin typeface="Candara"/>
                    <a:cs typeface="Candara"/>
                  </a:rPr>
                  <a:t>Normally?</a:t>
                </a:r>
                <a:endParaRPr lang="en-US" dirty="0">
                  <a:latin typeface="Candara"/>
                  <a:cs typeface="Candara"/>
                </a:endParaRPr>
              </a:p>
              <a:p>
                <a:endParaRPr lang="en-US" dirty="0"/>
              </a:p>
            </p:txBody>
          </p:sp>
        </p:grpSp>
        <p:cxnSp>
          <p:nvCxnSpPr>
            <p:cNvPr id="82" name="Straight Arrow Connector 81"/>
            <p:cNvCxnSpPr>
              <a:endCxn id="123" idx="0"/>
            </p:cNvCxnSpPr>
            <p:nvPr/>
          </p:nvCxnSpPr>
          <p:spPr>
            <a:xfrm>
              <a:off x="4371622" y="3979333"/>
              <a:ext cx="2823" cy="465667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9" name="Group 98"/>
            <p:cNvGrpSpPr/>
            <p:nvPr/>
          </p:nvGrpSpPr>
          <p:grpSpPr>
            <a:xfrm>
              <a:off x="3482622" y="5531555"/>
              <a:ext cx="1778000" cy="942617"/>
              <a:chOff x="3482622" y="5531555"/>
              <a:chExt cx="1778000" cy="942617"/>
            </a:xfrm>
          </p:grpSpPr>
          <p:sp>
            <p:nvSpPr>
              <p:cNvPr id="107" name="Rounded Rectangle 106"/>
              <p:cNvSpPr/>
              <p:nvPr/>
            </p:nvSpPr>
            <p:spPr>
              <a:xfrm>
                <a:off x="3482622" y="6025438"/>
                <a:ext cx="1778000" cy="448734"/>
              </a:xfrm>
              <a:prstGeom prst="roundRect">
                <a:avLst/>
              </a:prstGeom>
              <a:noFill/>
              <a:ln w="28575" cmpd="sng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bg1">
                        <a:lumMod val="85000"/>
                      </a:schemeClr>
                    </a:solidFill>
                    <a:latin typeface="Candara"/>
                    <a:cs typeface="Candara"/>
                  </a:rPr>
                  <a:t>VMI</a:t>
                </a:r>
                <a:r>
                  <a:rPr lang="zh-CN" altLang="en-US" sz="2000" dirty="0" smtClean="0">
                    <a:solidFill>
                      <a:schemeClr val="bg1">
                        <a:lumMod val="85000"/>
                      </a:schemeClr>
                    </a:solidFill>
                    <a:latin typeface="Candara"/>
                    <a:cs typeface="Candara"/>
                  </a:rPr>
                  <a:t> </a:t>
                </a:r>
                <a:r>
                  <a:rPr lang="en-US" altLang="zh-CN" sz="2000" dirty="0">
                    <a:solidFill>
                      <a:schemeClr val="bg1">
                        <a:lumMod val="85000"/>
                      </a:schemeClr>
                    </a:solidFill>
                    <a:latin typeface="Candara"/>
                    <a:cs typeface="Candara"/>
                  </a:rPr>
                  <a:t>C</a:t>
                </a:r>
                <a:r>
                  <a:rPr lang="en-US" altLang="zh-CN" sz="2000" dirty="0" smtClean="0">
                    <a:solidFill>
                      <a:schemeClr val="bg1">
                        <a:lumMod val="85000"/>
                      </a:schemeClr>
                    </a:solidFill>
                    <a:latin typeface="Candara"/>
                    <a:cs typeface="Candara"/>
                  </a:rPr>
                  <a:t>heck</a:t>
                </a:r>
                <a:endParaRPr lang="en-US" sz="2000" dirty="0">
                  <a:solidFill>
                    <a:schemeClr val="bg1">
                      <a:lumMod val="85000"/>
                    </a:schemeClr>
                  </a:solidFill>
                  <a:latin typeface="Candara"/>
                  <a:cs typeface="Candara"/>
                </a:endParaRPr>
              </a:p>
            </p:txBody>
          </p:sp>
          <p:cxnSp>
            <p:nvCxnSpPr>
              <p:cNvPr id="121" name="Straight Arrow Connector 120"/>
              <p:cNvCxnSpPr>
                <a:endCxn id="107" idx="0"/>
              </p:cNvCxnSpPr>
              <p:nvPr/>
            </p:nvCxnSpPr>
            <p:spPr>
              <a:xfrm>
                <a:off x="4371622" y="5531555"/>
                <a:ext cx="0" cy="493883"/>
              </a:xfrm>
              <a:prstGeom prst="straightConnector1">
                <a:avLst/>
              </a:prstGeom>
              <a:ln>
                <a:solidFill>
                  <a:schemeClr val="bg1">
                    <a:lumMod val="85000"/>
                  </a:schemeClr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2" name="TextBox 121"/>
              <p:cNvSpPr txBox="1"/>
              <p:nvPr/>
            </p:nvSpPr>
            <p:spPr>
              <a:xfrm>
                <a:off x="4374445" y="5573888"/>
                <a:ext cx="21731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b="1" dirty="0" smtClean="0">
                    <a:solidFill>
                      <a:schemeClr val="bg1">
                        <a:lumMod val="85000"/>
                      </a:schemeClr>
                    </a:solidFill>
                    <a:latin typeface="Candara"/>
                    <a:cs typeface="Candara"/>
                  </a:rPr>
                  <a:t>Y</a:t>
                </a:r>
                <a:endParaRPr lang="en-US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</p:grpSp>
      <p:grpSp>
        <p:nvGrpSpPr>
          <p:cNvPr id="128" name="Group 127"/>
          <p:cNvGrpSpPr/>
          <p:nvPr/>
        </p:nvGrpSpPr>
        <p:grpSpPr>
          <a:xfrm>
            <a:off x="2117910" y="2095501"/>
            <a:ext cx="618065" cy="3148609"/>
            <a:chOff x="5260622" y="2095501"/>
            <a:chExt cx="618065" cy="3148609"/>
          </a:xfrm>
        </p:grpSpPr>
        <p:cxnSp>
          <p:nvCxnSpPr>
            <p:cNvPr id="129" name="Elbow Connector 128"/>
            <p:cNvCxnSpPr/>
            <p:nvPr/>
          </p:nvCxnSpPr>
          <p:spPr>
            <a:xfrm flipH="1" flipV="1">
              <a:off x="5260622" y="2095501"/>
              <a:ext cx="285045" cy="2871610"/>
            </a:xfrm>
            <a:prstGeom prst="bentConnector3">
              <a:avLst>
                <a:gd name="adj1" fmla="val -144555"/>
              </a:avLst>
            </a:prstGeom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0" name="TextBox 129"/>
            <p:cNvSpPr txBox="1"/>
            <p:nvPr/>
          </p:nvSpPr>
          <p:spPr>
            <a:xfrm>
              <a:off x="5661377" y="4967111"/>
              <a:ext cx="21731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b="1" dirty="0">
                  <a:latin typeface="Candara"/>
                  <a:cs typeface="Candara"/>
                </a:rPr>
                <a:t>N</a:t>
              </a:r>
              <a:endParaRPr lang="en-US" b="1" dirty="0"/>
            </a:p>
          </p:txBody>
        </p:sp>
      </p:grpSp>
      <p:sp>
        <p:nvSpPr>
          <p:cNvPr id="116" name="Title 1"/>
          <p:cNvSpPr>
            <a:spLocks noGrp="1"/>
          </p:cNvSpPr>
          <p:nvPr>
            <p:ph type="title"/>
          </p:nvPr>
        </p:nvSpPr>
        <p:spPr>
          <a:xfrm>
            <a:off x="457200" y="6529"/>
            <a:ext cx="82296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>
                <a:solidFill>
                  <a:srgbClr val="00B0F0"/>
                </a:solidFill>
                <a:latin typeface="Candara"/>
                <a:cs typeface="Candara"/>
              </a:rPr>
              <a:t>Transaction Abort: Lock Unavailable</a:t>
            </a:r>
          </a:p>
        </p:txBody>
      </p:sp>
      <p:sp>
        <p:nvSpPr>
          <p:cNvPr id="117" name="Rectangle 116"/>
          <p:cNvSpPr/>
          <p:nvPr/>
        </p:nvSpPr>
        <p:spPr>
          <a:xfrm>
            <a:off x="3676269" y="3623407"/>
            <a:ext cx="4783197" cy="1679097"/>
          </a:xfrm>
          <a:prstGeom prst="rect">
            <a:avLst/>
          </a:prstGeom>
          <a:solidFill>
            <a:schemeClr val="bg1">
              <a:lumMod val="85000"/>
              <a:alpha val="25000"/>
            </a:schemeClr>
          </a:solidFill>
          <a:ln w="12700" cmpd="sng">
            <a:solidFill>
              <a:schemeClr val="tx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2400" dirty="0" smtClean="0">
              <a:solidFill>
                <a:schemeClr val="tx1"/>
              </a:solidFill>
              <a:latin typeface="Candara"/>
              <a:ea typeface="微软雅黑"/>
              <a:cs typeface="Candara"/>
            </a:endParaRPr>
          </a:p>
          <a:p>
            <a:pPr algn="ctr"/>
            <a:endParaRPr lang="zh-CN" altLang="en-US" sz="2400" dirty="0">
              <a:solidFill>
                <a:schemeClr val="tx1"/>
              </a:solidFill>
              <a:latin typeface="Candara"/>
              <a:ea typeface="微软雅黑"/>
              <a:cs typeface="Candara"/>
            </a:endParaRPr>
          </a:p>
        </p:txBody>
      </p:sp>
      <p:sp>
        <p:nvSpPr>
          <p:cNvPr id="126" name="Rectangle 125"/>
          <p:cNvSpPr/>
          <p:nvPr/>
        </p:nvSpPr>
        <p:spPr>
          <a:xfrm>
            <a:off x="3676268" y="3648066"/>
            <a:ext cx="47831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 err="1">
                <a:latin typeface="Candara"/>
                <a:cs typeface="Candara"/>
              </a:rPr>
              <a:t>f</a:t>
            </a:r>
            <a:r>
              <a:rPr lang="en-US" altLang="zh-CN" b="1" dirty="0" err="1" smtClean="0">
                <a:latin typeface="Candara"/>
                <a:cs typeface="Candara"/>
              </a:rPr>
              <a:t>oreach</a:t>
            </a:r>
            <a:r>
              <a:rPr lang="en-US" altLang="zh-CN" dirty="0" smtClean="0">
                <a:latin typeface="Candara"/>
                <a:cs typeface="Candara"/>
              </a:rPr>
              <a:t> </a:t>
            </a:r>
            <a:r>
              <a:rPr lang="en-US" altLang="zh-CN" dirty="0">
                <a:latin typeface="Candara"/>
                <a:cs typeface="Candara"/>
              </a:rPr>
              <a:t>sync_state: </a:t>
            </a:r>
          </a:p>
          <a:p>
            <a:r>
              <a:rPr lang="en-US" altLang="zh-CN" dirty="0">
                <a:latin typeface="Candara"/>
                <a:cs typeface="Candara"/>
              </a:rPr>
              <a:t>    </a:t>
            </a:r>
            <a:r>
              <a:rPr lang="en-US" altLang="zh-CN" b="1" dirty="0">
                <a:solidFill>
                  <a:srgbClr val="FF0000"/>
                </a:solidFill>
                <a:latin typeface="Candara"/>
                <a:cs typeface="Candara"/>
              </a:rPr>
              <a:t> if </a:t>
            </a:r>
            <a:r>
              <a:rPr lang="en-US" altLang="zh-CN" b="1" dirty="0" smtClean="0">
                <a:solidFill>
                  <a:srgbClr val="FF0000"/>
                </a:solidFill>
                <a:latin typeface="Candara"/>
                <a:cs typeface="Candara"/>
              </a:rPr>
              <a:t>sync_state </a:t>
            </a:r>
            <a:r>
              <a:rPr lang="en-US" altLang="zh-CN" b="1" dirty="0">
                <a:solidFill>
                  <a:srgbClr val="FF0000"/>
                </a:solidFill>
                <a:latin typeface="Candara"/>
                <a:cs typeface="Candara"/>
              </a:rPr>
              <a:t>is unavailable, then  _</a:t>
            </a:r>
            <a:r>
              <a:rPr lang="en-US" altLang="zh-CN" b="1" dirty="0" err="1">
                <a:solidFill>
                  <a:srgbClr val="FF0000"/>
                </a:solidFill>
                <a:latin typeface="Candara"/>
                <a:cs typeface="Candara"/>
              </a:rPr>
              <a:t>xabort</a:t>
            </a:r>
            <a:r>
              <a:rPr lang="en-US" altLang="zh-CN" b="1" dirty="0">
                <a:solidFill>
                  <a:srgbClr val="FF0000"/>
                </a:solidFill>
                <a:latin typeface="Candara"/>
                <a:cs typeface="Candara"/>
              </a:rPr>
              <a:t>()</a:t>
            </a:r>
            <a:endParaRPr lang="en-US" b="1" dirty="0">
              <a:solidFill>
                <a:srgbClr val="FF0000"/>
              </a:solidFill>
              <a:latin typeface="Candara"/>
              <a:cs typeface="Candara"/>
            </a:endParaRPr>
          </a:p>
        </p:txBody>
      </p:sp>
      <p:sp>
        <p:nvSpPr>
          <p:cNvPr id="127" name="Rectangle 126"/>
          <p:cNvSpPr/>
          <p:nvPr/>
        </p:nvSpPr>
        <p:spPr>
          <a:xfrm>
            <a:off x="3676269" y="4257666"/>
            <a:ext cx="47831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 err="1">
                <a:latin typeface="Candara"/>
                <a:cs typeface="Candara"/>
              </a:rPr>
              <a:t>f</a:t>
            </a:r>
            <a:r>
              <a:rPr lang="en-US" altLang="zh-CN" b="1" dirty="0" err="1" smtClean="0">
                <a:latin typeface="Candara"/>
                <a:cs typeface="Candara"/>
              </a:rPr>
              <a:t>oreach</a:t>
            </a:r>
            <a:r>
              <a:rPr lang="en-US" altLang="zh-CN" b="1" dirty="0" smtClean="0">
                <a:latin typeface="Candara"/>
                <a:cs typeface="Candara"/>
              </a:rPr>
              <a:t> </a:t>
            </a:r>
            <a:r>
              <a:rPr lang="en-US" altLang="zh-CN" dirty="0" err="1">
                <a:latin typeface="Candara"/>
                <a:cs typeface="Candara"/>
              </a:rPr>
              <a:t>i</a:t>
            </a:r>
            <a:r>
              <a:rPr lang="en-US" altLang="zh-CN" dirty="0" smtClean="0">
                <a:latin typeface="Candara"/>
                <a:cs typeface="Candara"/>
              </a:rPr>
              <a:t>:</a:t>
            </a:r>
          </a:p>
          <a:p>
            <a:r>
              <a:rPr lang="en-US" altLang="zh-CN" dirty="0" smtClean="0">
                <a:latin typeface="Candara"/>
                <a:cs typeface="Candara"/>
              </a:rPr>
              <a:t>     </a:t>
            </a:r>
            <a:r>
              <a:rPr lang="en-US" altLang="zh-CN" b="1" dirty="0" smtClean="0">
                <a:latin typeface="Candara"/>
                <a:cs typeface="Candara"/>
              </a:rPr>
              <a:t>if *</a:t>
            </a:r>
            <a:r>
              <a:rPr lang="en-US" altLang="zh-CN" dirty="0" smtClean="0">
                <a:latin typeface="Candara"/>
                <a:cs typeface="Candara"/>
              </a:rPr>
              <a:t>(addresses[</a:t>
            </a:r>
            <a:r>
              <a:rPr lang="en-US" altLang="zh-CN" dirty="0" err="1" smtClean="0">
                <a:latin typeface="Candara"/>
                <a:cs typeface="Candara"/>
              </a:rPr>
              <a:t>i</a:t>
            </a:r>
            <a:r>
              <a:rPr lang="en-US" altLang="zh-CN" dirty="0" smtClean="0">
                <a:latin typeface="Candara"/>
                <a:cs typeface="Candara"/>
              </a:rPr>
              <a:t>]) != values[</a:t>
            </a:r>
            <a:r>
              <a:rPr lang="en-US" altLang="zh-CN" dirty="0" err="1" smtClean="0">
                <a:latin typeface="Candara"/>
                <a:cs typeface="Candara"/>
              </a:rPr>
              <a:t>i</a:t>
            </a:r>
            <a:r>
              <a:rPr lang="en-US" altLang="zh-CN" dirty="0" smtClean="0">
                <a:latin typeface="Candara"/>
                <a:cs typeface="Candara"/>
              </a:rPr>
              <a:t>], </a:t>
            </a:r>
            <a:r>
              <a:rPr lang="en-US" altLang="zh-CN" b="1" dirty="0" smtClean="0">
                <a:latin typeface="Candara"/>
                <a:cs typeface="Candara"/>
              </a:rPr>
              <a:t>then </a:t>
            </a:r>
            <a:r>
              <a:rPr lang="en-US" altLang="zh-CN" dirty="0" smtClean="0">
                <a:solidFill>
                  <a:srgbClr val="000000"/>
                </a:solidFill>
                <a:latin typeface="Candara"/>
                <a:cs typeface="Candara"/>
              </a:rPr>
              <a:t>_</a:t>
            </a:r>
            <a:r>
              <a:rPr lang="en-US" altLang="zh-CN" dirty="0" err="1" smtClean="0">
                <a:solidFill>
                  <a:srgbClr val="000000"/>
                </a:solidFill>
                <a:latin typeface="Candara"/>
                <a:cs typeface="Candara"/>
              </a:rPr>
              <a:t>xabort</a:t>
            </a:r>
            <a:r>
              <a:rPr lang="en-US" altLang="zh-CN" dirty="0" smtClean="0">
                <a:solidFill>
                  <a:srgbClr val="000000"/>
                </a:solidFill>
                <a:latin typeface="Candara"/>
                <a:cs typeface="Candara"/>
              </a:rPr>
              <a:t>()</a:t>
            </a:r>
            <a:endParaRPr lang="en-US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3695009" y="4884009"/>
            <a:ext cx="955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000000"/>
                </a:solidFill>
                <a:latin typeface="Candara"/>
                <a:cs typeface="Candara"/>
              </a:rPr>
              <a:t>_</a:t>
            </a:r>
            <a:r>
              <a:rPr lang="en-US" altLang="zh-CN" dirty="0" err="1">
                <a:solidFill>
                  <a:srgbClr val="000000"/>
                </a:solidFill>
                <a:latin typeface="Candara"/>
                <a:cs typeface="Candara"/>
              </a:rPr>
              <a:t>xend</a:t>
            </a:r>
            <a:r>
              <a:rPr lang="en-US" altLang="zh-CN" dirty="0">
                <a:solidFill>
                  <a:srgbClr val="000000"/>
                </a:solidFill>
                <a:latin typeface="Candara"/>
                <a:cs typeface="Candara"/>
              </a:rPr>
              <a:t>(</a:t>
            </a:r>
            <a:r>
              <a:rPr lang="en-US" altLang="zh-CN" dirty="0" smtClean="0">
                <a:solidFill>
                  <a:srgbClr val="000000"/>
                </a:solidFill>
                <a:latin typeface="Candara"/>
                <a:cs typeface="Candara"/>
              </a:rPr>
              <a:t>)</a:t>
            </a:r>
            <a:endParaRPr lang="en-US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132" name="Rectangle 131"/>
          <p:cNvSpPr/>
          <p:nvPr/>
        </p:nvSpPr>
        <p:spPr>
          <a:xfrm>
            <a:off x="7434524" y="3413348"/>
            <a:ext cx="1252276" cy="403926"/>
          </a:xfrm>
          <a:prstGeom prst="rect">
            <a:avLst/>
          </a:prstGeom>
          <a:solidFill>
            <a:srgbClr val="C3D69B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rgbClr val="000000"/>
                </a:solidFill>
                <a:latin typeface="Candara"/>
                <a:cs typeface="Candara"/>
              </a:rPr>
              <a:t>Transaction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3766191" y="5766928"/>
            <a:ext cx="865490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600" dirty="0">
                <a:latin typeface="Candara"/>
                <a:cs typeface="Candara"/>
              </a:rPr>
              <a:t>r</a:t>
            </a:r>
            <a:r>
              <a:rPr lang="en-US" sz="1600" dirty="0" smtClean="0">
                <a:latin typeface="Candara"/>
                <a:cs typeface="Candara"/>
              </a:rPr>
              <a:t>ead set</a:t>
            </a:r>
            <a:r>
              <a:rPr lang="en-US" altLang="zh-CN" sz="1600" dirty="0" smtClean="0">
                <a:latin typeface="Candara"/>
                <a:cs typeface="Candara"/>
              </a:rPr>
              <a:t>:</a:t>
            </a:r>
            <a:r>
              <a:rPr lang="zh-CN" altLang="en-US" sz="1600" dirty="0" smtClean="0">
                <a:latin typeface="Candara"/>
                <a:cs typeface="Candara"/>
              </a:rPr>
              <a:t> 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134" name="Rectangle 133"/>
          <p:cNvSpPr/>
          <p:nvPr/>
        </p:nvSpPr>
        <p:spPr>
          <a:xfrm>
            <a:off x="4796073" y="5988603"/>
            <a:ext cx="1263121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135" name="Rectangle 134"/>
          <p:cNvSpPr/>
          <p:nvPr/>
        </p:nvSpPr>
        <p:spPr>
          <a:xfrm>
            <a:off x="4796073" y="6232924"/>
            <a:ext cx="1263121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136" name="Rectangle 135"/>
          <p:cNvSpPr/>
          <p:nvPr/>
        </p:nvSpPr>
        <p:spPr>
          <a:xfrm>
            <a:off x="6056322" y="5747720"/>
            <a:ext cx="1263121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137" name="Rectangle 136"/>
          <p:cNvSpPr/>
          <p:nvPr/>
        </p:nvSpPr>
        <p:spPr>
          <a:xfrm>
            <a:off x="6053597" y="5989510"/>
            <a:ext cx="1263121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138" name="Rectangle 137"/>
          <p:cNvSpPr/>
          <p:nvPr/>
        </p:nvSpPr>
        <p:spPr>
          <a:xfrm>
            <a:off x="6053597" y="6229399"/>
            <a:ext cx="1263121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5004097" y="5965003"/>
            <a:ext cx="110594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600" dirty="0" smtClean="0">
                <a:latin typeface="Candara"/>
                <a:cs typeface="Candara"/>
              </a:rPr>
              <a:t>Address 1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4870037" y="6209805"/>
            <a:ext cx="110594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600" dirty="0" smtClean="0">
                <a:latin typeface="Candara"/>
                <a:cs typeface="Candara"/>
              </a:rPr>
              <a:t>Address 2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6137342" y="5726656"/>
            <a:ext cx="110594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600" dirty="0" smtClean="0">
                <a:latin typeface="Candara"/>
                <a:cs typeface="Candara"/>
              </a:rPr>
              <a:t>Address 3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144" name="TextBox 143"/>
          <p:cNvSpPr txBox="1"/>
          <p:nvPr/>
        </p:nvSpPr>
        <p:spPr>
          <a:xfrm>
            <a:off x="6126191" y="6207186"/>
            <a:ext cx="110594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600" dirty="0" smtClean="0">
                <a:latin typeface="Candara"/>
                <a:cs typeface="Candara"/>
              </a:rPr>
              <a:t>Address 5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145" name="TextBox 144"/>
          <p:cNvSpPr txBox="1"/>
          <p:nvPr/>
        </p:nvSpPr>
        <p:spPr>
          <a:xfrm>
            <a:off x="6134617" y="5968413"/>
            <a:ext cx="110594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600" dirty="0" smtClean="0">
                <a:latin typeface="Candara"/>
                <a:cs typeface="Candara"/>
              </a:rPr>
              <a:t>Address 4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146" name="Rectangle 145"/>
          <p:cNvSpPr/>
          <p:nvPr/>
        </p:nvSpPr>
        <p:spPr>
          <a:xfrm>
            <a:off x="4789080" y="5746813"/>
            <a:ext cx="1263121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4891340" y="5723213"/>
            <a:ext cx="110594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600" dirty="0">
                <a:latin typeface="Candara"/>
                <a:cs typeface="Candara"/>
              </a:rPr>
              <a:t>l</a:t>
            </a:r>
            <a:r>
              <a:rPr lang="en-US" altLang="zh-CN" sz="1600" dirty="0" smtClean="0">
                <a:latin typeface="Candara"/>
                <a:cs typeface="Candara"/>
              </a:rPr>
              <a:t>ock</a:t>
            </a:r>
            <a:r>
              <a:rPr lang="zh-CN" altLang="en-US" sz="1600" dirty="0" smtClean="0">
                <a:latin typeface="Candara"/>
                <a:cs typeface="Candara"/>
              </a:rPr>
              <a:t> </a:t>
            </a:r>
            <a:r>
              <a:rPr lang="en-US" altLang="zh-CN" sz="1600" dirty="0" smtClean="0">
                <a:latin typeface="Candara"/>
                <a:cs typeface="Candara"/>
              </a:rPr>
              <a:t>address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4798731" y="1663421"/>
            <a:ext cx="865490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600" dirty="0" smtClean="0">
                <a:latin typeface="Candara"/>
                <a:cs typeface="Candara"/>
              </a:rPr>
              <a:t>addresses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5975458" y="1663421"/>
            <a:ext cx="551383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600" dirty="0" smtClean="0">
                <a:latin typeface="Candara"/>
                <a:cs typeface="Candara"/>
              </a:rPr>
              <a:t>values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151" name="Rectangle 150"/>
          <p:cNvSpPr/>
          <p:nvPr/>
        </p:nvSpPr>
        <p:spPr>
          <a:xfrm>
            <a:off x="4473491" y="2001975"/>
            <a:ext cx="239889" cy="239889"/>
          </a:xfrm>
          <a:prstGeom prst="rect">
            <a:avLst/>
          </a:prstGeom>
          <a:solidFill>
            <a:srgbClr val="FFAF19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2" name="Group 151"/>
          <p:cNvGrpSpPr/>
          <p:nvPr/>
        </p:nvGrpSpPr>
        <p:grpSpPr>
          <a:xfrm>
            <a:off x="5975457" y="1933437"/>
            <a:ext cx="551383" cy="312350"/>
            <a:chOff x="5349452" y="1764105"/>
            <a:chExt cx="551383" cy="312350"/>
          </a:xfrm>
        </p:grpSpPr>
        <p:sp>
          <p:nvSpPr>
            <p:cNvPr id="153" name="Rectangle 152"/>
            <p:cNvSpPr/>
            <p:nvPr/>
          </p:nvSpPr>
          <p:spPr>
            <a:xfrm>
              <a:off x="5349452" y="1834665"/>
              <a:ext cx="551383" cy="241790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4" name="TextBox 153"/>
            <p:cNvSpPr txBox="1"/>
            <p:nvPr/>
          </p:nvSpPr>
          <p:spPr>
            <a:xfrm>
              <a:off x="5576387" y="1764105"/>
              <a:ext cx="131563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zh-CN" dirty="0" smtClean="0">
                  <a:latin typeface="Candara"/>
                  <a:cs typeface="Candara"/>
                </a:rPr>
                <a:t>5</a:t>
              </a:r>
              <a:endParaRPr lang="en-US" dirty="0">
                <a:latin typeface="Candara"/>
                <a:cs typeface="Candara"/>
              </a:endParaRPr>
            </a:p>
          </p:txBody>
        </p:sp>
      </p:grpSp>
      <p:sp>
        <p:nvSpPr>
          <p:cNvPr id="155" name="TextBox 154"/>
          <p:cNvSpPr txBox="1"/>
          <p:nvPr/>
        </p:nvSpPr>
        <p:spPr>
          <a:xfrm>
            <a:off x="4847255" y="1978375"/>
            <a:ext cx="83091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 smtClean="0">
                <a:latin typeface="Candara"/>
                <a:cs typeface="Candara"/>
              </a:rPr>
              <a:t>Address 1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156" name="Rectangle 155"/>
          <p:cNvSpPr/>
          <p:nvPr/>
        </p:nvSpPr>
        <p:spPr>
          <a:xfrm>
            <a:off x="3189111" y="1673445"/>
            <a:ext cx="3441515" cy="164266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8" name="Rectangle 157"/>
          <p:cNvSpPr/>
          <p:nvPr/>
        </p:nvSpPr>
        <p:spPr>
          <a:xfrm>
            <a:off x="3512071" y="2000661"/>
            <a:ext cx="437445" cy="24512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3344611" y="1662052"/>
            <a:ext cx="865490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600" dirty="0" smtClean="0">
                <a:latin typeface="Candara"/>
                <a:cs typeface="Candara"/>
              </a:rPr>
              <a:t>tasks’</a:t>
            </a:r>
            <a:r>
              <a:rPr lang="zh-CN" altLang="en-US" sz="1600" dirty="0" smtClean="0">
                <a:latin typeface="Candara"/>
                <a:cs typeface="Candara"/>
              </a:rPr>
              <a:t> </a:t>
            </a:r>
            <a:r>
              <a:rPr lang="en-US" altLang="zh-CN" sz="1600" dirty="0" smtClean="0">
                <a:latin typeface="Candara"/>
                <a:cs typeface="Candara"/>
              </a:rPr>
              <a:t>pid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3670241" y="1939422"/>
            <a:ext cx="13156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dirty="0" smtClean="0">
                <a:latin typeface="Candara"/>
                <a:cs typeface="Candara"/>
              </a:rPr>
              <a:t>5</a:t>
            </a:r>
            <a:endParaRPr lang="en-US" dirty="0">
              <a:latin typeface="Candara"/>
              <a:cs typeface="Candara"/>
            </a:endParaRPr>
          </a:p>
        </p:txBody>
      </p:sp>
      <p:sp>
        <p:nvSpPr>
          <p:cNvPr id="161" name="Rectangle 160"/>
          <p:cNvSpPr/>
          <p:nvPr/>
        </p:nvSpPr>
        <p:spPr>
          <a:xfrm>
            <a:off x="4725081" y="2238343"/>
            <a:ext cx="1043902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162" name="Rectangle 161"/>
          <p:cNvSpPr/>
          <p:nvPr/>
        </p:nvSpPr>
        <p:spPr>
          <a:xfrm>
            <a:off x="5975458" y="2240365"/>
            <a:ext cx="551383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3" name="TextBox 162"/>
          <p:cNvSpPr txBox="1"/>
          <p:nvPr/>
        </p:nvSpPr>
        <p:spPr>
          <a:xfrm>
            <a:off x="4841147" y="2218175"/>
            <a:ext cx="83091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 smtClean="0">
                <a:latin typeface="Candara"/>
                <a:cs typeface="Candara"/>
              </a:rPr>
              <a:t>Address 2</a:t>
            </a:r>
            <a:endParaRPr lang="en-US" sz="1600" dirty="0">
              <a:latin typeface="Candara"/>
              <a:cs typeface="Candara"/>
            </a:endParaRPr>
          </a:p>
        </p:txBody>
      </p:sp>
      <p:cxnSp>
        <p:nvCxnSpPr>
          <p:cNvPr id="164" name="Straight Arrow Connector 163"/>
          <p:cNvCxnSpPr>
            <a:stCxn id="165" idx="1"/>
            <a:endCxn id="162" idx="3"/>
          </p:cNvCxnSpPr>
          <p:nvPr/>
        </p:nvCxnSpPr>
        <p:spPr>
          <a:xfrm flipH="1" flipV="1">
            <a:off x="6526841" y="2361260"/>
            <a:ext cx="615003" cy="469846"/>
          </a:xfrm>
          <a:prstGeom prst="straightConnector1">
            <a:avLst/>
          </a:prstGeom>
          <a:solidFill>
            <a:schemeClr val="bg1">
              <a:lumMod val="75000"/>
            </a:schemeClr>
          </a:solidFill>
          <a:ln w="3175" cmpd="sng">
            <a:solidFill>
              <a:srgbClr val="000000"/>
            </a:solidFill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5" name="TextBox 164"/>
          <p:cNvSpPr txBox="1"/>
          <p:nvPr/>
        </p:nvSpPr>
        <p:spPr>
          <a:xfrm>
            <a:off x="7141844" y="2678641"/>
            <a:ext cx="898439" cy="3049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400" dirty="0">
                <a:latin typeface="Candara"/>
                <a:cs typeface="Candara"/>
              </a:rPr>
              <a:t>l</a:t>
            </a:r>
            <a:r>
              <a:rPr lang="en-US" sz="1400" dirty="0" smtClean="0">
                <a:latin typeface="Candara"/>
                <a:cs typeface="Candara"/>
              </a:rPr>
              <a:t>ink</a:t>
            </a:r>
            <a:r>
              <a:rPr lang="zh-CN" altLang="en-US" sz="1400" dirty="0" smtClean="0">
                <a:latin typeface="Candara"/>
                <a:cs typeface="Candara"/>
              </a:rPr>
              <a:t> </a:t>
            </a:r>
            <a:r>
              <a:rPr lang="en-US" altLang="zh-CN" sz="1400" dirty="0" smtClean="0">
                <a:latin typeface="Candara"/>
                <a:cs typeface="Candara"/>
              </a:rPr>
              <a:t>pointer</a:t>
            </a:r>
            <a:r>
              <a:rPr lang="zh-CN" altLang="en-US" sz="1400" dirty="0" smtClean="0">
                <a:latin typeface="Candara"/>
                <a:cs typeface="Candara"/>
              </a:rPr>
              <a:t> </a:t>
            </a:r>
            <a:endParaRPr lang="en-US" sz="1400" dirty="0">
              <a:latin typeface="Candara"/>
              <a:cs typeface="Candara"/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2685175" y="1375193"/>
            <a:ext cx="1602060" cy="3049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400" dirty="0" smtClean="0">
                <a:latin typeface="Candara"/>
                <a:cs typeface="Candara"/>
              </a:rPr>
              <a:t>Data</a:t>
            </a:r>
            <a:r>
              <a:rPr lang="zh-CN" altLang="en-US" sz="1400" dirty="0" smtClean="0">
                <a:latin typeface="Candara"/>
                <a:cs typeface="Candara"/>
              </a:rPr>
              <a:t> </a:t>
            </a:r>
            <a:r>
              <a:rPr lang="en-US" sz="1400" dirty="0" smtClean="0">
                <a:latin typeface="Candara"/>
                <a:cs typeface="Candara"/>
              </a:rPr>
              <a:t>to</a:t>
            </a:r>
            <a:r>
              <a:rPr lang="zh-CN" altLang="en-US" sz="1400" dirty="0" smtClean="0">
                <a:latin typeface="Candara"/>
                <a:cs typeface="Candara"/>
              </a:rPr>
              <a:t> </a:t>
            </a:r>
            <a:r>
              <a:rPr lang="en-US" altLang="zh-CN" sz="1400" dirty="0" smtClean="0">
                <a:latin typeface="Candara"/>
                <a:cs typeface="Candara"/>
              </a:rPr>
              <a:t>do</a:t>
            </a:r>
            <a:r>
              <a:rPr lang="zh-CN" altLang="en-US" sz="1400" dirty="0" smtClean="0">
                <a:latin typeface="Candara"/>
                <a:cs typeface="Candara"/>
              </a:rPr>
              <a:t> </a:t>
            </a:r>
            <a:r>
              <a:rPr lang="en-US" altLang="zh-CN" sz="1400" dirty="0" smtClean="0">
                <a:latin typeface="Candara"/>
                <a:cs typeface="Candara"/>
              </a:rPr>
              <a:t>VMI</a:t>
            </a:r>
            <a:r>
              <a:rPr lang="zh-CN" altLang="en-US" sz="1400" dirty="0" smtClean="0">
                <a:latin typeface="Candara"/>
                <a:cs typeface="Candara"/>
              </a:rPr>
              <a:t> </a:t>
            </a:r>
            <a:r>
              <a:rPr lang="en-US" altLang="zh-CN" sz="1400" dirty="0" smtClean="0">
                <a:latin typeface="Candara"/>
                <a:cs typeface="Candara"/>
              </a:rPr>
              <a:t>check</a:t>
            </a:r>
            <a:endParaRPr lang="en-US" sz="1400" dirty="0">
              <a:latin typeface="Candara"/>
              <a:cs typeface="Candara"/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4542745" y="1376189"/>
            <a:ext cx="2054086" cy="30777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400" dirty="0" smtClean="0">
                <a:latin typeface="Candara"/>
                <a:cs typeface="Candara"/>
              </a:rPr>
              <a:t>Data</a:t>
            </a:r>
            <a:r>
              <a:rPr lang="zh-CN" altLang="en-US" sz="1400" dirty="0" smtClean="0">
                <a:latin typeface="Candara"/>
                <a:cs typeface="Candara"/>
              </a:rPr>
              <a:t> </a:t>
            </a:r>
            <a:r>
              <a:rPr lang="en-US" sz="1400" dirty="0" smtClean="0">
                <a:latin typeface="Candara"/>
                <a:cs typeface="Candara"/>
              </a:rPr>
              <a:t>to</a:t>
            </a:r>
            <a:r>
              <a:rPr lang="zh-CN" altLang="en-US" sz="1400" dirty="0" smtClean="0">
                <a:latin typeface="Candara"/>
                <a:cs typeface="Candara"/>
              </a:rPr>
              <a:t> </a:t>
            </a:r>
            <a:r>
              <a:rPr lang="en-US" altLang="zh-CN" sz="1400" dirty="0" smtClean="0">
                <a:latin typeface="Candara"/>
                <a:cs typeface="Candara"/>
              </a:rPr>
              <a:t>check</a:t>
            </a:r>
            <a:r>
              <a:rPr lang="zh-CN" altLang="en-US" sz="1400" dirty="0" smtClean="0">
                <a:latin typeface="Candara"/>
                <a:cs typeface="Candara"/>
              </a:rPr>
              <a:t> </a:t>
            </a:r>
            <a:r>
              <a:rPr lang="en-US" altLang="zh-CN" sz="1400" dirty="0" smtClean="0">
                <a:latin typeface="Candara"/>
                <a:cs typeface="Candara"/>
              </a:rPr>
              <a:t>consistency</a:t>
            </a:r>
            <a:endParaRPr lang="en-US" sz="1400" dirty="0">
              <a:latin typeface="Candara"/>
              <a:cs typeface="Candara"/>
            </a:endParaRPr>
          </a:p>
        </p:txBody>
      </p:sp>
      <p:sp>
        <p:nvSpPr>
          <p:cNvPr id="169" name="Rectangle 168"/>
          <p:cNvSpPr/>
          <p:nvPr/>
        </p:nvSpPr>
        <p:spPr>
          <a:xfrm>
            <a:off x="6970784" y="1654849"/>
            <a:ext cx="239889" cy="239889"/>
          </a:xfrm>
          <a:prstGeom prst="rect">
            <a:avLst/>
          </a:prstGeom>
          <a:solidFill>
            <a:srgbClr val="FFAF19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" name="Rectangle 169"/>
          <p:cNvSpPr/>
          <p:nvPr/>
        </p:nvSpPr>
        <p:spPr>
          <a:xfrm>
            <a:off x="7210673" y="1654849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1" name="Rectangle 170"/>
          <p:cNvSpPr/>
          <p:nvPr/>
        </p:nvSpPr>
        <p:spPr>
          <a:xfrm>
            <a:off x="7450725" y="1655136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2" name="Rectangle 171"/>
          <p:cNvSpPr/>
          <p:nvPr/>
        </p:nvSpPr>
        <p:spPr>
          <a:xfrm>
            <a:off x="7690614" y="1653209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3" name="Rectangle 172"/>
          <p:cNvSpPr/>
          <p:nvPr/>
        </p:nvSpPr>
        <p:spPr>
          <a:xfrm>
            <a:off x="7930503" y="1653209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" name="Rectangle 173"/>
          <p:cNvSpPr/>
          <p:nvPr/>
        </p:nvSpPr>
        <p:spPr>
          <a:xfrm>
            <a:off x="6970784" y="1894738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5" name="Rectangle 174"/>
          <p:cNvSpPr/>
          <p:nvPr/>
        </p:nvSpPr>
        <p:spPr>
          <a:xfrm>
            <a:off x="7210673" y="1894738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" name="Rectangle 175"/>
          <p:cNvSpPr/>
          <p:nvPr/>
        </p:nvSpPr>
        <p:spPr>
          <a:xfrm>
            <a:off x="7450725" y="1895025"/>
            <a:ext cx="239889" cy="239889"/>
          </a:xfrm>
          <a:prstGeom prst="rect">
            <a:avLst/>
          </a:prstGeom>
          <a:solidFill>
            <a:srgbClr val="FFAF19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" name="Rectangle 176"/>
          <p:cNvSpPr/>
          <p:nvPr/>
        </p:nvSpPr>
        <p:spPr>
          <a:xfrm>
            <a:off x="7690614" y="1893098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" name="Rectangle 177"/>
          <p:cNvSpPr/>
          <p:nvPr/>
        </p:nvSpPr>
        <p:spPr>
          <a:xfrm>
            <a:off x="7930503" y="1893098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9" name="Rectangle 178"/>
          <p:cNvSpPr/>
          <p:nvPr/>
        </p:nvSpPr>
        <p:spPr>
          <a:xfrm>
            <a:off x="6970784" y="2277664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0" name="Rectangle 179"/>
          <p:cNvSpPr/>
          <p:nvPr/>
        </p:nvSpPr>
        <p:spPr>
          <a:xfrm>
            <a:off x="7210673" y="2277664"/>
            <a:ext cx="239889" cy="239889"/>
          </a:xfrm>
          <a:prstGeom prst="rect">
            <a:avLst/>
          </a:prstGeom>
          <a:solidFill>
            <a:srgbClr val="FFAF19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" name="Rectangle 180"/>
          <p:cNvSpPr/>
          <p:nvPr/>
        </p:nvSpPr>
        <p:spPr>
          <a:xfrm>
            <a:off x="7450725" y="2277951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2" name="Rectangle 181"/>
          <p:cNvSpPr/>
          <p:nvPr/>
        </p:nvSpPr>
        <p:spPr>
          <a:xfrm>
            <a:off x="7690614" y="2276024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3" name="Rectangle 182"/>
          <p:cNvSpPr/>
          <p:nvPr/>
        </p:nvSpPr>
        <p:spPr>
          <a:xfrm>
            <a:off x="7930503" y="2276024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" name="TextBox 183"/>
          <p:cNvSpPr txBox="1"/>
          <p:nvPr/>
        </p:nvSpPr>
        <p:spPr>
          <a:xfrm>
            <a:off x="7048521" y="1586601"/>
            <a:ext cx="13156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dirty="0" smtClean="0">
                <a:latin typeface="Candara"/>
                <a:cs typeface="Candara"/>
              </a:rPr>
              <a:t>5</a:t>
            </a:r>
            <a:endParaRPr lang="en-US" dirty="0">
              <a:latin typeface="Candara"/>
              <a:cs typeface="Candara"/>
            </a:endParaRPr>
          </a:p>
        </p:txBody>
      </p:sp>
      <p:sp>
        <p:nvSpPr>
          <p:cNvPr id="185" name="TextBox 184"/>
          <p:cNvSpPr txBox="1"/>
          <p:nvPr/>
        </p:nvSpPr>
        <p:spPr>
          <a:xfrm>
            <a:off x="7513605" y="1831085"/>
            <a:ext cx="13156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>
                <a:latin typeface="Candara"/>
                <a:cs typeface="Candara"/>
              </a:rPr>
              <a:t>4</a:t>
            </a:r>
          </a:p>
        </p:txBody>
      </p:sp>
      <p:sp>
        <p:nvSpPr>
          <p:cNvPr id="186" name="TextBox 185"/>
          <p:cNvSpPr txBox="1"/>
          <p:nvPr/>
        </p:nvSpPr>
        <p:spPr>
          <a:xfrm>
            <a:off x="8238608" y="1712326"/>
            <a:ext cx="386861" cy="3049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400" dirty="0" smtClean="0">
                <a:latin typeface="Candara"/>
                <a:cs typeface="Candara"/>
              </a:rPr>
              <a:t>tasks</a:t>
            </a:r>
            <a:endParaRPr lang="en-US" sz="1400" dirty="0">
              <a:latin typeface="Candara"/>
              <a:cs typeface="Candara"/>
            </a:endParaRPr>
          </a:p>
        </p:txBody>
      </p:sp>
      <p:sp>
        <p:nvSpPr>
          <p:cNvPr id="187" name="TextBox 186"/>
          <p:cNvSpPr txBox="1"/>
          <p:nvPr/>
        </p:nvSpPr>
        <p:spPr>
          <a:xfrm>
            <a:off x="8255716" y="2230369"/>
            <a:ext cx="773037" cy="3049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400" dirty="0" smtClean="0">
                <a:latin typeface="Candara"/>
                <a:cs typeface="Candara"/>
              </a:rPr>
              <a:t>runqueue</a:t>
            </a:r>
            <a:endParaRPr lang="en-US" sz="1400" dirty="0">
              <a:latin typeface="Candara"/>
              <a:cs typeface="Candara"/>
            </a:endParaRPr>
          </a:p>
        </p:txBody>
      </p:sp>
      <p:sp>
        <p:nvSpPr>
          <p:cNvPr id="188" name="TextBox 187"/>
          <p:cNvSpPr txBox="1"/>
          <p:nvPr/>
        </p:nvSpPr>
        <p:spPr>
          <a:xfrm>
            <a:off x="7277180" y="2211078"/>
            <a:ext cx="13156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dirty="0" smtClean="0">
                <a:latin typeface="Candara"/>
                <a:cs typeface="Candara"/>
              </a:rPr>
              <a:t>4</a:t>
            </a:r>
            <a:endParaRPr lang="en-US" dirty="0">
              <a:latin typeface="Candara"/>
              <a:cs typeface="Candara"/>
            </a:endParaRPr>
          </a:p>
        </p:txBody>
      </p:sp>
      <p:sp>
        <p:nvSpPr>
          <p:cNvPr id="189" name="Rectangle 188"/>
          <p:cNvSpPr/>
          <p:nvPr/>
        </p:nvSpPr>
        <p:spPr>
          <a:xfrm>
            <a:off x="4722260" y="1995635"/>
            <a:ext cx="1043902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190" name="TextBox 189"/>
          <p:cNvSpPr txBox="1"/>
          <p:nvPr/>
        </p:nvSpPr>
        <p:spPr>
          <a:xfrm flipH="1">
            <a:off x="6130677" y="2208780"/>
            <a:ext cx="41027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 smtClean="0">
                <a:latin typeface="Candara"/>
                <a:cs typeface="Candara"/>
              </a:rPr>
              <a:t>A6</a:t>
            </a:r>
            <a:endParaRPr lang="en-US" dirty="0">
              <a:latin typeface="Candara"/>
              <a:cs typeface="Candara"/>
            </a:endParaRPr>
          </a:p>
        </p:txBody>
      </p:sp>
      <p:sp>
        <p:nvSpPr>
          <p:cNvPr id="191" name="Rectangle 190"/>
          <p:cNvSpPr/>
          <p:nvPr/>
        </p:nvSpPr>
        <p:spPr>
          <a:xfrm>
            <a:off x="5975457" y="2481598"/>
            <a:ext cx="551383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2" name="Rectangle 191"/>
          <p:cNvSpPr/>
          <p:nvPr/>
        </p:nvSpPr>
        <p:spPr>
          <a:xfrm>
            <a:off x="5975457" y="2721366"/>
            <a:ext cx="551383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3" name="TextBox 192"/>
          <p:cNvSpPr txBox="1"/>
          <p:nvPr/>
        </p:nvSpPr>
        <p:spPr>
          <a:xfrm>
            <a:off x="6192519" y="2411109"/>
            <a:ext cx="13156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dirty="0" smtClean="0">
                <a:latin typeface="Candara"/>
                <a:cs typeface="Candara"/>
              </a:rPr>
              <a:t>4</a:t>
            </a:r>
            <a:endParaRPr lang="en-US" dirty="0">
              <a:latin typeface="Candara"/>
              <a:cs typeface="Candara"/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6135504" y="2691610"/>
            <a:ext cx="39046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 smtClean="0">
                <a:latin typeface="Candara"/>
                <a:cs typeface="Candara"/>
              </a:rPr>
              <a:t>A7</a:t>
            </a:r>
            <a:endParaRPr lang="en-US" dirty="0">
              <a:latin typeface="Candara"/>
              <a:cs typeface="Candara"/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6199575" y="2913626"/>
            <a:ext cx="13156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dirty="0" smtClean="0">
                <a:latin typeface="Candara"/>
                <a:cs typeface="Candara"/>
              </a:rPr>
              <a:t>4</a:t>
            </a:r>
            <a:endParaRPr lang="en-US" dirty="0">
              <a:latin typeface="Candara"/>
              <a:cs typeface="Candara"/>
            </a:endParaRPr>
          </a:p>
        </p:txBody>
      </p:sp>
      <p:sp>
        <p:nvSpPr>
          <p:cNvPr id="196" name="Rectangle 195"/>
          <p:cNvSpPr/>
          <p:nvPr/>
        </p:nvSpPr>
        <p:spPr>
          <a:xfrm>
            <a:off x="5974589" y="2969729"/>
            <a:ext cx="551383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7" name="TextBox 196"/>
          <p:cNvSpPr txBox="1"/>
          <p:nvPr/>
        </p:nvSpPr>
        <p:spPr>
          <a:xfrm>
            <a:off x="4844434" y="2455328"/>
            <a:ext cx="924549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 smtClean="0">
                <a:latin typeface="Candara"/>
                <a:cs typeface="Candara"/>
              </a:rPr>
              <a:t>Address 3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198" name="Rectangle 197"/>
          <p:cNvSpPr/>
          <p:nvPr/>
        </p:nvSpPr>
        <p:spPr>
          <a:xfrm>
            <a:off x="4722260" y="2715296"/>
            <a:ext cx="1043902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199" name="TextBox 198"/>
          <p:cNvSpPr txBox="1"/>
          <p:nvPr/>
        </p:nvSpPr>
        <p:spPr>
          <a:xfrm>
            <a:off x="4838326" y="2695128"/>
            <a:ext cx="925015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 smtClean="0">
                <a:latin typeface="Candara"/>
                <a:cs typeface="Candara"/>
              </a:rPr>
              <a:t>Address 4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200" name="Rectangle 199"/>
          <p:cNvSpPr/>
          <p:nvPr/>
        </p:nvSpPr>
        <p:spPr>
          <a:xfrm>
            <a:off x="4719439" y="2472588"/>
            <a:ext cx="1043902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201" name="Rectangle 200"/>
          <p:cNvSpPr/>
          <p:nvPr/>
        </p:nvSpPr>
        <p:spPr>
          <a:xfrm>
            <a:off x="4719439" y="2952362"/>
            <a:ext cx="1043902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202" name="TextBox 201"/>
          <p:cNvSpPr txBox="1"/>
          <p:nvPr/>
        </p:nvSpPr>
        <p:spPr>
          <a:xfrm>
            <a:off x="4835505" y="2932194"/>
            <a:ext cx="925015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 smtClean="0">
                <a:latin typeface="Candara"/>
                <a:cs typeface="Candara"/>
              </a:rPr>
              <a:t>Address 5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203" name="Rectangle 202"/>
          <p:cNvSpPr/>
          <p:nvPr/>
        </p:nvSpPr>
        <p:spPr>
          <a:xfrm>
            <a:off x="4484781" y="2464817"/>
            <a:ext cx="239889" cy="239889"/>
          </a:xfrm>
          <a:prstGeom prst="rect">
            <a:avLst/>
          </a:prstGeom>
          <a:solidFill>
            <a:srgbClr val="FFAF19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" name="Rectangle 203"/>
          <p:cNvSpPr/>
          <p:nvPr/>
        </p:nvSpPr>
        <p:spPr>
          <a:xfrm>
            <a:off x="4484781" y="2946553"/>
            <a:ext cx="239889" cy="239889"/>
          </a:xfrm>
          <a:prstGeom prst="rect">
            <a:avLst/>
          </a:prstGeom>
          <a:solidFill>
            <a:srgbClr val="FFAF19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" name="Rectangle 204"/>
          <p:cNvSpPr/>
          <p:nvPr/>
        </p:nvSpPr>
        <p:spPr>
          <a:xfrm>
            <a:off x="3512071" y="2247276"/>
            <a:ext cx="437445" cy="24512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206" name="TextBox 205"/>
          <p:cNvSpPr txBox="1"/>
          <p:nvPr/>
        </p:nvSpPr>
        <p:spPr>
          <a:xfrm>
            <a:off x="3660869" y="2186037"/>
            <a:ext cx="13156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dirty="0" smtClean="0">
                <a:latin typeface="Candara"/>
                <a:cs typeface="Candara"/>
              </a:rPr>
              <a:t>4</a:t>
            </a:r>
            <a:endParaRPr lang="en-US" dirty="0">
              <a:latin typeface="Candara"/>
              <a:cs typeface="Candara"/>
            </a:endParaRPr>
          </a:p>
        </p:txBody>
      </p:sp>
      <p:sp>
        <p:nvSpPr>
          <p:cNvPr id="207" name="TextBox 206"/>
          <p:cNvSpPr txBox="1"/>
          <p:nvPr/>
        </p:nvSpPr>
        <p:spPr>
          <a:xfrm>
            <a:off x="3245707" y="2548957"/>
            <a:ext cx="1111580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600" dirty="0">
                <a:latin typeface="Candara"/>
                <a:cs typeface="Candara"/>
              </a:rPr>
              <a:t>r</a:t>
            </a:r>
            <a:r>
              <a:rPr lang="en-US" sz="1600" dirty="0" smtClean="0">
                <a:latin typeface="Candara"/>
                <a:cs typeface="Candara"/>
              </a:rPr>
              <a:t>un</a:t>
            </a:r>
            <a:r>
              <a:rPr lang="en-US" altLang="zh-CN" sz="1600" dirty="0" smtClean="0">
                <a:latin typeface="Candara"/>
                <a:cs typeface="Candara"/>
              </a:rPr>
              <a:t>-</a:t>
            </a:r>
            <a:r>
              <a:rPr lang="en-US" sz="1600" dirty="0" smtClean="0">
                <a:latin typeface="Candara"/>
                <a:cs typeface="Candara"/>
              </a:rPr>
              <a:t>task’</a:t>
            </a:r>
            <a:r>
              <a:rPr lang="zh-CN" altLang="en-US" sz="1600" dirty="0" smtClean="0">
                <a:latin typeface="Candara"/>
                <a:cs typeface="Candara"/>
              </a:rPr>
              <a:t> </a:t>
            </a:r>
            <a:r>
              <a:rPr lang="en-US" altLang="zh-CN" sz="1600" dirty="0" smtClean="0">
                <a:latin typeface="Candara"/>
                <a:cs typeface="Candara"/>
              </a:rPr>
              <a:t>pid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208" name="Rectangle 207"/>
          <p:cNvSpPr/>
          <p:nvPr/>
        </p:nvSpPr>
        <p:spPr>
          <a:xfrm>
            <a:off x="3519652" y="2912865"/>
            <a:ext cx="437445" cy="24512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209" name="TextBox 208"/>
          <p:cNvSpPr txBox="1"/>
          <p:nvPr/>
        </p:nvSpPr>
        <p:spPr>
          <a:xfrm>
            <a:off x="3674236" y="2852724"/>
            <a:ext cx="13156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dirty="0" smtClean="0">
                <a:latin typeface="Candara"/>
                <a:cs typeface="Candara"/>
              </a:rPr>
              <a:t>4</a:t>
            </a:r>
            <a:endParaRPr lang="en-US" dirty="0">
              <a:latin typeface="Candara"/>
              <a:cs typeface="Candara"/>
            </a:endParaRPr>
          </a:p>
        </p:txBody>
      </p:sp>
      <p:cxnSp>
        <p:nvCxnSpPr>
          <p:cNvPr id="210" name="Straight Connector 209"/>
          <p:cNvCxnSpPr/>
          <p:nvPr/>
        </p:nvCxnSpPr>
        <p:spPr>
          <a:xfrm>
            <a:off x="6785850" y="1361249"/>
            <a:ext cx="0" cy="2053640"/>
          </a:xfrm>
          <a:prstGeom prst="line">
            <a:avLst/>
          </a:prstGeom>
          <a:ln w="3175" cmpd="sng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1" name="Straight Connector 210"/>
          <p:cNvCxnSpPr/>
          <p:nvPr/>
        </p:nvCxnSpPr>
        <p:spPr>
          <a:xfrm>
            <a:off x="4351211" y="1475543"/>
            <a:ext cx="0" cy="1939346"/>
          </a:xfrm>
          <a:prstGeom prst="line">
            <a:avLst/>
          </a:prstGeom>
          <a:ln w="3175" cmpd="sng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2" name="Straight Arrow Connector 211"/>
          <p:cNvCxnSpPr/>
          <p:nvPr/>
        </p:nvCxnSpPr>
        <p:spPr>
          <a:xfrm flipH="1">
            <a:off x="6526840" y="2831106"/>
            <a:ext cx="615004" cy="11155"/>
          </a:xfrm>
          <a:prstGeom prst="straightConnector1">
            <a:avLst/>
          </a:prstGeom>
          <a:solidFill>
            <a:schemeClr val="bg1">
              <a:lumMod val="75000"/>
            </a:schemeClr>
          </a:solidFill>
          <a:ln w="3175" cmpd="sng">
            <a:solidFill>
              <a:srgbClr val="000000"/>
            </a:solidFill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" name="TextBox 101"/>
          <p:cNvSpPr txBox="1"/>
          <p:nvPr/>
        </p:nvSpPr>
        <p:spPr>
          <a:xfrm>
            <a:off x="3189112" y="948849"/>
            <a:ext cx="3441514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2000" b="1" dirty="0" smtClean="0">
                <a:latin typeface="Candara"/>
                <a:cs typeface="Candara"/>
              </a:rPr>
              <a:t>VMI</a:t>
            </a:r>
            <a:r>
              <a:rPr lang="zh-CN" altLang="en-US" sz="2000" b="1" dirty="0" smtClean="0">
                <a:latin typeface="Candara"/>
                <a:cs typeface="Candara"/>
              </a:rPr>
              <a:t> </a:t>
            </a:r>
            <a:r>
              <a:rPr lang="en-US" altLang="zh-CN" sz="2000" b="1" dirty="0">
                <a:latin typeface="Candara"/>
                <a:cs typeface="Candara"/>
              </a:rPr>
              <a:t>T</a:t>
            </a:r>
            <a:r>
              <a:rPr lang="en-US" altLang="zh-CN" sz="2000" b="1" dirty="0" smtClean="0">
                <a:latin typeface="Candara"/>
                <a:cs typeface="Candara"/>
              </a:rPr>
              <a:t>ool’s</a:t>
            </a:r>
            <a:r>
              <a:rPr lang="zh-CN" altLang="en-US" sz="2000" b="1" dirty="0" smtClean="0">
                <a:latin typeface="Candara"/>
                <a:cs typeface="Candara"/>
              </a:rPr>
              <a:t> </a:t>
            </a:r>
            <a:r>
              <a:rPr lang="en-US" altLang="zh-CN" sz="2000" b="1" dirty="0" smtClean="0">
                <a:latin typeface="Candara"/>
                <a:cs typeface="Candara"/>
              </a:rPr>
              <a:t>Memory</a:t>
            </a:r>
            <a:endParaRPr lang="en-US" sz="2000" b="1" dirty="0">
              <a:latin typeface="Candara"/>
              <a:cs typeface="Candara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6954488" y="950278"/>
            <a:ext cx="2074265" cy="707886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2000" b="1" dirty="0" smtClean="0">
                <a:latin typeface="Candara"/>
                <a:cs typeface="Candara"/>
              </a:rPr>
              <a:t>Guest</a:t>
            </a:r>
            <a:r>
              <a:rPr lang="zh-CN" altLang="en-US" sz="2000" b="1" dirty="0" smtClean="0">
                <a:latin typeface="Candara"/>
                <a:cs typeface="Candara"/>
              </a:rPr>
              <a:t> </a:t>
            </a:r>
            <a:r>
              <a:rPr lang="en-US" altLang="zh-CN" sz="2000" b="1" dirty="0" smtClean="0">
                <a:latin typeface="Candara"/>
                <a:cs typeface="Candara"/>
              </a:rPr>
              <a:t>VM’s</a:t>
            </a:r>
            <a:r>
              <a:rPr lang="zh-CN" altLang="en-US" sz="2000" b="1" dirty="0" smtClean="0">
                <a:latin typeface="Candara"/>
                <a:cs typeface="Candara"/>
              </a:rPr>
              <a:t> </a:t>
            </a:r>
            <a:r>
              <a:rPr lang="en-US" altLang="zh-CN" sz="2000" b="1" dirty="0" smtClean="0">
                <a:latin typeface="Candara"/>
                <a:cs typeface="Candara"/>
              </a:rPr>
              <a:t>Memory</a:t>
            </a:r>
            <a:endParaRPr lang="en-US" sz="2000" b="1" dirty="0">
              <a:latin typeface="Candara"/>
              <a:cs typeface="Candara"/>
            </a:endParaRPr>
          </a:p>
        </p:txBody>
      </p:sp>
      <p:sp>
        <p:nvSpPr>
          <p:cNvPr id="104" name="Rectangle 103"/>
          <p:cNvSpPr/>
          <p:nvPr/>
        </p:nvSpPr>
        <p:spPr>
          <a:xfrm>
            <a:off x="3674249" y="5496745"/>
            <a:ext cx="3747946" cy="113547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44944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Rounded Rectangle 117"/>
          <p:cNvSpPr/>
          <p:nvPr/>
        </p:nvSpPr>
        <p:spPr>
          <a:xfrm>
            <a:off x="358560" y="3323632"/>
            <a:ext cx="1778000" cy="663223"/>
          </a:xfrm>
          <a:prstGeom prst="roundRect">
            <a:avLst/>
          </a:prstGeom>
          <a:solidFill>
            <a:schemeClr val="accent3">
              <a:lumMod val="60000"/>
              <a:lumOff val="40000"/>
              <a:alpha val="25000"/>
            </a:schemeClr>
          </a:solidFill>
          <a:ln w="28575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latin typeface="Candara"/>
                <a:cs typeface="Candara"/>
              </a:rPr>
              <a:t>Consistency</a:t>
            </a:r>
            <a:r>
              <a:rPr lang="zh-CN" altLang="en-US" sz="2000" dirty="0" smtClean="0">
                <a:solidFill>
                  <a:schemeClr val="tx1"/>
                </a:solidFill>
                <a:latin typeface="Candara"/>
                <a:cs typeface="Candara"/>
              </a:rPr>
              <a:t> </a:t>
            </a:r>
            <a:r>
              <a:rPr lang="en-US" altLang="zh-CN" sz="2000" dirty="0">
                <a:solidFill>
                  <a:schemeClr val="tx1"/>
                </a:solidFill>
                <a:latin typeface="Candara"/>
                <a:cs typeface="Candara"/>
              </a:rPr>
              <a:t>C</a:t>
            </a:r>
            <a:r>
              <a:rPr lang="en-US" altLang="zh-CN" sz="2000" dirty="0" smtClean="0">
                <a:solidFill>
                  <a:schemeClr val="tx1"/>
                </a:solidFill>
                <a:latin typeface="Candara"/>
                <a:cs typeface="Candara"/>
              </a:rPr>
              <a:t>heck</a:t>
            </a:r>
            <a:endParaRPr lang="en-US" sz="20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1252898" y="2427112"/>
            <a:ext cx="0" cy="888998"/>
          </a:xfrm>
          <a:prstGeom prst="straightConnector1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206022" y="2884994"/>
            <a:ext cx="2220921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Rounded Rectangle 43"/>
          <p:cNvSpPr/>
          <p:nvPr/>
        </p:nvSpPr>
        <p:spPr>
          <a:xfrm>
            <a:off x="363898" y="1763889"/>
            <a:ext cx="1778000" cy="663223"/>
          </a:xfrm>
          <a:prstGeom prst="roundRect">
            <a:avLst/>
          </a:prstGeom>
          <a:solidFill>
            <a:srgbClr val="FF4160">
              <a:alpha val="25000"/>
            </a:srgbClr>
          </a:solidFill>
          <a:ln w="28575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 smtClean="0">
                <a:solidFill>
                  <a:schemeClr val="tx1"/>
                </a:solidFill>
                <a:latin typeface="Candara"/>
                <a:cs typeface="Candara"/>
              </a:rPr>
              <a:t>Retrieve VM</a:t>
            </a:r>
            <a:r>
              <a:rPr lang="zh-CN" altLang="en-US" sz="2000" dirty="0" smtClean="0">
                <a:solidFill>
                  <a:schemeClr val="tx1"/>
                </a:solidFill>
                <a:latin typeface="Candara"/>
                <a:cs typeface="Candara"/>
              </a:rPr>
              <a:t> </a:t>
            </a:r>
            <a:r>
              <a:rPr lang="en-US" altLang="zh-CN" sz="2000" dirty="0" smtClean="0">
                <a:solidFill>
                  <a:schemeClr val="tx1"/>
                </a:solidFill>
                <a:latin typeface="Candara"/>
                <a:cs typeface="Candara"/>
              </a:rPr>
              <a:t>States</a:t>
            </a:r>
            <a:endParaRPr lang="en-US" sz="20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grpSp>
        <p:nvGrpSpPr>
          <p:cNvPr id="77" name="Group 76"/>
          <p:cNvGrpSpPr/>
          <p:nvPr/>
        </p:nvGrpSpPr>
        <p:grpSpPr>
          <a:xfrm>
            <a:off x="84499" y="3986855"/>
            <a:ext cx="2342444" cy="2494839"/>
            <a:chOff x="3203223" y="3979333"/>
            <a:chExt cx="2342444" cy="2494839"/>
          </a:xfrm>
        </p:grpSpPr>
        <p:grpSp>
          <p:nvGrpSpPr>
            <p:cNvPr id="78" name="Group 77"/>
            <p:cNvGrpSpPr/>
            <p:nvPr/>
          </p:nvGrpSpPr>
          <p:grpSpPr>
            <a:xfrm>
              <a:off x="3203223" y="4445000"/>
              <a:ext cx="2342444" cy="1128888"/>
              <a:chOff x="3189112" y="4402667"/>
              <a:chExt cx="2342444" cy="1128888"/>
            </a:xfrm>
          </p:grpSpPr>
          <p:sp>
            <p:nvSpPr>
              <p:cNvPr id="123" name="Diamond 122"/>
              <p:cNvSpPr/>
              <p:nvPr/>
            </p:nvSpPr>
            <p:spPr>
              <a:xfrm>
                <a:off x="3189112" y="4402667"/>
                <a:ext cx="2342444" cy="1044222"/>
              </a:xfrm>
              <a:prstGeom prst="diamond">
                <a:avLst/>
              </a:prstGeom>
              <a:noFill/>
              <a:ln w="28575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  <a:latin typeface="Candara"/>
                  <a:cs typeface="Candara"/>
                </a:endParaRPr>
              </a:p>
            </p:txBody>
          </p:sp>
          <p:sp>
            <p:nvSpPr>
              <p:cNvPr id="124" name="TextBox 123"/>
              <p:cNvSpPr txBox="1"/>
              <p:nvPr/>
            </p:nvSpPr>
            <p:spPr>
              <a:xfrm>
                <a:off x="3553179" y="4700558"/>
                <a:ext cx="1608666" cy="83099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dirty="0">
                    <a:latin typeface="Candara"/>
                    <a:cs typeface="Candara"/>
                  </a:rPr>
                  <a:t>Transaction</a:t>
                </a:r>
                <a:r>
                  <a:rPr lang="zh-CN" altLang="en-US" dirty="0">
                    <a:latin typeface="Candara"/>
                    <a:cs typeface="Candara"/>
                  </a:rPr>
                  <a:t> </a:t>
                </a:r>
                <a:r>
                  <a:rPr lang="en-US" altLang="zh-CN" dirty="0" smtClean="0">
                    <a:latin typeface="Candara"/>
                    <a:cs typeface="Candara"/>
                  </a:rPr>
                  <a:t>End</a:t>
                </a:r>
                <a:r>
                  <a:rPr lang="zh-CN" altLang="en-US" dirty="0" smtClean="0">
                    <a:latin typeface="Candara"/>
                    <a:cs typeface="Candara"/>
                  </a:rPr>
                  <a:t> </a:t>
                </a:r>
                <a:endParaRPr lang="en-US" altLang="zh-CN" dirty="0" smtClean="0">
                  <a:latin typeface="Candara"/>
                  <a:cs typeface="Candara"/>
                </a:endParaRPr>
              </a:p>
              <a:p>
                <a:pPr algn="ctr"/>
                <a:r>
                  <a:rPr lang="en-US" altLang="zh-CN" dirty="0" smtClean="0">
                    <a:latin typeface="Candara"/>
                    <a:cs typeface="Candara"/>
                  </a:rPr>
                  <a:t>Normally?</a:t>
                </a:r>
                <a:endParaRPr lang="en-US" dirty="0">
                  <a:latin typeface="Candara"/>
                  <a:cs typeface="Candara"/>
                </a:endParaRPr>
              </a:p>
              <a:p>
                <a:endParaRPr lang="en-US" dirty="0"/>
              </a:p>
            </p:txBody>
          </p:sp>
        </p:grpSp>
        <p:cxnSp>
          <p:nvCxnSpPr>
            <p:cNvPr id="82" name="Straight Arrow Connector 81"/>
            <p:cNvCxnSpPr>
              <a:endCxn id="123" idx="0"/>
            </p:cNvCxnSpPr>
            <p:nvPr/>
          </p:nvCxnSpPr>
          <p:spPr>
            <a:xfrm>
              <a:off x="4371622" y="3979333"/>
              <a:ext cx="2823" cy="465667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9" name="Group 98"/>
            <p:cNvGrpSpPr/>
            <p:nvPr/>
          </p:nvGrpSpPr>
          <p:grpSpPr>
            <a:xfrm>
              <a:off x="3482622" y="5531555"/>
              <a:ext cx="1778000" cy="942617"/>
              <a:chOff x="3482622" y="5531555"/>
              <a:chExt cx="1778000" cy="942617"/>
            </a:xfrm>
          </p:grpSpPr>
          <p:sp>
            <p:nvSpPr>
              <p:cNvPr id="107" name="Rounded Rectangle 106"/>
              <p:cNvSpPr/>
              <p:nvPr/>
            </p:nvSpPr>
            <p:spPr>
              <a:xfrm>
                <a:off x="3482622" y="6025438"/>
                <a:ext cx="1778000" cy="448734"/>
              </a:xfrm>
              <a:prstGeom prst="roundRect">
                <a:avLst/>
              </a:prstGeom>
              <a:noFill/>
              <a:ln w="28575" cmpd="sng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bg1">
                        <a:lumMod val="85000"/>
                      </a:schemeClr>
                    </a:solidFill>
                    <a:latin typeface="Candara"/>
                    <a:cs typeface="Candara"/>
                  </a:rPr>
                  <a:t>VMI</a:t>
                </a:r>
                <a:r>
                  <a:rPr lang="zh-CN" altLang="en-US" sz="2000" dirty="0" smtClean="0">
                    <a:solidFill>
                      <a:schemeClr val="bg1">
                        <a:lumMod val="85000"/>
                      </a:schemeClr>
                    </a:solidFill>
                    <a:latin typeface="Candara"/>
                    <a:cs typeface="Candara"/>
                  </a:rPr>
                  <a:t> </a:t>
                </a:r>
                <a:r>
                  <a:rPr lang="en-US" altLang="zh-CN" sz="2000" dirty="0">
                    <a:solidFill>
                      <a:schemeClr val="bg1">
                        <a:lumMod val="85000"/>
                      </a:schemeClr>
                    </a:solidFill>
                    <a:latin typeface="Candara"/>
                    <a:cs typeface="Candara"/>
                  </a:rPr>
                  <a:t>C</a:t>
                </a:r>
                <a:r>
                  <a:rPr lang="en-US" altLang="zh-CN" sz="2000" dirty="0" smtClean="0">
                    <a:solidFill>
                      <a:schemeClr val="bg1">
                        <a:lumMod val="85000"/>
                      </a:schemeClr>
                    </a:solidFill>
                    <a:latin typeface="Candara"/>
                    <a:cs typeface="Candara"/>
                  </a:rPr>
                  <a:t>heck</a:t>
                </a:r>
                <a:endParaRPr lang="en-US" sz="2000" dirty="0">
                  <a:solidFill>
                    <a:schemeClr val="bg1">
                      <a:lumMod val="85000"/>
                    </a:schemeClr>
                  </a:solidFill>
                  <a:latin typeface="Candara"/>
                  <a:cs typeface="Candara"/>
                </a:endParaRPr>
              </a:p>
            </p:txBody>
          </p:sp>
          <p:cxnSp>
            <p:nvCxnSpPr>
              <p:cNvPr id="121" name="Straight Arrow Connector 120"/>
              <p:cNvCxnSpPr>
                <a:endCxn id="107" idx="0"/>
              </p:cNvCxnSpPr>
              <p:nvPr/>
            </p:nvCxnSpPr>
            <p:spPr>
              <a:xfrm>
                <a:off x="4371622" y="5531555"/>
                <a:ext cx="0" cy="493883"/>
              </a:xfrm>
              <a:prstGeom prst="straightConnector1">
                <a:avLst/>
              </a:prstGeom>
              <a:ln>
                <a:solidFill>
                  <a:schemeClr val="bg1">
                    <a:lumMod val="85000"/>
                  </a:schemeClr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2" name="TextBox 121"/>
              <p:cNvSpPr txBox="1"/>
              <p:nvPr/>
            </p:nvSpPr>
            <p:spPr>
              <a:xfrm>
                <a:off x="4374445" y="5573888"/>
                <a:ext cx="21731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b="1" dirty="0" smtClean="0">
                    <a:solidFill>
                      <a:schemeClr val="bg1">
                        <a:lumMod val="85000"/>
                      </a:schemeClr>
                    </a:solidFill>
                    <a:latin typeface="Candara"/>
                    <a:cs typeface="Candara"/>
                  </a:rPr>
                  <a:t>Y</a:t>
                </a:r>
                <a:endParaRPr lang="en-US" b="1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</p:grpSp>
      <p:grpSp>
        <p:nvGrpSpPr>
          <p:cNvPr id="128" name="Group 127"/>
          <p:cNvGrpSpPr/>
          <p:nvPr/>
        </p:nvGrpSpPr>
        <p:grpSpPr>
          <a:xfrm>
            <a:off x="2117910" y="2095501"/>
            <a:ext cx="618065" cy="3148609"/>
            <a:chOff x="5260622" y="2095501"/>
            <a:chExt cx="618065" cy="3148609"/>
          </a:xfrm>
        </p:grpSpPr>
        <p:cxnSp>
          <p:nvCxnSpPr>
            <p:cNvPr id="129" name="Elbow Connector 128"/>
            <p:cNvCxnSpPr/>
            <p:nvPr/>
          </p:nvCxnSpPr>
          <p:spPr>
            <a:xfrm flipH="1" flipV="1">
              <a:off x="5260622" y="2095501"/>
              <a:ext cx="285045" cy="2871610"/>
            </a:xfrm>
            <a:prstGeom prst="bentConnector3">
              <a:avLst>
                <a:gd name="adj1" fmla="val -144555"/>
              </a:avLst>
            </a:prstGeom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0" name="TextBox 129"/>
            <p:cNvSpPr txBox="1"/>
            <p:nvPr/>
          </p:nvSpPr>
          <p:spPr>
            <a:xfrm>
              <a:off x="5661377" y="4967111"/>
              <a:ext cx="21731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b="1" dirty="0">
                  <a:latin typeface="Candara"/>
                  <a:cs typeface="Candara"/>
                </a:rPr>
                <a:t>N</a:t>
              </a:r>
              <a:endParaRPr lang="en-US" b="1" dirty="0"/>
            </a:p>
          </p:txBody>
        </p:sp>
      </p:grpSp>
      <p:sp>
        <p:nvSpPr>
          <p:cNvPr id="117" name="Title 1"/>
          <p:cNvSpPr>
            <a:spLocks noGrp="1"/>
          </p:cNvSpPr>
          <p:nvPr>
            <p:ph type="title"/>
          </p:nvPr>
        </p:nvSpPr>
        <p:spPr>
          <a:xfrm>
            <a:off x="457200" y="6529"/>
            <a:ext cx="82296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>
                <a:solidFill>
                  <a:srgbClr val="00B0F0"/>
                </a:solidFill>
                <a:latin typeface="Candara"/>
                <a:cs typeface="Candara"/>
              </a:rPr>
              <a:t>Transaction Abort: Lock Modified</a:t>
            </a:r>
          </a:p>
        </p:txBody>
      </p:sp>
      <p:sp>
        <p:nvSpPr>
          <p:cNvPr id="213" name="Rectangle 212"/>
          <p:cNvSpPr/>
          <p:nvPr/>
        </p:nvSpPr>
        <p:spPr>
          <a:xfrm>
            <a:off x="3676269" y="3623407"/>
            <a:ext cx="4783197" cy="1679097"/>
          </a:xfrm>
          <a:prstGeom prst="rect">
            <a:avLst/>
          </a:prstGeom>
          <a:solidFill>
            <a:schemeClr val="bg1">
              <a:lumMod val="85000"/>
              <a:alpha val="25000"/>
            </a:schemeClr>
          </a:solidFill>
          <a:ln w="12700" cmpd="sng">
            <a:solidFill>
              <a:schemeClr val="tx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2400" dirty="0" smtClean="0">
              <a:solidFill>
                <a:schemeClr val="tx1"/>
              </a:solidFill>
              <a:latin typeface="Candara"/>
              <a:ea typeface="微软雅黑"/>
              <a:cs typeface="Candara"/>
            </a:endParaRPr>
          </a:p>
          <a:p>
            <a:pPr algn="ctr"/>
            <a:endParaRPr lang="zh-CN" altLang="en-US" sz="2400" dirty="0">
              <a:solidFill>
                <a:schemeClr val="tx1"/>
              </a:solidFill>
              <a:latin typeface="Candara"/>
              <a:ea typeface="微软雅黑"/>
              <a:cs typeface="Candara"/>
            </a:endParaRPr>
          </a:p>
        </p:txBody>
      </p:sp>
      <p:sp>
        <p:nvSpPr>
          <p:cNvPr id="214" name="Rectangle 213"/>
          <p:cNvSpPr/>
          <p:nvPr/>
        </p:nvSpPr>
        <p:spPr>
          <a:xfrm>
            <a:off x="3676269" y="364806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b="1" dirty="0" err="1">
                <a:latin typeface="Candara"/>
                <a:cs typeface="Candara"/>
              </a:rPr>
              <a:t>f</a:t>
            </a:r>
            <a:r>
              <a:rPr lang="en-US" altLang="zh-CN" b="1" dirty="0" err="1" smtClean="0">
                <a:latin typeface="Candara"/>
                <a:cs typeface="Candara"/>
              </a:rPr>
              <a:t>oreach</a:t>
            </a:r>
            <a:r>
              <a:rPr lang="en-US" altLang="zh-CN" dirty="0" smtClean="0">
                <a:latin typeface="Candara"/>
                <a:cs typeface="Candara"/>
              </a:rPr>
              <a:t> </a:t>
            </a:r>
            <a:r>
              <a:rPr lang="en-US" altLang="zh-CN" dirty="0">
                <a:latin typeface="Candara"/>
                <a:cs typeface="Candara"/>
              </a:rPr>
              <a:t>sync_state: </a:t>
            </a:r>
          </a:p>
          <a:p>
            <a:r>
              <a:rPr lang="en-US" altLang="zh-CN" dirty="0">
                <a:latin typeface="Candara"/>
                <a:cs typeface="Candara"/>
              </a:rPr>
              <a:t>     </a:t>
            </a:r>
            <a:r>
              <a:rPr lang="en-US" altLang="zh-CN" b="1" dirty="0">
                <a:latin typeface="Candara"/>
                <a:cs typeface="Candara"/>
              </a:rPr>
              <a:t>if </a:t>
            </a:r>
            <a:r>
              <a:rPr lang="en-US" altLang="zh-CN" dirty="0" smtClean="0">
                <a:latin typeface="Candara"/>
                <a:cs typeface="Candara"/>
              </a:rPr>
              <a:t>sync_state </a:t>
            </a:r>
            <a:r>
              <a:rPr lang="en-US" altLang="zh-CN" dirty="0">
                <a:latin typeface="Candara"/>
                <a:cs typeface="Candara"/>
              </a:rPr>
              <a:t>is unavailable, </a:t>
            </a:r>
            <a:r>
              <a:rPr lang="en-US" altLang="zh-CN" b="1" dirty="0">
                <a:latin typeface="Candara"/>
                <a:cs typeface="Candara"/>
              </a:rPr>
              <a:t>then  </a:t>
            </a:r>
            <a:r>
              <a:rPr lang="en-US" altLang="zh-CN" dirty="0">
                <a:latin typeface="Candara"/>
                <a:cs typeface="Candara"/>
              </a:rPr>
              <a:t>_</a:t>
            </a:r>
            <a:r>
              <a:rPr lang="en-US" altLang="zh-CN" dirty="0" err="1">
                <a:latin typeface="Candara"/>
                <a:cs typeface="Candara"/>
              </a:rPr>
              <a:t>xabort</a:t>
            </a:r>
            <a:r>
              <a:rPr lang="en-US" altLang="zh-CN" dirty="0">
                <a:latin typeface="Candara"/>
                <a:cs typeface="Candara"/>
              </a:rPr>
              <a:t>()</a:t>
            </a:r>
            <a:endParaRPr lang="en-US" dirty="0">
              <a:latin typeface="Candara"/>
              <a:cs typeface="Candara"/>
            </a:endParaRPr>
          </a:p>
        </p:txBody>
      </p:sp>
      <p:sp>
        <p:nvSpPr>
          <p:cNvPr id="215" name="Rectangle 214"/>
          <p:cNvSpPr/>
          <p:nvPr/>
        </p:nvSpPr>
        <p:spPr>
          <a:xfrm>
            <a:off x="3676269" y="4257666"/>
            <a:ext cx="47831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 err="1">
                <a:latin typeface="Candara"/>
                <a:cs typeface="Candara"/>
              </a:rPr>
              <a:t>f</a:t>
            </a:r>
            <a:r>
              <a:rPr lang="en-US" altLang="zh-CN" b="1" dirty="0" err="1" smtClean="0">
                <a:latin typeface="Candara"/>
                <a:cs typeface="Candara"/>
              </a:rPr>
              <a:t>oreach</a:t>
            </a:r>
            <a:r>
              <a:rPr lang="en-US" altLang="zh-CN" b="1" dirty="0" smtClean="0">
                <a:latin typeface="Candara"/>
                <a:cs typeface="Candara"/>
              </a:rPr>
              <a:t> </a:t>
            </a:r>
            <a:r>
              <a:rPr lang="en-US" altLang="zh-CN" dirty="0" err="1">
                <a:latin typeface="Candara"/>
                <a:cs typeface="Candara"/>
              </a:rPr>
              <a:t>i</a:t>
            </a:r>
            <a:r>
              <a:rPr lang="en-US" altLang="zh-CN" dirty="0" smtClean="0">
                <a:latin typeface="Candara"/>
                <a:cs typeface="Candara"/>
              </a:rPr>
              <a:t>:</a:t>
            </a:r>
          </a:p>
          <a:p>
            <a:r>
              <a:rPr lang="en-US" altLang="zh-CN" dirty="0" smtClean="0">
                <a:latin typeface="Candara"/>
                <a:cs typeface="Candara"/>
              </a:rPr>
              <a:t>     </a:t>
            </a:r>
            <a:r>
              <a:rPr lang="en-US" altLang="zh-CN" b="1" dirty="0" smtClean="0">
                <a:latin typeface="Candara"/>
                <a:cs typeface="Candara"/>
              </a:rPr>
              <a:t>if *</a:t>
            </a:r>
            <a:r>
              <a:rPr lang="en-US" altLang="zh-CN" dirty="0" smtClean="0">
                <a:latin typeface="Candara"/>
                <a:cs typeface="Candara"/>
              </a:rPr>
              <a:t>(addresses[</a:t>
            </a:r>
            <a:r>
              <a:rPr lang="en-US" altLang="zh-CN" dirty="0" err="1" smtClean="0">
                <a:latin typeface="Candara"/>
                <a:cs typeface="Candara"/>
              </a:rPr>
              <a:t>i</a:t>
            </a:r>
            <a:r>
              <a:rPr lang="en-US" altLang="zh-CN" dirty="0" smtClean="0">
                <a:latin typeface="Candara"/>
                <a:cs typeface="Candara"/>
              </a:rPr>
              <a:t>]) != values[</a:t>
            </a:r>
            <a:r>
              <a:rPr lang="en-US" altLang="zh-CN" dirty="0" err="1" smtClean="0">
                <a:latin typeface="Candara"/>
                <a:cs typeface="Candara"/>
              </a:rPr>
              <a:t>i</a:t>
            </a:r>
            <a:r>
              <a:rPr lang="en-US" altLang="zh-CN" dirty="0" smtClean="0">
                <a:latin typeface="Candara"/>
                <a:cs typeface="Candara"/>
              </a:rPr>
              <a:t>], </a:t>
            </a:r>
            <a:r>
              <a:rPr lang="en-US" altLang="zh-CN" b="1" dirty="0" smtClean="0">
                <a:latin typeface="Candara"/>
                <a:cs typeface="Candara"/>
              </a:rPr>
              <a:t>then </a:t>
            </a:r>
            <a:r>
              <a:rPr lang="en-US" altLang="zh-CN" dirty="0" smtClean="0">
                <a:solidFill>
                  <a:srgbClr val="000000"/>
                </a:solidFill>
                <a:latin typeface="Candara"/>
                <a:cs typeface="Candara"/>
              </a:rPr>
              <a:t>_</a:t>
            </a:r>
            <a:r>
              <a:rPr lang="en-US" altLang="zh-CN" dirty="0" err="1" smtClean="0">
                <a:solidFill>
                  <a:srgbClr val="000000"/>
                </a:solidFill>
                <a:latin typeface="Candara"/>
                <a:cs typeface="Candara"/>
              </a:rPr>
              <a:t>xabort</a:t>
            </a:r>
            <a:r>
              <a:rPr lang="en-US" altLang="zh-CN" dirty="0" smtClean="0">
                <a:solidFill>
                  <a:srgbClr val="000000"/>
                </a:solidFill>
                <a:latin typeface="Candara"/>
                <a:cs typeface="Candara"/>
              </a:rPr>
              <a:t>()</a:t>
            </a:r>
            <a:endParaRPr lang="en-US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216" name="TextBox 215"/>
          <p:cNvSpPr txBox="1"/>
          <p:nvPr/>
        </p:nvSpPr>
        <p:spPr>
          <a:xfrm>
            <a:off x="3695009" y="4884009"/>
            <a:ext cx="955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000000"/>
                </a:solidFill>
                <a:latin typeface="Candara"/>
                <a:cs typeface="Candara"/>
              </a:rPr>
              <a:t>_</a:t>
            </a:r>
            <a:r>
              <a:rPr lang="en-US" altLang="zh-CN" dirty="0" err="1">
                <a:solidFill>
                  <a:srgbClr val="000000"/>
                </a:solidFill>
                <a:latin typeface="Candara"/>
                <a:cs typeface="Candara"/>
              </a:rPr>
              <a:t>xend</a:t>
            </a:r>
            <a:r>
              <a:rPr lang="en-US" altLang="zh-CN" dirty="0">
                <a:solidFill>
                  <a:srgbClr val="000000"/>
                </a:solidFill>
                <a:latin typeface="Candara"/>
                <a:cs typeface="Candara"/>
              </a:rPr>
              <a:t>(</a:t>
            </a:r>
            <a:r>
              <a:rPr lang="en-US" altLang="zh-CN" dirty="0" smtClean="0">
                <a:solidFill>
                  <a:srgbClr val="000000"/>
                </a:solidFill>
                <a:latin typeface="Candara"/>
                <a:cs typeface="Candara"/>
              </a:rPr>
              <a:t>)</a:t>
            </a:r>
            <a:endParaRPr lang="en-US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217" name="Rectangle 216"/>
          <p:cNvSpPr/>
          <p:nvPr/>
        </p:nvSpPr>
        <p:spPr>
          <a:xfrm>
            <a:off x="7434524" y="3413348"/>
            <a:ext cx="1252276" cy="403926"/>
          </a:xfrm>
          <a:prstGeom prst="rect">
            <a:avLst/>
          </a:prstGeom>
          <a:solidFill>
            <a:srgbClr val="C3D69B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rgbClr val="000000"/>
                </a:solidFill>
                <a:latin typeface="Candara"/>
                <a:cs typeface="Candara"/>
              </a:rPr>
              <a:t>Transaction</a:t>
            </a:r>
          </a:p>
        </p:txBody>
      </p:sp>
      <p:sp>
        <p:nvSpPr>
          <p:cNvPr id="218" name="TextBox 217"/>
          <p:cNvSpPr txBox="1"/>
          <p:nvPr/>
        </p:nvSpPr>
        <p:spPr>
          <a:xfrm>
            <a:off x="3766191" y="5766928"/>
            <a:ext cx="865490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600" dirty="0">
                <a:latin typeface="Candara"/>
                <a:cs typeface="Candara"/>
              </a:rPr>
              <a:t>r</a:t>
            </a:r>
            <a:r>
              <a:rPr lang="en-US" sz="1600" dirty="0" smtClean="0">
                <a:latin typeface="Candara"/>
                <a:cs typeface="Candara"/>
              </a:rPr>
              <a:t>ead set</a:t>
            </a:r>
            <a:r>
              <a:rPr lang="en-US" altLang="zh-CN" sz="1600" dirty="0" smtClean="0">
                <a:latin typeface="Candara"/>
                <a:cs typeface="Candara"/>
              </a:rPr>
              <a:t>:</a:t>
            </a:r>
            <a:r>
              <a:rPr lang="zh-CN" altLang="en-US" sz="1600" dirty="0" smtClean="0">
                <a:latin typeface="Candara"/>
                <a:cs typeface="Candara"/>
              </a:rPr>
              <a:t> 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219" name="Rectangle 218"/>
          <p:cNvSpPr/>
          <p:nvPr/>
        </p:nvSpPr>
        <p:spPr>
          <a:xfrm>
            <a:off x="4796073" y="5988603"/>
            <a:ext cx="1263121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220" name="Rectangle 219"/>
          <p:cNvSpPr/>
          <p:nvPr/>
        </p:nvSpPr>
        <p:spPr>
          <a:xfrm>
            <a:off x="4796073" y="6232924"/>
            <a:ext cx="1263121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221" name="Rectangle 220"/>
          <p:cNvSpPr/>
          <p:nvPr/>
        </p:nvSpPr>
        <p:spPr>
          <a:xfrm>
            <a:off x="6056322" y="5747720"/>
            <a:ext cx="1263121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222" name="Rectangle 221"/>
          <p:cNvSpPr/>
          <p:nvPr/>
        </p:nvSpPr>
        <p:spPr>
          <a:xfrm>
            <a:off x="6053597" y="5989510"/>
            <a:ext cx="1263121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223" name="Rectangle 222"/>
          <p:cNvSpPr/>
          <p:nvPr/>
        </p:nvSpPr>
        <p:spPr>
          <a:xfrm>
            <a:off x="6053597" y="6229399"/>
            <a:ext cx="1263121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224" name="TextBox 223"/>
          <p:cNvSpPr txBox="1"/>
          <p:nvPr/>
        </p:nvSpPr>
        <p:spPr>
          <a:xfrm>
            <a:off x="5004097" y="5965003"/>
            <a:ext cx="110594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600" dirty="0" smtClean="0">
                <a:latin typeface="Candara"/>
                <a:cs typeface="Candara"/>
              </a:rPr>
              <a:t>Address 1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225" name="TextBox 224"/>
          <p:cNvSpPr txBox="1"/>
          <p:nvPr/>
        </p:nvSpPr>
        <p:spPr>
          <a:xfrm>
            <a:off x="4870037" y="6209805"/>
            <a:ext cx="110594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600" dirty="0" smtClean="0">
                <a:latin typeface="Candara"/>
                <a:cs typeface="Candara"/>
              </a:rPr>
              <a:t>Address 2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226" name="TextBox 225"/>
          <p:cNvSpPr txBox="1"/>
          <p:nvPr/>
        </p:nvSpPr>
        <p:spPr>
          <a:xfrm>
            <a:off x="6137342" y="5726656"/>
            <a:ext cx="110594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600" dirty="0" smtClean="0">
                <a:latin typeface="Candara"/>
                <a:cs typeface="Candara"/>
              </a:rPr>
              <a:t>Address 3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227" name="TextBox 226"/>
          <p:cNvSpPr txBox="1"/>
          <p:nvPr/>
        </p:nvSpPr>
        <p:spPr>
          <a:xfrm>
            <a:off x="6126191" y="6207186"/>
            <a:ext cx="110594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600" dirty="0" smtClean="0">
                <a:latin typeface="Candara"/>
                <a:cs typeface="Candara"/>
              </a:rPr>
              <a:t>Address 5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228" name="TextBox 227"/>
          <p:cNvSpPr txBox="1"/>
          <p:nvPr/>
        </p:nvSpPr>
        <p:spPr>
          <a:xfrm>
            <a:off x="6134617" y="5968413"/>
            <a:ext cx="110594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600" dirty="0" smtClean="0">
                <a:latin typeface="Candara"/>
                <a:cs typeface="Candara"/>
              </a:rPr>
              <a:t>Address 4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229" name="Rectangle 228"/>
          <p:cNvSpPr/>
          <p:nvPr/>
        </p:nvSpPr>
        <p:spPr>
          <a:xfrm>
            <a:off x="4789080" y="5746813"/>
            <a:ext cx="1263121" cy="24179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230" name="TextBox 229"/>
          <p:cNvSpPr txBox="1"/>
          <p:nvPr/>
        </p:nvSpPr>
        <p:spPr>
          <a:xfrm>
            <a:off x="4891340" y="5723213"/>
            <a:ext cx="110594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600" dirty="0">
                <a:latin typeface="Candara"/>
                <a:cs typeface="Candara"/>
              </a:rPr>
              <a:t>l</a:t>
            </a:r>
            <a:r>
              <a:rPr lang="en-US" altLang="zh-CN" sz="1600" dirty="0" smtClean="0">
                <a:latin typeface="Candara"/>
                <a:cs typeface="Candara"/>
              </a:rPr>
              <a:t>ock</a:t>
            </a:r>
            <a:r>
              <a:rPr lang="zh-CN" altLang="en-US" sz="1600" dirty="0" smtClean="0">
                <a:latin typeface="Candara"/>
                <a:cs typeface="Candara"/>
              </a:rPr>
              <a:t> </a:t>
            </a:r>
            <a:r>
              <a:rPr lang="en-US" altLang="zh-CN" sz="1600" dirty="0" smtClean="0">
                <a:latin typeface="Candara"/>
                <a:cs typeface="Candara"/>
              </a:rPr>
              <a:t>address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231" name="Rectangle 230"/>
          <p:cNvSpPr/>
          <p:nvPr/>
        </p:nvSpPr>
        <p:spPr>
          <a:xfrm>
            <a:off x="3674249" y="5496745"/>
            <a:ext cx="3747946" cy="113547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2" name="TextBox 231"/>
          <p:cNvSpPr txBox="1"/>
          <p:nvPr/>
        </p:nvSpPr>
        <p:spPr>
          <a:xfrm>
            <a:off x="4798731" y="1663421"/>
            <a:ext cx="865490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600" dirty="0" smtClean="0">
                <a:latin typeface="Candara"/>
                <a:cs typeface="Candara"/>
              </a:rPr>
              <a:t>addresses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233" name="TextBox 232"/>
          <p:cNvSpPr txBox="1"/>
          <p:nvPr/>
        </p:nvSpPr>
        <p:spPr>
          <a:xfrm>
            <a:off x="5975458" y="1663421"/>
            <a:ext cx="551383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600" dirty="0" smtClean="0">
                <a:latin typeface="Candara"/>
                <a:cs typeface="Candara"/>
              </a:rPr>
              <a:t>values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234" name="Rectangle 233"/>
          <p:cNvSpPr/>
          <p:nvPr/>
        </p:nvSpPr>
        <p:spPr>
          <a:xfrm>
            <a:off x="4473491" y="2001975"/>
            <a:ext cx="239889" cy="239889"/>
          </a:xfrm>
          <a:prstGeom prst="rect">
            <a:avLst/>
          </a:prstGeom>
          <a:solidFill>
            <a:srgbClr val="FFAF19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5" name="Group 234"/>
          <p:cNvGrpSpPr/>
          <p:nvPr/>
        </p:nvGrpSpPr>
        <p:grpSpPr>
          <a:xfrm>
            <a:off x="5975457" y="1933437"/>
            <a:ext cx="551383" cy="312350"/>
            <a:chOff x="5349452" y="1764105"/>
            <a:chExt cx="551383" cy="312350"/>
          </a:xfrm>
        </p:grpSpPr>
        <p:sp>
          <p:nvSpPr>
            <p:cNvPr id="236" name="Rectangle 235"/>
            <p:cNvSpPr/>
            <p:nvPr/>
          </p:nvSpPr>
          <p:spPr>
            <a:xfrm>
              <a:off x="5349452" y="1834665"/>
              <a:ext cx="551383" cy="241790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7" name="TextBox 236"/>
            <p:cNvSpPr txBox="1"/>
            <p:nvPr/>
          </p:nvSpPr>
          <p:spPr>
            <a:xfrm>
              <a:off x="5576387" y="1764105"/>
              <a:ext cx="131563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zh-CN" dirty="0" smtClean="0">
                  <a:latin typeface="Candara"/>
                  <a:cs typeface="Candara"/>
                </a:rPr>
                <a:t>5</a:t>
              </a:r>
              <a:endParaRPr lang="en-US" dirty="0">
                <a:latin typeface="Candara"/>
                <a:cs typeface="Candara"/>
              </a:endParaRPr>
            </a:p>
          </p:txBody>
        </p:sp>
      </p:grpSp>
      <p:sp>
        <p:nvSpPr>
          <p:cNvPr id="238" name="TextBox 237"/>
          <p:cNvSpPr txBox="1"/>
          <p:nvPr/>
        </p:nvSpPr>
        <p:spPr>
          <a:xfrm>
            <a:off x="4847255" y="1978375"/>
            <a:ext cx="83091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 smtClean="0">
                <a:latin typeface="Candara"/>
                <a:cs typeface="Candara"/>
              </a:rPr>
              <a:t>Address 1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239" name="Rectangle 238"/>
          <p:cNvSpPr/>
          <p:nvPr/>
        </p:nvSpPr>
        <p:spPr>
          <a:xfrm>
            <a:off x="3189111" y="1673445"/>
            <a:ext cx="3441515" cy="164266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1" name="Rectangle 240"/>
          <p:cNvSpPr/>
          <p:nvPr/>
        </p:nvSpPr>
        <p:spPr>
          <a:xfrm>
            <a:off x="3512071" y="2000661"/>
            <a:ext cx="437445" cy="24512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242" name="TextBox 241"/>
          <p:cNvSpPr txBox="1"/>
          <p:nvPr/>
        </p:nvSpPr>
        <p:spPr>
          <a:xfrm>
            <a:off x="3344611" y="1662052"/>
            <a:ext cx="865490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600" dirty="0" smtClean="0">
                <a:latin typeface="Candara"/>
                <a:cs typeface="Candara"/>
              </a:rPr>
              <a:t>tasks’</a:t>
            </a:r>
            <a:r>
              <a:rPr lang="zh-CN" altLang="en-US" sz="1600" dirty="0" smtClean="0">
                <a:latin typeface="Candara"/>
                <a:cs typeface="Candara"/>
              </a:rPr>
              <a:t> </a:t>
            </a:r>
            <a:r>
              <a:rPr lang="en-US" altLang="zh-CN" sz="1600" dirty="0" smtClean="0">
                <a:latin typeface="Candara"/>
                <a:cs typeface="Candara"/>
              </a:rPr>
              <a:t>pid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243" name="TextBox 242"/>
          <p:cNvSpPr txBox="1"/>
          <p:nvPr/>
        </p:nvSpPr>
        <p:spPr>
          <a:xfrm>
            <a:off x="3670241" y="1939422"/>
            <a:ext cx="13156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dirty="0" smtClean="0">
                <a:latin typeface="Candara"/>
                <a:cs typeface="Candara"/>
              </a:rPr>
              <a:t>5</a:t>
            </a:r>
            <a:endParaRPr lang="en-US" dirty="0">
              <a:latin typeface="Candara"/>
              <a:cs typeface="Candara"/>
            </a:endParaRPr>
          </a:p>
        </p:txBody>
      </p:sp>
      <p:sp>
        <p:nvSpPr>
          <p:cNvPr id="244" name="Rectangle 243"/>
          <p:cNvSpPr/>
          <p:nvPr/>
        </p:nvSpPr>
        <p:spPr>
          <a:xfrm>
            <a:off x="4725081" y="2238343"/>
            <a:ext cx="1043902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245" name="Rectangle 244"/>
          <p:cNvSpPr/>
          <p:nvPr/>
        </p:nvSpPr>
        <p:spPr>
          <a:xfrm>
            <a:off x="5975458" y="2240365"/>
            <a:ext cx="551383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6" name="TextBox 245"/>
          <p:cNvSpPr txBox="1"/>
          <p:nvPr/>
        </p:nvSpPr>
        <p:spPr>
          <a:xfrm>
            <a:off x="4841147" y="2218175"/>
            <a:ext cx="83091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 smtClean="0">
                <a:latin typeface="Candara"/>
                <a:cs typeface="Candara"/>
              </a:rPr>
              <a:t>Address 2</a:t>
            </a:r>
            <a:endParaRPr lang="en-US" sz="1600" dirty="0">
              <a:latin typeface="Candara"/>
              <a:cs typeface="Candara"/>
            </a:endParaRPr>
          </a:p>
        </p:txBody>
      </p:sp>
      <p:cxnSp>
        <p:nvCxnSpPr>
          <p:cNvPr id="247" name="Straight Arrow Connector 246"/>
          <p:cNvCxnSpPr>
            <a:stCxn id="248" idx="1"/>
            <a:endCxn id="245" idx="3"/>
          </p:cNvCxnSpPr>
          <p:nvPr/>
        </p:nvCxnSpPr>
        <p:spPr>
          <a:xfrm flipH="1" flipV="1">
            <a:off x="6526841" y="2361260"/>
            <a:ext cx="615003" cy="469846"/>
          </a:xfrm>
          <a:prstGeom prst="straightConnector1">
            <a:avLst/>
          </a:prstGeom>
          <a:solidFill>
            <a:schemeClr val="bg1">
              <a:lumMod val="75000"/>
            </a:schemeClr>
          </a:solidFill>
          <a:ln w="3175" cmpd="sng">
            <a:solidFill>
              <a:srgbClr val="000000"/>
            </a:solidFill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8" name="TextBox 247"/>
          <p:cNvSpPr txBox="1"/>
          <p:nvPr/>
        </p:nvSpPr>
        <p:spPr>
          <a:xfrm>
            <a:off x="7141844" y="2678641"/>
            <a:ext cx="898439" cy="3049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400" dirty="0">
                <a:latin typeface="Candara"/>
                <a:cs typeface="Candara"/>
              </a:rPr>
              <a:t>l</a:t>
            </a:r>
            <a:r>
              <a:rPr lang="en-US" sz="1400" dirty="0" smtClean="0">
                <a:latin typeface="Candara"/>
                <a:cs typeface="Candara"/>
              </a:rPr>
              <a:t>ink</a:t>
            </a:r>
            <a:r>
              <a:rPr lang="zh-CN" altLang="en-US" sz="1400" dirty="0" smtClean="0">
                <a:latin typeface="Candara"/>
                <a:cs typeface="Candara"/>
              </a:rPr>
              <a:t> </a:t>
            </a:r>
            <a:r>
              <a:rPr lang="en-US" altLang="zh-CN" sz="1400" dirty="0" smtClean="0">
                <a:latin typeface="Candara"/>
                <a:cs typeface="Candara"/>
              </a:rPr>
              <a:t>pointer</a:t>
            </a:r>
            <a:r>
              <a:rPr lang="zh-CN" altLang="en-US" sz="1400" dirty="0" smtClean="0">
                <a:latin typeface="Candara"/>
                <a:cs typeface="Candara"/>
              </a:rPr>
              <a:t> </a:t>
            </a:r>
            <a:endParaRPr lang="en-US" sz="1400" dirty="0">
              <a:latin typeface="Candara"/>
              <a:cs typeface="Candara"/>
            </a:endParaRPr>
          </a:p>
        </p:txBody>
      </p:sp>
      <p:sp>
        <p:nvSpPr>
          <p:cNvPr id="250" name="TextBox 249"/>
          <p:cNvSpPr txBox="1"/>
          <p:nvPr/>
        </p:nvSpPr>
        <p:spPr>
          <a:xfrm>
            <a:off x="2685175" y="1375193"/>
            <a:ext cx="1602060" cy="3049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400" dirty="0" smtClean="0">
                <a:latin typeface="Candara"/>
                <a:cs typeface="Candara"/>
              </a:rPr>
              <a:t>Data</a:t>
            </a:r>
            <a:r>
              <a:rPr lang="zh-CN" altLang="en-US" sz="1400" dirty="0" smtClean="0">
                <a:latin typeface="Candara"/>
                <a:cs typeface="Candara"/>
              </a:rPr>
              <a:t> </a:t>
            </a:r>
            <a:r>
              <a:rPr lang="en-US" sz="1400" dirty="0" smtClean="0">
                <a:latin typeface="Candara"/>
                <a:cs typeface="Candara"/>
              </a:rPr>
              <a:t>to</a:t>
            </a:r>
            <a:r>
              <a:rPr lang="zh-CN" altLang="en-US" sz="1400" dirty="0" smtClean="0">
                <a:latin typeface="Candara"/>
                <a:cs typeface="Candara"/>
              </a:rPr>
              <a:t> </a:t>
            </a:r>
            <a:r>
              <a:rPr lang="en-US" altLang="zh-CN" sz="1400" dirty="0" smtClean="0">
                <a:latin typeface="Candara"/>
                <a:cs typeface="Candara"/>
              </a:rPr>
              <a:t>do</a:t>
            </a:r>
            <a:r>
              <a:rPr lang="zh-CN" altLang="en-US" sz="1400" dirty="0" smtClean="0">
                <a:latin typeface="Candara"/>
                <a:cs typeface="Candara"/>
              </a:rPr>
              <a:t> </a:t>
            </a:r>
            <a:r>
              <a:rPr lang="en-US" altLang="zh-CN" sz="1400" dirty="0" smtClean="0">
                <a:latin typeface="Candara"/>
                <a:cs typeface="Candara"/>
              </a:rPr>
              <a:t>VMI</a:t>
            </a:r>
            <a:r>
              <a:rPr lang="zh-CN" altLang="en-US" sz="1400" dirty="0" smtClean="0">
                <a:latin typeface="Candara"/>
                <a:cs typeface="Candara"/>
              </a:rPr>
              <a:t> </a:t>
            </a:r>
            <a:r>
              <a:rPr lang="en-US" altLang="zh-CN" sz="1400" dirty="0" smtClean="0">
                <a:latin typeface="Candara"/>
                <a:cs typeface="Candara"/>
              </a:rPr>
              <a:t>check</a:t>
            </a:r>
            <a:endParaRPr lang="en-US" sz="1400" dirty="0">
              <a:latin typeface="Candara"/>
              <a:cs typeface="Candara"/>
            </a:endParaRPr>
          </a:p>
        </p:txBody>
      </p:sp>
      <p:sp>
        <p:nvSpPr>
          <p:cNvPr id="251" name="TextBox 250"/>
          <p:cNvSpPr txBox="1"/>
          <p:nvPr/>
        </p:nvSpPr>
        <p:spPr>
          <a:xfrm>
            <a:off x="4542745" y="1376189"/>
            <a:ext cx="2054086" cy="30777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400" dirty="0" smtClean="0">
                <a:latin typeface="Candara"/>
                <a:cs typeface="Candara"/>
              </a:rPr>
              <a:t>Data</a:t>
            </a:r>
            <a:r>
              <a:rPr lang="zh-CN" altLang="en-US" sz="1400" dirty="0" smtClean="0">
                <a:latin typeface="Candara"/>
                <a:cs typeface="Candara"/>
              </a:rPr>
              <a:t> </a:t>
            </a:r>
            <a:r>
              <a:rPr lang="en-US" sz="1400" dirty="0" smtClean="0">
                <a:latin typeface="Candara"/>
                <a:cs typeface="Candara"/>
              </a:rPr>
              <a:t>to</a:t>
            </a:r>
            <a:r>
              <a:rPr lang="zh-CN" altLang="en-US" sz="1400" dirty="0" smtClean="0">
                <a:latin typeface="Candara"/>
                <a:cs typeface="Candara"/>
              </a:rPr>
              <a:t> </a:t>
            </a:r>
            <a:r>
              <a:rPr lang="en-US" altLang="zh-CN" sz="1400" dirty="0" smtClean="0">
                <a:latin typeface="Candara"/>
                <a:cs typeface="Candara"/>
              </a:rPr>
              <a:t>check</a:t>
            </a:r>
            <a:r>
              <a:rPr lang="zh-CN" altLang="en-US" sz="1400" dirty="0" smtClean="0">
                <a:latin typeface="Candara"/>
                <a:cs typeface="Candara"/>
              </a:rPr>
              <a:t> </a:t>
            </a:r>
            <a:r>
              <a:rPr lang="en-US" altLang="zh-CN" sz="1400" dirty="0" smtClean="0">
                <a:latin typeface="Candara"/>
                <a:cs typeface="Candara"/>
              </a:rPr>
              <a:t>consistency</a:t>
            </a:r>
            <a:endParaRPr lang="en-US" sz="1400" dirty="0">
              <a:latin typeface="Candara"/>
              <a:cs typeface="Candara"/>
            </a:endParaRPr>
          </a:p>
        </p:txBody>
      </p:sp>
      <p:sp>
        <p:nvSpPr>
          <p:cNvPr id="252" name="Rectangle 251"/>
          <p:cNvSpPr/>
          <p:nvPr/>
        </p:nvSpPr>
        <p:spPr>
          <a:xfrm>
            <a:off x="6970784" y="1654849"/>
            <a:ext cx="239889" cy="239889"/>
          </a:xfrm>
          <a:prstGeom prst="rect">
            <a:avLst/>
          </a:prstGeom>
          <a:solidFill>
            <a:srgbClr val="FFAF19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3" name="Rectangle 252"/>
          <p:cNvSpPr/>
          <p:nvPr/>
        </p:nvSpPr>
        <p:spPr>
          <a:xfrm>
            <a:off x="7210673" y="1654849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4" name="Rectangle 253"/>
          <p:cNvSpPr/>
          <p:nvPr/>
        </p:nvSpPr>
        <p:spPr>
          <a:xfrm>
            <a:off x="7450725" y="1655136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5" name="Rectangle 254"/>
          <p:cNvSpPr/>
          <p:nvPr/>
        </p:nvSpPr>
        <p:spPr>
          <a:xfrm>
            <a:off x="7690614" y="1653209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6" name="Rectangle 255"/>
          <p:cNvSpPr/>
          <p:nvPr/>
        </p:nvSpPr>
        <p:spPr>
          <a:xfrm>
            <a:off x="7930503" y="1653209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7" name="Rectangle 256"/>
          <p:cNvSpPr/>
          <p:nvPr/>
        </p:nvSpPr>
        <p:spPr>
          <a:xfrm>
            <a:off x="6970784" y="1894738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8" name="Rectangle 257"/>
          <p:cNvSpPr/>
          <p:nvPr/>
        </p:nvSpPr>
        <p:spPr>
          <a:xfrm>
            <a:off x="7210673" y="1894738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9" name="Rectangle 258"/>
          <p:cNvSpPr/>
          <p:nvPr/>
        </p:nvSpPr>
        <p:spPr>
          <a:xfrm>
            <a:off x="7450725" y="1895025"/>
            <a:ext cx="239889" cy="239889"/>
          </a:xfrm>
          <a:prstGeom prst="rect">
            <a:avLst/>
          </a:prstGeom>
          <a:solidFill>
            <a:srgbClr val="FFAF19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0" name="Rectangle 259"/>
          <p:cNvSpPr/>
          <p:nvPr/>
        </p:nvSpPr>
        <p:spPr>
          <a:xfrm>
            <a:off x="7690614" y="1893098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1" name="Rectangle 260"/>
          <p:cNvSpPr/>
          <p:nvPr/>
        </p:nvSpPr>
        <p:spPr>
          <a:xfrm>
            <a:off x="7930503" y="1893098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2" name="Rectangle 261"/>
          <p:cNvSpPr/>
          <p:nvPr/>
        </p:nvSpPr>
        <p:spPr>
          <a:xfrm>
            <a:off x="6970784" y="2277664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3" name="Rectangle 262"/>
          <p:cNvSpPr/>
          <p:nvPr/>
        </p:nvSpPr>
        <p:spPr>
          <a:xfrm>
            <a:off x="7210673" y="2277664"/>
            <a:ext cx="239889" cy="239889"/>
          </a:xfrm>
          <a:prstGeom prst="rect">
            <a:avLst/>
          </a:prstGeom>
          <a:solidFill>
            <a:srgbClr val="FFAF19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4" name="Rectangle 263"/>
          <p:cNvSpPr/>
          <p:nvPr/>
        </p:nvSpPr>
        <p:spPr>
          <a:xfrm>
            <a:off x="7450725" y="2277951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5" name="Rectangle 264"/>
          <p:cNvSpPr/>
          <p:nvPr/>
        </p:nvSpPr>
        <p:spPr>
          <a:xfrm>
            <a:off x="7690614" y="2276024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6" name="Rectangle 265"/>
          <p:cNvSpPr/>
          <p:nvPr/>
        </p:nvSpPr>
        <p:spPr>
          <a:xfrm>
            <a:off x="7930503" y="2276024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7" name="TextBox 266"/>
          <p:cNvSpPr txBox="1"/>
          <p:nvPr/>
        </p:nvSpPr>
        <p:spPr>
          <a:xfrm>
            <a:off x="7048521" y="1586601"/>
            <a:ext cx="13156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dirty="0" smtClean="0">
                <a:latin typeface="Candara"/>
                <a:cs typeface="Candara"/>
              </a:rPr>
              <a:t>5</a:t>
            </a:r>
            <a:endParaRPr lang="en-US" dirty="0">
              <a:latin typeface="Candara"/>
              <a:cs typeface="Candara"/>
            </a:endParaRPr>
          </a:p>
        </p:txBody>
      </p:sp>
      <p:sp>
        <p:nvSpPr>
          <p:cNvPr id="268" name="TextBox 267"/>
          <p:cNvSpPr txBox="1"/>
          <p:nvPr/>
        </p:nvSpPr>
        <p:spPr>
          <a:xfrm>
            <a:off x="7513605" y="1831085"/>
            <a:ext cx="13156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>
                <a:latin typeface="Candara"/>
                <a:cs typeface="Candara"/>
              </a:rPr>
              <a:t>4</a:t>
            </a:r>
          </a:p>
        </p:txBody>
      </p:sp>
      <p:sp>
        <p:nvSpPr>
          <p:cNvPr id="269" name="TextBox 268"/>
          <p:cNvSpPr txBox="1"/>
          <p:nvPr/>
        </p:nvSpPr>
        <p:spPr>
          <a:xfrm>
            <a:off x="8238608" y="1712326"/>
            <a:ext cx="386861" cy="3049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400" dirty="0" smtClean="0">
                <a:latin typeface="Candara"/>
                <a:cs typeface="Candara"/>
              </a:rPr>
              <a:t>tasks</a:t>
            </a:r>
            <a:endParaRPr lang="en-US" sz="1400" dirty="0">
              <a:latin typeface="Candara"/>
              <a:cs typeface="Candara"/>
            </a:endParaRPr>
          </a:p>
        </p:txBody>
      </p:sp>
      <p:sp>
        <p:nvSpPr>
          <p:cNvPr id="270" name="TextBox 269"/>
          <p:cNvSpPr txBox="1"/>
          <p:nvPr/>
        </p:nvSpPr>
        <p:spPr>
          <a:xfrm>
            <a:off x="8255716" y="2230369"/>
            <a:ext cx="773037" cy="3049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400" dirty="0" smtClean="0">
                <a:latin typeface="Candara"/>
                <a:cs typeface="Candara"/>
              </a:rPr>
              <a:t>runqueue</a:t>
            </a:r>
            <a:endParaRPr lang="en-US" sz="1400" dirty="0">
              <a:latin typeface="Candara"/>
              <a:cs typeface="Candara"/>
            </a:endParaRPr>
          </a:p>
        </p:txBody>
      </p:sp>
      <p:sp>
        <p:nvSpPr>
          <p:cNvPr id="271" name="TextBox 270"/>
          <p:cNvSpPr txBox="1"/>
          <p:nvPr/>
        </p:nvSpPr>
        <p:spPr>
          <a:xfrm>
            <a:off x="7277180" y="2211078"/>
            <a:ext cx="13156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dirty="0" smtClean="0">
                <a:latin typeface="Candara"/>
                <a:cs typeface="Candara"/>
              </a:rPr>
              <a:t>4</a:t>
            </a:r>
            <a:endParaRPr lang="en-US" dirty="0">
              <a:latin typeface="Candara"/>
              <a:cs typeface="Candara"/>
            </a:endParaRPr>
          </a:p>
        </p:txBody>
      </p:sp>
      <p:sp>
        <p:nvSpPr>
          <p:cNvPr id="272" name="Rectangle 271"/>
          <p:cNvSpPr/>
          <p:nvPr/>
        </p:nvSpPr>
        <p:spPr>
          <a:xfrm>
            <a:off x="4722260" y="1995635"/>
            <a:ext cx="1043902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273" name="TextBox 272"/>
          <p:cNvSpPr txBox="1"/>
          <p:nvPr/>
        </p:nvSpPr>
        <p:spPr>
          <a:xfrm flipH="1">
            <a:off x="6130677" y="2208780"/>
            <a:ext cx="41027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 smtClean="0">
                <a:latin typeface="Candara"/>
                <a:cs typeface="Candara"/>
              </a:rPr>
              <a:t>A6</a:t>
            </a:r>
            <a:endParaRPr lang="en-US" dirty="0">
              <a:latin typeface="Candara"/>
              <a:cs typeface="Candara"/>
            </a:endParaRPr>
          </a:p>
        </p:txBody>
      </p:sp>
      <p:sp>
        <p:nvSpPr>
          <p:cNvPr id="274" name="Rectangle 273"/>
          <p:cNvSpPr/>
          <p:nvPr/>
        </p:nvSpPr>
        <p:spPr>
          <a:xfrm>
            <a:off x="5975457" y="2481598"/>
            <a:ext cx="551383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5" name="Rectangle 274"/>
          <p:cNvSpPr/>
          <p:nvPr/>
        </p:nvSpPr>
        <p:spPr>
          <a:xfrm>
            <a:off x="5975457" y="2721366"/>
            <a:ext cx="551383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6" name="TextBox 275"/>
          <p:cNvSpPr txBox="1"/>
          <p:nvPr/>
        </p:nvSpPr>
        <p:spPr>
          <a:xfrm>
            <a:off x="6192519" y="2411109"/>
            <a:ext cx="13156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dirty="0" smtClean="0">
                <a:latin typeface="Candara"/>
                <a:cs typeface="Candara"/>
              </a:rPr>
              <a:t>4</a:t>
            </a:r>
            <a:endParaRPr lang="en-US" dirty="0">
              <a:latin typeface="Candara"/>
              <a:cs typeface="Candara"/>
            </a:endParaRPr>
          </a:p>
        </p:txBody>
      </p:sp>
      <p:sp>
        <p:nvSpPr>
          <p:cNvPr id="277" name="TextBox 276"/>
          <p:cNvSpPr txBox="1"/>
          <p:nvPr/>
        </p:nvSpPr>
        <p:spPr>
          <a:xfrm>
            <a:off x="6135504" y="2691610"/>
            <a:ext cx="39046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 smtClean="0">
                <a:latin typeface="Candara"/>
                <a:cs typeface="Candara"/>
              </a:rPr>
              <a:t>A7</a:t>
            </a:r>
            <a:endParaRPr lang="en-US" dirty="0">
              <a:latin typeface="Candara"/>
              <a:cs typeface="Candara"/>
            </a:endParaRPr>
          </a:p>
        </p:txBody>
      </p:sp>
      <p:sp>
        <p:nvSpPr>
          <p:cNvPr id="278" name="TextBox 277"/>
          <p:cNvSpPr txBox="1"/>
          <p:nvPr/>
        </p:nvSpPr>
        <p:spPr>
          <a:xfrm>
            <a:off x="6199575" y="2913626"/>
            <a:ext cx="13156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dirty="0" smtClean="0">
                <a:latin typeface="Candara"/>
                <a:cs typeface="Candara"/>
              </a:rPr>
              <a:t>4</a:t>
            </a:r>
            <a:endParaRPr lang="en-US" dirty="0">
              <a:latin typeface="Candara"/>
              <a:cs typeface="Candara"/>
            </a:endParaRPr>
          </a:p>
        </p:txBody>
      </p:sp>
      <p:sp>
        <p:nvSpPr>
          <p:cNvPr id="279" name="Rectangle 278"/>
          <p:cNvSpPr/>
          <p:nvPr/>
        </p:nvSpPr>
        <p:spPr>
          <a:xfrm>
            <a:off x="5974589" y="2969729"/>
            <a:ext cx="551383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0" name="TextBox 279"/>
          <p:cNvSpPr txBox="1"/>
          <p:nvPr/>
        </p:nvSpPr>
        <p:spPr>
          <a:xfrm>
            <a:off x="4844434" y="2455328"/>
            <a:ext cx="924549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 smtClean="0">
                <a:latin typeface="Candara"/>
                <a:cs typeface="Candara"/>
              </a:rPr>
              <a:t>Address 3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281" name="Rectangle 280"/>
          <p:cNvSpPr/>
          <p:nvPr/>
        </p:nvSpPr>
        <p:spPr>
          <a:xfrm>
            <a:off x="4722260" y="2715296"/>
            <a:ext cx="1043902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282" name="TextBox 281"/>
          <p:cNvSpPr txBox="1"/>
          <p:nvPr/>
        </p:nvSpPr>
        <p:spPr>
          <a:xfrm>
            <a:off x="4838326" y="2695128"/>
            <a:ext cx="925015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 smtClean="0">
                <a:latin typeface="Candara"/>
                <a:cs typeface="Candara"/>
              </a:rPr>
              <a:t>Address 4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283" name="Rectangle 282"/>
          <p:cNvSpPr/>
          <p:nvPr/>
        </p:nvSpPr>
        <p:spPr>
          <a:xfrm>
            <a:off x="4719439" y="2472588"/>
            <a:ext cx="1043902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284" name="Rectangle 283"/>
          <p:cNvSpPr/>
          <p:nvPr/>
        </p:nvSpPr>
        <p:spPr>
          <a:xfrm>
            <a:off x="4719439" y="2952362"/>
            <a:ext cx="1043902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285" name="TextBox 284"/>
          <p:cNvSpPr txBox="1"/>
          <p:nvPr/>
        </p:nvSpPr>
        <p:spPr>
          <a:xfrm>
            <a:off x="4835505" y="2932194"/>
            <a:ext cx="925015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 smtClean="0">
                <a:latin typeface="Candara"/>
                <a:cs typeface="Candara"/>
              </a:rPr>
              <a:t>Address 5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329" name="Rectangle 328"/>
          <p:cNvSpPr/>
          <p:nvPr/>
        </p:nvSpPr>
        <p:spPr>
          <a:xfrm>
            <a:off x="4484781" y="2464817"/>
            <a:ext cx="239889" cy="239889"/>
          </a:xfrm>
          <a:prstGeom prst="rect">
            <a:avLst/>
          </a:prstGeom>
          <a:solidFill>
            <a:srgbClr val="FFAF19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1" name="Rectangle 330"/>
          <p:cNvSpPr/>
          <p:nvPr/>
        </p:nvSpPr>
        <p:spPr>
          <a:xfrm>
            <a:off x="4484781" y="2946553"/>
            <a:ext cx="239889" cy="239889"/>
          </a:xfrm>
          <a:prstGeom prst="rect">
            <a:avLst/>
          </a:prstGeom>
          <a:solidFill>
            <a:srgbClr val="FFAF19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3" name="Rectangle 372"/>
          <p:cNvSpPr/>
          <p:nvPr/>
        </p:nvSpPr>
        <p:spPr>
          <a:xfrm>
            <a:off x="3512071" y="2247276"/>
            <a:ext cx="437445" cy="24512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374" name="TextBox 373"/>
          <p:cNvSpPr txBox="1"/>
          <p:nvPr/>
        </p:nvSpPr>
        <p:spPr>
          <a:xfrm>
            <a:off x="3660869" y="2186037"/>
            <a:ext cx="13156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dirty="0" smtClean="0">
                <a:latin typeface="Candara"/>
                <a:cs typeface="Candara"/>
              </a:rPr>
              <a:t>4</a:t>
            </a:r>
            <a:endParaRPr lang="en-US" dirty="0">
              <a:latin typeface="Candara"/>
              <a:cs typeface="Candara"/>
            </a:endParaRPr>
          </a:p>
        </p:txBody>
      </p:sp>
      <p:sp>
        <p:nvSpPr>
          <p:cNvPr id="375" name="TextBox 374"/>
          <p:cNvSpPr txBox="1"/>
          <p:nvPr/>
        </p:nvSpPr>
        <p:spPr>
          <a:xfrm>
            <a:off x="3245707" y="2548957"/>
            <a:ext cx="1111580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600" dirty="0">
                <a:latin typeface="Candara"/>
                <a:cs typeface="Candara"/>
              </a:rPr>
              <a:t>r</a:t>
            </a:r>
            <a:r>
              <a:rPr lang="en-US" sz="1600" dirty="0" smtClean="0">
                <a:latin typeface="Candara"/>
                <a:cs typeface="Candara"/>
              </a:rPr>
              <a:t>un</a:t>
            </a:r>
            <a:r>
              <a:rPr lang="en-US" altLang="zh-CN" sz="1600" dirty="0" smtClean="0">
                <a:latin typeface="Candara"/>
                <a:cs typeface="Candara"/>
              </a:rPr>
              <a:t>-</a:t>
            </a:r>
            <a:r>
              <a:rPr lang="en-US" sz="1600" dirty="0" smtClean="0">
                <a:latin typeface="Candara"/>
                <a:cs typeface="Candara"/>
              </a:rPr>
              <a:t>task’</a:t>
            </a:r>
            <a:r>
              <a:rPr lang="zh-CN" altLang="en-US" sz="1600" dirty="0" smtClean="0">
                <a:latin typeface="Candara"/>
                <a:cs typeface="Candara"/>
              </a:rPr>
              <a:t> </a:t>
            </a:r>
            <a:r>
              <a:rPr lang="en-US" altLang="zh-CN" sz="1600" dirty="0" smtClean="0">
                <a:latin typeface="Candara"/>
                <a:cs typeface="Candara"/>
              </a:rPr>
              <a:t>pid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376" name="Rectangle 375"/>
          <p:cNvSpPr/>
          <p:nvPr/>
        </p:nvSpPr>
        <p:spPr>
          <a:xfrm>
            <a:off x="3519652" y="2912865"/>
            <a:ext cx="437445" cy="24512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377" name="TextBox 376"/>
          <p:cNvSpPr txBox="1"/>
          <p:nvPr/>
        </p:nvSpPr>
        <p:spPr>
          <a:xfrm>
            <a:off x="3674236" y="2852724"/>
            <a:ext cx="13156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dirty="0" smtClean="0">
                <a:latin typeface="Candara"/>
                <a:cs typeface="Candara"/>
              </a:rPr>
              <a:t>4</a:t>
            </a:r>
            <a:endParaRPr lang="en-US" dirty="0">
              <a:latin typeface="Candara"/>
              <a:cs typeface="Candara"/>
            </a:endParaRPr>
          </a:p>
        </p:txBody>
      </p:sp>
      <p:cxnSp>
        <p:nvCxnSpPr>
          <p:cNvPr id="378" name="Straight Connector 377"/>
          <p:cNvCxnSpPr/>
          <p:nvPr/>
        </p:nvCxnSpPr>
        <p:spPr>
          <a:xfrm>
            <a:off x="6785850" y="1361249"/>
            <a:ext cx="0" cy="2053640"/>
          </a:xfrm>
          <a:prstGeom prst="line">
            <a:avLst/>
          </a:prstGeom>
          <a:ln w="3175" cmpd="sng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9" name="Straight Connector 378"/>
          <p:cNvCxnSpPr/>
          <p:nvPr/>
        </p:nvCxnSpPr>
        <p:spPr>
          <a:xfrm>
            <a:off x="4351211" y="1475543"/>
            <a:ext cx="0" cy="1939346"/>
          </a:xfrm>
          <a:prstGeom prst="line">
            <a:avLst/>
          </a:prstGeom>
          <a:ln w="3175" cmpd="sng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1" name="TextBox 110"/>
          <p:cNvSpPr txBox="1"/>
          <p:nvPr/>
        </p:nvSpPr>
        <p:spPr>
          <a:xfrm>
            <a:off x="5040668" y="5437197"/>
            <a:ext cx="823060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  <a:latin typeface="Candara"/>
                <a:cs typeface="Candara"/>
              </a:rPr>
              <a:t>Modified</a:t>
            </a:r>
            <a:endParaRPr lang="en-US" sz="1600" b="1" dirty="0">
              <a:solidFill>
                <a:srgbClr val="FF0000"/>
              </a:solidFill>
              <a:latin typeface="Candara"/>
              <a:cs typeface="Candara"/>
            </a:endParaRPr>
          </a:p>
        </p:txBody>
      </p:sp>
      <p:cxnSp>
        <p:nvCxnSpPr>
          <p:cNvPr id="380" name="Straight Arrow Connector 379"/>
          <p:cNvCxnSpPr/>
          <p:nvPr/>
        </p:nvCxnSpPr>
        <p:spPr>
          <a:xfrm flipH="1">
            <a:off x="6526840" y="2831106"/>
            <a:ext cx="615004" cy="11155"/>
          </a:xfrm>
          <a:prstGeom prst="straightConnector1">
            <a:avLst/>
          </a:prstGeom>
          <a:solidFill>
            <a:schemeClr val="bg1">
              <a:lumMod val="75000"/>
            </a:schemeClr>
          </a:solidFill>
          <a:ln w="3175" cmpd="sng">
            <a:solidFill>
              <a:srgbClr val="000000"/>
            </a:solidFill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3" name="TextBox 102"/>
          <p:cNvSpPr txBox="1"/>
          <p:nvPr/>
        </p:nvSpPr>
        <p:spPr>
          <a:xfrm>
            <a:off x="3189112" y="948849"/>
            <a:ext cx="3441514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2000" b="1" dirty="0" smtClean="0">
                <a:latin typeface="Candara"/>
                <a:cs typeface="Candara"/>
              </a:rPr>
              <a:t>VMI</a:t>
            </a:r>
            <a:r>
              <a:rPr lang="zh-CN" altLang="en-US" sz="2000" b="1" dirty="0" smtClean="0">
                <a:latin typeface="Candara"/>
                <a:cs typeface="Candara"/>
              </a:rPr>
              <a:t> </a:t>
            </a:r>
            <a:r>
              <a:rPr lang="en-US" altLang="zh-CN" sz="2000" b="1" dirty="0">
                <a:latin typeface="Candara"/>
                <a:cs typeface="Candara"/>
              </a:rPr>
              <a:t>T</a:t>
            </a:r>
            <a:r>
              <a:rPr lang="en-US" altLang="zh-CN" sz="2000" b="1" dirty="0" smtClean="0">
                <a:latin typeface="Candara"/>
                <a:cs typeface="Candara"/>
              </a:rPr>
              <a:t>ool’s</a:t>
            </a:r>
            <a:r>
              <a:rPr lang="zh-CN" altLang="en-US" sz="2000" b="1" dirty="0" smtClean="0">
                <a:latin typeface="Candara"/>
                <a:cs typeface="Candara"/>
              </a:rPr>
              <a:t> </a:t>
            </a:r>
            <a:r>
              <a:rPr lang="en-US" altLang="zh-CN" sz="2000" b="1" dirty="0" smtClean="0">
                <a:latin typeface="Candara"/>
                <a:cs typeface="Candara"/>
              </a:rPr>
              <a:t>Memory</a:t>
            </a:r>
            <a:endParaRPr lang="en-US" sz="2000" b="1" dirty="0">
              <a:latin typeface="Candara"/>
              <a:cs typeface="Candara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6954488" y="950278"/>
            <a:ext cx="2074265" cy="707886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2000" b="1" dirty="0" smtClean="0">
                <a:latin typeface="Candara"/>
                <a:cs typeface="Candara"/>
              </a:rPr>
              <a:t>Guest</a:t>
            </a:r>
            <a:r>
              <a:rPr lang="zh-CN" altLang="en-US" sz="2000" b="1" dirty="0" smtClean="0">
                <a:latin typeface="Candara"/>
                <a:cs typeface="Candara"/>
              </a:rPr>
              <a:t> </a:t>
            </a:r>
            <a:r>
              <a:rPr lang="en-US" altLang="zh-CN" sz="2000" b="1" dirty="0" smtClean="0">
                <a:latin typeface="Candara"/>
                <a:cs typeface="Candara"/>
              </a:rPr>
              <a:t>VM’s</a:t>
            </a:r>
            <a:r>
              <a:rPr lang="zh-CN" altLang="en-US" sz="2000" b="1" dirty="0" smtClean="0">
                <a:latin typeface="Candara"/>
                <a:cs typeface="Candara"/>
              </a:rPr>
              <a:t> </a:t>
            </a:r>
            <a:r>
              <a:rPr lang="en-US" altLang="zh-CN" sz="2000" b="1" dirty="0" smtClean="0">
                <a:latin typeface="Candara"/>
                <a:cs typeface="Candara"/>
              </a:rPr>
              <a:t>Memory</a:t>
            </a:r>
            <a:endParaRPr lang="en-US" sz="2000" b="1" dirty="0"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21674456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Rounded Rectangle 117"/>
          <p:cNvSpPr/>
          <p:nvPr/>
        </p:nvSpPr>
        <p:spPr>
          <a:xfrm>
            <a:off x="358560" y="3323632"/>
            <a:ext cx="1778000" cy="663223"/>
          </a:xfrm>
          <a:prstGeom prst="roundRect">
            <a:avLst/>
          </a:prstGeom>
          <a:solidFill>
            <a:schemeClr val="accent3">
              <a:lumMod val="60000"/>
              <a:lumOff val="40000"/>
              <a:alpha val="25000"/>
            </a:schemeClr>
          </a:solidFill>
          <a:ln w="28575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latin typeface="Candara"/>
                <a:cs typeface="Candara"/>
              </a:rPr>
              <a:t>Consistency</a:t>
            </a:r>
            <a:r>
              <a:rPr lang="zh-CN" altLang="en-US" sz="2000" dirty="0" smtClean="0">
                <a:solidFill>
                  <a:schemeClr val="tx1"/>
                </a:solidFill>
                <a:latin typeface="Candara"/>
                <a:cs typeface="Candara"/>
              </a:rPr>
              <a:t> </a:t>
            </a:r>
            <a:r>
              <a:rPr lang="en-US" altLang="zh-CN" sz="2000" dirty="0">
                <a:solidFill>
                  <a:schemeClr val="tx1"/>
                </a:solidFill>
                <a:latin typeface="Candara"/>
                <a:cs typeface="Candara"/>
              </a:rPr>
              <a:t>C</a:t>
            </a:r>
            <a:r>
              <a:rPr lang="en-US" altLang="zh-CN" sz="2000" dirty="0" smtClean="0">
                <a:solidFill>
                  <a:schemeClr val="tx1"/>
                </a:solidFill>
                <a:latin typeface="Candara"/>
                <a:cs typeface="Candara"/>
              </a:rPr>
              <a:t>heck</a:t>
            </a:r>
            <a:endParaRPr lang="en-US" sz="20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1252898" y="2427112"/>
            <a:ext cx="0" cy="888998"/>
          </a:xfrm>
          <a:prstGeom prst="straightConnector1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206022" y="2884994"/>
            <a:ext cx="2220921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Rounded Rectangle 43"/>
          <p:cNvSpPr/>
          <p:nvPr/>
        </p:nvSpPr>
        <p:spPr>
          <a:xfrm>
            <a:off x="363898" y="1763889"/>
            <a:ext cx="1778000" cy="663223"/>
          </a:xfrm>
          <a:prstGeom prst="roundRect">
            <a:avLst/>
          </a:prstGeom>
          <a:solidFill>
            <a:srgbClr val="FF4160">
              <a:alpha val="25000"/>
            </a:srgbClr>
          </a:solidFill>
          <a:ln w="28575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 smtClean="0">
                <a:solidFill>
                  <a:schemeClr val="tx1"/>
                </a:solidFill>
                <a:latin typeface="Candara"/>
                <a:cs typeface="Candara"/>
              </a:rPr>
              <a:t>Retrieve VM</a:t>
            </a:r>
            <a:r>
              <a:rPr lang="zh-CN" altLang="en-US" sz="2000" dirty="0" smtClean="0">
                <a:solidFill>
                  <a:schemeClr val="tx1"/>
                </a:solidFill>
                <a:latin typeface="Candara"/>
                <a:cs typeface="Candara"/>
              </a:rPr>
              <a:t> </a:t>
            </a:r>
            <a:r>
              <a:rPr lang="en-US" altLang="zh-CN" sz="2000" dirty="0" smtClean="0">
                <a:solidFill>
                  <a:schemeClr val="tx1"/>
                </a:solidFill>
                <a:latin typeface="Candara"/>
                <a:cs typeface="Candara"/>
              </a:rPr>
              <a:t>States</a:t>
            </a:r>
            <a:endParaRPr lang="en-US" sz="20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grpSp>
        <p:nvGrpSpPr>
          <p:cNvPr id="77" name="Group 76"/>
          <p:cNvGrpSpPr/>
          <p:nvPr/>
        </p:nvGrpSpPr>
        <p:grpSpPr>
          <a:xfrm>
            <a:off x="84499" y="3986855"/>
            <a:ext cx="2342444" cy="2494839"/>
            <a:chOff x="3203223" y="3979333"/>
            <a:chExt cx="2342444" cy="2494839"/>
          </a:xfrm>
        </p:grpSpPr>
        <p:grpSp>
          <p:nvGrpSpPr>
            <p:cNvPr id="78" name="Group 77"/>
            <p:cNvGrpSpPr/>
            <p:nvPr/>
          </p:nvGrpSpPr>
          <p:grpSpPr>
            <a:xfrm>
              <a:off x="3203223" y="4445000"/>
              <a:ext cx="2342444" cy="1128888"/>
              <a:chOff x="3189112" y="4402667"/>
              <a:chExt cx="2342444" cy="1128888"/>
            </a:xfrm>
          </p:grpSpPr>
          <p:sp>
            <p:nvSpPr>
              <p:cNvPr id="123" name="Diamond 122"/>
              <p:cNvSpPr/>
              <p:nvPr/>
            </p:nvSpPr>
            <p:spPr>
              <a:xfrm>
                <a:off x="3189112" y="4402667"/>
                <a:ext cx="2342444" cy="1044222"/>
              </a:xfrm>
              <a:prstGeom prst="diamond">
                <a:avLst/>
              </a:prstGeom>
              <a:noFill/>
              <a:ln w="28575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  <a:latin typeface="Candara"/>
                  <a:cs typeface="Candara"/>
                </a:endParaRPr>
              </a:p>
            </p:txBody>
          </p:sp>
          <p:sp>
            <p:nvSpPr>
              <p:cNvPr id="124" name="TextBox 123"/>
              <p:cNvSpPr txBox="1"/>
              <p:nvPr/>
            </p:nvSpPr>
            <p:spPr>
              <a:xfrm>
                <a:off x="3553179" y="4700558"/>
                <a:ext cx="1608666" cy="83099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dirty="0">
                    <a:latin typeface="Candara"/>
                    <a:cs typeface="Candara"/>
                  </a:rPr>
                  <a:t>Transaction</a:t>
                </a:r>
                <a:r>
                  <a:rPr lang="zh-CN" altLang="en-US" dirty="0">
                    <a:latin typeface="Candara"/>
                    <a:cs typeface="Candara"/>
                  </a:rPr>
                  <a:t> </a:t>
                </a:r>
                <a:r>
                  <a:rPr lang="en-US" altLang="zh-CN" dirty="0" smtClean="0">
                    <a:latin typeface="Candara"/>
                    <a:cs typeface="Candara"/>
                  </a:rPr>
                  <a:t>End</a:t>
                </a:r>
                <a:r>
                  <a:rPr lang="zh-CN" altLang="en-US" dirty="0" smtClean="0">
                    <a:latin typeface="Candara"/>
                    <a:cs typeface="Candara"/>
                  </a:rPr>
                  <a:t> </a:t>
                </a:r>
                <a:endParaRPr lang="en-US" altLang="zh-CN" dirty="0" smtClean="0">
                  <a:latin typeface="Candara"/>
                  <a:cs typeface="Candara"/>
                </a:endParaRPr>
              </a:p>
              <a:p>
                <a:pPr algn="ctr"/>
                <a:r>
                  <a:rPr lang="en-US" altLang="zh-CN" dirty="0" smtClean="0">
                    <a:latin typeface="Candara"/>
                    <a:cs typeface="Candara"/>
                  </a:rPr>
                  <a:t>Normally?</a:t>
                </a:r>
                <a:endParaRPr lang="en-US" dirty="0">
                  <a:latin typeface="Candara"/>
                  <a:cs typeface="Candara"/>
                </a:endParaRPr>
              </a:p>
              <a:p>
                <a:endParaRPr lang="en-US" dirty="0"/>
              </a:p>
            </p:txBody>
          </p:sp>
        </p:grpSp>
        <p:cxnSp>
          <p:nvCxnSpPr>
            <p:cNvPr id="82" name="Straight Arrow Connector 81"/>
            <p:cNvCxnSpPr>
              <a:endCxn id="123" idx="0"/>
            </p:cNvCxnSpPr>
            <p:nvPr/>
          </p:nvCxnSpPr>
          <p:spPr>
            <a:xfrm>
              <a:off x="4371622" y="3979333"/>
              <a:ext cx="2823" cy="465667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9" name="Group 98"/>
            <p:cNvGrpSpPr/>
            <p:nvPr/>
          </p:nvGrpSpPr>
          <p:grpSpPr>
            <a:xfrm>
              <a:off x="3482622" y="5531555"/>
              <a:ext cx="1778000" cy="942617"/>
              <a:chOff x="3482622" y="5531555"/>
              <a:chExt cx="1778000" cy="942617"/>
            </a:xfrm>
          </p:grpSpPr>
          <p:sp>
            <p:nvSpPr>
              <p:cNvPr id="107" name="Rounded Rectangle 106"/>
              <p:cNvSpPr/>
              <p:nvPr/>
            </p:nvSpPr>
            <p:spPr>
              <a:xfrm>
                <a:off x="3482622" y="6025438"/>
                <a:ext cx="1778000" cy="448734"/>
              </a:xfrm>
              <a:prstGeom prst="roundRect">
                <a:avLst/>
              </a:prstGeom>
              <a:noFill/>
              <a:ln w="28575" cmpd="sng">
                <a:solidFill>
                  <a:srgbClr val="D9D9D9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rgbClr val="D9D9D9"/>
                    </a:solidFill>
                    <a:latin typeface="Candara"/>
                    <a:cs typeface="Candara"/>
                  </a:rPr>
                  <a:t>VMI</a:t>
                </a:r>
                <a:r>
                  <a:rPr lang="zh-CN" altLang="en-US" sz="2000" dirty="0" smtClean="0">
                    <a:solidFill>
                      <a:srgbClr val="D9D9D9"/>
                    </a:solidFill>
                    <a:latin typeface="Candara"/>
                    <a:cs typeface="Candara"/>
                  </a:rPr>
                  <a:t> </a:t>
                </a:r>
                <a:r>
                  <a:rPr lang="en-US" altLang="zh-CN" sz="2000" dirty="0">
                    <a:solidFill>
                      <a:srgbClr val="D9D9D9"/>
                    </a:solidFill>
                    <a:latin typeface="Candara"/>
                    <a:cs typeface="Candara"/>
                  </a:rPr>
                  <a:t>C</a:t>
                </a:r>
                <a:r>
                  <a:rPr lang="en-US" altLang="zh-CN" sz="2000" dirty="0" smtClean="0">
                    <a:solidFill>
                      <a:srgbClr val="D9D9D9"/>
                    </a:solidFill>
                    <a:latin typeface="Candara"/>
                    <a:cs typeface="Candara"/>
                  </a:rPr>
                  <a:t>heck</a:t>
                </a:r>
                <a:endParaRPr lang="en-US" sz="2000" dirty="0">
                  <a:solidFill>
                    <a:srgbClr val="D9D9D9"/>
                  </a:solidFill>
                  <a:latin typeface="Candara"/>
                  <a:cs typeface="Candara"/>
                </a:endParaRPr>
              </a:p>
            </p:txBody>
          </p:sp>
          <p:cxnSp>
            <p:nvCxnSpPr>
              <p:cNvPr id="121" name="Straight Arrow Connector 120"/>
              <p:cNvCxnSpPr>
                <a:endCxn id="107" idx="0"/>
              </p:cNvCxnSpPr>
              <p:nvPr/>
            </p:nvCxnSpPr>
            <p:spPr>
              <a:xfrm>
                <a:off x="4371622" y="5531555"/>
                <a:ext cx="0" cy="493883"/>
              </a:xfrm>
              <a:prstGeom prst="straightConnector1">
                <a:avLst/>
              </a:prstGeom>
              <a:ln>
                <a:solidFill>
                  <a:srgbClr val="D9D9D9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2" name="TextBox 121"/>
              <p:cNvSpPr txBox="1"/>
              <p:nvPr/>
            </p:nvSpPr>
            <p:spPr>
              <a:xfrm>
                <a:off x="4374445" y="5573888"/>
                <a:ext cx="21731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b="1" dirty="0" smtClean="0">
                    <a:solidFill>
                      <a:srgbClr val="D9D9D9"/>
                    </a:solidFill>
                    <a:latin typeface="Candara"/>
                    <a:cs typeface="Candara"/>
                  </a:rPr>
                  <a:t>Y</a:t>
                </a:r>
                <a:endParaRPr lang="en-US" b="1" dirty="0">
                  <a:solidFill>
                    <a:srgbClr val="D9D9D9"/>
                  </a:solidFill>
                </a:endParaRPr>
              </a:p>
            </p:txBody>
          </p:sp>
        </p:grpSp>
      </p:grpSp>
      <p:grpSp>
        <p:nvGrpSpPr>
          <p:cNvPr id="128" name="Group 127"/>
          <p:cNvGrpSpPr/>
          <p:nvPr/>
        </p:nvGrpSpPr>
        <p:grpSpPr>
          <a:xfrm>
            <a:off x="2117910" y="2095501"/>
            <a:ext cx="618065" cy="3148609"/>
            <a:chOff x="5260622" y="2095501"/>
            <a:chExt cx="618065" cy="3148609"/>
          </a:xfrm>
        </p:grpSpPr>
        <p:cxnSp>
          <p:nvCxnSpPr>
            <p:cNvPr id="129" name="Elbow Connector 128"/>
            <p:cNvCxnSpPr/>
            <p:nvPr/>
          </p:nvCxnSpPr>
          <p:spPr>
            <a:xfrm flipH="1" flipV="1">
              <a:off x="5260622" y="2095501"/>
              <a:ext cx="285045" cy="2871610"/>
            </a:xfrm>
            <a:prstGeom prst="bentConnector3">
              <a:avLst>
                <a:gd name="adj1" fmla="val -144555"/>
              </a:avLst>
            </a:prstGeom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0" name="TextBox 129"/>
            <p:cNvSpPr txBox="1"/>
            <p:nvPr/>
          </p:nvSpPr>
          <p:spPr>
            <a:xfrm>
              <a:off x="5661377" y="4967111"/>
              <a:ext cx="21731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b="1" dirty="0">
                  <a:latin typeface="Candara"/>
                  <a:cs typeface="Candara"/>
                </a:rPr>
                <a:t>N</a:t>
              </a:r>
              <a:endParaRPr lang="en-US" b="1" dirty="0"/>
            </a:p>
          </p:txBody>
        </p:sp>
      </p:grpSp>
      <p:sp>
        <p:nvSpPr>
          <p:cNvPr id="442" name="Multiply 441"/>
          <p:cNvSpPr/>
          <p:nvPr/>
        </p:nvSpPr>
        <p:spPr>
          <a:xfrm>
            <a:off x="5896557" y="2183692"/>
            <a:ext cx="734070" cy="344308"/>
          </a:xfrm>
          <a:prstGeom prst="mathMultiply">
            <a:avLst>
              <a:gd name="adj1" fmla="val 4669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445" name="Rectangle 444"/>
          <p:cNvSpPr/>
          <p:nvPr/>
        </p:nvSpPr>
        <p:spPr>
          <a:xfrm>
            <a:off x="7101941" y="2830016"/>
            <a:ext cx="551383" cy="241790"/>
          </a:xfrm>
          <a:prstGeom prst="rect">
            <a:avLst/>
          </a:prstGeom>
          <a:solidFill>
            <a:srgbClr val="D99694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6" name="TextBox 445"/>
          <p:cNvSpPr txBox="1"/>
          <p:nvPr/>
        </p:nvSpPr>
        <p:spPr>
          <a:xfrm flipH="1">
            <a:off x="7261472" y="2828346"/>
            <a:ext cx="23988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 smtClean="0">
                <a:latin typeface="Candara"/>
                <a:cs typeface="Candara"/>
              </a:rPr>
              <a:t>nil</a:t>
            </a:r>
            <a:endParaRPr lang="en-US" sz="1400" dirty="0">
              <a:latin typeface="Candara"/>
              <a:cs typeface="Candara"/>
            </a:endParaRPr>
          </a:p>
        </p:txBody>
      </p:sp>
      <p:cxnSp>
        <p:nvCxnSpPr>
          <p:cNvPr id="447" name="Straight Arrow Connector 446"/>
          <p:cNvCxnSpPr>
            <a:stCxn id="410" idx="1"/>
            <a:endCxn id="445" idx="0"/>
          </p:cNvCxnSpPr>
          <p:nvPr/>
        </p:nvCxnSpPr>
        <p:spPr>
          <a:xfrm>
            <a:off x="6526839" y="2348585"/>
            <a:ext cx="850794" cy="481431"/>
          </a:xfrm>
          <a:prstGeom prst="straightConnector1">
            <a:avLst/>
          </a:prstGeom>
          <a:solidFill>
            <a:schemeClr val="bg1">
              <a:lumMod val="75000"/>
            </a:schemeClr>
          </a:solidFill>
          <a:ln w="3175" cmpd="sng">
            <a:solidFill>
              <a:srgbClr val="000000"/>
            </a:solidFill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7" name="Title 1"/>
          <p:cNvSpPr>
            <a:spLocks noGrp="1"/>
          </p:cNvSpPr>
          <p:nvPr>
            <p:ph type="title"/>
          </p:nvPr>
        </p:nvSpPr>
        <p:spPr>
          <a:xfrm>
            <a:off x="457200" y="6529"/>
            <a:ext cx="82296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>
                <a:solidFill>
                  <a:srgbClr val="00B0F0"/>
                </a:solidFill>
                <a:latin typeface="Candara"/>
                <a:cs typeface="Candara"/>
              </a:rPr>
              <a:t>Transaction Abort: Data Inconsistent</a:t>
            </a:r>
          </a:p>
        </p:txBody>
      </p:sp>
      <p:sp>
        <p:nvSpPr>
          <p:cNvPr id="213" name="Rectangle 212"/>
          <p:cNvSpPr/>
          <p:nvPr/>
        </p:nvSpPr>
        <p:spPr>
          <a:xfrm>
            <a:off x="3676269" y="3623407"/>
            <a:ext cx="4783197" cy="1679097"/>
          </a:xfrm>
          <a:prstGeom prst="rect">
            <a:avLst/>
          </a:prstGeom>
          <a:solidFill>
            <a:schemeClr val="bg1">
              <a:lumMod val="85000"/>
              <a:alpha val="25000"/>
            </a:schemeClr>
          </a:solidFill>
          <a:ln w="12700" cmpd="sng">
            <a:solidFill>
              <a:schemeClr val="tx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2400" dirty="0" smtClean="0">
              <a:solidFill>
                <a:schemeClr val="tx1"/>
              </a:solidFill>
              <a:latin typeface="Candara"/>
              <a:ea typeface="微软雅黑"/>
              <a:cs typeface="Candara"/>
            </a:endParaRPr>
          </a:p>
          <a:p>
            <a:pPr algn="ctr"/>
            <a:endParaRPr lang="zh-CN" altLang="en-US" sz="2400" dirty="0">
              <a:solidFill>
                <a:schemeClr val="tx1"/>
              </a:solidFill>
              <a:latin typeface="Candara"/>
              <a:ea typeface="微软雅黑"/>
              <a:cs typeface="Candara"/>
            </a:endParaRPr>
          </a:p>
        </p:txBody>
      </p:sp>
      <p:sp>
        <p:nvSpPr>
          <p:cNvPr id="214" name="Rectangle 213"/>
          <p:cNvSpPr/>
          <p:nvPr/>
        </p:nvSpPr>
        <p:spPr>
          <a:xfrm>
            <a:off x="3676269" y="364806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b="1" dirty="0" err="1">
                <a:latin typeface="Candara"/>
                <a:cs typeface="Candara"/>
              </a:rPr>
              <a:t>f</a:t>
            </a:r>
            <a:r>
              <a:rPr lang="en-US" altLang="zh-CN" b="1" dirty="0" err="1" smtClean="0">
                <a:latin typeface="Candara"/>
                <a:cs typeface="Candara"/>
              </a:rPr>
              <a:t>oreach</a:t>
            </a:r>
            <a:r>
              <a:rPr lang="en-US" altLang="zh-CN" dirty="0" smtClean="0">
                <a:latin typeface="Candara"/>
                <a:cs typeface="Candara"/>
              </a:rPr>
              <a:t> sync_state: </a:t>
            </a:r>
            <a:endParaRPr lang="en-US" altLang="zh-CN" dirty="0">
              <a:latin typeface="Candara"/>
              <a:cs typeface="Candara"/>
            </a:endParaRPr>
          </a:p>
          <a:p>
            <a:r>
              <a:rPr lang="en-US" altLang="zh-CN" dirty="0">
                <a:latin typeface="Candara"/>
                <a:cs typeface="Candara"/>
              </a:rPr>
              <a:t>     </a:t>
            </a:r>
            <a:r>
              <a:rPr lang="en-US" altLang="zh-CN" b="1" dirty="0">
                <a:latin typeface="Candara"/>
                <a:cs typeface="Candara"/>
              </a:rPr>
              <a:t>if </a:t>
            </a:r>
            <a:r>
              <a:rPr lang="en-US" altLang="zh-CN" dirty="0" smtClean="0">
                <a:latin typeface="Candara"/>
                <a:cs typeface="Candara"/>
              </a:rPr>
              <a:t>sync_state </a:t>
            </a:r>
            <a:r>
              <a:rPr lang="en-US" altLang="zh-CN" dirty="0">
                <a:latin typeface="Candara"/>
                <a:cs typeface="Candara"/>
              </a:rPr>
              <a:t>is unavailable, </a:t>
            </a:r>
            <a:r>
              <a:rPr lang="en-US" altLang="zh-CN" b="1" dirty="0">
                <a:latin typeface="Candara"/>
                <a:cs typeface="Candara"/>
              </a:rPr>
              <a:t>then  </a:t>
            </a:r>
            <a:r>
              <a:rPr lang="en-US" altLang="zh-CN" dirty="0">
                <a:latin typeface="Candara"/>
                <a:cs typeface="Candara"/>
              </a:rPr>
              <a:t>_</a:t>
            </a:r>
            <a:r>
              <a:rPr lang="en-US" altLang="zh-CN" dirty="0" err="1">
                <a:latin typeface="Candara"/>
                <a:cs typeface="Candara"/>
              </a:rPr>
              <a:t>xabort</a:t>
            </a:r>
            <a:r>
              <a:rPr lang="en-US" altLang="zh-CN" dirty="0">
                <a:latin typeface="Candara"/>
                <a:cs typeface="Candara"/>
              </a:rPr>
              <a:t>()</a:t>
            </a:r>
            <a:endParaRPr lang="en-US" dirty="0">
              <a:latin typeface="Candara"/>
              <a:cs typeface="Candara"/>
            </a:endParaRPr>
          </a:p>
        </p:txBody>
      </p:sp>
      <p:sp>
        <p:nvSpPr>
          <p:cNvPr id="215" name="Rectangle 214"/>
          <p:cNvSpPr/>
          <p:nvPr/>
        </p:nvSpPr>
        <p:spPr>
          <a:xfrm>
            <a:off x="3676269" y="4257666"/>
            <a:ext cx="47831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 err="1">
                <a:latin typeface="Candara"/>
                <a:cs typeface="Candara"/>
              </a:rPr>
              <a:t>f</a:t>
            </a:r>
            <a:r>
              <a:rPr lang="en-US" altLang="zh-CN" b="1" dirty="0" err="1" smtClean="0">
                <a:latin typeface="Candara"/>
                <a:cs typeface="Candara"/>
              </a:rPr>
              <a:t>oreach</a:t>
            </a:r>
            <a:r>
              <a:rPr lang="en-US" altLang="zh-CN" b="1" dirty="0" smtClean="0">
                <a:latin typeface="Candara"/>
                <a:cs typeface="Candara"/>
              </a:rPr>
              <a:t> </a:t>
            </a:r>
            <a:r>
              <a:rPr lang="en-US" altLang="zh-CN" dirty="0" err="1">
                <a:latin typeface="Candara"/>
                <a:cs typeface="Candara"/>
              </a:rPr>
              <a:t>i</a:t>
            </a:r>
            <a:r>
              <a:rPr lang="en-US" altLang="zh-CN" dirty="0" smtClean="0">
                <a:latin typeface="Candara"/>
                <a:cs typeface="Candara"/>
              </a:rPr>
              <a:t>:</a:t>
            </a:r>
          </a:p>
          <a:p>
            <a:r>
              <a:rPr lang="en-US" altLang="zh-CN" dirty="0" smtClean="0">
                <a:latin typeface="Candara"/>
                <a:cs typeface="Candara"/>
              </a:rPr>
              <a:t>     </a:t>
            </a:r>
            <a:r>
              <a:rPr lang="en-US" altLang="zh-CN" b="1" dirty="0" smtClean="0">
                <a:latin typeface="Candara"/>
                <a:cs typeface="Candara"/>
              </a:rPr>
              <a:t>if </a:t>
            </a:r>
            <a:r>
              <a:rPr lang="en-US" altLang="zh-CN" b="1" dirty="0" smtClean="0">
                <a:solidFill>
                  <a:srgbClr val="FF0000"/>
                </a:solidFill>
                <a:latin typeface="Candara"/>
                <a:cs typeface="Candara"/>
              </a:rPr>
              <a:t>*(addresses[</a:t>
            </a:r>
            <a:r>
              <a:rPr lang="en-US" altLang="zh-CN" b="1" dirty="0" err="1" smtClean="0">
                <a:solidFill>
                  <a:srgbClr val="FF0000"/>
                </a:solidFill>
                <a:latin typeface="Candara"/>
                <a:cs typeface="Candara"/>
              </a:rPr>
              <a:t>i</a:t>
            </a:r>
            <a:r>
              <a:rPr lang="en-US" altLang="zh-CN" b="1" dirty="0" smtClean="0">
                <a:solidFill>
                  <a:srgbClr val="FF0000"/>
                </a:solidFill>
                <a:latin typeface="Candara"/>
                <a:cs typeface="Candara"/>
              </a:rPr>
              <a:t>]) != values[</a:t>
            </a:r>
            <a:r>
              <a:rPr lang="en-US" altLang="zh-CN" b="1" dirty="0" err="1" smtClean="0">
                <a:solidFill>
                  <a:srgbClr val="FF0000"/>
                </a:solidFill>
                <a:latin typeface="Candara"/>
                <a:cs typeface="Candara"/>
              </a:rPr>
              <a:t>i</a:t>
            </a:r>
            <a:r>
              <a:rPr lang="en-US" altLang="zh-CN" b="1" dirty="0" smtClean="0">
                <a:solidFill>
                  <a:srgbClr val="FF0000"/>
                </a:solidFill>
                <a:latin typeface="Candara"/>
                <a:cs typeface="Candara"/>
              </a:rPr>
              <a:t>]</a:t>
            </a:r>
            <a:r>
              <a:rPr lang="en-US" altLang="zh-CN" dirty="0" smtClean="0">
                <a:latin typeface="Candara"/>
                <a:cs typeface="Candara"/>
              </a:rPr>
              <a:t>, </a:t>
            </a:r>
            <a:r>
              <a:rPr lang="en-US" altLang="zh-CN" b="1" dirty="0" smtClean="0">
                <a:latin typeface="Candara"/>
                <a:cs typeface="Candara"/>
              </a:rPr>
              <a:t>then </a:t>
            </a:r>
            <a:r>
              <a:rPr lang="en-US" altLang="zh-CN" dirty="0" smtClean="0">
                <a:solidFill>
                  <a:srgbClr val="000000"/>
                </a:solidFill>
                <a:latin typeface="Candara"/>
                <a:cs typeface="Candara"/>
              </a:rPr>
              <a:t>_</a:t>
            </a:r>
            <a:r>
              <a:rPr lang="en-US" altLang="zh-CN" dirty="0" err="1" smtClean="0">
                <a:solidFill>
                  <a:srgbClr val="000000"/>
                </a:solidFill>
                <a:latin typeface="Candara"/>
                <a:cs typeface="Candara"/>
              </a:rPr>
              <a:t>xabort</a:t>
            </a:r>
            <a:r>
              <a:rPr lang="en-US" altLang="zh-CN" dirty="0" smtClean="0">
                <a:solidFill>
                  <a:srgbClr val="000000"/>
                </a:solidFill>
                <a:latin typeface="Candara"/>
                <a:cs typeface="Candara"/>
              </a:rPr>
              <a:t>()</a:t>
            </a:r>
            <a:endParaRPr lang="en-US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216" name="TextBox 215"/>
          <p:cNvSpPr txBox="1"/>
          <p:nvPr/>
        </p:nvSpPr>
        <p:spPr>
          <a:xfrm>
            <a:off x="3695009" y="4884009"/>
            <a:ext cx="955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000000"/>
                </a:solidFill>
                <a:latin typeface="Candara"/>
                <a:cs typeface="Candara"/>
              </a:rPr>
              <a:t>_</a:t>
            </a:r>
            <a:r>
              <a:rPr lang="en-US" altLang="zh-CN" dirty="0" err="1">
                <a:solidFill>
                  <a:srgbClr val="000000"/>
                </a:solidFill>
                <a:latin typeface="Candara"/>
                <a:cs typeface="Candara"/>
              </a:rPr>
              <a:t>xend</a:t>
            </a:r>
            <a:r>
              <a:rPr lang="en-US" altLang="zh-CN" dirty="0">
                <a:solidFill>
                  <a:srgbClr val="000000"/>
                </a:solidFill>
                <a:latin typeface="Candara"/>
                <a:cs typeface="Candara"/>
              </a:rPr>
              <a:t>(</a:t>
            </a:r>
            <a:r>
              <a:rPr lang="en-US" altLang="zh-CN" dirty="0" smtClean="0">
                <a:solidFill>
                  <a:srgbClr val="000000"/>
                </a:solidFill>
                <a:latin typeface="Candara"/>
                <a:cs typeface="Candara"/>
              </a:rPr>
              <a:t>)</a:t>
            </a:r>
            <a:endParaRPr lang="en-US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217" name="Rectangle 216"/>
          <p:cNvSpPr/>
          <p:nvPr/>
        </p:nvSpPr>
        <p:spPr>
          <a:xfrm>
            <a:off x="7434524" y="3413348"/>
            <a:ext cx="1252276" cy="403926"/>
          </a:xfrm>
          <a:prstGeom prst="rect">
            <a:avLst/>
          </a:prstGeom>
          <a:solidFill>
            <a:srgbClr val="C3D69B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rgbClr val="000000"/>
                </a:solidFill>
                <a:latin typeface="Candara"/>
                <a:cs typeface="Candara"/>
              </a:rPr>
              <a:t>Transaction</a:t>
            </a:r>
          </a:p>
        </p:txBody>
      </p:sp>
      <p:sp>
        <p:nvSpPr>
          <p:cNvPr id="218" name="TextBox 217"/>
          <p:cNvSpPr txBox="1"/>
          <p:nvPr/>
        </p:nvSpPr>
        <p:spPr>
          <a:xfrm>
            <a:off x="3766191" y="5766928"/>
            <a:ext cx="865490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600" dirty="0">
                <a:latin typeface="Candara"/>
                <a:cs typeface="Candara"/>
              </a:rPr>
              <a:t>r</a:t>
            </a:r>
            <a:r>
              <a:rPr lang="en-US" sz="1600" dirty="0" smtClean="0">
                <a:latin typeface="Candara"/>
                <a:cs typeface="Candara"/>
              </a:rPr>
              <a:t>ead set</a:t>
            </a:r>
            <a:r>
              <a:rPr lang="en-US" altLang="zh-CN" sz="1600" dirty="0" smtClean="0">
                <a:latin typeface="Candara"/>
                <a:cs typeface="Candara"/>
              </a:rPr>
              <a:t>:</a:t>
            </a:r>
            <a:r>
              <a:rPr lang="zh-CN" altLang="en-US" sz="1600" dirty="0" smtClean="0">
                <a:latin typeface="Candara"/>
                <a:cs typeface="Candara"/>
              </a:rPr>
              <a:t> 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219" name="Rectangle 218"/>
          <p:cNvSpPr/>
          <p:nvPr/>
        </p:nvSpPr>
        <p:spPr>
          <a:xfrm>
            <a:off x="4796073" y="5988603"/>
            <a:ext cx="1263121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220" name="Rectangle 219"/>
          <p:cNvSpPr/>
          <p:nvPr/>
        </p:nvSpPr>
        <p:spPr>
          <a:xfrm>
            <a:off x="4796073" y="6232924"/>
            <a:ext cx="1263121" cy="241790"/>
          </a:xfrm>
          <a:prstGeom prst="rect">
            <a:avLst/>
          </a:prstGeom>
          <a:solidFill>
            <a:srgbClr val="D99694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221" name="Rectangle 220"/>
          <p:cNvSpPr/>
          <p:nvPr/>
        </p:nvSpPr>
        <p:spPr>
          <a:xfrm>
            <a:off x="6056322" y="5747720"/>
            <a:ext cx="1263121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222" name="Rectangle 221"/>
          <p:cNvSpPr/>
          <p:nvPr/>
        </p:nvSpPr>
        <p:spPr>
          <a:xfrm>
            <a:off x="6053597" y="5989510"/>
            <a:ext cx="1263121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223" name="Rectangle 222"/>
          <p:cNvSpPr/>
          <p:nvPr/>
        </p:nvSpPr>
        <p:spPr>
          <a:xfrm>
            <a:off x="6053597" y="6229399"/>
            <a:ext cx="1263121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224" name="TextBox 223"/>
          <p:cNvSpPr txBox="1"/>
          <p:nvPr/>
        </p:nvSpPr>
        <p:spPr>
          <a:xfrm>
            <a:off x="5004097" y="5965003"/>
            <a:ext cx="110594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600" dirty="0" smtClean="0">
                <a:latin typeface="Candara"/>
                <a:cs typeface="Candara"/>
              </a:rPr>
              <a:t>Address 1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225" name="TextBox 224"/>
          <p:cNvSpPr txBox="1"/>
          <p:nvPr/>
        </p:nvSpPr>
        <p:spPr>
          <a:xfrm>
            <a:off x="4870037" y="6209805"/>
            <a:ext cx="110594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600" dirty="0" smtClean="0">
                <a:latin typeface="Candara"/>
                <a:cs typeface="Candara"/>
              </a:rPr>
              <a:t>Address 2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226" name="TextBox 225"/>
          <p:cNvSpPr txBox="1"/>
          <p:nvPr/>
        </p:nvSpPr>
        <p:spPr>
          <a:xfrm>
            <a:off x="6137342" y="5726656"/>
            <a:ext cx="110594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600" dirty="0" smtClean="0">
                <a:latin typeface="Candara"/>
                <a:cs typeface="Candara"/>
              </a:rPr>
              <a:t>Address 3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227" name="TextBox 226"/>
          <p:cNvSpPr txBox="1"/>
          <p:nvPr/>
        </p:nvSpPr>
        <p:spPr>
          <a:xfrm>
            <a:off x="6126191" y="6207186"/>
            <a:ext cx="110594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600" dirty="0" smtClean="0">
                <a:latin typeface="Candara"/>
                <a:cs typeface="Candara"/>
              </a:rPr>
              <a:t>Address 5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228" name="TextBox 227"/>
          <p:cNvSpPr txBox="1"/>
          <p:nvPr/>
        </p:nvSpPr>
        <p:spPr>
          <a:xfrm>
            <a:off x="6134617" y="5968413"/>
            <a:ext cx="110594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600" dirty="0" smtClean="0">
                <a:latin typeface="Candara"/>
                <a:cs typeface="Candara"/>
              </a:rPr>
              <a:t>Address 4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229" name="Rectangle 228"/>
          <p:cNvSpPr/>
          <p:nvPr/>
        </p:nvSpPr>
        <p:spPr>
          <a:xfrm>
            <a:off x="4789080" y="5746813"/>
            <a:ext cx="1263121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230" name="TextBox 229"/>
          <p:cNvSpPr txBox="1"/>
          <p:nvPr/>
        </p:nvSpPr>
        <p:spPr>
          <a:xfrm>
            <a:off x="4891340" y="5723213"/>
            <a:ext cx="110594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600" dirty="0">
                <a:latin typeface="Candara"/>
                <a:cs typeface="Candara"/>
              </a:rPr>
              <a:t>l</a:t>
            </a:r>
            <a:r>
              <a:rPr lang="en-US" altLang="zh-CN" sz="1600" dirty="0" smtClean="0">
                <a:latin typeface="Candara"/>
                <a:cs typeface="Candara"/>
              </a:rPr>
              <a:t>ock</a:t>
            </a:r>
            <a:r>
              <a:rPr lang="zh-CN" altLang="en-US" sz="1600" dirty="0" smtClean="0">
                <a:latin typeface="Candara"/>
                <a:cs typeface="Candara"/>
              </a:rPr>
              <a:t> </a:t>
            </a:r>
            <a:r>
              <a:rPr lang="en-US" altLang="zh-CN" sz="1600" dirty="0" smtClean="0">
                <a:latin typeface="Candara"/>
                <a:cs typeface="Candara"/>
              </a:rPr>
              <a:t>address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232" name="TextBox 231"/>
          <p:cNvSpPr txBox="1"/>
          <p:nvPr/>
        </p:nvSpPr>
        <p:spPr>
          <a:xfrm>
            <a:off x="4798731" y="1663421"/>
            <a:ext cx="865490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600" dirty="0" smtClean="0">
                <a:latin typeface="Candara"/>
                <a:cs typeface="Candara"/>
              </a:rPr>
              <a:t>addresses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233" name="TextBox 232"/>
          <p:cNvSpPr txBox="1"/>
          <p:nvPr/>
        </p:nvSpPr>
        <p:spPr>
          <a:xfrm>
            <a:off x="5975458" y="1663421"/>
            <a:ext cx="551383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600" dirty="0" smtClean="0">
                <a:latin typeface="Candara"/>
                <a:cs typeface="Candara"/>
              </a:rPr>
              <a:t>values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234" name="Rectangle 233"/>
          <p:cNvSpPr/>
          <p:nvPr/>
        </p:nvSpPr>
        <p:spPr>
          <a:xfrm>
            <a:off x="4473491" y="2001975"/>
            <a:ext cx="239889" cy="239889"/>
          </a:xfrm>
          <a:prstGeom prst="rect">
            <a:avLst/>
          </a:prstGeom>
          <a:solidFill>
            <a:srgbClr val="FFAF19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5" name="Group 234"/>
          <p:cNvGrpSpPr/>
          <p:nvPr/>
        </p:nvGrpSpPr>
        <p:grpSpPr>
          <a:xfrm>
            <a:off x="5975457" y="1933437"/>
            <a:ext cx="551383" cy="312350"/>
            <a:chOff x="5349452" y="1764105"/>
            <a:chExt cx="551383" cy="312350"/>
          </a:xfrm>
        </p:grpSpPr>
        <p:sp>
          <p:nvSpPr>
            <p:cNvPr id="236" name="Rectangle 235"/>
            <p:cNvSpPr/>
            <p:nvPr/>
          </p:nvSpPr>
          <p:spPr>
            <a:xfrm>
              <a:off x="5349452" y="1834665"/>
              <a:ext cx="551383" cy="241790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7" name="TextBox 236"/>
            <p:cNvSpPr txBox="1"/>
            <p:nvPr/>
          </p:nvSpPr>
          <p:spPr>
            <a:xfrm>
              <a:off x="5576387" y="1764105"/>
              <a:ext cx="131563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zh-CN" dirty="0" smtClean="0">
                  <a:latin typeface="Candara"/>
                  <a:cs typeface="Candara"/>
                </a:rPr>
                <a:t>5</a:t>
              </a:r>
              <a:endParaRPr lang="en-US" dirty="0">
                <a:latin typeface="Candara"/>
                <a:cs typeface="Candara"/>
              </a:endParaRPr>
            </a:p>
          </p:txBody>
        </p:sp>
      </p:grpSp>
      <p:sp>
        <p:nvSpPr>
          <p:cNvPr id="238" name="TextBox 237"/>
          <p:cNvSpPr txBox="1"/>
          <p:nvPr/>
        </p:nvSpPr>
        <p:spPr>
          <a:xfrm>
            <a:off x="4847255" y="1978375"/>
            <a:ext cx="83091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 smtClean="0">
                <a:latin typeface="Candara"/>
                <a:cs typeface="Candara"/>
              </a:rPr>
              <a:t>Address 1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239" name="Rectangle 238"/>
          <p:cNvSpPr/>
          <p:nvPr/>
        </p:nvSpPr>
        <p:spPr>
          <a:xfrm>
            <a:off x="3189111" y="1673445"/>
            <a:ext cx="3441515" cy="164266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1" name="Rectangle 240"/>
          <p:cNvSpPr/>
          <p:nvPr/>
        </p:nvSpPr>
        <p:spPr>
          <a:xfrm>
            <a:off x="3512071" y="2000661"/>
            <a:ext cx="437445" cy="24512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242" name="TextBox 241"/>
          <p:cNvSpPr txBox="1"/>
          <p:nvPr/>
        </p:nvSpPr>
        <p:spPr>
          <a:xfrm>
            <a:off x="3344611" y="1662052"/>
            <a:ext cx="865490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600" dirty="0" smtClean="0">
                <a:latin typeface="Candara"/>
                <a:cs typeface="Candara"/>
              </a:rPr>
              <a:t>tasks’</a:t>
            </a:r>
            <a:r>
              <a:rPr lang="zh-CN" altLang="en-US" sz="1600" dirty="0" smtClean="0">
                <a:latin typeface="Candara"/>
                <a:cs typeface="Candara"/>
              </a:rPr>
              <a:t> </a:t>
            </a:r>
            <a:r>
              <a:rPr lang="en-US" altLang="zh-CN" sz="1600" dirty="0" smtClean="0">
                <a:latin typeface="Candara"/>
                <a:cs typeface="Candara"/>
              </a:rPr>
              <a:t>pid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243" name="TextBox 242"/>
          <p:cNvSpPr txBox="1"/>
          <p:nvPr/>
        </p:nvSpPr>
        <p:spPr>
          <a:xfrm>
            <a:off x="3670241" y="1939422"/>
            <a:ext cx="13156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dirty="0" smtClean="0">
                <a:latin typeface="Candara"/>
                <a:cs typeface="Candara"/>
              </a:rPr>
              <a:t>5</a:t>
            </a:r>
            <a:endParaRPr lang="en-US" dirty="0">
              <a:latin typeface="Candara"/>
              <a:cs typeface="Candara"/>
            </a:endParaRPr>
          </a:p>
        </p:txBody>
      </p:sp>
      <p:sp>
        <p:nvSpPr>
          <p:cNvPr id="244" name="Rectangle 243"/>
          <p:cNvSpPr/>
          <p:nvPr/>
        </p:nvSpPr>
        <p:spPr>
          <a:xfrm>
            <a:off x="4725081" y="2238343"/>
            <a:ext cx="1043902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245" name="Rectangle 244"/>
          <p:cNvSpPr/>
          <p:nvPr/>
        </p:nvSpPr>
        <p:spPr>
          <a:xfrm>
            <a:off x="5975458" y="2240365"/>
            <a:ext cx="551383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6" name="TextBox 245"/>
          <p:cNvSpPr txBox="1"/>
          <p:nvPr/>
        </p:nvSpPr>
        <p:spPr>
          <a:xfrm>
            <a:off x="4841147" y="2218175"/>
            <a:ext cx="83091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 smtClean="0">
                <a:latin typeface="Candara"/>
                <a:cs typeface="Candara"/>
              </a:rPr>
              <a:t>Address 2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250" name="TextBox 249"/>
          <p:cNvSpPr txBox="1"/>
          <p:nvPr/>
        </p:nvSpPr>
        <p:spPr>
          <a:xfrm>
            <a:off x="2685175" y="1375193"/>
            <a:ext cx="1602060" cy="3049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400" dirty="0" smtClean="0">
                <a:latin typeface="Candara"/>
                <a:cs typeface="Candara"/>
              </a:rPr>
              <a:t>Data</a:t>
            </a:r>
            <a:r>
              <a:rPr lang="zh-CN" altLang="en-US" sz="1400" dirty="0" smtClean="0">
                <a:latin typeface="Candara"/>
                <a:cs typeface="Candara"/>
              </a:rPr>
              <a:t> </a:t>
            </a:r>
            <a:r>
              <a:rPr lang="en-US" sz="1400" dirty="0" smtClean="0">
                <a:latin typeface="Candara"/>
                <a:cs typeface="Candara"/>
              </a:rPr>
              <a:t>to</a:t>
            </a:r>
            <a:r>
              <a:rPr lang="zh-CN" altLang="en-US" sz="1400" dirty="0" smtClean="0">
                <a:latin typeface="Candara"/>
                <a:cs typeface="Candara"/>
              </a:rPr>
              <a:t> </a:t>
            </a:r>
            <a:r>
              <a:rPr lang="en-US" altLang="zh-CN" sz="1400" dirty="0" smtClean="0">
                <a:latin typeface="Candara"/>
                <a:cs typeface="Candara"/>
              </a:rPr>
              <a:t>do</a:t>
            </a:r>
            <a:r>
              <a:rPr lang="zh-CN" altLang="en-US" sz="1400" dirty="0" smtClean="0">
                <a:latin typeface="Candara"/>
                <a:cs typeface="Candara"/>
              </a:rPr>
              <a:t> </a:t>
            </a:r>
            <a:r>
              <a:rPr lang="en-US" altLang="zh-CN" sz="1400" dirty="0" smtClean="0">
                <a:latin typeface="Candara"/>
                <a:cs typeface="Candara"/>
              </a:rPr>
              <a:t>VMI</a:t>
            </a:r>
            <a:r>
              <a:rPr lang="zh-CN" altLang="en-US" sz="1400" dirty="0" smtClean="0">
                <a:latin typeface="Candara"/>
                <a:cs typeface="Candara"/>
              </a:rPr>
              <a:t> </a:t>
            </a:r>
            <a:r>
              <a:rPr lang="en-US" altLang="zh-CN" sz="1400" dirty="0" smtClean="0">
                <a:latin typeface="Candara"/>
                <a:cs typeface="Candara"/>
              </a:rPr>
              <a:t>check</a:t>
            </a:r>
            <a:endParaRPr lang="en-US" sz="1400" dirty="0">
              <a:latin typeface="Candara"/>
              <a:cs typeface="Candara"/>
            </a:endParaRPr>
          </a:p>
        </p:txBody>
      </p:sp>
      <p:sp>
        <p:nvSpPr>
          <p:cNvPr id="251" name="TextBox 250"/>
          <p:cNvSpPr txBox="1"/>
          <p:nvPr/>
        </p:nvSpPr>
        <p:spPr>
          <a:xfrm>
            <a:off x="4542745" y="1376189"/>
            <a:ext cx="2054086" cy="30777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400" dirty="0" smtClean="0">
                <a:latin typeface="Candara"/>
                <a:cs typeface="Candara"/>
              </a:rPr>
              <a:t>Data</a:t>
            </a:r>
            <a:r>
              <a:rPr lang="zh-CN" altLang="en-US" sz="1400" dirty="0" smtClean="0">
                <a:latin typeface="Candara"/>
                <a:cs typeface="Candara"/>
              </a:rPr>
              <a:t> </a:t>
            </a:r>
            <a:r>
              <a:rPr lang="en-US" sz="1400" dirty="0" smtClean="0">
                <a:latin typeface="Candara"/>
                <a:cs typeface="Candara"/>
              </a:rPr>
              <a:t>to</a:t>
            </a:r>
            <a:r>
              <a:rPr lang="zh-CN" altLang="en-US" sz="1400" dirty="0" smtClean="0">
                <a:latin typeface="Candara"/>
                <a:cs typeface="Candara"/>
              </a:rPr>
              <a:t> </a:t>
            </a:r>
            <a:r>
              <a:rPr lang="en-US" altLang="zh-CN" sz="1400" dirty="0" smtClean="0">
                <a:latin typeface="Candara"/>
                <a:cs typeface="Candara"/>
              </a:rPr>
              <a:t>check</a:t>
            </a:r>
            <a:r>
              <a:rPr lang="zh-CN" altLang="en-US" sz="1400" dirty="0" smtClean="0">
                <a:latin typeface="Candara"/>
                <a:cs typeface="Candara"/>
              </a:rPr>
              <a:t> </a:t>
            </a:r>
            <a:r>
              <a:rPr lang="en-US" altLang="zh-CN" sz="1400" dirty="0" smtClean="0">
                <a:latin typeface="Candara"/>
                <a:cs typeface="Candara"/>
              </a:rPr>
              <a:t>consistency</a:t>
            </a:r>
            <a:endParaRPr lang="en-US" sz="1400" dirty="0">
              <a:latin typeface="Candara"/>
              <a:cs typeface="Candara"/>
            </a:endParaRPr>
          </a:p>
        </p:txBody>
      </p:sp>
      <p:sp>
        <p:nvSpPr>
          <p:cNvPr id="252" name="Rectangle 251"/>
          <p:cNvSpPr/>
          <p:nvPr/>
        </p:nvSpPr>
        <p:spPr>
          <a:xfrm>
            <a:off x="6970784" y="1654849"/>
            <a:ext cx="239889" cy="239889"/>
          </a:xfrm>
          <a:prstGeom prst="rect">
            <a:avLst/>
          </a:prstGeom>
          <a:solidFill>
            <a:srgbClr val="FFAF19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3" name="Rectangle 252"/>
          <p:cNvSpPr/>
          <p:nvPr/>
        </p:nvSpPr>
        <p:spPr>
          <a:xfrm>
            <a:off x="7210673" y="1654849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4" name="Rectangle 253"/>
          <p:cNvSpPr/>
          <p:nvPr/>
        </p:nvSpPr>
        <p:spPr>
          <a:xfrm>
            <a:off x="7450725" y="1655136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5" name="Rectangle 254"/>
          <p:cNvSpPr/>
          <p:nvPr/>
        </p:nvSpPr>
        <p:spPr>
          <a:xfrm>
            <a:off x="7690614" y="1653209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6" name="Rectangle 255"/>
          <p:cNvSpPr/>
          <p:nvPr/>
        </p:nvSpPr>
        <p:spPr>
          <a:xfrm>
            <a:off x="7930503" y="1653209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7" name="Rectangle 256"/>
          <p:cNvSpPr/>
          <p:nvPr/>
        </p:nvSpPr>
        <p:spPr>
          <a:xfrm>
            <a:off x="6970784" y="1894738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8" name="Rectangle 257"/>
          <p:cNvSpPr/>
          <p:nvPr/>
        </p:nvSpPr>
        <p:spPr>
          <a:xfrm>
            <a:off x="7210673" y="1894738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9" name="Rectangle 258"/>
          <p:cNvSpPr/>
          <p:nvPr/>
        </p:nvSpPr>
        <p:spPr>
          <a:xfrm>
            <a:off x="7450725" y="1895025"/>
            <a:ext cx="239889" cy="239889"/>
          </a:xfrm>
          <a:prstGeom prst="rect">
            <a:avLst/>
          </a:prstGeom>
          <a:solidFill>
            <a:srgbClr val="FFAF19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0" name="Rectangle 259"/>
          <p:cNvSpPr/>
          <p:nvPr/>
        </p:nvSpPr>
        <p:spPr>
          <a:xfrm>
            <a:off x="7690614" y="1893098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1" name="Rectangle 260"/>
          <p:cNvSpPr/>
          <p:nvPr/>
        </p:nvSpPr>
        <p:spPr>
          <a:xfrm>
            <a:off x="7930503" y="1893098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2" name="Rectangle 261"/>
          <p:cNvSpPr/>
          <p:nvPr/>
        </p:nvSpPr>
        <p:spPr>
          <a:xfrm>
            <a:off x="6970784" y="2277664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3" name="Rectangle 262"/>
          <p:cNvSpPr/>
          <p:nvPr/>
        </p:nvSpPr>
        <p:spPr>
          <a:xfrm>
            <a:off x="7210673" y="2277664"/>
            <a:ext cx="239889" cy="239889"/>
          </a:xfrm>
          <a:prstGeom prst="rect">
            <a:avLst/>
          </a:prstGeom>
          <a:solidFill>
            <a:srgbClr val="FFAF19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4" name="Rectangle 263"/>
          <p:cNvSpPr/>
          <p:nvPr/>
        </p:nvSpPr>
        <p:spPr>
          <a:xfrm>
            <a:off x="7450725" y="2277951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5" name="Rectangle 264"/>
          <p:cNvSpPr/>
          <p:nvPr/>
        </p:nvSpPr>
        <p:spPr>
          <a:xfrm>
            <a:off x="7690614" y="2276024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6" name="Rectangle 265"/>
          <p:cNvSpPr/>
          <p:nvPr/>
        </p:nvSpPr>
        <p:spPr>
          <a:xfrm>
            <a:off x="7930503" y="2276024"/>
            <a:ext cx="239889" cy="2398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7" name="TextBox 266"/>
          <p:cNvSpPr txBox="1"/>
          <p:nvPr/>
        </p:nvSpPr>
        <p:spPr>
          <a:xfrm>
            <a:off x="7048521" y="1586601"/>
            <a:ext cx="13156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dirty="0" smtClean="0">
                <a:latin typeface="Candara"/>
                <a:cs typeface="Candara"/>
              </a:rPr>
              <a:t>5</a:t>
            </a:r>
            <a:endParaRPr lang="en-US" dirty="0">
              <a:latin typeface="Candara"/>
              <a:cs typeface="Candara"/>
            </a:endParaRPr>
          </a:p>
        </p:txBody>
      </p:sp>
      <p:sp>
        <p:nvSpPr>
          <p:cNvPr id="268" name="TextBox 267"/>
          <p:cNvSpPr txBox="1"/>
          <p:nvPr/>
        </p:nvSpPr>
        <p:spPr>
          <a:xfrm>
            <a:off x="7513605" y="1831085"/>
            <a:ext cx="13156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>
                <a:latin typeface="Candara"/>
                <a:cs typeface="Candara"/>
              </a:rPr>
              <a:t>4</a:t>
            </a:r>
          </a:p>
        </p:txBody>
      </p:sp>
      <p:sp>
        <p:nvSpPr>
          <p:cNvPr id="269" name="TextBox 268"/>
          <p:cNvSpPr txBox="1"/>
          <p:nvPr/>
        </p:nvSpPr>
        <p:spPr>
          <a:xfrm>
            <a:off x="8238608" y="1712326"/>
            <a:ext cx="386861" cy="3049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400" dirty="0" smtClean="0">
                <a:latin typeface="Candara"/>
                <a:cs typeface="Candara"/>
              </a:rPr>
              <a:t>tasks</a:t>
            </a:r>
            <a:endParaRPr lang="en-US" sz="1400" dirty="0">
              <a:latin typeface="Candara"/>
              <a:cs typeface="Candara"/>
            </a:endParaRPr>
          </a:p>
        </p:txBody>
      </p:sp>
      <p:sp>
        <p:nvSpPr>
          <p:cNvPr id="270" name="TextBox 269"/>
          <p:cNvSpPr txBox="1"/>
          <p:nvPr/>
        </p:nvSpPr>
        <p:spPr>
          <a:xfrm>
            <a:off x="8255716" y="2230369"/>
            <a:ext cx="773037" cy="3049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400" dirty="0" smtClean="0">
                <a:latin typeface="Candara"/>
                <a:cs typeface="Candara"/>
              </a:rPr>
              <a:t>runqueue</a:t>
            </a:r>
            <a:endParaRPr lang="en-US" sz="1400" dirty="0">
              <a:latin typeface="Candara"/>
              <a:cs typeface="Candara"/>
            </a:endParaRPr>
          </a:p>
        </p:txBody>
      </p:sp>
      <p:sp>
        <p:nvSpPr>
          <p:cNvPr id="271" name="TextBox 270"/>
          <p:cNvSpPr txBox="1"/>
          <p:nvPr/>
        </p:nvSpPr>
        <p:spPr>
          <a:xfrm>
            <a:off x="7277180" y="2211078"/>
            <a:ext cx="13156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dirty="0" smtClean="0">
                <a:latin typeface="Candara"/>
                <a:cs typeface="Candara"/>
              </a:rPr>
              <a:t>4</a:t>
            </a:r>
            <a:endParaRPr lang="en-US" dirty="0">
              <a:latin typeface="Candara"/>
              <a:cs typeface="Candara"/>
            </a:endParaRPr>
          </a:p>
        </p:txBody>
      </p:sp>
      <p:sp>
        <p:nvSpPr>
          <p:cNvPr id="272" name="Rectangle 271"/>
          <p:cNvSpPr/>
          <p:nvPr/>
        </p:nvSpPr>
        <p:spPr>
          <a:xfrm>
            <a:off x="4722260" y="1995635"/>
            <a:ext cx="1043902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273" name="TextBox 272"/>
          <p:cNvSpPr txBox="1"/>
          <p:nvPr/>
        </p:nvSpPr>
        <p:spPr>
          <a:xfrm flipH="1">
            <a:off x="6130677" y="2208780"/>
            <a:ext cx="41027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 smtClean="0">
                <a:latin typeface="Candara"/>
                <a:cs typeface="Candara"/>
              </a:rPr>
              <a:t>A6</a:t>
            </a:r>
            <a:endParaRPr lang="en-US" dirty="0">
              <a:latin typeface="Candara"/>
              <a:cs typeface="Candara"/>
            </a:endParaRPr>
          </a:p>
        </p:txBody>
      </p:sp>
      <p:sp>
        <p:nvSpPr>
          <p:cNvPr id="274" name="Rectangle 273"/>
          <p:cNvSpPr/>
          <p:nvPr/>
        </p:nvSpPr>
        <p:spPr>
          <a:xfrm>
            <a:off x="5975457" y="2481598"/>
            <a:ext cx="551383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5" name="Rectangle 274"/>
          <p:cNvSpPr/>
          <p:nvPr/>
        </p:nvSpPr>
        <p:spPr>
          <a:xfrm>
            <a:off x="5975457" y="2721366"/>
            <a:ext cx="551383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6" name="TextBox 275"/>
          <p:cNvSpPr txBox="1"/>
          <p:nvPr/>
        </p:nvSpPr>
        <p:spPr>
          <a:xfrm>
            <a:off x="6192519" y="2411109"/>
            <a:ext cx="13156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dirty="0" smtClean="0">
                <a:latin typeface="Candara"/>
                <a:cs typeface="Candara"/>
              </a:rPr>
              <a:t>4</a:t>
            </a:r>
            <a:endParaRPr lang="en-US" dirty="0">
              <a:latin typeface="Candara"/>
              <a:cs typeface="Candara"/>
            </a:endParaRPr>
          </a:p>
        </p:txBody>
      </p:sp>
      <p:sp>
        <p:nvSpPr>
          <p:cNvPr id="277" name="TextBox 276"/>
          <p:cNvSpPr txBox="1"/>
          <p:nvPr/>
        </p:nvSpPr>
        <p:spPr>
          <a:xfrm>
            <a:off x="6135504" y="2691610"/>
            <a:ext cx="39046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 smtClean="0">
                <a:latin typeface="Candara"/>
                <a:cs typeface="Candara"/>
              </a:rPr>
              <a:t>A7</a:t>
            </a:r>
            <a:endParaRPr lang="en-US" dirty="0">
              <a:latin typeface="Candara"/>
              <a:cs typeface="Candara"/>
            </a:endParaRPr>
          </a:p>
        </p:txBody>
      </p:sp>
      <p:sp>
        <p:nvSpPr>
          <p:cNvPr id="278" name="TextBox 277"/>
          <p:cNvSpPr txBox="1"/>
          <p:nvPr/>
        </p:nvSpPr>
        <p:spPr>
          <a:xfrm>
            <a:off x="6199575" y="2913626"/>
            <a:ext cx="13156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dirty="0" smtClean="0">
                <a:latin typeface="Candara"/>
                <a:cs typeface="Candara"/>
              </a:rPr>
              <a:t>4</a:t>
            </a:r>
            <a:endParaRPr lang="en-US" dirty="0">
              <a:latin typeface="Candara"/>
              <a:cs typeface="Candara"/>
            </a:endParaRPr>
          </a:p>
        </p:txBody>
      </p:sp>
      <p:sp>
        <p:nvSpPr>
          <p:cNvPr id="279" name="Rectangle 278"/>
          <p:cNvSpPr/>
          <p:nvPr/>
        </p:nvSpPr>
        <p:spPr>
          <a:xfrm>
            <a:off x="5974589" y="2969729"/>
            <a:ext cx="551383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0" name="TextBox 279"/>
          <p:cNvSpPr txBox="1"/>
          <p:nvPr/>
        </p:nvSpPr>
        <p:spPr>
          <a:xfrm>
            <a:off x="4844434" y="2455328"/>
            <a:ext cx="924549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 smtClean="0">
                <a:latin typeface="Candara"/>
                <a:cs typeface="Candara"/>
              </a:rPr>
              <a:t>Address 3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281" name="Rectangle 280"/>
          <p:cNvSpPr/>
          <p:nvPr/>
        </p:nvSpPr>
        <p:spPr>
          <a:xfrm>
            <a:off x="4722260" y="2715296"/>
            <a:ext cx="1043902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282" name="TextBox 281"/>
          <p:cNvSpPr txBox="1"/>
          <p:nvPr/>
        </p:nvSpPr>
        <p:spPr>
          <a:xfrm>
            <a:off x="4838326" y="2695128"/>
            <a:ext cx="925015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 smtClean="0">
                <a:latin typeface="Candara"/>
                <a:cs typeface="Candara"/>
              </a:rPr>
              <a:t>Address 4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283" name="Rectangle 282"/>
          <p:cNvSpPr/>
          <p:nvPr/>
        </p:nvSpPr>
        <p:spPr>
          <a:xfrm>
            <a:off x="4719439" y="2472588"/>
            <a:ext cx="1043902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284" name="Rectangle 283"/>
          <p:cNvSpPr/>
          <p:nvPr/>
        </p:nvSpPr>
        <p:spPr>
          <a:xfrm>
            <a:off x="4719439" y="2952362"/>
            <a:ext cx="1043902" cy="24179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285" name="TextBox 284"/>
          <p:cNvSpPr txBox="1"/>
          <p:nvPr/>
        </p:nvSpPr>
        <p:spPr>
          <a:xfrm>
            <a:off x="4835505" y="2932194"/>
            <a:ext cx="925015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 smtClean="0">
                <a:latin typeface="Candara"/>
                <a:cs typeface="Candara"/>
              </a:rPr>
              <a:t>Address 5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286" name="Rectangle 285"/>
          <p:cNvSpPr/>
          <p:nvPr/>
        </p:nvSpPr>
        <p:spPr>
          <a:xfrm>
            <a:off x="4484781" y="2464817"/>
            <a:ext cx="239889" cy="239889"/>
          </a:xfrm>
          <a:prstGeom prst="rect">
            <a:avLst/>
          </a:prstGeom>
          <a:solidFill>
            <a:srgbClr val="FFAF19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7" name="Rectangle 286"/>
          <p:cNvSpPr/>
          <p:nvPr/>
        </p:nvSpPr>
        <p:spPr>
          <a:xfrm>
            <a:off x="4484781" y="2946553"/>
            <a:ext cx="239889" cy="239889"/>
          </a:xfrm>
          <a:prstGeom prst="rect">
            <a:avLst/>
          </a:prstGeom>
          <a:solidFill>
            <a:srgbClr val="FFAF19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8" name="Rectangle 287"/>
          <p:cNvSpPr/>
          <p:nvPr/>
        </p:nvSpPr>
        <p:spPr>
          <a:xfrm>
            <a:off x="3512071" y="2247276"/>
            <a:ext cx="437445" cy="24512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289" name="TextBox 288"/>
          <p:cNvSpPr txBox="1"/>
          <p:nvPr/>
        </p:nvSpPr>
        <p:spPr>
          <a:xfrm>
            <a:off x="3660869" y="2186037"/>
            <a:ext cx="13156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dirty="0" smtClean="0">
                <a:latin typeface="Candara"/>
                <a:cs typeface="Candara"/>
              </a:rPr>
              <a:t>4</a:t>
            </a:r>
            <a:endParaRPr lang="en-US" dirty="0">
              <a:latin typeface="Candara"/>
              <a:cs typeface="Candara"/>
            </a:endParaRPr>
          </a:p>
        </p:txBody>
      </p:sp>
      <p:sp>
        <p:nvSpPr>
          <p:cNvPr id="290" name="TextBox 289"/>
          <p:cNvSpPr txBox="1"/>
          <p:nvPr/>
        </p:nvSpPr>
        <p:spPr>
          <a:xfrm>
            <a:off x="3245707" y="2548957"/>
            <a:ext cx="1111580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600" dirty="0">
                <a:latin typeface="Candara"/>
                <a:cs typeface="Candara"/>
              </a:rPr>
              <a:t>r</a:t>
            </a:r>
            <a:r>
              <a:rPr lang="en-US" sz="1600" dirty="0" smtClean="0">
                <a:latin typeface="Candara"/>
                <a:cs typeface="Candara"/>
              </a:rPr>
              <a:t>un</a:t>
            </a:r>
            <a:r>
              <a:rPr lang="en-US" altLang="zh-CN" sz="1600" dirty="0" smtClean="0">
                <a:latin typeface="Candara"/>
                <a:cs typeface="Candara"/>
              </a:rPr>
              <a:t>-</a:t>
            </a:r>
            <a:r>
              <a:rPr lang="en-US" sz="1600" dirty="0" smtClean="0">
                <a:latin typeface="Candara"/>
                <a:cs typeface="Candara"/>
              </a:rPr>
              <a:t>task’</a:t>
            </a:r>
            <a:r>
              <a:rPr lang="zh-CN" altLang="en-US" sz="1600" dirty="0" smtClean="0">
                <a:latin typeface="Candara"/>
                <a:cs typeface="Candara"/>
              </a:rPr>
              <a:t> </a:t>
            </a:r>
            <a:r>
              <a:rPr lang="en-US" altLang="zh-CN" sz="1600" dirty="0" smtClean="0">
                <a:latin typeface="Candara"/>
                <a:cs typeface="Candara"/>
              </a:rPr>
              <a:t>pid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291" name="Rectangle 290"/>
          <p:cNvSpPr/>
          <p:nvPr/>
        </p:nvSpPr>
        <p:spPr>
          <a:xfrm>
            <a:off x="3519652" y="2912865"/>
            <a:ext cx="437445" cy="24512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292" name="TextBox 291"/>
          <p:cNvSpPr txBox="1"/>
          <p:nvPr/>
        </p:nvSpPr>
        <p:spPr>
          <a:xfrm>
            <a:off x="3674236" y="2852724"/>
            <a:ext cx="13156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dirty="0" smtClean="0">
                <a:latin typeface="Candara"/>
                <a:cs typeface="Candara"/>
              </a:rPr>
              <a:t>4</a:t>
            </a:r>
            <a:endParaRPr lang="en-US" dirty="0">
              <a:latin typeface="Candara"/>
              <a:cs typeface="Candara"/>
            </a:endParaRPr>
          </a:p>
        </p:txBody>
      </p:sp>
      <p:cxnSp>
        <p:nvCxnSpPr>
          <p:cNvPr id="293" name="Straight Connector 292"/>
          <p:cNvCxnSpPr/>
          <p:nvPr/>
        </p:nvCxnSpPr>
        <p:spPr>
          <a:xfrm>
            <a:off x="6785850" y="1361249"/>
            <a:ext cx="0" cy="2053640"/>
          </a:xfrm>
          <a:prstGeom prst="line">
            <a:avLst/>
          </a:prstGeom>
          <a:ln w="3175" cmpd="sng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4" name="Straight Connector 293"/>
          <p:cNvCxnSpPr/>
          <p:nvPr/>
        </p:nvCxnSpPr>
        <p:spPr>
          <a:xfrm>
            <a:off x="4351211" y="1475543"/>
            <a:ext cx="0" cy="1939346"/>
          </a:xfrm>
          <a:prstGeom prst="line">
            <a:avLst/>
          </a:prstGeom>
          <a:ln w="3175" cmpd="sng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3" name="TextBox 102"/>
          <p:cNvSpPr txBox="1"/>
          <p:nvPr/>
        </p:nvSpPr>
        <p:spPr>
          <a:xfrm>
            <a:off x="3189112" y="948849"/>
            <a:ext cx="3441514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2000" b="1" dirty="0" smtClean="0">
                <a:latin typeface="Candara"/>
                <a:cs typeface="Candara"/>
              </a:rPr>
              <a:t>VMI</a:t>
            </a:r>
            <a:r>
              <a:rPr lang="zh-CN" altLang="en-US" sz="2000" b="1" dirty="0" smtClean="0">
                <a:latin typeface="Candara"/>
                <a:cs typeface="Candara"/>
              </a:rPr>
              <a:t> </a:t>
            </a:r>
            <a:r>
              <a:rPr lang="en-US" altLang="zh-CN" sz="2000" b="1" dirty="0">
                <a:latin typeface="Candara"/>
                <a:cs typeface="Candara"/>
              </a:rPr>
              <a:t>T</a:t>
            </a:r>
            <a:r>
              <a:rPr lang="en-US" altLang="zh-CN" sz="2000" b="1" dirty="0" smtClean="0">
                <a:latin typeface="Candara"/>
                <a:cs typeface="Candara"/>
              </a:rPr>
              <a:t>ool’s</a:t>
            </a:r>
            <a:r>
              <a:rPr lang="zh-CN" altLang="en-US" sz="2000" b="1" dirty="0" smtClean="0">
                <a:latin typeface="Candara"/>
                <a:cs typeface="Candara"/>
              </a:rPr>
              <a:t> </a:t>
            </a:r>
            <a:r>
              <a:rPr lang="en-US" altLang="zh-CN" sz="2000" b="1" dirty="0" smtClean="0">
                <a:latin typeface="Candara"/>
                <a:cs typeface="Candara"/>
              </a:rPr>
              <a:t>Memory</a:t>
            </a:r>
            <a:endParaRPr lang="en-US" sz="2000" b="1" dirty="0">
              <a:latin typeface="Candara"/>
              <a:cs typeface="Candara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6954488" y="950278"/>
            <a:ext cx="2074265" cy="707886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2000" b="1" dirty="0" smtClean="0">
                <a:latin typeface="Candara"/>
                <a:cs typeface="Candara"/>
              </a:rPr>
              <a:t>Guest</a:t>
            </a:r>
            <a:r>
              <a:rPr lang="zh-CN" altLang="en-US" sz="2000" b="1" dirty="0" smtClean="0">
                <a:latin typeface="Candara"/>
                <a:cs typeface="Candara"/>
              </a:rPr>
              <a:t> </a:t>
            </a:r>
            <a:r>
              <a:rPr lang="en-US" altLang="zh-CN" sz="2000" b="1" dirty="0" smtClean="0">
                <a:latin typeface="Candara"/>
                <a:cs typeface="Candara"/>
              </a:rPr>
              <a:t>VM’s</a:t>
            </a:r>
            <a:r>
              <a:rPr lang="zh-CN" altLang="en-US" sz="2000" b="1" dirty="0" smtClean="0">
                <a:latin typeface="Candara"/>
                <a:cs typeface="Candara"/>
              </a:rPr>
              <a:t> </a:t>
            </a:r>
            <a:r>
              <a:rPr lang="en-US" altLang="zh-CN" sz="2000" b="1" dirty="0" smtClean="0">
                <a:latin typeface="Candara"/>
                <a:cs typeface="Candara"/>
              </a:rPr>
              <a:t>Memory</a:t>
            </a:r>
            <a:endParaRPr lang="en-US" sz="2000" b="1" dirty="0">
              <a:latin typeface="Candara"/>
              <a:cs typeface="Candara"/>
            </a:endParaRPr>
          </a:p>
        </p:txBody>
      </p:sp>
      <p:sp>
        <p:nvSpPr>
          <p:cNvPr id="105" name="Rectangle 104"/>
          <p:cNvSpPr/>
          <p:nvPr/>
        </p:nvSpPr>
        <p:spPr>
          <a:xfrm>
            <a:off x="3674249" y="5496745"/>
            <a:ext cx="3747946" cy="113547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9013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Rectangle 139"/>
          <p:cNvSpPr/>
          <p:nvPr/>
        </p:nvSpPr>
        <p:spPr>
          <a:xfrm>
            <a:off x="3828807" y="5038702"/>
            <a:ext cx="4783197" cy="1679097"/>
          </a:xfrm>
          <a:prstGeom prst="rect">
            <a:avLst/>
          </a:prstGeom>
          <a:solidFill>
            <a:schemeClr val="bg1">
              <a:lumMod val="85000"/>
              <a:alpha val="25000"/>
            </a:schemeClr>
          </a:solidFill>
          <a:ln w="12700" cmpd="sng">
            <a:solidFill>
              <a:schemeClr val="tx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2400" dirty="0" smtClean="0">
              <a:solidFill>
                <a:schemeClr val="tx1"/>
              </a:solidFill>
              <a:latin typeface="Candara"/>
              <a:ea typeface="微软雅黑"/>
              <a:cs typeface="Candara"/>
            </a:endParaRPr>
          </a:p>
          <a:p>
            <a:pPr algn="ctr"/>
            <a:endParaRPr lang="zh-CN" altLang="en-US" sz="2400" dirty="0">
              <a:solidFill>
                <a:schemeClr val="tx1"/>
              </a:solidFill>
              <a:latin typeface="Candara"/>
              <a:ea typeface="微软雅黑"/>
              <a:cs typeface="Candara"/>
            </a:endParaRPr>
          </a:p>
        </p:txBody>
      </p:sp>
      <p:sp>
        <p:nvSpPr>
          <p:cNvPr id="118" name="Rounded Rectangle 117"/>
          <p:cNvSpPr/>
          <p:nvPr/>
        </p:nvSpPr>
        <p:spPr>
          <a:xfrm>
            <a:off x="389129" y="5096871"/>
            <a:ext cx="1778000" cy="663223"/>
          </a:xfrm>
          <a:prstGeom prst="roundRect">
            <a:avLst/>
          </a:prstGeom>
          <a:solidFill>
            <a:schemeClr val="accent3">
              <a:lumMod val="60000"/>
              <a:lumOff val="40000"/>
              <a:alpha val="25000"/>
            </a:schemeClr>
          </a:solidFill>
          <a:ln w="28575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latin typeface="Candara"/>
                <a:cs typeface="Candara"/>
              </a:rPr>
              <a:t>Consistency</a:t>
            </a:r>
            <a:r>
              <a:rPr lang="zh-CN" altLang="en-US" sz="2000" dirty="0" smtClean="0">
                <a:solidFill>
                  <a:schemeClr val="tx1"/>
                </a:solidFill>
                <a:latin typeface="Candara"/>
                <a:cs typeface="Candara"/>
              </a:rPr>
              <a:t> </a:t>
            </a:r>
            <a:r>
              <a:rPr lang="en-US" altLang="zh-CN" sz="2000" dirty="0">
                <a:solidFill>
                  <a:schemeClr val="tx1"/>
                </a:solidFill>
                <a:latin typeface="Candara"/>
                <a:cs typeface="Candara"/>
              </a:rPr>
              <a:t>C</a:t>
            </a:r>
            <a:r>
              <a:rPr lang="en-US" altLang="zh-CN" sz="2000" dirty="0" smtClean="0">
                <a:solidFill>
                  <a:schemeClr val="tx1"/>
                </a:solidFill>
                <a:latin typeface="Candara"/>
                <a:cs typeface="Candara"/>
              </a:rPr>
              <a:t>heck</a:t>
            </a:r>
            <a:endParaRPr lang="en-US" sz="20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cxnSp>
        <p:nvCxnSpPr>
          <p:cNvPr id="24" name="Straight Arrow Connector 23"/>
          <p:cNvCxnSpPr>
            <a:stCxn id="44" idx="2"/>
            <a:endCxn id="118" idx="0"/>
          </p:cNvCxnSpPr>
          <p:nvPr/>
        </p:nvCxnSpPr>
        <p:spPr>
          <a:xfrm flipH="1">
            <a:off x="1278129" y="4673422"/>
            <a:ext cx="5338" cy="423449"/>
          </a:xfrm>
          <a:prstGeom prst="straightConnector1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236591" y="4884009"/>
            <a:ext cx="7239614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Rounded Rectangle 43"/>
          <p:cNvSpPr/>
          <p:nvPr/>
        </p:nvSpPr>
        <p:spPr>
          <a:xfrm>
            <a:off x="394467" y="2789245"/>
            <a:ext cx="1778000" cy="1884177"/>
          </a:xfrm>
          <a:prstGeom prst="roundRect">
            <a:avLst/>
          </a:prstGeom>
          <a:solidFill>
            <a:srgbClr val="FF4160">
              <a:alpha val="25000"/>
            </a:srgbClr>
          </a:solidFill>
          <a:ln w="28575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 smtClean="0">
                <a:solidFill>
                  <a:schemeClr val="tx1"/>
                </a:solidFill>
                <a:latin typeface="Candara"/>
                <a:cs typeface="Candara"/>
              </a:rPr>
              <a:t>Retrieve VM</a:t>
            </a:r>
            <a:r>
              <a:rPr lang="zh-CN" altLang="en-US" sz="2000" dirty="0" smtClean="0">
                <a:solidFill>
                  <a:schemeClr val="tx1"/>
                </a:solidFill>
                <a:latin typeface="Candara"/>
                <a:cs typeface="Candara"/>
              </a:rPr>
              <a:t> </a:t>
            </a:r>
            <a:r>
              <a:rPr lang="en-US" altLang="zh-CN" sz="2000" dirty="0" smtClean="0">
                <a:solidFill>
                  <a:schemeClr val="tx1"/>
                </a:solidFill>
                <a:latin typeface="Candara"/>
                <a:cs typeface="Candara"/>
              </a:rPr>
              <a:t>States</a:t>
            </a:r>
            <a:endParaRPr lang="en-US" sz="20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119" name="Rectangle 118"/>
          <p:cNvSpPr/>
          <p:nvPr/>
        </p:nvSpPr>
        <p:spPr>
          <a:xfrm>
            <a:off x="3828807" y="506336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b="1" dirty="0" err="1">
                <a:latin typeface="Candara"/>
                <a:cs typeface="Candara"/>
              </a:rPr>
              <a:t>foreach</a:t>
            </a:r>
            <a:r>
              <a:rPr lang="en-US" altLang="zh-CN" dirty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sync_state: </a:t>
            </a:r>
            <a:endParaRPr lang="en-US" altLang="zh-CN" dirty="0">
              <a:latin typeface="Candara"/>
              <a:cs typeface="Candara"/>
            </a:endParaRPr>
          </a:p>
          <a:p>
            <a:r>
              <a:rPr lang="en-US" altLang="zh-CN" dirty="0">
                <a:latin typeface="Candara"/>
                <a:cs typeface="Candara"/>
              </a:rPr>
              <a:t>     </a:t>
            </a:r>
            <a:r>
              <a:rPr lang="en-US" altLang="zh-CN" b="1" dirty="0">
                <a:latin typeface="Candara"/>
                <a:cs typeface="Candara"/>
              </a:rPr>
              <a:t>if </a:t>
            </a:r>
            <a:r>
              <a:rPr lang="en-US" altLang="zh-CN" dirty="0">
                <a:latin typeface="Candara"/>
                <a:cs typeface="Candara"/>
              </a:rPr>
              <a:t>sync_state is unavailable, </a:t>
            </a:r>
            <a:r>
              <a:rPr lang="en-US" altLang="zh-CN" b="1" dirty="0">
                <a:latin typeface="Candara"/>
                <a:cs typeface="Candara"/>
              </a:rPr>
              <a:t>then  </a:t>
            </a:r>
            <a:r>
              <a:rPr lang="en-US" altLang="zh-CN" dirty="0">
                <a:latin typeface="Candara"/>
                <a:cs typeface="Candara"/>
              </a:rPr>
              <a:t>_</a:t>
            </a:r>
            <a:r>
              <a:rPr lang="en-US" altLang="zh-CN" dirty="0" err="1">
                <a:latin typeface="Candara"/>
                <a:cs typeface="Candara"/>
              </a:rPr>
              <a:t>xabort</a:t>
            </a:r>
            <a:r>
              <a:rPr lang="en-US" altLang="zh-CN" dirty="0">
                <a:latin typeface="Candara"/>
                <a:cs typeface="Candara"/>
              </a:rPr>
              <a:t>()</a:t>
            </a:r>
            <a:endParaRPr lang="en-US" dirty="0">
              <a:latin typeface="Candara"/>
              <a:cs typeface="Candara"/>
            </a:endParaRPr>
          </a:p>
        </p:txBody>
      </p:sp>
      <p:sp>
        <p:nvSpPr>
          <p:cNvPr id="120" name="Rectangle 119"/>
          <p:cNvSpPr/>
          <p:nvPr/>
        </p:nvSpPr>
        <p:spPr>
          <a:xfrm>
            <a:off x="3828807" y="5672961"/>
            <a:ext cx="47831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 err="1">
                <a:latin typeface="Candara"/>
                <a:cs typeface="Candara"/>
              </a:rPr>
              <a:t>f</a:t>
            </a:r>
            <a:r>
              <a:rPr lang="en-US" altLang="zh-CN" b="1" dirty="0" err="1" smtClean="0">
                <a:latin typeface="Candara"/>
                <a:cs typeface="Candara"/>
              </a:rPr>
              <a:t>oreach</a:t>
            </a:r>
            <a:r>
              <a:rPr lang="en-US" altLang="zh-CN" b="1" dirty="0" smtClean="0">
                <a:latin typeface="Candara"/>
                <a:cs typeface="Candara"/>
              </a:rPr>
              <a:t> </a:t>
            </a:r>
            <a:r>
              <a:rPr lang="en-US" altLang="zh-CN" dirty="0" err="1">
                <a:latin typeface="Candara"/>
                <a:cs typeface="Candara"/>
              </a:rPr>
              <a:t>i</a:t>
            </a:r>
            <a:r>
              <a:rPr lang="en-US" altLang="zh-CN" dirty="0" smtClean="0">
                <a:latin typeface="Candara"/>
                <a:cs typeface="Candara"/>
              </a:rPr>
              <a:t>:</a:t>
            </a:r>
          </a:p>
          <a:p>
            <a:r>
              <a:rPr lang="en-US" altLang="zh-CN" dirty="0" smtClean="0">
                <a:latin typeface="Candara"/>
                <a:cs typeface="Candara"/>
              </a:rPr>
              <a:t>     </a:t>
            </a:r>
            <a:r>
              <a:rPr lang="en-US" altLang="zh-CN" b="1" dirty="0" smtClean="0">
                <a:latin typeface="Candara"/>
                <a:cs typeface="Candara"/>
              </a:rPr>
              <a:t>if *</a:t>
            </a:r>
            <a:r>
              <a:rPr lang="en-US" altLang="zh-CN" dirty="0" smtClean="0">
                <a:latin typeface="Candara"/>
                <a:cs typeface="Candara"/>
              </a:rPr>
              <a:t>(addresses[</a:t>
            </a:r>
            <a:r>
              <a:rPr lang="en-US" altLang="zh-CN" dirty="0" err="1" smtClean="0">
                <a:latin typeface="Candara"/>
                <a:cs typeface="Candara"/>
              </a:rPr>
              <a:t>i</a:t>
            </a:r>
            <a:r>
              <a:rPr lang="en-US" altLang="zh-CN" dirty="0" smtClean="0">
                <a:latin typeface="Candara"/>
                <a:cs typeface="Candara"/>
              </a:rPr>
              <a:t>]) != values[</a:t>
            </a:r>
            <a:r>
              <a:rPr lang="en-US" altLang="zh-CN" dirty="0" err="1" smtClean="0">
                <a:latin typeface="Candara"/>
                <a:cs typeface="Candara"/>
              </a:rPr>
              <a:t>i</a:t>
            </a:r>
            <a:r>
              <a:rPr lang="en-US" altLang="zh-CN" dirty="0" smtClean="0">
                <a:latin typeface="Candara"/>
                <a:cs typeface="Candara"/>
              </a:rPr>
              <a:t>], </a:t>
            </a:r>
            <a:r>
              <a:rPr lang="en-US" altLang="zh-CN" b="1" dirty="0" smtClean="0">
                <a:latin typeface="Candara"/>
                <a:cs typeface="Candara"/>
              </a:rPr>
              <a:t>then </a:t>
            </a:r>
            <a:r>
              <a:rPr lang="en-US" altLang="zh-CN" dirty="0" smtClean="0">
                <a:solidFill>
                  <a:srgbClr val="000000"/>
                </a:solidFill>
                <a:latin typeface="Candara"/>
                <a:cs typeface="Candara"/>
              </a:rPr>
              <a:t>_</a:t>
            </a:r>
            <a:r>
              <a:rPr lang="en-US" altLang="zh-CN" dirty="0" err="1" smtClean="0">
                <a:solidFill>
                  <a:srgbClr val="000000"/>
                </a:solidFill>
                <a:latin typeface="Candara"/>
                <a:cs typeface="Candara"/>
              </a:rPr>
              <a:t>xabort</a:t>
            </a:r>
            <a:r>
              <a:rPr lang="en-US" altLang="zh-CN" dirty="0" smtClean="0">
                <a:solidFill>
                  <a:srgbClr val="000000"/>
                </a:solidFill>
                <a:latin typeface="Candara"/>
                <a:cs typeface="Candara"/>
              </a:rPr>
              <a:t>()</a:t>
            </a:r>
            <a:endParaRPr lang="en-US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3847547" y="6299304"/>
            <a:ext cx="955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000000"/>
                </a:solidFill>
                <a:latin typeface="Candara"/>
                <a:cs typeface="Candara"/>
              </a:rPr>
              <a:t>_</a:t>
            </a:r>
            <a:r>
              <a:rPr lang="en-US" altLang="zh-CN" dirty="0" err="1">
                <a:solidFill>
                  <a:srgbClr val="000000"/>
                </a:solidFill>
                <a:latin typeface="Candara"/>
                <a:cs typeface="Candara"/>
              </a:rPr>
              <a:t>xend</a:t>
            </a:r>
            <a:r>
              <a:rPr lang="en-US" altLang="zh-CN" dirty="0">
                <a:solidFill>
                  <a:srgbClr val="000000"/>
                </a:solidFill>
                <a:latin typeface="Candara"/>
                <a:cs typeface="Candara"/>
              </a:rPr>
              <a:t>(</a:t>
            </a:r>
            <a:r>
              <a:rPr lang="en-US" altLang="zh-CN" dirty="0" smtClean="0">
                <a:solidFill>
                  <a:srgbClr val="000000"/>
                </a:solidFill>
                <a:latin typeface="Candara"/>
                <a:cs typeface="Candara"/>
              </a:rPr>
              <a:t>)</a:t>
            </a:r>
            <a:endParaRPr lang="en-US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587062" y="4828643"/>
            <a:ext cx="1252276" cy="403926"/>
          </a:xfrm>
          <a:prstGeom prst="rect">
            <a:avLst/>
          </a:prstGeom>
          <a:solidFill>
            <a:srgbClr val="C3D69B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rgbClr val="000000"/>
                </a:solidFill>
                <a:latin typeface="Candara"/>
                <a:cs typeface="Candara"/>
              </a:rPr>
              <a:t>Transaction</a:t>
            </a:r>
          </a:p>
        </p:txBody>
      </p:sp>
      <p:sp>
        <p:nvSpPr>
          <p:cNvPr id="116" name="Title 1"/>
          <p:cNvSpPr>
            <a:spLocks noGrp="1"/>
          </p:cNvSpPr>
          <p:nvPr>
            <p:ph type="title"/>
          </p:nvPr>
        </p:nvSpPr>
        <p:spPr>
          <a:xfrm>
            <a:off x="457200" y="6529"/>
            <a:ext cx="82296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>
                <a:solidFill>
                  <a:srgbClr val="00B0F0"/>
                </a:solidFill>
                <a:latin typeface="Candara"/>
                <a:cs typeface="Candara"/>
              </a:rPr>
              <a:t>2-phase VMI-Copy</a:t>
            </a:r>
          </a:p>
        </p:txBody>
      </p:sp>
      <p:sp>
        <p:nvSpPr>
          <p:cNvPr id="107" name="Content Placeholder 2"/>
          <p:cNvSpPr txBox="1">
            <a:spLocks/>
          </p:cNvSpPr>
          <p:nvPr/>
        </p:nvSpPr>
        <p:spPr>
          <a:xfrm>
            <a:off x="457199" y="1332091"/>
            <a:ext cx="8538345" cy="4525963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latin typeface="Candara"/>
                <a:cs typeface="Candara"/>
              </a:rPr>
              <a:t>Execution logic</a:t>
            </a:r>
            <a:r>
              <a:rPr lang="zh-CN" altLang="en-US" b="1" dirty="0" smtClean="0">
                <a:latin typeface="Candara"/>
                <a:cs typeface="Candara"/>
              </a:rPr>
              <a:t> </a:t>
            </a:r>
            <a:r>
              <a:rPr lang="en-US" altLang="zh-CN" b="1" dirty="0" smtClean="0">
                <a:latin typeface="Candara"/>
                <a:cs typeface="Candara"/>
              </a:rPr>
              <a:t>is simplified</a:t>
            </a:r>
            <a:r>
              <a:rPr lang="zh-CN" altLang="en-US" b="1" dirty="0" smtClean="0">
                <a:latin typeface="Candara"/>
                <a:cs typeface="Candara"/>
              </a:rPr>
              <a:t> </a:t>
            </a:r>
            <a:r>
              <a:rPr lang="en-US" altLang="zh-CN" b="1" dirty="0" smtClean="0">
                <a:latin typeface="Candara"/>
                <a:cs typeface="Candara"/>
              </a:rPr>
              <a:t>in</a:t>
            </a:r>
            <a:r>
              <a:rPr lang="zh-CN" altLang="en-US" b="1" dirty="0" smtClean="0">
                <a:latin typeface="Candara"/>
                <a:cs typeface="Candara"/>
              </a:rPr>
              <a:t> </a:t>
            </a:r>
            <a:r>
              <a:rPr lang="en-US" altLang="zh-CN" b="1" dirty="0" smtClean="0">
                <a:latin typeface="Candara"/>
                <a:cs typeface="Candara"/>
              </a:rPr>
              <a:t>transaction</a:t>
            </a:r>
          </a:p>
          <a:p>
            <a:r>
              <a:rPr lang="en-US" b="1" dirty="0" smtClean="0">
                <a:latin typeface="Candara"/>
                <a:cs typeface="Candara"/>
              </a:rPr>
              <a:t>Little/no</a:t>
            </a:r>
            <a:r>
              <a:rPr lang="zh-CN" altLang="en-US" b="1" dirty="0" smtClean="0">
                <a:latin typeface="Candara"/>
                <a:cs typeface="Candara"/>
              </a:rPr>
              <a:t> </a:t>
            </a:r>
            <a:r>
              <a:rPr lang="en-US" altLang="zh-CN" b="1" dirty="0" smtClean="0">
                <a:latin typeface="Candara"/>
                <a:cs typeface="Candara"/>
              </a:rPr>
              <a:t>memory</a:t>
            </a:r>
            <a:r>
              <a:rPr lang="zh-CN" altLang="en-US" b="1" dirty="0" smtClean="0">
                <a:latin typeface="Candara"/>
                <a:cs typeface="Candara"/>
              </a:rPr>
              <a:t> </a:t>
            </a:r>
            <a:r>
              <a:rPr lang="en-US" altLang="zh-CN" b="1" dirty="0" smtClean="0">
                <a:latin typeface="Candara"/>
                <a:cs typeface="Candara"/>
              </a:rPr>
              <a:t>write</a:t>
            </a:r>
            <a:r>
              <a:rPr lang="zh-CN" altLang="en-US" b="1" dirty="0" smtClean="0">
                <a:latin typeface="Candara"/>
                <a:cs typeface="Candara"/>
              </a:rPr>
              <a:t> </a:t>
            </a:r>
            <a:r>
              <a:rPr lang="en-US" altLang="zh-CN" b="1" dirty="0" smtClean="0">
                <a:latin typeface="Candara"/>
                <a:cs typeface="Candara"/>
              </a:rPr>
              <a:t>within</a:t>
            </a:r>
            <a:r>
              <a:rPr lang="zh-CN" altLang="en-US" b="1" dirty="0" smtClean="0">
                <a:latin typeface="Candara"/>
                <a:cs typeface="Candara"/>
              </a:rPr>
              <a:t> </a:t>
            </a:r>
            <a:r>
              <a:rPr lang="en-US" altLang="zh-CN" b="1" dirty="0" smtClean="0">
                <a:latin typeface="Candara"/>
                <a:cs typeface="Candara"/>
              </a:rPr>
              <a:t>transaction</a:t>
            </a:r>
            <a:endParaRPr lang="en-US" b="1" dirty="0"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30196169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>
                <a:solidFill>
                  <a:srgbClr val="00B0F0"/>
                </a:solidFill>
                <a:latin typeface="Candara"/>
                <a:cs typeface="Candara"/>
              </a:rPr>
              <a:t>Read Set</a:t>
            </a:r>
            <a:r>
              <a:rPr lang="zh-CN" altLang="en-US" dirty="0">
                <a:solidFill>
                  <a:srgbClr val="00B0F0"/>
                </a:solidFill>
                <a:latin typeface="Candara"/>
                <a:cs typeface="Candara"/>
              </a:rPr>
              <a:t> </a:t>
            </a:r>
            <a:r>
              <a:rPr lang="en-US" altLang="zh-CN" dirty="0">
                <a:solidFill>
                  <a:srgbClr val="00B0F0"/>
                </a:solidFill>
                <a:latin typeface="Candara"/>
                <a:cs typeface="Candara"/>
              </a:rPr>
              <a:t>Reduction</a:t>
            </a:r>
            <a:endParaRPr lang="en-US" dirty="0">
              <a:solidFill>
                <a:srgbClr val="00B0F0"/>
              </a:solidFill>
              <a:latin typeface="Candara"/>
              <a:cs typeface="Candara"/>
            </a:endParaRPr>
          </a:p>
        </p:txBody>
      </p:sp>
      <p:graphicFrame>
        <p:nvGraphicFramePr>
          <p:cNvPr id="6" name="内容占位符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6026097"/>
              </p:ext>
            </p:extLst>
          </p:nvPr>
        </p:nvGraphicFramePr>
        <p:xfrm>
          <a:off x="315589" y="2040634"/>
          <a:ext cx="8229600" cy="45720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724196" y="1923559"/>
            <a:ext cx="1248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487KB</a:t>
            </a:r>
            <a:endParaRPr lang="en-US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" y="1320884"/>
            <a:ext cx="67124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For</a:t>
            </a:r>
            <a:r>
              <a:rPr lang="zh-CN" altLang="en-US" sz="2400" dirty="0" smtClean="0">
                <a:latin typeface="Verdana" pitchFamily="34" charset="0"/>
                <a:cs typeface="Verdana" pitchFamily="34" charset="0"/>
              </a:rPr>
              <a:t> </a:t>
            </a:r>
            <a:r>
              <a:rPr lang="en-US" altLang="zh-CN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netstat:</a:t>
            </a:r>
            <a:r>
              <a:rPr lang="zh-CN" altLang="en-US" sz="2400" dirty="0" smtClean="0">
                <a:latin typeface="Verdana" pitchFamily="34" charset="0"/>
                <a:cs typeface="Verdana" pitchFamily="34" charset="0"/>
              </a:rPr>
              <a:t> </a:t>
            </a:r>
            <a:r>
              <a:rPr lang="en-US" altLang="zh-CN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487</a:t>
            </a:r>
            <a:r>
              <a:rPr lang="zh-CN" altLang="en-US" sz="2400" dirty="0" smtClean="0">
                <a:latin typeface="Verdana" pitchFamily="34" charset="0"/>
                <a:cs typeface="Verdana" pitchFamily="34" charset="0"/>
              </a:rPr>
              <a:t> </a:t>
            </a:r>
            <a:r>
              <a:rPr lang="en-US" altLang="zh-CN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KB</a:t>
            </a:r>
            <a:r>
              <a:rPr lang="zh-CN" altLang="en-US" sz="2400" dirty="0">
                <a:latin typeface="Verdana" pitchFamily="34" charset="0"/>
                <a:cs typeface="Verdana" pitchFamily="34" charset="0"/>
              </a:rPr>
              <a:t> </a:t>
            </a:r>
            <a:r>
              <a:rPr lang="en-US" altLang="zh-CN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-&gt;</a:t>
            </a:r>
            <a:r>
              <a:rPr lang="zh-CN" altLang="en-US" sz="2400" dirty="0">
                <a:latin typeface="Verdana" pitchFamily="34" charset="0"/>
                <a:cs typeface="Verdana" pitchFamily="34" charset="0"/>
              </a:rPr>
              <a:t> </a:t>
            </a:r>
            <a:r>
              <a:rPr lang="en-US" altLang="zh-CN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93</a:t>
            </a:r>
            <a:r>
              <a:rPr lang="zh-CN" altLang="en-US" sz="2400" dirty="0" smtClean="0">
                <a:latin typeface="Verdana" pitchFamily="34" charset="0"/>
                <a:cs typeface="Verdana" pitchFamily="34" charset="0"/>
              </a:rPr>
              <a:t> </a:t>
            </a:r>
            <a:r>
              <a:rPr lang="en-US" altLang="zh-CN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KB</a:t>
            </a:r>
            <a:r>
              <a:rPr lang="zh-CN" altLang="en-US" sz="2400" dirty="0">
                <a:latin typeface="Verdana" pitchFamily="34" charset="0"/>
                <a:cs typeface="Verdana" pitchFamily="34" charset="0"/>
              </a:rPr>
              <a:t> </a:t>
            </a:r>
            <a:r>
              <a:rPr lang="en-US" altLang="zh-CN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-&gt;</a:t>
            </a:r>
            <a:r>
              <a:rPr lang="zh-CN" altLang="en-US" sz="2400" dirty="0">
                <a:latin typeface="Verdana" pitchFamily="34" charset="0"/>
                <a:cs typeface="Verdana" pitchFamily="34" charset="0"/>
              </a:rPr>
              <a:t> </a:t>
            </a:r>
            <a:r>
              <a:rPr lang="en-US" altLang="zh-CN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63</a:t>
            </a:r>
            <a:r>
              <a:rPr lang="zh-CN" altLang="en-US" sz="2400" dirty="0" smtClean="0">
                <a:latin typeface="Verdana" pitchFamily="34" charset="0"/>
                <a:cs typeface="Verdana" pitchFamily="34" charset="0"/>
              </a:rPr>
              <a:t> </a:t>
            </a:r>
            <a:r>
              <a:rPr lang="en-US" altLang="zh-CN" sz="2400" dirty="0" smtClean="0">
                <a:latin typeface="Verdana" pitchFamily="34" charset="0"/>
                <a:cs typeface="Verdana" pitchFamily="34" charset="0"/>
              </a:rPr>
              <a:t>K</a:t>
            </a:r>
            <a:r>
              <a:rPr lang="en-US" altLang="zh-CN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</a:t>
            </a:r>
            <a:endParaRPr lang="en-US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9" name="Curved Connector 8"/>
          <p:cNvCxnSpPr/>
          <p:nvPr/>
        </p:nvCxnSpPr>
        <p:spPr>
          <a:xfrm flipV="1">
            <a:off x="2825181" y="2475186"/>
            <a:ext cx="1012103" cy="223988"/>
          </a:xfrm>
          <a:prstGeom prst="curvedConnector3">
            <a:avLst/>
          </a:prstGeom>
          <a:ln w="10160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3403944" y="2689276"/>
            <a:ext cx="8666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latin typeface="Verdana"/>
                <a:cs typeface="Verdana"/>
              </a:rPr>
              <a:t>63KB</a:t>
            </a:r>
            <a:endParaRPr lang="en-US" b="1" dirty="0">
              <a:latin typeface="Verdana"/>
              <a:ea typeface="Verdana" pitchFamily="34" charset="0"/>
              <a:cs typeface="Verdana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3723052" y="3092683"/>
            <a:ext cx="0" cy="821906"/>
          </a:xfrm>
          <a:prstGeom prst="straightConnector1">
            <a:avLst/>
          </a:prstGeom>
          <a:ln w="28575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29981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内容占位符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7326904"/>
              </p:ext>
            </p:extLst>
          </p:nvPr>
        </p:nvGraphicFramePr>
        <p:xfrm>
          <a:off x="315589" y="1991474"/>
          <a:ext cx="8229600" cy="4857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>
              <a:spcBef>
                <a:spcPct val="0"/>
              </a:spcBef>
              <a:buNone/>
              <a:defRPr sz="4000" b="1" i="0">
                <a:solidFill>
                  <a:srgbClr val="00B0F0"/>
                </a:solidFill>
                <a:latin typeface="Candara"/>
                <a:ea typeface="+mj-ea"/>
                <a:cs typeface="Candara"/>
              </a:defRPr>
            </a:lvl1pPr>
          </a:lstStyle>
          <a:p>
            <a:r>
              <a:rPr lang="en-US" dirty="0"/>
              <a:t>Write Set</a:t>
            </a:r>
            <a:r>
              <a:rPr lang="zh-CN" altLang="en-US" dirty="0"/>
              <a:t> </a:t>
            </a:r>
            <a:r>
              <a:rPr lang="en-US" altLang="zh-CN" dirty="0"/>
              <a:t>Reduction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57200" y="1320884"/>
            <a:ext cx="62177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For</a:t>
            </a:r>
            <a:r>
              <a:rPr lang="zh-CN" altLang="en-US" sz="2400" dirty="0" smtClean="0">
                <a:latin typeface="Verdana" pitchFamily="34" charset="0"/>
                <a:cs typeface="Verdana" pitchFamily="34" charset="0"/>
              </a:rPr>
              <a:t> </a:t>
            </a:r>
            <a:r>
              <a:rPr lang="en-US" altLang="zh-CN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netstat:</a:t>
            </a:r>
            <a:r>
              <a:rPr lang="zh-CN" altLang="en-US" sz="2400" dirty="0" smtClean="0">
                <a:latin typeface="Verdana" pitchFamily="34" charset="0"/>
                <a:cs typeface="Verdana" pitchFamily="34" charset="0"/>
              </a:rPr>
              <a:t> </a:t>
            </a:r>
            <a:r>
              <a:rPr lang="en-US" altLang="zh-CN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616</a:t>
            </a:r>
            <a:r>
              <a:rPr lang="zh-CN" altLang="en-US" sz="2400" dirty="0" smtClean="0">
                <a:latin typeface="Verdana" pitchFamily="34" charset="0"/>
                <a:cs typeface="Verdana" pitchFamily="34" charset="0"/>
              </a:rPr>
              <a:t> </a:t>
            </a:r>
            <a:r>
              <a:rPr lang="en-US" altLang="zh-CN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KB</a:t>
            </a:r>
            <a:r>
              <a:rPr lang="zh-CN" altLang="en-US" sz="2400" dirty="0">
                <a:latin typeface="Verdana" pitchFamily="34" charset="0"/>
                <a:cs typeface="Verdana" pitchFamily="34" charset="0"/>
              </a:rPr>
              <a:t> </a:t>
            </a:r>
            <a:r>
              <a:rPr lang="en-US" altLang="zh-CN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-&gt;</a:t>
            </a:r>
            <a:r>
              <a:rPr lang="zh-CN" altLang="en-US" sz="2400" dirty="0">
                <a:latin typeface="Verdana" pitchFamily="34" charset="0"/>
                <a:cs typeface="Verdana" pitchFamily="34" charset="0"/>
              </a:rPr>
              <a:t> </a:t>
            </a:r>
            <a:r>
              <a:rPr lang="en-US" altLang="zh-CN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62</a:t>
            </a:r>
            <a:r>
              <a:rPr lang="zh-CN" altLang="en-US" sz="2400" dirty="0">
                <a:latin typeface="Verdana" pitchFamily="34" charset="0"/>
                <a:cs typeface="Verdana" pitchFamily="34" charset="0"/>
              </a:rPr>
              <a:t> </a:t>
            </a:r>
            <a:r>
              <a:rPr lang="en-US" altLang="zh-CN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KB</a:t>
            </a:r>
            <a:r>
              <a:rPr lang="zh-CN" altLang="en-US" sz="2400" dirty="0">
                <a:latin typeface="Verdana" pitchFamily="34" charset="0"/>
                <a:cs typeface="Verdana" pitchFamily="34" charset="0"/>
              </a:rPr>
              <a:t> </a:t>
            </a:r>
            <a:r>
              <a:rPr lang="en-US" altLang="zh-CN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-&gt;</a:t>
            </a:r>
            <a:r>
              <a:rPr lang="zh-CN" altLang="en-US" sz="2400" dirty="0">
                <a:latin typeface="Verdana" pitchFamily="34" charset="0"/>
                <a:cs typeface="Verdana" pitchFamily="34" charset="0"/>
              </a:rPr>
              <a:t> </a:t>
            </a:r>
            <a:r>
              <a:rPr lang="en-US" altLang="zh-CN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0</a:t>
            </a:r>
            <a:r>
              <a:rPr lang="zh-CN" altLang="en-US" sz="2400" dirty="0" smtClean="0">
                <a:latin typeface="Verdana" pitchFamily="34" charset="0"/>
                <a:cs typeface="Verdana" pitchFamily="34" charset="0"/>
              </a:rPr>
              <a:t> </a:t>
            </a:r>
            <a:r>
              <a:rPr lang="en-US" altLang="zh-CN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</a:t>
            </a:r>
            <a:endParaRPr lang="en-US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10086" y="1907793"/>
            <a:ext cx="1234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616</a:t>
            </a:r>
            <a:r>
              <a:rPr lang="zh-CN" altLang="en-US" b="1" dirty="0" smtClean="0">
                <a:latin typeface="Verdana" pitchFamily="34" charset="0"/>
                <a:cs typeface="Verdana" pitchFamily="34" charset="0"/>
              </a:rPr>
              <a:t> </a:t>
            </a:r>
            <a:r>
              <a:rPr lang="en-US" altLang="zh-CN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KB</a:t>
            </a:r>
            <a:endParaRPr lang="en-US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8" name="Curved Connector 7"/>
          <p:cNvCxnSpPr/>
          <p:nvPr/>
        </p:nvCxnSpPr>
        <p:spPr>
          <a:xfrm flipV="1">
            <a:off x="2900854" y="2460213"/>
            <a:ext cx="769604" cy="204160"/>
          </a:xfrm>
          <a:prstGeom prst="curvedConnector3">
            <a:avLst/>
          </a:prstGeom>
          <a:ln w="10160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141232" y="4698660"/>
            <a:ext cx="7351889" cy="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6589341" y="3705264"/>
            <a:ext cx="18110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 smtClean="0">
                <a:latin typeface="Candara"/>
                <a:cs typeface="Candara"/>
              </a:rPr>
              <a:t>Write</a:t>
            </a:r>
            <a:r>
              <a:rPr lang="en-US" sz="2000" b="1" dirty="0">
                <a:latin typeface="Candara"/>
                <a:cs typeface="Candara"/>
              </a:rPr>
              <a:t> </a:t>
            </a:r>
            <a:r>
              <a:rPr lang="en-US" sz="2000" b="1" dirty="0" smtClean="0">
                <a:latin typeface="Candara"/>
                <a:cs typeface="Candara"/>
              </a:rPr>
              <a:t>set limit: </a:t>
            </a:r>
            <a:br>
              <a:rPr lang="en-US" sz="2000" b="1" dirty="0" smtClean="0">
                <a:latin typeface="Candara"/>
                <a:cs typeface="Candara"/>
              </a:rPr>
            </a:br>
            <a:r>
              <a:rPr lang="en-US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31KB</a:t>
            </a:r>
            <a:endParaRPr lang="en-US" sz="2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7500181" y="4458444"/>
            <a:ext cx="0" cy="287957"/>
          </a:xfrm>
          <a:prstGeom prst="straightConnector1">
            <a:avLst/>
          </a:prstGeom>
          <a:ln w="28575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3455455" y="3271975"/>
            <a:ext cx="5246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latin typeface="Verdana"/>
                <a:cs typeface="Verdana"/>
              </a:rPr>
              <a:t>0B</a:t>
            </a:r>
            <a:endParaRPr lang="en-US" b="1" dirty="0">
              <a:latin typeface="Verdana"/>
              <a:ea typeface="Verdana" pitchFamily="34" charset="0"/>
              <a:cs typeface="Verdana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3708111" y="3705264"/>
            <a:ext cx="0" cy="1479325"/>
          </a:xfrm>
          <a:prstGeom prst="straightConnector1">
            <a:avLst/>
          </a:prstGeom>
          <a:ln w="28575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79146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>
                <a:solidFill>
                  <a:srgbClr val="00B0F0"/>
                </a:solidFill>
                <a:latin typeface="Candara"/>
                <a:cs typeface="Candara"/>
              </a:rPr>
              <a:t>Implementation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538345" cy="4525963"/>
          </a:xfrm>
        </p:spPr>
        <p:txBody>
          <a:bodyPr>
            <a:normAutofit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Implemented on Intel Haswell machine</a:t>
            </a:r>
          </a:p>
          <a:p>
            <a:pPr lvl="1"/>
            <a:r>
              <a:rPr kumimoji="1" lang="en-US" altLang="zh-CN" dirty="0" smtClean="0">
                <a:latin typeface="Candara"/>
                <a:cs typeface="Candara"/>
              </a:rPr>
              <a:t>Haswell processor with </a:t>
            </a:r>
            <a:r>
              <a:rPr kumimoji="1" lang="en-US" altLang="zh-CN" dirty="0" smtClean="0">
                <a:solidFill>
                  <a:srgbClr val="0000FF"/>
                </a:solidFill>
                <a:latin typeface="Candara"/>
                <a:cs typeface="Candara"/>
              </a:rPr>
              <a:t>RTM supported</a:t>
            </a:r>
            <a:r>
              <a:rPr kumimoji="1" lang="en-US" altLang="zh-CN" dirty="0" smtClean="0">
                <a:latin typeface="Candara"/>
                <a:cs typeface="Candara"/>
              </a:rPr>
              <a:t> </a:t>
            </a:r>
          </a:p>
          <a:p>
            <a:pPr lvl="1"/>
            <a:r>
              <a:rPr kumimoji="1" lang="en-US" altLang="zh-CN" dirty="0" smtClean="0">
                <a:latin typeface="Candara"/>
                <a:cs typeface="Candara"/>
              </a:rPr>
              <a:t>4</a:t>
            </a:r>
            <a:r>
              <a:rPr kumimoji="1"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cores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(</a:t>
            </a:r>
            <a:r>
              <a:rPr lang="en-US" dirty="0">
                <a:latin typeface="Candara"/>
                <a:cs typeface="Candara"/>
              </a:rPr>
              <a:t>8 hardware threads using hyper</a:t>
            </a:r>
            <a:r>
              <a:rPr lang="en-US" dirty="0" smtClean="0">
                <a:latin typeface="Candara"/>
                <a:cs typeface="Candara"/>
              </a:rPr>
              <a:t>-threading</a:t>
            </a:r>
            <a:r>
              <a:rPr lang="en-US" altLang="zh-CN" dirty="0" smtClean="0">
                <a:latin typeface="Candara"/>
                <a:cs typeface="Candara"/>
              </a:rPr>
              <a:t>), </a:t>
            </a:r>
            <a:br>
              <a:rPr lang="en-US" altLang="zh-CN" dirty="0" smtClean="0">
                <a:latin typeface="Candara"/>
                <a:cs typeface="Candara"/>
              </a:rPr>
            </a:br>
            <a:r>
              <a:rPr lang="en-US" dirty="0" smtClean="0">
                <a:latin typeface="Candara"/>
                <a:cs typeface="Candara"/>
              </a:rPr>
              <a:t>32 </a:t>
            </a:r>
            <a:r>
              <a:rPr lang="en-US" dirty="0">
                <a:latin typeface="Candara"/>
                <a:cs typeface="Candara"/>
              </a:rPr>
              <a:t>GB </a:t>
            </a:r>
            <a:r>
              <a:rPr lang="en-US" dirty="0" smtClean="0">
                <a:latin typeface="Candara"/>
                <a:cs typeface="Candara"/>
              </a:rPr>
              <a:t>memory</a:t>
            </a:r>
          </a:p>
          <a:p>
            <a:pPr>
              <a:spcBef>
                <a:spcPts val="1368"/>
              </a:spcBef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Software environment</a:t>
            </a:r>
          </a:p>
          <a:p>
            <a:pPr lvl="1"/>
            <a:r>
              <a:rPr kumimoji="1" lang="en-US" altLang="zh-CN" dirty="0">
                <a:latin typeface="Candara"/>
                <a:cs typeface="Candara"/>
              </a:rPr>
              <a:t>Xen-4.2, domain-0 with Linux </a:t>
            </a:r>
            <a:r>
              <a:rPr lang="en-US" dirty="0" smtClean="0">
                <a:latin typeface="Candara"/>
                <a:cs typeface="Candara"/>
              </a:rPr>
              <a:t>3</a:t>
            </a:r>
            <a:r>
              <a:rPr kumimoji="1" lang="en-US" altLang="zh-CN" dirty="0" smtClean="0">
                <a:latin typeface="Candara"/>
                <a:cs typeface="Candara"/>
              </a:rPr>
              <a:t>.2</a:t>
            </a:r>
            <a:endParaRPr lang="en-US" altLang="zh-CN" dirty="0" smtClean="0">
              <a:latin typeface="Candara"/>
              <a:cs typeface="Candara"/>
            </a:endParaRPr>
          </a:p>
          <a:p>
            <a:pPr lvl="1"/>
            <a:r>
              <a:rPr lang="fr-FR" dirty="0" smtClean="0">
                <a:latin typeface="Candara"/>
                <a:cs typeface="Candara"/>
              </a:rPr>
              <a:t>Guest VM </a:t>
            </a:r>
            <a:r>
              <a:rPr lang="fr-FR" dirty="0" err="1" smtClean="0">
                <a:latin typeface="Candara"/>
                <a:cs typeface="Candara"/>
              </a:rPr>
              <a:t>with</a:t>
            </a:r>
            <a:r>
              <a:rPr lang="fr-FR" dirty="0" smtClean="0">
                <a:latin typeface="Candara"/>
                <a:cs typeface="Candara"/>
              </a:rPr>
              <a:t> Linux 2.6.24</a:t>
            </a:r>
            <a:endParaRPr lang="fr-FR" dirty="0">
              <a:latin typeface="Candara"/>
              <a:cs typeface="Candara"/>
            </a:endParaRPr>
          </a:p>
          <a:p>
            <a:pPr lvl="2"/>
            <a:r>
              <a:rPr lang="fr-FR" dirty="0">
                <a:latin typeface="Candara"/>
                <a:cs typeface="Candara"/>
              </a:rPr>
              <a:t>2 virtual cores and 2 GB </a:t>
            </a:r>
            <a:r>
              <a:rPr lang="fr-FR" dirty="0" err="1" smtClean="0">
                <a:latin typeface="Candara"/>
                <a:cs typeface="Candara"/>
              </a:rPr>
              <a:t>memory</a:t>
            </a:r>
            <a:endParaRPr lang="fr-FR" dirty="0" smtClean="0">
              <a:latin typeface="Candara"/>
              <a:cs typeface="Candara"/>
            </a:endParaRPr>
          </a:p>
          <a:p>
            <a:pPr>
              <a:spcBef>
                <a:spcPts val="1368"/>
              </a:spcBef>
            </a:pPr>
            <a:r>
              <a:rPr lang="fr-F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Implemented</a:t>
            </a:r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9 </a:t>
            </a:r>
            <a:r>
              <a:rPr lang="fr-FR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rootkit</a:t>
            </a:r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detectors </a:t>
            </a:r>
            <a:r>
              <a:rPr lang="fr-FR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using</a:t>
            </a:r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TxIntro </a:t>
            </a:r>
          </a:p>
        </p:txBody>
      </p:sp>
    </p:spTree>
    <p:extLst>
      <p:ext uri="{BB962C8B-B14F-4D97-AF65-F5344CB8AC3E}">
        <p14:creationId xmlns:p14="http://schemas.microsoft.com/office/powerpoint/2010/main" val="11033813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>
                <a:solidFill>
                  <a:srgbClr val="00B0F0"/>
                </a:solidFill>
                <a:latin typeface="Candara"/>
                <a:cs typeface="Candara"/>
              </a:rPr>
              <a:t>Evaluation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538345" cy="4525963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Is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TxIntro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effective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in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rootkit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detection?</a:t>
            </a:r>
            <a:endParaRPr lang="en-US" altLang="zh-C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Does TxIntro disrupt normal VM execution?</a:t>
            </a:r>
          </a:p>
          <a:p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8637000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zh-CN" dirty="0">
                <a:solidFill>
                  <a:srgbClr val="00B0F0"/>
                </a:solidFill>
                <a:latin typeface="Candara"/>
                <a:cs typeface="Candara"/>
              </a:rPr>
              <a:t>TxIntro Detects All 11 Rootkits</a:t>
            </a:r>
            <a:endParaRPr lang="en-US" dirty="0">
              <a:solidFill>
                <a:srgbClr val="00B0F0"/>
              </a:solidFill>
              <a:latin typeface="Candara"/>
              <a:cs typeface="Candara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6610145"/>
              </p:ext>
            </p:extLst>
          </p:nvPr>
        </p:nvGraphicFramePr>
        <p:xfrm>
          <a:off x="457200" y="1702675"/>
          <a:ext cx="8229600" cy="453644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752600"/>
                <a:gridCol w="6477000"/>
              </a:tblGrid>
              <a:tr h="26836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  <a:latin typeface="Candara" pitchFamily="34" charset="0"/>
                        </a:rPr>
                        <a:t>Rootkit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Candara" pitchFamily="34" charset="0"/>
                        <a:cs typeface="Candara"/>
                      </a:endParaRPr>
                    </a:p>
                  </a:txBody>
                  <a:tcPr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bg1"/>
                          </a:solidFill>
                          <a:latin typeface="Candara" pitchFamily="34" charset="0"/>
                        </a:rPr>
                        <a:t>Description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Candara" pitchFamily="34" charset="0"/>
                        <a:cs typeface="Candara"/>
                      </a:endParaRPr>
                    </a:p>
                  </a:txBody>
                  <a:tcPr>
                    <a:solidFill>
                      <a:srgbClr val="000099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effectLst/>
                        </a:rPr>
                        <a:t>adore-</a:t>
                      </a:r>
                      <a:r>
                        <a:rPr lang="en-US" sz="1800" kern="1200" dirty="0" err="1" smtClean="0">
                          <a:effectLst/>
                        </a:rPr>
                        <a:t>ng</a:t>
                      </a:r>
                      <a:r>
                        <a:rPr lang="en-US" sz="1800" kern="1200" dirty="0" smtClean="0">
                          <a:effectLst/>
                        </a:rPr>
                        <a:t> </a:t>
                      </a:r>
                      <a:endParaRPr lang="en-US" dirty="0" smtClean="0">
                        <a:latin typeface="Candara"/>
                        <a:cs typeface="Canda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effectLst/>
                        </a:rPr>
                        <a:t>hide process, module, self, log; local root escalation </a:t>
                      </a:r>
                      <a:endParaRPr lang="en-US" dirty="0" smtClean="0">
                        <a:latin typeface="Candara"/>
                        <a:cs typeface="Candar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effectLst/>
                        </a:rPr>
                        <a:t>average-coder </a:t>
                      </a:r>
                      <a:endParaRPr lang="en-US" dirty="0" smtClean="0">
                        <a:latin typeface="Candara"/>
                        <a:cs typeface="Canda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effectLst/>
                        </a:rPr>
                        <a:t>hide process, module, self, log, </a:t>
                      </a:r>
                      <a:r>
                        <a:rPr lang="en-US" sz="1800" kern="1200" dirty="0" err="1" smtClean="0">
                          <a:effectLst/>
                        </a:rPr>
                        <a:t>tcp</a:t>
                      </a:r>
                      <a:r>
                        <a:rPr lang="en-US" sz="1800" kern="1200" dirty="0" smtClean="0">
                          <a:effectLst/>
                        </a:rPr>
                        <a:t>; local root escalation </a:t>
                      </a:r>
                      <a:endParaRPr lang="en-US" dirty="0" smtClean="0">
                        <a:latin typeface="Candara"/>
                        <a:cs typeface="Candar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err="1" smtClean="0">
                          <a:effectLst/>
                        </a:rPr>
                        <a:t>dbg-reg</a:t>
                      </a:r>
                      <a:r>
                        <a:rPr lang="en-US" sz="1800" kern="1200" dirty="0" smtClean="0">
                          <a:effectLst/>
                        </a:rPr>
                        <a:t> </a:t>
                      </a:r>
                      <a:endParaRPr lang="en-US" dirty="0" smtClean="0">
                        <a:latin typeface="Candara"/>
                        <a:cs typeface="Canda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effectLst/>
                        </a:rPr>
                        <a:t>give root right to process; hide self </a:t>
                      </a:r>
                      <a:endParaRPr lang="en-US" dirty="0" smtClean="0">
                        <a:latin typeface="Candara"/>
                        <a:cs typeface="Candar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err="1" smtClean="0">
                          <a:effectLst/>
                        </a:rPr>
                        <a:t>wnps</a:t>
                      </a:r>
                      <a:r>
                        <a:rPr lang="en-US" sz="1800" kern="1200" dirty="0" smtClean="0">
                          <a:effectLst/>
                        </a:rPr>
                        <a:t> </a:t>
                      </a:r>
                      <a:endParaRPr lang="en-US" dirty="0" smtClean="0">
                        <a:latin typeface="Candara"/>
                        <a:cs typeface="Canda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effectLst/>
                        </a:rPr>
                        <a:t>hide process, module, self, port, file; key logger; root shell </a:t>
                      </a:r>
                      <a:endParaRPr lang="en-US" dirty="0" smtClean="0">
                        <a:latin typeface="Candara"/>
                        <a:cs typeface="Candar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effectLst/>
                        </a:rPr>
                        <a:t>int3backdoor </a:t>
                      </a:r>
                      <a:endParaRPr lang="en-US" dirty="0" smtClean="0">
                        <a:latin typeface="Candara"/>
                        <a:cs typeface="Canda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effectLst/>
                        </a:rPr>
                        <a:t>give root right to process </a:t>
                      </a:r>
                      <a:endParaRPr lang="en-US" dirty="0" smtClean="0">
                        <a:latin typeface="Candara"/>
                        <a:cs typeface="Candar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err="1" smtClean="0">
                          <a:effectLst/>
                        </a:rPr>
                        <a:t>ipid</a:t>
                      </a:r>
                      <a:r>
                        <a:rPr lang="en-US" sz="1800" kern="1200" dirty="0" smtClean="0">
                          <a:effectLst/>
                        </a:rPr>
                        <a:t> </a:t>
                      </a:r>
                      <a:endParaRPr lang="en-US" dirty="0" smtClean="0">
                        <a:latin typeface="Candara"/>
                        <a:cs typeface="Canda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effectLst/>
                        </a:rPr>
                        <a:t>passive covert channel for sending message </a:t>
                      </a:r>
                      <a:endParaRPr lang="en-US" dirty="0" smtClean="0">
                        <a:latin typeface="Candara"/>
                        <a:cs typeface="Candar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effectLst/>
                        </a:rPr>
                        <a:t>kbdv3 </a:t>
                      </a:r>
                      <a:endParaRPr lang="en-US" dirty="0" smtClean="0">
                        <a:latin typeface="Candara"/>
                        <a:cs typeface="Canda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effectLst/>
                        </a:rPr>
                        <a:t>backdoor that allow root access </a:t>
                      </a:r>
                      <a:endParaRPr lang="en-US" dirty="0" smtClean="0">
                        <a:latin typeface="Candara"/>
                        <a:cs typeface="Candar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err="1" smtClean="0">
                          <a:effectLst/>
                        </a:rPr>
                        <a:t>kbeast</a:t>
                      </a:r>
                      <a:r>
                        <a:rPr lang="en-US" sz="1800" kern="1200" dirty="0" smtClean="0">
                          <a:effectLst/>
                        </a:rPr>
                        <a:t> </a:t>
                      </a:r>
                      <a:endParaRPr lang="en-US" dirty="0" smtClean="0">
                        <a:latin typeface="Candara"/>
                        <a:cs typeface="Canda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effectLst/>
                        </a:rPr>
                        <a:t>hide process, self, port, file; key logger; root escalation </a:t>
                      </a:r>
                      <a:endParaRPr lang="en-US" dirty="0" smtClean="0">
                        <a:latin typeface="Candara"/>
                        <a:cs typeface="Candar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effectLst/>
                        </a:rPr>
                        <a:t>override </a:t>
                      </a:r>
                      <a:endParaRPr lang="en-US" dirty="0" smtClean="0">
                        <a:latin typeface="Candara"/>
                        <a:cs typeface="Canda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effectLst/>
                        </a:rPr>
                        <a:t>hide process, port </a:t>
                      </a:r>
                      <a:endParaRPr lang="en-US" dirty="0" smtClean="0">
                        <a:latin typeface="Candara"/>
                        <a:cs typeface="Candar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err="1" smtClean="0">
                          <a:effectLst/>
                        </a:rPr>
                        <a:t>ktextmod</a:t>
                      </a:r>
                      <a:r>
                        <a:rPr lang="en-US" sz="1800" kern="1200" dirty="0" smtClean="0">
                          <a:effectLst/>
                        </a:rPr>
                        <a:t> </a:t>
                      </a:r>
                      <a:endParaRPr lang="en-US" dirty="0" smtClean="0">
                        <a:latin typeface="Candara"/>
                        <a:cs typeface="Canda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effectLst/>
                        </a:rPr>
                        <a:t>give root right to process to kill </a:t>
                      </a:r>
                      <a:endParaRPr lang="en-US" dirty="0" smtClean="0">
                        <a:latin typeface="Candara"/>
                        <a:cs typeface="Candar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err="1" smtClean="0">
                          <a:effectLst/>
                        </a:rPr>
                        <a:t>dkomhide</a:t>
                      </a:r>
                      <a:r>
                        <a:rPr lang="en-US" sz="1800" kern="1200" dirty="0" smtClean="0">
                          <a:effectLst/>
                        </a:rPr>
                        <a:t> </a:t>
                      </a:r>
                      <a:endParaRPr lang="en-US" dirty="0" smtClean="0">
                        <a:latin typeface="Candara"/>
                        <a:cs typeface="Candar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effectLst/>
                        </a:rPr>
                        <a:t>hide process, module, port using DKOM technique </a:t>
                      </a:r>
                      <a:endParaRPr lang="en-US" dirty="0" smtClean="0">
                        <a:latin typeface="Candara"/>
                        <a:cs typeface="Candara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642013" y="2226053"/>
            <a:ext cx="1389987" cy="395534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1937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>
                <a:solidFill>
                  <a:srgbClr val="00B0F0"/>
                </a:solidFill>
                <a:latin typeface="Candara"/>
                <a:cs typeface="Candara"/>
              </a:rPr>
              <a:t>TxIntro Introduces Negligible Overhead</a:t>
            </a:r>
          </a:p>
        </p:txBody>
      </p:sp>
      <p:graphicFrame>
        <p:nvGraphicFramePr>
          <p:cNvPr id="6" name="内容占位符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8170395"/>
              </p:ext>
            </p:extLst>
          </p:nvPr>
        </p:nvGraphicFramePr>
        <p:xfrm>
          <a:off x="315589" y="4193444"/>
          <a:ext cx="8229600" cy="23660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178165" y="6404283"/>
            <a:ext cx="279083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 smtClean="0">
                <a:latin typeface="Candara"/>
                <a:cs typeface="Candara"/>
              </a:rPr>
              <a:t>PARSEC</a:t>
            </a:r>
            <a:r>
              <a:rPr lang="zh-CN" altLang="en-US" sz="2400" b="1" dirty="0" smtClean="0">
                <a:latin typeface="Candara"/>
                <a:cs typeface="Candara"/>
              </a:rPr>
              <a:t> </a:t>
            </a:r>
            <a:r>
              <a:rPr lang="en-US" altLang="zh-CN" sz="2400" b="1" dirty="0" smtClean="0">
                <a:latin typeface="Candara"/>
                <a:cs typeface="Candara"/>
              </a:rPr>
              <a:t>Benchmark</a:t>
            </a:r>
            <a:r>
              <a:rPr lang="zh-CN" altLang="en-US" sz="2400" b="1" dirty="0" smtClean="0">
                <a:latin typeface="Candara"/>
                <a:cs typeface="Candara"/>
              </a:rPr>
              <a:t> </a:t>
            </a:r>
            <a:endParaRPr lang="en-US" sz="2400" b="1" dirty="0">
              <a:latin typeface="Candara"/>
              <a:cs typeface="Candara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15589" y="1485188"/>
            <a:ext cx="8229600" cy="2598887"/>
            <a:chOff x="315589" y="4049891"/>
            <a:chExt cx="8229600" cy="2598887"/>
          </a:xfrm>
        </p:grpSpPr>
        <p:graphicFrame>
          <p:nvGraphicFramePr>
            <p:cNvPr id="4" name="内容占位符 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065353569"/>
                </p:ext>
              </p:extLst>
            </p:nvPr>
          </p:nvGraphicFramePr>
          <p:xfrm>
            <a:off x="315589" y="4049891"/>
            <a:ext cx="8229600" cy="230011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8" name="TextBox 7"/>
            <p:cNvSpPr txBox="1"/>
            <p:nvPr/>
          </p:nvSpPr>
          <p:spPr>
            <a:xfrm>
              <a:off x="2726613" y="6279446"/>
              <a:ext cx="3383502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400" b="1" dirty="0" smtClean="0">
                  <a:latin typeface="Candara"/>
                  <a:cs typeface="Candara"/>
                </a:rPr>
                <a:t>SPECINT</a:t>
              </a:r>
              <a:r>
                <a:rPr lang="zh-CN" altLang="en-US" sz="2400" b="1" dirty="0" smtClean="0">
                  <a:latin typeface="Candara"/>
                  <a:cs typeface="Candara"/>
                </a:rPr>
                <a:t> </a:t>
              </a:r>
              <a:r>
                <a:rPr lang="en-US" altLang="zh-CN" sz="2400" b="1" dirty="0" smtClean="0">
                  <a:latin typeface="Candara"/>
                  <a:cs typeface="Candara"/>
                </a:rPr>
                <a:t>2006</a:t>
              </a:r>
              <a:r>
                <a:rPr lang="zh-CN" altLang="en-US" sz="2400" b="1" dirty="0" smtClean="0">
                  <a:latin typeface="Candara"/>
                  <a:cs typeface="Candara"/>
                </a:rPr>
                <a:t> </a:t>
              </a:r>
              <a:r>
                <a:rPr lang="en-US" altLang="zh-CN" sz="2400" b="1" dirty="0" smtClean="0">
                  <a:latin typeface="Candara"/>
                  <a:cs typeface="Candara"/>
                </a:rPr>
                <a:t>Benchmark</a:t>
              </a:r>
              <a:r>
                <a:rPr lang="zh-CN" altLang="en-US" sz="2400" b="1" dirty="0" smtClean="0">
                  <a:latin typeface="Candara"/>
                  <a:cs typeface="Candara"/>
                </a:rPr>
                <a:t> </a:t>
              </a:r>
              <a:endParaRPr lang="en-US" sz="2400" b="1" dirty="0">
                <a:latin typeface="Candara"/>
                <a:cs typeface="Candara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1568820" y="1459867"/>
            <a:ext cx="3167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Candara"/>
                <a:cs typeface="Candara"/>
              </a:rPr>
              <a:t>Maximum Overhead: &lt; 0.8%</a:t>
            </a:r>
            <a:endParaRPr lang="en-US" b="1" dirty="0">
              <a:latin typeface="Candara"/>
              <a:cs typeface="Candar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28590" y="4157070"/>
            <a:ext cx="3003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Candara"/>
                <a:cs typeface="Candara"/>
              </a:rPr>
              <a:t>Maximum</a:t>
            </a:r>
            <a:r>
              <a:rPr lang="zh-CN" altLang="en-US" b="1" dirty="0" smtClean="0">
                <a:latin typeface="Candara"/>
                <a:cs typeface="Candara"/>
              </a:rPr>
              <a:t> </a:t>
            </a:r>
            <a:r>
              <a:rPr lang="en-US" b="1" dirty="0" smtClean="0">
                <a:latin typeface="Candara"/>
                <a:cs typeface="Candara"/>
              </a:rPr>
              <a:t>Overhead: &lt; 0.7%</a:t>
            </a:r>
            <a:endParaRPr lang="en-US" b="1" dirty="0"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6596932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>
                <a:solidFill>
                  <a:srgbClr val="00B0F0"/>
                </a:solidFill>
                <a:latin typeface="Candara"/>
                <a:cs typeface="Candara"/>
              </a:rPr>
              <a:t>TxIntro Causes Little Service</a:t>
            </a:r>
            <a:r>
              <a:rPr lang="zh-CN" altLang="en-US" dirty="0">
                <a:solidFill>
                  <a:srgbClr val="00B0F0"/>
                </a:solidFill>
                <a:latin typeface="Candara"/>
                <a:cs typeface="Candara"/>
              </a:rPr>
              <a:t> </a:t>
            </a:r>
            <a:r>
              <a:rPr lang="en-US" altLang="zh-CN" dirty="0">
                <a:solidFill>
                  <a:srgbClr val="00B0F0"/>
                </a:solidFill>
                <a:latin typeface="Candara"/>
                <a:cs typeface="Candara"/>
              </a:rPr>
              <a:t>disruption</a:t>
            </a:r>
            <a:endParaRPr lang="en-US" dirty="0">
              <a:solidFill>
                <a:srgbClr val="00B0F0"/>
              </a:solidFill>
              <a:latin typeface="Candara"/>
              <a:cs typeface="Candara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199" y="1515534"/>
            <a:ext cx="8538345" cy="4525963"/>
          </a:xfrm>
        </p:spPr>
        <p:txBody>
          <a:bodyPr>
            <a:normAutofit/>
          </a:bodyPr>
          <a:lstStyle/>
          <a:p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Darwin streaming server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</p:txBody>
      </p:sp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2286217837"/>
              </p:ext>
            </p:extLst>
          </p:nvPr>
        </p:nvGraphicFramePr>
        <p:xfrm>
          <a:off x="310768" y="2150431"/>
          <a:ext cx="8525842" cy="45933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72012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>
                <a:solidFill>
                  <a:srgbClr val="00B0F0"/>
                </a:solidFill>
                <a:latin typeface="Candara"/>
                <a:cs typeface="Candara"/>
              </a:rPr>
              <a:t>TxIntro Causes Little Service</a:t>
            </a:r>
            <a:r>
              <a:rPr lang="zh-CN" altLang="en-US" dirty="0">
                <a:solidFill>
                  <a:srgbClr val="00B0F0"/>
                </a:solidFill>
                <a:latin typeface="Candara"/>
                <a:cs typeface="Candara"/>
              </a:rPr>
              <a:t> </a:t>
            </a:r>
            <a:r>
              <a:rPr lang="en-US" altLang="zh-CN" dirty="0">
                <a:solidFill>
                  <a:srgbClr val="00B0F0"/>
                </a:solidFill>
                <a:latin typeface="Candara"/>
                <a:cs typeface="Candara"/>
              </a:rPr>
              <a:t>disruption</a:t>
            </a:r>
            <a:endParaRPr lang="en-US" dirty="0">
              <a:solidFill>
                <a:srgbClr val="00B0F0"/>
              </a:solidFill>
              <a:latin typeface="Candara"/>
              <a:cs typeface="Candara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199" y="1515534"/>
            <a:ext cx="8538345" cy="4525963"/>
          </a:xfrm>
        </p:spPr>
        <p:txBody>
          <a:bodyPr>
            <a:normAutofit/>
          </a:bodyPr>
          <a:lstStyle/>
          <a:p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Darwin streaming server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</p:txBody>
      </p:sp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505603496"/>
              </p:ext>
            </p:extLst>
          </p:nvPr>
        </p:nvGraphicFramePr>
        <p:xfrm>
          <a:off x="310768" y="2150431"/>
          <a:ext cx="8525842" cy="45933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49579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>
                <a:solidFill>
                  <a:srgbClr val="00B0F0"/>
                </a:solidFill>
                <a:latin typeface="Candara"/>
                <a:cs typeface="Candara"/>
              </a:rPr>
              <a:t>Discussion and </a:t>
            </a:r>
            <a:r>
              <a:rPr lang="en-US" dirty="0" smtClean="0">
                <a:solidFill>
                  <a:srgbClr val="00B0F0"/>
                </a:solidFill>
                <a:latin typeface="Candara"/>
                <a:cs typeface="Candara"/>
              </a:rPr>
              <a:t>Limitations</a:t>
            </a:r>
            <a:endParaRPr lang="en-US" dirty="0">
              <a:solidFill>
                <a:srgbClr val="00B0F0"/>
              </a:solidFill>
              <a:latin typeface="Candara"/>
              <a:cs typeface="Candara"/>
            </a:endParaRPr>
          </a:p>
        </p:txBody>
      </p:sp>
      <p:sp>
        <p:nvSpPr>
          <p:cNvPr id="33" name="Content Placeholder 2"/>
          <p:cNvSpPr>
            <a:spLocks noGrp="1"/>
          </p:cNvSpPr>
          <p:nvPr>
            <p:ph idx="1"/>
          </p:nvPr>
        </p:nvSpPr>
        <p:spPr>
          <a:xfrm>
            <a:off x="331072" y="1600200"/>
            <a:ext cx="8559800" cy="4525963"/>
          </a:xfrm>
        </p:spPr>
        <p:txBody>
          <a:bodyPr>
            <a:normAutofit lnSpcReduction="10000"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Rootkit may impede VMI code from being executed</a:t>
            </a:r>
          </a:p>
          <a:p>
            <a:pPr lvl="1"/>
            <a:r>
              <a:rPr lang="en-US" sz="2400" dirty="0" smtClean="0">
                <a:latin typeface="Candara"/>
                <a:cs typeface="Candara"/>
              </a:rPr>
              <a:t>E.g., frequently touch locks in TxIntro’s read set</a:t>
            </a:r>
          </a:p>
          <a:p>
            <a:pPr lvl="1"/>
            <a:r>
              <a:rPr lang="en-US" dirty="0" smtClean="0">
                <a:solidFill>
                  <a:srgbClr val="000099"/>
                </a:solidFill>
                <a:latin typeface="Candara"/>
                <a:cs typeface="Candara"/>
              </a:rPr>
              <a:t>Clues for malware </a:t>
            </a:r>
            <a:r>
              <a:rPr lang="en-US" dirty="0">
                <a:solidFill>
                  <a:srgbClr val="000099"/>
                </a:solidFill>
                <a:latin typeface="Candara"/>
                <a:cs typeface="Candara"/>
              </a:rPr>
              <a:t>existence </a:t>
            </a:r>
            <a:endParaRPr lang="en-US" sz="2400" dirty="0" smtClean="0">
              <a:solidFill>
                <a:srgbClr val="000099"/>
              </a:solidFill>
              <a:latin typeface="Candara"/>
              <a:cs typeface="Candara"/>
            </a:endParaRPr>
          </a:p>
          <a:p>
            <a:pPr lvl="2"/>
            <a:endParaRPr lang="en-US" sz="1200" dirty="0" smtClean="0">
              <a:latin typeface="Candara"/>
              <a:cs typeface="Candara"/>
            </a:endParaRP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Huge read set not fitting in cache</a:t>
            </a:r>
          </a:p>
          <a:p>
            <a:pPr lvl="1"/>
            <a:r>
              <a:rPr lang="en-US" sz="2400" dirty="0" smtClean="0">
                <a:latin typeface="Candara"/>
                <a:cs typeface="Candara"/>
              </a:rPr>
              <a:t>Complex VMI code may touch a huge number of memory</a:t>
            </a:r>
          </a:p>
          <a:p>
            <a:pPr lvl="1"/>
            <a:r>
              <a:rPr lang="en-US" dirty="0" smtClean="0">
                <a:latin typeface="Candara"/>
                <a:cs typeface="Candara"/>
              </a:rPr>
              <a:t>Optimizations in </a:t>
            </a:r>
            <a:r>
              <a:rPr lang="en-US" dirty="0" err="1" smtClean="0">
                <a:latin typeface="Candara"/>
                <a:cs typeface="Candara"/>
              </a:rPr>
              <a:t>TxIntro</a:t>
            </a:r>
            <a:r>
              <a:rPr lang="en-US" dirty="0" smtClean="0">
                <a:latin typeface="Candara"/>
                <a:cs typeface="Candara"/>
              </a:rPr>
              <a:t> already </a:t>
            </a:r>
            <a:r>
              <a:rPr lang="en-US" dirty="0" smtClean="0">
                <a:solidFill>
                  <a:srgbClr val="000099"/>
                </a:solidFill>
                <a:latin typeface="Candara"/>
                <a:cs typeface="Candara"/>
              </a:rPr>
              <a:t>reduced working set</a:t>
            </a:r>
            <a:endParaRPr lang="en-US" sz="2400" dirty="0" smtClean="0">
              <a:solidFill>
                <a:srgbClr val="000099"/>
              </a:solidFill>
              <a:latin typeface="Candara"/>
              <a:cs typeface="Candara"/>
            </a:endParaRPr>
          </a:p>
          <a:p>
            <a:pPr lvl="1"/>
            <a:endParaRPr lang="en-US" sz="1600" dirty="0" smtClean="0">
              <a:latin typeface="Candara"/>
              <a:cs typeface="Candara"/>
            </a:endParaRP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Rootkit might not be detected by existing VMI tool</a:t>
            </a:r>
          </a:p>
          <a:p>
            <a:pPr lvl="1"/>
            <a:r>
              <a:rPr lang="en-US" sz="2400" dirty="0" smtClean="0">
                <a:latin typeface="Candara"/>
                <a:cs typeface="Candara"/>
              </a:rPr>
              <a:t>E.g., breaking the heuristics relied on by VMI tool</a:t>
            </a:r>
          </a:p>
          <a:p>
            <a:pPr lvl="1"/>
            <a:r>
              <a:rPr lang="en-US" dirty="0" smtClean="0">
                <a:latin typeface="Candara"/>
                <a:cs typeface="Candara"/>
              </a:rPr>
              <a:t>Need more sophisticated semantics</a:t>
            </a:r>
            <a:endParaRPr lang="en-US" sz="2400" dirty="0" smtClean="0">
              <a:latin typeface="Candara"/>
              <a:cs typeface="Candara"/>
            </a:endParaRPr>
          </a:p>
          <a:p>
            <a:pPr lvl="1"/>
            <a:endParaRPr lang="en-US" sz="2400" dirty="0"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25297432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>
                <a:solidFill>
                  <a:srgbClr val="00B0F0"/>
                </a:solidFill>
                <a:latin typeface="Candara"/>
                <a:cs typeface="Candara"/>
              </a:rPr>
              <a:t>Reflection</a:t>
            </a:r>
            <a:r>
              <a:rPr lang="zh-CN" altLang="en-US" dirty="0" smtClean="0">
                <a:solidFill>
                  <a:srgbClr val="00B0F0"/>
                </a:solidFill>
                <a:latin typeface="Candara"/>
                <a:cs typeface="Candara"/>
              </a:rPr>
              <a:t> </a:t>
            </a:r>
            <a:r>
              <a:rPr lang="en-US" dirty="0" smtClean="0">
                <a:solidFill>
                  <a:srgbClr val="00B0F0"/>
                </a:solidFill>
                <a:latin typeface="Candara"/>
                <a:cs typeface="Candara"/>
              </a:rPr>
              <a:t>on HTM</a:t>
            </a:r>
            <a:endParaRPr lang="en-US" dirty="0">
              <a:solidFill>
                <a:srgbClr val="00B0F0"/>
              </a:solidFill>
              <a:latin typeface="Candara"/>
              <a:cs typeface="Candara"/>
            </a:endParaRPr>
          </a:p>
        </p:txBody>
      </p:sp>
      <p:sp>
        <p:nvSpPr>
          <p:cNvPr id="3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Current RTM behavior is not predictable </a:t>
            </a:r>
          </a:p>
          <a:p>
            <a:pPr lvl="1"/>
            <a:r>
              <a:rPr lang="en-US" altLang="zh-CN" dirty="0" smtClean="0">
                <a:latin typeface="Candara"/>
                <a:cs typeface="Candara"/>
              </a:rPr>
              <a:t>Uncertain abort happens occasionally</a:t>
            </a:r>
          </a:p>
          <a:p>
            <a:pPr lvl="2"/>
            <a:endParaRPr lang="en-US" altLang="zh-CN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Features for a better TxIntro</a:t>
            </a:r>
          </a:p>
          <a:p>
            <a:pPr lvl="1"/>
            <a:r>
              <a:rPr lang="en-US" altLang="zh-CN" dirty="0" smtClean="0">
                <a:latin typeface="Candara"/>
                <a:cs typeface="Candara"/>
              </a:rPr>
              <a:t>Provide more exact abort information</a:t>
            </a:r>
          </a:p>
          <a:p>
            <a:pPr lvl="2"/>
            <a:r>
              <a:rPr lang="en-US" dirty="0" smtClean="0">
                <a:latin typeface="Candara"/>
                <a:cs typeface="Candara"/>
              </a:rPr>
              <a:t>e.g., exact conflicting address</a:t>
            </a:r>
          </a:p>
          <a:p>
            <a:pPr lvl="1"/>
            <a:r>
              <a:rPr lang="en-US" dirty="0" smtClean="0">
                <a:latin typeface="Candara"/>
                <a:cs typeface="Candara"/>
              </a:rPr>
              <a:t>Larger read/write set</a:t>
            </a:r>
          </a:p>
          <a:p>
            <a:pPr lvl="1"/>
            <a:r>
              <a:rPr lang="en-US" dirty="0" smtClean="0">
                <a:latin typeface="Candara"/>
                <a:cs typeface="Candara"/>
              </a:rPr>
              <a:t>A configurable trap-like abort handler</a:t>
            </a:r>
          </a:p>
          <a:p>
            <a:pPr lvl="2"/>
            <a:r>
              <a:rPr lang="en-US" dirty="0" smtClean="0">
                <a:latin typeface="Candara"/>
                <a:cs typeface="Candara"/>
              </a:rPr>
              <a:t>Configure specific reasons not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aborting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transaction,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and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start</a:t>
            </a:r>
            <a:r>
              <a:rPr lang="en-US" dirty="0" smtClean="0">
                <a:latin typeface="Candara"/>
                <a:cs typeface="Candara"/>
              </a:rPr>
              <a:t> a new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dirty="0" smtClean="0">
                <a:latin typeface="Candara"/>
                <a:cs typeface="Candara"/>
              </a:rPr>
              <a:t>handler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thread</a:t>
            </a:r>
            <a:endParaRPr lang="en-US" dirty="0"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19211490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>
                <a:solidFill>
                  <a:srgbClr val="00B0F0"/>
                </a:solidFill>
                <a:latin typeface="Candara"/>
                <a:cs typeface="Candara"/>
              </a:rPr>
              <a:t>Related Work</a:t>
            </a:r>
          </a:p>
        </p:txBody>
      </p:sp>
      <p:sp>
        <p:nvSpPr>
          <p:cNvPr id="33" name="Content Placeholder 2"/>
          <p:cNvSpPr>
            <a:spLocks noGrp="1"/>
          </p:cNvSpPr>
          <p:nvPr>
            <p:ph idx="1"/>
          </p:nvPr>
        </p:nvSpPr>
        <p:spPr>
          <a:xfrm>
            <a:off x="331072" y="1600200"/>
            <a:ext cx="8686800" cy="4706007"/>
          </a:xfrm>
        </p:spPr>
        <p:txBody>
          <a:bodyPr>
            <a:normAutofit/>
          </a:bodyPr>
          <a:lstStyle/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Virtual Machine Introspection</a:t>
            </a:r>
          </a:p>
          <a:p>
            <a:pPr lvl="1"/>
            <a:r>
              <a:rPr lang="en-US" dirty="0" smtClean="0">
                <a:latin typeface="Candara"/>
                <a:cs typeface="Candara"/>
              </a:rPr>
              <a:t>Resolve </a:t>
            </a:r>
            <a:r>
              <a:rPr lang="en-US" dirty="0">
                <a:latin typeface="Candara"/>
                <a:cs typeface="Candara"/>
              </a:rPr>
              <a:t>s</a:t>
            </a:r>
            <a:r>
              <a:rPr lang="en-US" dirty="0" smtClean="0">
                <a:latin typeface="Candara"/>
                <a:cs typeface="Candara"/>
              </a:rPr>
              <a:t>emantic gap</a:t>
            </a:r>
          </a:p>
          <a:p>
            <a:pPr lvl="2"/>
            <a:r>
              <a:rPr lang="en-US" dirty="0" smtClean="0">
                <a:latin typeface="Candara"/>
                <a:cs typeface="Candara"/>
              </a:rPr>
              <a:t>E.g., </a:t>
            </a:r>
            <a:r>
              <a:rPr lang="en-US" dirty="0" err="1" smtClean="0">
                <a:latin typeface="Candara"/>
                <a:cs typeface="Candara"/>
              </a:rPr>
              <a:t>LiveWire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kumimoji="1" lang="en-US" altLang="zh-CN" baseline="30000" dirty="0" smtClean="0">
                <a:latin typeface="Candara"/>
                <a:cs typeface="Candara"/>
              </a:rPr>
              <a:t>[</a:t>
            </a:r>
            <a:r>
              <a:rPr kumimoji="1" lang="en-US" altLang="zh-CN" baseline="30000" dirty="0">
                <a:latin typeface="Candara"/>
                <a:cs typeface="Candara"/>
              </a:rPr>
              <a:t>NDSS’03</a:t>
            </a:r>
            <a:r>
              <a:rPr kumimoji="1" lang="en-US" altLang="zh-CN" baseline="30000" dirty="0" smtClean="0">
                <a:latin typeface="Candara"/>
                <a:cs typeface="Candara"/>
              </a:rPr>
              <a:t>]</a:t>
            </a:r>
            <a:r>
              <a:rPr lang="en-US" dirty="0" smtClean="0">
                <a:latin typeface="Candara"/>
                <a:cs typeface="Candara"/>
              </a:rPr>
              <a:t>, </a:t>
            </a:r>
            <a:r>
              <a:rPr lang="en-US" dirty="0" err="1" smtClean="0">
                <a:latin typeface="Candara"/>
                <a:cs typeface="Candara"/>
              </a:rPr>
              <a:t>LibVMI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kumimoji="1" lang="en-US" altLang="zh-CN" baseline="30000" dirty="0" smtClean="0">
                <a:latin typeface="Candara"/>
                <a:cs typeface="Candara"/>
              </a:rPr>
              <a:t>[ACSAC’07]</a:t>
            </a:r>
            <a:r>
              <a:rPr lang="en-US" dirty="0">
                <a:latin typeface="Candara"/>
                <a:cs typeface="Candara"/>
              </a:rPr>
              <a:t> , </a:t>
            </a:r>
            <a:r>
              <a:rPr lang="en-US" dirty="0" smtClean="0">
                <a:latin typeface="Candara"/>
                <a:cs typeface="Candara"/>
              </a:rPr>
              <a:t>Virtuoso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kumimoji="1" lang="en-US" altLang="zh-CN" baseline="30000" dirty="0" smtClean="0">
                <a:latin typeface="Candara"/>
                <a:cs typeface="Candara"/>
              </a:rPr>
              <a:t>[</a:t>
            </a:r>
            <a:r>
              <a:rPr kumimoji="1" lang="en-US" altLang="zh-CN" baseline="30000" dirty="0">
                <a:latin typeface="Candara"/>
                <a:cs typeface="Candara"/>
              </a:rPr>
              <a:t>S&amp;P’11</a:t>
            </a:r>
            <a:r>
              <a:rPr kumimoji="1" lang="en-US" altLang="zh-CN" baseline="30000" dirty="0" smtClean="0">
                <a:latin typeface="Candara"/>
                <a:cs typeface="Candara"/>
              </a:rPr>
              <a:t>]</a:t>
            </a:r>
          </a:p>
          <a:p>
            <a:pPr lvl="1"/>
            <a:r>
              <a:rPr kumimoji="1" lang="en-US" altLang="zh-CN" dirty="0" smtClean="0">
                <a:latin typeface="Candara"/>
                <a:cs typeface="Candara"/>
              </a:rPr>
              <a:t>TxIntro provides </a:t>
            </a:r>
            <a:r>
              <a:rPr kumimoji="1" lang="en-US" altLang="zh-CN" u="sng" dirty="0" smtClean="0">
                <a:latin typeface="Candara"/>
                <a:cs typeface="Candara"/>
              </a:rPr>
              <a:t>concurrent</a:t>
            </a:r>
            <a:r>
              <a:rPr kumimoji="1" lang="en-US" altLang="zh-CN" dirty="0" smtClean="0">
                <a:latin typeface="Candara"/>
                <a:cs typeface="Candara"/>
              </a:rPr>
              <a:t> and </a:t>
            </a:r>
            <a:r>
              <a:rPr kumimoji="1" lang="en-US" altLang="zh-CN" u="sng" dirty="0" smtClean="0">
                <a:latin typeface="Candara"/>
                <a:cs typeface="Candara"/>
              </a:rPr>
              <a:t>consistent</a:t>
            </a:r>
            <a:r>
              <a:rPr kumimoji="1" lang="en-US" altLang="zh-CN" dirty="0" smtClean="0">
                <a:latin typeface="Candara"/>
                <a:cs typeface="Candara"/>
              </a:rPr>
              <a:t> VMI</a:t>
            </a:r>
          </a:p>
          <a:p>
            <a:pPr marL="0" indent="0">
              <a:buNone/>
            </a:pPr>
            <a:endParaRPr lang="en-U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Transactional memory for security</a:t>
            </a:r>
          </a:p>
          <a:p>
            <a:pPr lvl="1"/>
            <a:r>
              <a:rPr lang="en-US" dirty="0" smtClean="0">
                <a:latin typeface="Candara"/>
                <a:cs typeface="Candara"/>
              </a:rPr>
              <a:t>Guarantee data/metadata consistency</a:t>
            </a:r>
          </a:p>
          <a:p>
            <a:pPr lvl="2"/>
            <a:r>
              <a:rPr lang="en-US" dirty="0" smtClean="0">
                <a:latin typeface="Candara"/>
                <a:cs typeface="Candara"/>
              </a:rPr>
              <a:t>E.g., Hill et al.</a:t>
            </a:r>
            <a:r>
              <a:rPr kumimoji="1" lang="en-US" altLang="zh-CN" baseline="30000" dirty="0" smtClean="0">
                <a:latin typeface="Candara"/>
                <a:cs typeface="Candara"/>
              </a:rPr>
              <a:t> [Tech.Rep’07]</a:t>
            </a:r>
            <a:r>
              <a:rPr lang="en-US" dirty="0" smtClean="0">
                <a:latin typeface="Candara"/>
                <a:cs typeface="Candara"/>
              </a:rPr>
              <a:t>, Chung et al. </a:t>
            </a:r>
            <a:r>
              <a:rPr kumimoji="1" lang="en-US" altLang="zh-CN" baseline="30000" dirty="0" smtClean="0">
                <a:latin typeface="Candara"/>
                <a:cs typeface="Candara"/>
              </a:rPr>
              <a:t>[HPCA</a:t>
            </a:r>
            <a:r>
              <a:rPr kumimoji="1" lang="en-US" altLang="zh-CN" dirty="0" smtClean="0">
                <a:latin typeface="Candara"/>
                <a:cs typeface="Candara"/>
              </a:rPr>
              <a:t> </a:t>
            </a:r>
            <a:r>
              <a:rPr kumimoji="1" lang="en-US" altLang="zh-CN" baseline="30000" dirty="0" smtClean="0">
                <a:latin typeface="Candara"/>
                <a:cs typeface="Candara"/>
              </a:rPr>
              <a:t>’08]</a:t>
            </a:r>
          </a:p>
          <a:p>
            <a:pPr lvl="1"/>
            <a:r>
              <a:rPr lang="en-US" dirty="0" smtClean="0">
                <a:latin typeface="Candara"/>
                <a:cs typeface="Candara"/>
              </a:rPr>
              <a:t>TxIntro is the </a:t>
            </a:r>
            <a:r>
              <a:rPr lang="en-U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first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dirty="0" smtClean="0">
                <a:latin typeface="Candara"/>
                <a:cs typeface="Candara"/>
              </a:rPr>
              <a:t>to use commercial HTM features for VMI</a:t>
            </a:r>
          </a:p>
          <a:p>
            <a:pPr lvl="1"/>
            <a:endParaRPr lang="en-US" dirty="0"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26585254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>
                <a:solidFill>
                  <a:srgbClr val="00B0F0"/>
                </a:solidFill>
                <a:latin typeface="Candara"/>
                <a:cs typeface="Candara"/>
              </a:rPr>
              <a:t>Summary</a:t>
            </a:r>
          </a:p>
        </p:txBody>
      </p:sp>
      <p:sp>
        <p:nvSpPr>
          <p:cNvPr id="3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16255"/>
          </a:xfrm>
        </p:spPr>
        <p:txBody>
          <a:bodyPr>
            <a:normAutofit lnSpcReduction="10000"/>
          </a:bodyPr>
          <a:lstStyle/>
          <a:p>
            <a:r>
              <a:rPr lang="en-US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TxIntro</a:t>
            </a:r>
            <a:r>
              <a:rPr lang="zh-CN" altLang="en-US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leverages</a:t>
            </a:r>
            <a:r>
              <a:rPr lang="zh-CN" altLang="en-US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3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H</a:t>
            </a:r>
            <a:r>
              <a:rPr lang="en-US" altLang="zh-CN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TM</a:t>
            </a:r>
            <a:r>
              <a:rPr lang="zh-CN" altLang="en-US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for</a:t>
            </a:r>
            <a:r>
              <a:rPr lang="zh-CN" altLang="en-US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VMI</a:t>
            </a:r>
          </a:p>
          <a:p>
            <a:pPr lvl="1"/>
            <a:r>
              <a:rPr lang="en-US" altLang="zh-CN" dirty="0" smtClean="0">
                <a:latin typeface="Candara"/>
                <a:cs typeface="Candara"/>
              </a:rPr>
              <a:t>A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framework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to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write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VMI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tools</a:t>
            </a:r>
          </a:p>
          <a:p>
            <a:pPr lvl="1"/>
            <a:r>
              <a:rPr lang="en-US" altLang="zh-CN" dirty="0" smtClean="0">
                <a:latin typeface="Candara"/>
                <a:cs typeface="Candara"/>
              </a:rPr>
              <a:t>VMI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code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runs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>
                <a:solidFill>
                  <a:srgbClr val="0000FF"/>
                </a:solidFill>
                <a:latin typeface="Candara"/>
                <a:cs typeface="Candara"/>
              </a:rPr>
              <a:t>c</a:t>
            </a:r>
            <a:r>
              <a:rPr lang="en-US" altLang="zh-CN" dirty="0" smtClean="0">
                <a:solidFill>
                  <a:srgbClr val="0000FF"/>
                </a:solidFill>
                <a:latin typeface="Candara"/>
                <a:cs typeface="Candara"/>
              </a:rPr>
              <a:t>oncurrently</a:t>
            </a:r>
            <a:r>
              <a:rPr lang="en-US" altLang="zh-CN" dirty="0" smtClean="0">
                <a:latin typeface="Candara"/>
                <a:cs typeface="Candara"/>
              </a:rPr>
              <a:t> and </a:t>
            </a:r>
            <a:r>
              <a:rPr lang="en-US" altLang="zh-CN" dirty="0" smtClean="0">
                <a:solidFill>
                  <a:srgbClr val="0000FF"/>
                </a:solidFill>
                <a:latin typeface="Candara"/>
                <a:cs typeface="Candara"/>
              </a:rPr>
              <a:t>consistently</a:t>
            </a:r>
          </a:p>
          <a:p>
            <a:pPr>
              <a:spcBef>
                <a:spcPts val="1968"/>
              </a:spcBef>
            </a:pPr>
            <a:r>
              <a:rPr lang="en-US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Two</a:t>
            </a:r>
            <a:r>
              <a:rPr lang="zh-CN" altLang="en-US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optimizations to reduce aborts</a:t>
            </a:r>
            <a:endParaRPr lang="en-US" altLang="zh-CN" sz="3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pPr lvl="1"/>
            <a:r>
              <a:rPr lang="en-US" dirty="0" smtClean="0">
                <a:latin typeface="Candara"/>
                <a:cs typeface="Candara"/>
              </a:rPr>
              <a:t>In</a:t>
            </a:r>
            <a:r>
              <a:rPr lang="en-US" altLang="zh-CN" dirty="0" smtClean="0">
                <a:latin typeface="Candara"/>
                <a:cs typeface="Candara"/>
              </a:rPr>
              <a:t>-VM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Core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Planting</a:t>
            </a:r>
          </a:p>
          <a:p>
            <a:pPr lvl="1"/>
            <a:r>
              <a:rPr lang="en-US" altLang="zh-CN" dirty="0" smtClean="0">
                <a:latin typeface="Candara"/>
                <a:cs typeface="Candara"/>
              </a:rPr>
              <a:t>2-phase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VMI Copy</a:t>
            </a:r>
            <a:endParaRPr lang="en-US" sz="35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pPr>
              <a:spcBef>
                <a:spcPts val="1968"/>
              </a:spcBef>
            </a:pPr>
            <a:r>
              <a:rPr lang="en-US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Promising results</a:t>
            </a:r>
          </a:p>
          <a:p>
            <a:pPr lvl="1"/>
            <a:r>
              <a:rPr lang="en-US" altLang="zh-CN" dirty="0">
                <a:latin typeface="Candara"/>
                <a:cs typeface="Candara"/>
              </a:rPr>
              <a:t>Successfully Detect</a:t>
            </a:r>
            <a:r>
              <a:rPr lang="zh-CN" altLang="en-US" dirty="0">
                <a:latin typeface="Candara"/>
                <a:cs typeface="Candara"/>
              </a:rPr>
              <a:t> </a:t>
            </a:r>
            <a:r>
              <a:rPr lang="en-US" altLang="zh-CN" dirty="0">
                <a:latin typeface="Candara"/>
                <a:cs typeface="Candara"/>
              </a:rPr>
              <a:t>all</a:t>
            </a:r>
            <a:r>
              <a:rPr lang="zh-CN" altLang="en-US" dirty="0">
                <a:latin typeface="Candara"/>
                <a:cs typeface="Candara"/>
              </a:rPr>
              <a:t> </a:t>
            </a:r>
            <a:r>
              <a:rPr lang="en-US" altLang="zh-CN" dirty="0">
                <a:latin typeface="Candara"/>
                <a:cs typeface="Candara"/>
              </a:rPr>
              <a:t>11</a:t>
            </a:r>
            <a:r>
              <a:rPr lang="zh-CN" altLang="en-US" dirty="0">
                <a:latin typeface="Candara"/>
                <a:cs typeface="Candara"/>
              </a:rPr>
              <a:t> </a:t>
            </a:r>
            <a:r>
              <a:rPr lang="en-US" altLang="zh-CN" dirty="0">
                <a:latin typeface="Candara"/>
                <a:cs typeface="Candara"/>
              </a:rPr>
              <a:t>rootkits</a:t>
            </a:r>
          </a:p>
          <a:p>
            <a:pPr lvl="1"/>
            <a:r>
              <a:rPr lang="en-US" altLang="zh-CN" dirty="0">
                <a:latin typeface="Candara"/>
                <a:cs typeface="Candara"/>
              </a:rPr>
              <a:t>Negligible</a:t>
            </a:r>
            <a:r>
              <a:rPr lang="zh-CN" altLang="en-US" dirty="0">
                <a:latin typeface="Candara"/>
                <a:cs typeface="Candara"/>
              </a:rPr>
              <a:t> </a:t>
            </a:r>
            <a:r>
              <a:rPr lang="en-US" altLang="zh-CN" dirty="0">
                <a:latin typeface="Candara"/>
                <a:cs typeface="Candara"/>
              </a:rPr>
              <a:t>performance impact</a:t>
            </a:r>
            <a:endParaRPr lang="en-US" dirty="0"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1700406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loudVisor-Austi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B0F0"/>
        </a:solidFill>
        <a:ln w="28575">
          <a:solidFill>
            <a:schemeClr val="bg2">
              <a:lumMod val="25000"/>
            </a:schemeClr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CloudVisor-Austin.thmx</Template>
  <TotalTime>9530</TotalTime>
  <Words>3333</Words>
  <Application>Microsoft Macintosh PowerPoint</Application>
  <PresentationFormat>On-screen Show (4:3)</PresentationFormat>
  <Paragraphs>993</Paragraphs>
  <Slides>57</Slides>
  <Notes>57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58" baseType="lpstr">
      <vt:lpstr>CloudVisor-Austin</vt:lpstr>
      <vt:lpstr>Concurrent and Consistent  Virtual Machine Introspection with Hardware Transactional Memory</vt:lpstr>
      <vt:lpstr>Virtual Machine Introspection(VMI)</vt:lpstr>
      <vt:lpstr>Virtual Machine Introspection</vt:lpstr>
      <vt:lpstr>Example: Hidden Malware Detection</vt:lpstr>
      <vt:lpstr>Example: Hidden Process</vt:lpstr>
      <vt:lpstr>VMI for Hidden Process Detection</vt:lpstr>
      <vt:lpstr>Example VMI Code</vt:lpstr>
      <vt:lpstr>Challenges of VMI</vt:lpstr>
      <vt:lpstr>Challenge 1 : When to do VMI?</vt:lpstr>
      <vt:lpstr>Challenge 2: Lengthy Pausing Time</vt:lpstr>
      <vt:lpstr>Challenge 3: State Inconsistency</vt:lpstr>
      <vt:lpstr>Contributions</vt:lpstr>
      <vt:lpstr>Transactional Memory 101 </vt:lpstr>
      <vt:lpstr>Programming with RTM</vt:lpstr>
      <vt:lpstr>Programming with RTM</vt:lpstr>
      <vt:lpstr>Programming with RTM</vt:lpstr>
      <vt:lpstr>TxIntro: Use HTM for VMI</vt:lpstr>
      <vt:lpstr>TxIntro: Use HTM for VMI</vt:lpstr>
      <vt:lpstr>TxIntro: Use HTM for VMI</vt:lpstr>
      <vt:lpstr>TxIntro: Passive Monitoring</vt:lpstr>
      <vt:lpstr>TxIntro: Timely Trigger VMI</vt:lpstr>
      <vt:lpstr>TxIntro: Active Introspection</vt:lpstr>
      <vt:lpstr>Active Introspection Example</vt:lpstr>
      <vt:lpstr>So is this the end?</vt:lpstr>
      <vt:lpstr>Trivial TxIntro Usually NOT Works</vt:lpstr>
      <vt:lpstr>Asymmetric read/write sets of RTM</vt:lpstr>
      <vt:lpstr>Trivial TxIntro Usually NOT Works</vt:lpstr>
      <vt:lpstr>Read/Write Set of 9 VMI tools</vt:lpstr>
      <vt:lpstr>Optimizations:  Reducing Transaction Aborts</vt:lpstr>
      <vt:lpstr>Problem 1: 2-dimensional Page Walk</vt:lpstr>
      <vt:lpstr>PowerPoint Presentation</vt:lpstr>
      <vt:lpstr>In-VM Core Planting</vt:lpstr>
      <vt:lpstr>Read Set Reduction</vt:lpstr>
      <vt:lpstr>PowerPoint Presentation</vt:lpstr>
      <vt:lpstr>2-phase VMI-Copy</vt:lpstr>
      <vt:lpstr>2-phase VMI-Copy</vt:lpstr>
      <vt:lpstr>Retrieve VM States</vt:lpstr>
      <vt:lpstr>Retrieve VM States</vt:lpstr>
      <vt:lpstr>Retrieve VM States</vt:lpstr>
      <vt:lpstr>Consistency Check in Transaction</vt:lpstr>
      <vt:lpstr>Transaction End Normally</vt:lpstr>
      <vt:lpstr>Transaction Abort: Lock Unavailable</vt:lpstr>
      <vt:lpstr>Transaction Abort: Lock Modified</vt:lpstr>
      <vt:lpstr>Transaction Abort: Data Inconsistent</vt:lpstr>
      <vt:lpstr>2-phase VMI-Copy</vt:lpstr>
      <vt:lpstr>Read Set Reduction</vt:lpstr>
      <vt:lpstr>PowerPoint Presentation</vt:lpstr>
      <vt:lpstr>Implementation</vt:lpstr>
      <vt:lpstr>Evaluation Questions</vt:lpstr>
      <vt:lpstr>TxIntro Detects All 11 Rootkits</vt:lpstr>
      <vt:lpstr>TxIntro Introduces Negligible Overhead</vt:lpstr>
      <vt:lpstr>TxIntro Causes Little Service disruption</vt:lpstr>
      <vt:lpstr>TxIntro Causes Little Service disruption</vt:lpstr>
      <vt:lpstr>Discussion and Limitations</vt:lpstr>
      <vt:lpstr>Reflection on HTM</vt:lpstr>
      <vt:lpstr>Related Work</vt:lpstr>
      <vt:lpstr>Summary</vt:lpstr>
    </vt:vector>
  </TitlesOfParts>
  <Company>SJTU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Concurrent and Consistent  Virtual Machine Introspection with Hardware Transactional Memory</dc:title>
  <dc:creator>Leo Luis</dc:creator>
  <cp:lastModifiedBy>Leo Luis</cp:lastModifiedBy>
  <cp:revision>1150</cp:revision>
  <dcterms:created xsi:type="dcterms:W3CDTF">2014-02-08T14:50:46Z</dcterms:created>
  <dcterms:modified xsi:type="dcterms:W3CDTF">2017-05-27T01:59:08Z</dcterms:modified>
</cp:coreProperties>
</file>