
<file path=[Content_Types].xml><?xml version="1.0" encoding="utf-8"?>
<Types xmlns="http://schemas.openxmlformats.org/package/2006/content-types">
  <Default Extension="xml" ContentType="application/xml"/>
  <Default Extension="xlsx" ContentType="application/vnd.openxmlformats-officedocument.spreadsheetml.sheet"/>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2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sldIdLst>
    <p:sldId id="293" r:id="rId2"/>
    <p:sldId id="364" r:id="rId3"/>
    <p:sldId id="372" r:id="rId4"/>
    <p:sldId id="312" r:id="rId5"/>
    <p:sldId id="375" r:id="rId6"/>
    <p:sldId id="373" r:id="rId7"/>
    <p:sldId id="374" r:id="rId8"/>
    <p:sldId id="326" r:id="rId9"/>
    <p:sldId id="378" r:id="rId10"/>
    <p:sldId id="379" r:id="rId11"/>
    <p:sldId id="380" r:id="rId12"/>
    <p:sldId id="381" r:id="rId13"/>
    <p:sldId id="382" r:id="rId14"/>
    <p:sldId id="377" r:id="rId15"/>
    <p:sldId id="383" r:id="rId16"/>
    <p:sldId id="387" r:id="rId17"/>
    <p:sldId id="385" r:id="rId18"/>
    <p:sldId id="389" r:id="rId19"/>
    <p:sldId id="390" r:id="rId20"/>
    <p:sldId id="391" r:id="rId21"/>
    <p:sldId id="392" r:id="rId22"/>
    <p:sldId id="393" r:id="rId23"/>
    <p:sldId id="394" r:id="rId24"/>
    <p:sldId id="397" r:id="rId25"/>
    <p:sldId id="395" r:id="rId26"/>
    <p:sldId id="371" r:id="rId27"/>
    <p:sldId id="352" r:id="rId28"/>
    <p:sldId id="396" r:id="rId29"/>
    <p:sldId id="351" r:id="rId30"/>
    <p:sldId id="362" r:id="rId31"/>
    <p:sldId id="363" r:id="rId32"/>
    <p:sldId id="356" r:id="rId33"/>
    <p:sldId id="339" r:id="rId34"/>
    <p:sldId id="398" r:id="rId35"/>
    <p:sldId id="399" r:id="rId36"/>
    <p:sldId id="315" r:id="rId37"/>
    <p:sldId id="342" r:id="rId38"/>
    <p:sldId id="311" r:id="rId39"/>
    <p:sldId id="355" r:id="rId4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5973A5C6-5DFC-D447-9EFA-E0317D955C55}">
          <p14:sldIdLst>
            <p14:sldId id="293"/>
            <p14:sldId id="364"/>
            <p14:sldId id="372"/>
            <p14:sldId id="312"/>
            <p14:sldId id="375"/>
            <p14:sldId id="373"/>
            <p14:sldId id="374"/>
            <p14:sldId id="326"/>
            <p14:sldId id="378"/>
            <p14:sldId id="379"/>
            <p14:sldId id="380"/>
            <p14:sldId id="381"/>
            <p14:sldId id="382"/>
            <p14:sldId id="377"/>
            <p14:sldId id="383"/>
            <p14:sldId id="387"/>
            <p14:sldId id="385"/>
            <p14:sldId id="389"/>
            <p14:sldId id="390"/>
            <p14:sldId id="391"/>
            <p14:sldId id="392"/>
            <p14:sldId id="393"/>
            <p14:sldId id="394"/>
            <p14:sldId id="397"/>
            <p14:sldId id="395"/>
            <p14:sldId id="371"/>
            <p14:sldId id="352"/>
            <p14:sldId id="396"/>
            <p14:sldId id="351"/>
            <p14:sldId id="362"/>
            <p14:sldId id="363"/>
            <p14:sldId id="356"/>
            <p14:sldId id="339"/>
          </p14:sldIdLst>
        </p14:section>
        <p14:section name="backup" id="{05A31157-0A84-A34B-8837-CC020F197277}">
          <p14:sldIdLst>
            <p14:sldId id="398"/>
            <p14:sldId id="399"/>
            <p14:sldId id="315"/>
            <p14:sldId id="342"/>
            <p14:sldId id="311"/>
            <p14:sldId id="35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1B150"/>
    <a:srgbClr val="FF8080"/>
    <a:srgbClr val="FFD258"/>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55" autoAdjust="0"/>
    <p:restoredTop sz="77804" autoAdjust="0"/>
  </p:normalViewPr>
  <p:slideViewPr>
    <p:cSldViewPr>
      <p:cViewPr>
        <p:scale>
          <a:sx n="112" d="100"/>
          <a:sy n="112" d="100"/>
        </p:scale>
        <p:origin x="608" y="-6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92" d="100"/>
          <a:sy n="92" d="100"/>
        </p:scale>
        <p:origin x="3516" y="102"/>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scatterChart>
        <c:scatterStyle val="smoothMarker"/>
        <c:varyColors val="0"/>
        <c:ser>
          <c:idx val="0"/>
          <c:order val="0"/>
          <c:tx>
            <c:strRef>
              <c:f>Sheet1!$B$1</c:f>
              <c:strCache>
                <c:ptCount val="1"/>
                <c:pt idx="0">
                  <c:v>Emu Nvdimm</c:v>
                </c:pt>
              </c:strCache>
            </c:strRef>
          </c:tx>
          <c:spPr>
            <a:ln w="31750">
              <a:solidFill>
                <a:srgbClr val="0000FF"/>
              </a:solidFill>
            </a:ln>
            <a:effectLst>
              <a:outerShdw blurRad="63500" sx="102000" sy="102000" algn="ctr" rotWithShape="0">
                <a:prstClr val="black">
                  <a:alpha val="40000"/>
                </a:prstClr>
              </a:outerShdw>
            </a:effectLst>
          </c:spPr>
          <c:marker>
            <c:symbol val="none"/>
          </c:marker>
          <c:xVal>
            <c:numRef>
              <c:f>Sheet1!$A$2:$A$6</c:f>
              <c:numCache>
                <c:formatCode>General</c:formatCode>
                <c:ptCount val="5"/>
                <c:pt idx="0" formatCode="0.00_ ">
                  <c:v>4.0</c:v>
                </c:pt>
                <c:pt idx="1">
                  <c:v>16.0</c:v>
                </c:pt>
                <c:pt idx="2">
                  <c:v>64.0</c:v>
                </c:pt>
                <c:pt idx="3">
                  <c:v>256.0</c:v>
                </c:pt>
                <c:pt idx="4">
                  <c:v>1024.0</c:v>
                </c:pt>
              </c:numCache>
            </c:numRef>
          </c:xVal>
          <c:yVal>
            <c:numRef>
              <c:f>Sheet1!$B$2:$B$6</c:f>
              <c:numCache>
                <c:formatCode>General</c:formatCode>
                <c:ptCount val="5"/>
                <c:pt idx="0">
                  <c:v>613.0</c:v>
                </c:pt>
                <c:pt idx="1">
                  <c:v>836.0</c:v>
                </c:pt>
                <c:pt idx="2">
                  <c:v>936.0</c:v>
                </c:pt>
                <c:pt idx="3">
                  <c:v>977.0</c:v>
                </c:pt>
                <c:pt idx="4">
                  <c:v>984.0</c:v>
                </c:pt>
              </c:numCache>
            </c:numRef>
          </c:yVal>
          <c:smooth val="1"/>
          <c:extLst xmlns:c16r2="http://schemas.microsoft.com/office/drawing/2015/06/chart">
            <c:ext xmlns:c16="http://schemas.microsoft.com/office/drawing/2014/chart" uri="{C3380CC4-5D6E-409C-BE32-E72D297353CC}">
              <c16:uniqueId val="{00000000-A51F-4E68-9C6B-AE99E13BA35A}"/>
            </c:ext>
          </c:extLst>
        </c:ser>
        <c:ser>
          <c:idx val="1"/>
          <c:order val="1"/>
          <c:tx>
            <c:strRef>
              <c:f>Sheet1!$C$1</c:f>
              <c:strCache>
                <c:ptCount val="1"/>
                <c:pt idx="0">
                  <c:v>Emu PCM</c:v>
                </c:pt>
              </c:strCache>
            </c:strRef>
          </c:tx>
          <c:spPr>
            <a:ln w="31750">
              <a:solidFill>
                <a:srgbClr val="FF0066"/>
              </a:solidFill>
            </a:ln>
            <a:effectLst>
              <a:outerShdw blurRad="63500" sx="102000" sy="102000" algn="ctr" rotWithShape="0">
                <a:prstClr val="black">
                  <a:alpha val="40000"/>
                </a:prstClr>
              </a:outerShdw>
            </a:effectLst>
          </c:spPr>
          <c:marker>
            <c:symbol val="none"/>
          </c:marker>
          <c:xVal>
            <c:numRef>
              <c:f>Sheet1!$A$2:$A$6</c:f>
              <c:numCache>
                <c:formatCode>General</c:formatCode>
                <c:ptCount val="5"/>
                <c:pt idx="0" formatCode="0.00_ ">
                  <c:v>4.0</c:v>
                </c:pt>
                <c:pt idx="1">
                  <c:v>16.0</c:v>
                </c:pt>
                <c:pt idx="2">
                  <c:v>64.0</c:v>
                </c:pt>
                <c:pt idx="3">
                  <c:v>256.0</c:v>
                </c:pt>
                <c:pt idx="4">
                  <c:v>1024.0</c:v>
                </c:pt>
              </c:numCache>
            </c:numRef>
          </c:xVal>
          <c:yVal>
            <c:numRef>
              <c:f>Sheet1!$C$2:$C$6</c:f>
              <c:numCache>
                <c:formatCode>General</c:formatCode>
                <c:ptCount val="5"/>
                <c:pt idx="0">
                  <c:v>127.0</c:v>
                </c:pt>
                <c:pt idx="1">
                  <c:v>136.0</c:v>
                </c:pt>
                <c:pt idx="2">
                  <c:v>139.0</c:v>
                </c:pt>
                <c:pt idx="3">
                  <c:v>140.0</c:v>
                </c:pt>
                <c:pt idx="4">
                  <c:v>139.0</c:v>
                </c:pt>
              </c:numCache>
            </c:numRef>
          </c:yVal>
          <c:smooth val="1"/>
          <c:extLst xmlns:c16r2="http://schemas.microsoft.com/office/drawing/2015/06/chart">
            <c:ext xmlns:c16="http://schemas.microsoft.com/office/drawing/2014/chart" uri="{C3380CC4-5D6E-409C-BE32-E72D297353CC}">
              <c16:uniqueId val="{00000001-A51F-4E68-9C6B-AE99E13BA35A}"/>
            </c:ext>
          </c:extLst>
        </c:ser>
        <c:dLbls>
          <c:showLegendKey val="0"/>
          <c:showVal val="0"/>
          <c:showCatName val="0"/>
          <c:showSerName val="0"/>
          <c:showPercent val="0"/>
          <c:showBubbleSize val="0"/>
        </c:dLbls>
        <c:axId val="2131598736"/>
        <c:axId val="2137122704"/>
      </c:scatterChart>
      <c:valAx>
        <c:axId val="2131598736"/>
        <c:scaling>
          <c:orientation val="minMax"/>
          <c:max val="1024.0"/>
          <c:min val="0.0"/>
        </c:scaling>
        <c:delete val="0"/>
        <c:axPos val="b"/>
        <c:title>
          <c:tx>
            <c:rich>
              <a:bodyPr/>
              <a:lstStyle/>
              <a:p>
                <a:pPr>
                  <a:defRPr sz="2000">
                    <a:solidFill>
                      <a:schemeClr val="tx1">
                        <a:lumMod val="50000"/>
                        <a:lumOff val="50000"/>
                      </a:schemeClr>
                    </a:solidFill>
                  </a:defRPr>
                </a:pPr>
                <a:r>
                  <a:rPr lang="en-US" altLang="zh-CN" sz="2000" b="0" dirty="0" err="1" smtClean="0">
                    <a:solidFill>
                      <a:schemeClr val="tx1">
                        <a:lumMod val="50000"/>
                        <a:lumOff val="50000"/>
                      </a:schemeClr>
                    </a:solidFill>
                  </a:rPr>
                  <a:t>bs</a:t>
                </a:r>
                <a:r>
                  <a:rPr lang="en-US" altLang="zh-CN" sz="2000" b="0" dirty="0" smtClean="0">
                    <a:solidFill>
                      <a:schemeClr val="tx1">
                        <a:lumMod val="50000"/>
                        <a:lumOff val="50000"/>
                      </a:schemeClr>
                    </a:solidFill>
                  </a:rPr>
                  <a:t>(kb)</a:t>
                </a:r>
                <a:endParaRPr lang="en-US" altLang="zh-CN" sz="2000" b="0" dirty="0">
                  <a:solidFill>
                    <a:schemeClr val="tx1">
                      <a:lumMod val="50000"/>
                      <a:lumOff val="50000"/>
                    </a:schemeClr>
                  </a:solidFill>
                </a:endParaRPr>
              </a:p>
            </c:rich>
          </c:tx>
          <c:layout>
            <c:manualLayout>
              <c:xMode val="edge"/>
              <c:yMode val="edge"/>
              <c:x val="0.474462828970703"/>
              <c:y val="0.916227595082028"/>
            </c:manualLayout>
          </c:layout>
          <c:overlay val="0"/>
        </c:title>
        <c:numFmt formatCode="0_);[Red]\(0\)"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7122704"/>
        <c:crosses val="autoZero"/>
        <c:crossBetween val="midCat"/>
        <c:majorUnit val="128.0"/>
      </c:valAx>
      <c:valAx>
        <c:axId val="2137122704"/>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err="1" smtClean="0">
                    <a:solidFill>
                      <a:schemeClr val="tx1">
                        <a:lumMod val="50000"/>
                        <a:lumOff val="50000"/>
                      </a:schemeClr>
                    </a:solidFill>
                  </a:rPr>
                  <a:t>dd</a:t>
                </a:r>
                <a:r>
                  <a:rPr lang="en-US" altLang="en-US" sz="2200" b="0" baseline="0" dirty="0" smtClean="0">
                    <a:solidFill>
                      <a:schemeClr val="tx1">
                        <a:lumMod val="50000"/>
                        <a:lumOff val="50000"/>
                      </a:schemeClr>
                    </a:solidFill>
                  </a:rPr>
                  <a:t> Throughput (MB/s)</a:t>
                </a:r>
                <a:endParaRPr lang="en-US" altLang="en-US" sz="2200" b="0" dirty="0">
                  <a:solidFill>
                    <a:schemeClr val="tx1">
                      <a:lumMod val="50000"/>
                      <a:lumOff val="50000"/>
                    </a:schemeClr>
                  </a:solidFill>
                </a:endParaRPr>
              </a:p>
            </c:rich>
          </c:tx>
          <c:layout>
            <c:manualLayout>
              <c:xMode val="edge"/>
              <c:yMode val="edge"/>
              <c:x val="0.0099502487562189"/>
              <c:y val="0.0374767037336149"/>
            </c:manualLayout>
          </c:layout>
          <c:overlay val="0"/>
        </c:title>
        <c:numFmt formatCode="General" sourceLinked="1"/>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1598736"/>
        <c:crosses val="autoZero"/>
        <c:crossBetween val="midCat"/>
      </c:valAx>
      <c:spPr>
        <a:ln w="12700">
          <a:solidFill>
            <a:schemeClr val="tx1">
              <a:lumMod val="50000"/>
              <a:lumOff val="50000"/>
            </a:schemeClr>
          </a:solidFill>
        </a:ln>
      </c:spPr>
    </c:plotArea>
    <c:legend>
      <c:legendPos val="r"/>
      <c:layout>
        <c:manualLayout>
          <c:xMode val="edge"/>
          <c:yMode val="edge"/>
          <c:x val="0.602523987780216"/>
          <c:y val="0.0156667777654335"/>
          <c:w val="0.393384751086442"/>
          <c:h val="0.131711182277394"/>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scatterChart>
        <c:scatterStyle val="lineMarker"/>
        <c:varyColors val="0"/>
        <c:ser>
          <c:idx val="0"/>
          <c:order val="0"/>
          <c:tx>
            <c:strRef>
              <c:f>Sheet1!$B$1</c:f>
              <c:strCache>
                <c:ptCount val="1"/>
                <c:pt idx="0">
                  <c:v>HV</c:v>
                </c:pt>
              </c:strCache>
            </c:strRef>
          </c:tx>
          <c:spPr>
            <a:ln>
              <a:solidFill>
                <a:schemeClr val="tx2">
                  <a:lumMod val="60000"/>
                  <a:lumOff val="40000"/>
                </a:schemeClr>
              </a:solidFill>
            </a:ln>
          </c:spPr>
          <c:marker>
            <c:symbol val="diamond"/>
            <c:size val="11"/>
            <c:spPr>
              <a:solidFill>
                <a:schemeClr val="bg1"/>
              </a:solidFill>
              <a:ln w="31750">
                <a:solidFill>
                  <a:srgbClr val="0000FF"/>
                </a:solidFill>
              </a:ln>
              <a:effectLst>
                <a:outerShdw blurRad="63500" sx="102000" sy="102000" algn="ctr" rotWithShape="0">
                  <a:prstClr val="black">
                    <a:alpha val="40000"/>
                  </a:prstClr>
                </a:outerShdw>
              </a:effectLst>
            </c:spPr>
          </c:marker>
          <c:xVal>
            <c:numRef>
              <c:f>Sheet1!$A$2:$A$8</c:f>
              <c:numCache>
                <c:formatCode>General</c:formatCode>
                <c:ptCount val="7"/>
                <c:pt idx="0">
                  <c:v>5.095541401</c:v>
                </c:pt>
                <c:pt idx="1">
                  <c:v>10.1910828</c:v>
                </c:pt>
                <c:pt idx="2">
                  <c:v>20.38216561</c:v>
                </c:pt>
                <c:pt idx="3">
                  <c:v>40.76433121</c:v>
                </c:pt>
                <c:pt idx="4">
                  <c:v>81.52866242</c:v>
                </c:pt>
                <c:pt idx="5">
                  <c:v>122.2929936</c:v>
                </c:pt>
                <c:pt idx="6">
                  <c:v>163.0573248</c:v>
                </c:pt>
              </c:numCache>
            </c:numRef>
          </c:xVal>
          <c:yVal>
            <c:numRef>
              <c:f>Sheet1!$B$2:$B$8</c:f>
              <c:numCache>
                <c:formatCode>General</c:formatCode>
                <c:ptCount val="7"/>
                <c:pt idx="0">
                  <c:v>111.0</c:v>
                </c:pt>
                <c:pt idx="1">
                  <c:v>145.7</c:v>
                </c:pt>
                <c:pt idx="2">
                  <c:v>185.6</c:v>
                </c:pt>
                <c:pt idx="3">
                  <c:v>200.7</c:v>
                </c:pt>
                <c:pt idx="4">
                  <c:v>212.4</c:v>
                </c:pt>
                <c:pt idx="5">
                  <c:v>218.8</c:v>
                </c:pt>
                <c:pt idx="6">
                  <c:v>257.2</c:v>
                </c:pt>
              </c:numCache>
            </c:numRef>
          </c:yVal>
          <c:smooth val="0"/>
          <c:extLst xmlns:c16r2="http://schemas.microsoft.com/office/drawing/2015/06/chart">
            <c:ext xmlns:c16="http://schemas.microsoft.com/office/drawing/2014/chart" uri="{C3380CC4-5D6E-409C-BE32-E72D297353CC}">
              <c16:uniqueId val="{00000000-4D97-4CB2-B752-5D744E97BBE6}"/>
            </c:ext>
          </c:extLst>
        </c:ser>
        <c:ser>
          <c:idx val="1"/>
          <c:order val="1"/>
          <c:tx>
            <c:strRef>
              <c:f>Sheet1!$C$1</c:f>
              <c:strCache>
                <c:ptCount val="1"/>
                <c:pt idx="0">
                  <c:v>PV</c:v>
                </c:pt>
              </c:strCache>
            </c:strRef>
          </c:tx>
          <c:spPr>
            <a:ln>
              <a:solidFill>
                <a:srgbClr val="FF0000"/>
              </a:solidFill>
            </a:ln>
          </c:spPr>
          <c:marker>
            <c:symbol val="square"/>
            <c:size val="9"/>
            <c:spPr>
              <a:solidFill>
                <a:schemeClr val="bg1"/>
              </a:solidFill>
              <a:ln w="31750">
                <a:solidFill>
                  <a:srgbClr val="FF0066"/>
                </a:solidFill>
              </a:ln>
              <a:effectLst>
                <a:outerShdw blurRad="63500" sx="102000" sy="102000" algn="ctr" rotWithShape="0">
                  <a:prstClr val="black">
                    <a:alpha val="40000"/>
                  </a:prstClr>
                </a:outerShdw>
              </a:effectLst>
            </c:spPr>
          </c:marker>
          <c:xVal>
            <c:numRef>
              <c:f>Sheet1!$A$2:$A$8</c:f>
              <c:numCache>
                <c:formatCode>General</c:formatCode>
                <c:ptCount val="7"/>
                <c:pt idx="0">
                  <c:v>5.095541401</c:v>
                </c:pt>
                <c:pt idx="1">
                  <c:v>10.1910828</c:v>
                </c:pt>
                <c:pt idx="2">
                  <c:v>20.38216561</c:v>
                </c:pt>
                <c:pt idx="3">
                  <c:v>40.76433121</c:v>
                </c:pt>
                <c:pt idx="4">
                  <c:v>81.52866242</c:v>
                </c:pt>
                <c:pt idx="5">
                  <c:v>122.2929936</c:v>
                </c:pt>
                <c:pt idx="6">
                  <c:v>163.0573248</c:v>
                </c:pt>
              </c:numCache>
            </c:numRef>
          </c:xVal>
          <c:yVal>
            <c:numRef>
              <c:f>Sheet1!$C$2:$C$8</c:f>
              <c:numCache>
                <c:formatCode>General</c:formatCode>
                <c:ptCount val="7"/>
                <c:pt idx="0">
                  <c:v>232.5</c:v>
                </c:pt>
                <c:pt idx="1">
                  <c:v>235.0</c:v>
                </c:pt>
                <c:pt idx="2">
                  <c:v>231.3</c:v>
                </c:pt>
                <c:pt idx="3">
                  <c:v>276.1</c:v>
                </c:pt>
                <c:pt idx="4">
                  <c:v>277.5</c:v>
                </c:pt>
                <c:pt idx="5">
                  <c:v>274.2</c:v>
                </c:pt>
                <c:pt idx="6">
                  <c:v>279.6</c:v>
                </c:pt>
              </c:numCache>
            </c:numRef>
          </c:yVal>
          <c:smooth val="0"/>
          <c:extLst xmlns:c16r2="http://schemas.microsoft.com/office/drawing/2015/06/chart">
            <c:ext xmlns:c16="http://schemas.microsoft.com/office/drawing/2014/chart" uri="{C3380CC4-5D6E-409C-BE32-E72D297353CC}">
              <c16:uniqueId val="{00000001-4D97-4CB2-B752-5D744E97BBE6}"/>
            </c:ext>
          </c:extLst>
        </c:ser>
        <c:dLbls>
          <c:showLegendKey val="0"/>
          <c:showVal val="0"/>
          <c:showCatName val="0"/>
          <c:showSerName val="0"/>
          <c:showPercent val="0"/>
          <c:showBubbleSize val="0"/>
        </c:dLbls>
        <c:axId val="2136456416"/>
        <c:axId val="2136800608"/>
      </c:scatterChart>
      <c:valAx>
        <c:axId val="2136456416"/>
        <c:scaling>
          <c:orientation val="minMax"/>
          <c:max val="125.0"/>
          <c:min val="0.0"/>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PM Size(%)</a:t>
                </a:r>
                <a:endParaRPr lang="en-US" altLang="zh-CN" sz="2000" b="0" dirty="0">
                  <a:solidFill>
                    <a:schemeClr val="tx1">
                      <a:lumMod val="50000"/>
                      <a:lumOff val="50000"/>
                    </a:schemeClr>
                  </a:solidFill>
                </a:endParaRPr>
              </a:p>
            </c:rich>
          </c:tx>
          <c:layout>
            <c:manualLayout>
              <c:xMode val="edge"/>
              <c:yMode val="edge"/>
              <c:x val="0.474462828970703"/>
              <c:y val="0.916227595082028"/>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6800608"/>
        <c:crosses val="autoZero"/>
        <c:crossBetween val="midCat"/>
        <c:majorUnit val="20.0"/>
      </c:valAx>
      <c:valAx>
        <c:axId val="2136800608"/>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(MB/s)</a:t>
                </a:r>
                <a:endParaRPr lang="en-US" altLang="en-US" sz="2200" b="0" dirty="0">
                  <a:solidFill>
                    <a:schemeClr val="tx1">
                      <a:lumMod val="50000"/>
                      <a:lumOff val="50000"/>
                    </a:schemeClr>
                  </a:solidFill>
                </a:endParaRPr>
              </a:p>
            </c:rich>
          </c:tx>
          <c:layout>
            <c:manualLayout>
              <c:xMode val="edge"/>
              <c:yMode val="edge"/>
              <c:x val="0.00995019447870221"/>
              <c:y val="0.136902230792685"/>
            </c:manualLayout>
          </c:layout>
          <c:overlay val="0"/>
        </c:title>
        <c:numFmt formatCode="General" sourceLinked="1"/>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6456416"/>
        <c:crosses val="autoZero"/>
        <c:crossBetween val="midCat"/>
      </c:valAx>
      <c:spPr>
        <a:ln w="12700">
          <a:solidFill>
            <a:schemeClr val="tx1">
              <a:lumMod val="50000"/>
              <a:lumOff val="50000"/>
            </a:schemeClr>
          </a:solidFill>
        </a:ln>
      </c:spPr>
    </c:plotArea>
    <c:legend>
      <c:legendPos val="r"/>
      <c:layout>
        <c:manualLayout>
          <c:xMode val="edge"/>
          <c:yMode val="edge"/>
          <c:x val="0.600515921955539"/>
          <c:y val="0.00258453031389322"/>
          <c:w val="0.393384751086442"/>
          <c:h val="0.104404102241689"/>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scatterChart>
        <c:scatterStyle val="lineMarker"/>
        <c:varyColors val="0"/>
        <c:ser>
          <c:idx val="0"/>
          <c:order val="0"/>
          <c:tx>
            <c:strRef>
              <c:f>Sheet1!$B$1</c:f>
              <c:strCache>
                <c:ptCount val="1"/>
                <c:pt idx="0">
                  <c:v>HV</c:v>
                </c:pt>
              </c:strCache>
            </c:strRef>
          </c:tx>
          <c:spPr>
            <a:ln>
              <a:solidFill>
                <a:schemeClr val="tx2">
                  <a:lumMod val="60000"/>
                  <a:lumOff val="40000"/>
                </a:schemeClr>
              </a:solidFill>
            </a:ln>
          </c:spPr>
          <c:marker>
            <c:symbol val="diamond"/>
            <c:size val="11"/>
            <c:spPr>
              <a:solidFill>
                <a:schemeClr val="bg1"/>
              </a:solidFill>
              <a:ln w="31750">
                <a:solidFill>
                  <a:srgbClr val="0000FF"/>
                </a:solidFill>
              </a:ln>
              <a:effectLst>
                <a:outerShdw blurRad="63500" sx="102000" sy="102000" algn="ctr" rotWithShape="0">
                  <a:prstClr val="black">
                    <a:alpha val="40000"/>
                  </a:prstClr>
                </a:outerShdw>
              </a:effectLst>
            </c:spPr>
          </c:marker>
          <c:xVal>
            <c:numRef>
              <c:f>Sheet1!$A$2:$A$7</c:f>
              <c:numCache>
                <c:formatCode>General</c:formatCode>
                <c:ptCount val="6"/>
                <c:pt idx="0">
                  <c:v>5.1</c:v>
                </c:pt>
                <c:pt idx="1">
                  <c:v>10.2</c:v>
                </c:pt>
                <c:pt idx="2">
                  <c:v>20.4</c:v>
                </c:pt>
                <c:pt idx="3">
                  <c:v>40.8</c:v>
                </c:pt>
                <c:pt idx="4">
                  <c:v>81.5</c:v>
                </c:pt>
                <c:pt idx="5">
                  <c:v>123.0</c:v>
                </c:pt>
              </c:numCache>
            </c:numRef>
          </c:xVal>
          <c:yVal>
            <c:numRef>
              <c:f>Sheet1!$B$2:$B$7</c:f>
              <c:numCache>
                <c:formatCode>General</c:formatCode>
                <c:ptCount val="6"/>
                <c:pt idx="0" formatCode="0.00_ ">
                  <c:v>201.5</c:v>
                </c:pt>
                <c:pt idx="1">
                  <c:v>284.5</c:v>
                </c:pt>
                <c:pt idx="2">
                  <c:v>344.2</c:v>
                </c:pt>
                <c:pt idx="3">
                  <c:v>378.9</c:v>
                </c:pt>
                <c:pt idx="4">
                  <c:v>391.3</c:v>
                </c:pt>
                <c:pt idx="5">
                  <c:v>410.9</c:v>
                </c:pt>
              </c:numCache>
            </c:numRef>
          </c:yVal>
          <c:smooth val="0"/>
          <c:extLst xmlns:c16r2="http://schemas.microsoft.com/office/drawing/2015/06/chart">
            <c:ext xmlns:c16="http://schemas.microsoft.com/office/drawing/2014/chart" uri="{C3380CC4-5D6E-409C-BE32-E72D297353CC}">
              <c16:uniqueId val="{00000000-4DD0-4DAD-99BA-BBCB771482F3}"/>
            </c:ext>
          </c:extLst>
        </c:ser>
        <c:ser>
          <c:idx val="1"/>
          <c:order val="1"/>
          <c:tx>
            <c:strRef>
              <c:f>Sheet1!$C$1</c:f>
              <c:strCache>
                <c:ptCount val="1"/>
                <c:pt idx="0">
                  <c:v>PV</c:v>
                </c:pt>
              </c:strCache>
            </c:strRef>
          </c:tx>
          <c:spPr>
            <a:ln>
              <a:solidFill>
                <a:srgbClr val="FF0000"/>
              </a:solidFill>
            </a:ln>
          </c:spPr>
          <c:marker>
            <c:symbol val="square"/>
            <c:size val="9"/>
            <c:spPr>
              <a:solidFill>
                <a:schemeClr val="bg1"/>
              </a:solidFill>
              <a:ln w="31750">
                <a:solidFill>
                  <a:srgbClr val="FF0066"/>
                </a:solidFill>
              </a:ln>
              <a:effectLst>
                <a:outerShdw blurRad="63500" sx="102000" sy="102000" algn="ctr" rotWithShape="0">
                  <a:prstClr val="black">
                    <a:alpha val="40000"/>
                  </a:prstClr>
                </a:outerShdw>
              </a:effectLst>
            </c:spPr>
          </c:marker>
          <c:xVal>
            <c:numRef>
              <c:f>Sheet1!$A$2:$A$7</c:f>
              <c:numCache>
                <c:formatCode>General</c:formatCode>
                <c:ptCount val="6"/>
                <c:pt idx="0">
                  <c:v>5.1</c:v>
                </c:pt>
                <c:pt idx="1">
                  <c:v>10.2</c:v>
                </c:pt>
                <c:pt idx="2">
                  <c:v>20.4</c:v>
                </c:pt>
                <c:pt idx="3">
                  <c:v>40.8</c:v>
                </c:pt>
                <c:pt idx="4">
                  <c:v>81.5</c:v>
                </c:pt>
                <c:pt idx="5">
                  <c:v>123.0</c:v>
                </c:pt>
              </c:numCache>
            </c:numRef>
          </c:xVal>
          <c:yVal>
            <c:numRef>
              <c:f>Sheet1!$C$2:$C$7</c:f>
              <c:numCache>
                <c:formatCode>General</c:formatCode>
                <c:ptCount val="6"/>
                <c:pt idx="0" formatCode="0.00_ ">
                  <c:v>339.1</c:v>
                </c:pt>
                <c:pt idx="1">
                  <c:v>338.1</c:v>
                </c:pt>
                <c:pt idx="2">
                  <c:v>335.8</c:v>
                </c:pt>
                <c:pt idx="3">
                  <c:v>415.9</c:v>
                </c:pt>
                <c:pt idx="4">
                  <c:v>421.9</c:v>
                </c:pt>
                <c:pt idx="5">
                  <c:v>437.7</c:v>
                </c:pt>
              </c:numCache>
            </c:numRef>
          </c:yVal>
          <c:smooth val="0"/>
          <c:extLst xmlns:c16r2="http://schemas.microsoft.com/office/drawing/2015/06/chart">
            <c:ext xmlns:c16="http://schemas.microsoft.com/office/drawing/2014/chart" uri="{C3380CC4-5D6E-409C-BE32-E72D297353CC}">
              <c16:uniqueId val="{00000001-4DD0-4DAD-99BA-BBCB771482F3}"/>
            </c:ext>
          </c:extLst>
        </c:ser>
        <c:dLbls>
          <c:showLegendKey val="0"/>
          <c:showVal val="0"/>
          <c:showCatName val="0"/>
          <c:showSerName val="0"/>
          <c:showPercent val="0"/>
          <c:showBubbleSize val="0"/>
        </c:dLbls>
        <c:axId val="2141582816"/>
        <c:axId val="2141479600"/>
      </c:scatterChart>
      <c:valAx>
        <c:axId val="2141582816"/>
        <c:scaling>
          <c:orientation val="minMax"/>
          <c:max val="125.0"/>
          <c:min val="0.0"/>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PM Size(%)</a:t>
                </a:r>
                <a:endParaRPr lang="en-US" altLang="zh-CN" sz="2000" b="0" dirty="0">
                  <a:solidFill>
                    <a:schemeClr val="tx1">
                      <a:lumMod val="50000"/>
                      <a:lumOff val="50000"/>
                    </a:schemeClr>
                  </a:solidFill>
                </a:endParaRPr>
              </a:p>
            </c:rich>
          </c:tx>
          <c:layout>
            <c:manualLayout>
              <c:xMode val="edge"/>
              <c:yMode val="edge"/>
              <c:x val="0.474462828970703"/>
              <c:y val="0.916227595082028"/>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41479600"/>
        <c:crosses val="autoZero"/>
        <c:crossBetween val="midCat"/>
        <c:majorUnit val="20.0"/>
      </c:valAx>
      <c:valAx>
        <c:axId val="2141479600"/>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(MB/s)</a:t>
                </a:r>
                <a:endParaRPr lang="en-US" altLang="en-US" sz="2200" b="0" dirty="0">
                  <a:solidFill>
                    <a:schemeClr val="tx1">
                      <a:lumMod val="50000"/>
                      <a:lumOff val="50000"/>
                    </a:schemeClr>
                  </a:solidFill>
                </a:endParaRPr>
              </a:p>
            </c:rich>
          </c:tx>
          <c:layout>
            <c:manualLayout>
              <c:xMode val="edge"/>
              <c:yMode val="edge"/>
              <c:x val="0.0099501312335958"/>
              <c:y val="0.130236373756637"/>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41582816"/>
        <c:crosses val="autoZero"/>
        <c:crossBetween val="midCat"/>
        <c:majorUnit val="100.0"/>
      </c:valAx>
      <c:spPr>
        <a:ln w="12700">
          <a:solidFill>
            <a:schemeClr val="tx1">
              <a:lumMod val="50000"/>
              <a:lumOff val="50000"/>
            </a:schemeClr>
          </a:solidFill>
        </a:ln>
      </c:spPr>
    </c:plotArea>
    <c:legend>
      <c:legendPos val="r"/>
      <c:layout>
        <c:manualLayout>
          <c:xMode val="edge"/>
          <c:yMode val="edge"/>
          <c:x val="0.600515921955539"/>
          <c:y val="0.00258453031389322"/>
          <c:w val="0.393384751086442"/>
          <c:h val="0.104404102241689"/>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scatterChart>
        <c:scatterStyle val="lineMarker"/>
        <c:varyColors val="0"/>
        <c:ser>
          <c:idx val="0"/>
          <c:order val="0"/>
          <c:tx>
            <c:strRef>
              <c:f>Sheet1!$B$1</c:f>
              <c:strCache>
                <c:ptCount val="1"/>
                <c:pt idx="0">
                  <c:v>HV</c:v>
                </c:pt>
              </c:strCache>
            </c:strRef>
          </c:tx>
          <c:spPr>
            <a:ln>
              <a:solidFill>
                <a:schemeClr val="tx2">
                  <a:lumMod val="60000"/>
                  <a:lumOff val="40000"/>
                </a:schemeClr>
              </a:solidFill>
            </a:ln>
          </c:spPr>
          <c:marker>
            <c:symbol val="diamond"/>
            <c:size val="11"/>
            <c:spPr>
              <a:solidFill>
                <a:schemeClr val="bg1"/>
              </a:solidFill>
              <a:ln w="31750">
                <a:solidFill>
                  <a:srgbClr val="0000FF"/>
                </a:solidFill>
              </a:ln>
              <a:effectLst>
                <a:outerShdw blurRad="63500" sx="102000" sy="102000" algn="ctr" rotWithShape="0">
                  <a:prstClr val="black">
                    <a:alpha val="40000"/>
                  </a:prstClr>
                </a:outerShdw>
              </a:effectLst>
            </c:spPr>
          </c:marker>
          <c:xVal>
            <c:numRef>
              <c:f>Sheet1!$A$2:$A$7</c:f>
              <c:numCache>
                <c:formatCode>General</c:formatCode>
                <c:ptCount val="6"/>
                <c:pt idx="0">
                  <c:v>4.968944098999996</c:v>
                </c:pt>
                <c:pt idx="1">
                  <c:v>9.937888199</c:v>
                </c:pt>
                <c:pt idx="2">
                  <c:v>19.8757764</c:v>
                </c:pt>
                <c:pt idx="3">
                  <c:v>39.7515528</c:v>
                </c:pt>
                <c:pt idx="4">
                  <c:v>79.50310559</c:v>
                </c:pt>
                <c:pt idx="5">
                  <c:v>159.0062112</c:v>
                </c:pt>
              </c:numCache>
            </c:numRef>
          </c:xVal>
          <c:yVal>
            <c:numRef>
              <c:f>Sheet1!$B$2:$B$7</c:f>
              <c:numCache>
                <c:formatCode>General</c:formatCode>
                <c:ptCount val="6"/>
                <c:pt idx="0">
                  <c:v>0.4</c:v>
                </c:pt>
                <c:pt idx="1">
                  <c:v>2.1</c:v>
                </c:pt>
                <c:pt idx="2">
                  <c:v>6.7</c:v>
                </c:pt>
                <c:pt idx="3">
                  <c:v>15.6</c:v>
                </c:pt>
                <c:pt idx="4">
                  <c:v>20.3</c:v>
                </c:pt>
                <c:pt idx="5">
                  <c:v>24.6</c:v>
                </c:pt>
              </c:numCache>
            </c:numRef>
          </c:yVal>
          <c:smooth val="0"/>
          <c:extLst xmlns:c16r2="http://schemas.microsoft.com/office/drawing/2015/06/chart">
            <c:ext xmlns:c16="http://schemas.microsoft.com/office/drawing/2014/chart" uri="{C3380CC4-5D6E-409C-BE32-E72D297353CC}">
              <c16:uniqueId val="{00000000-5D87-4FF3-9C9F-64EF97DDD667}"/>
            </c:ext>
          </c:extLst>
        </c:ser>
        <c:ser>
          <c:idx val="1"/>
          <c:order val="1"/>
          <c:tx>
            <c:strRef>
              <c:f>Sheet1!$C$1</c:f>
              <c:strCache>
                <c:ptCount val="1"/>
                <c:pt idx="0">
                  <c:v>PV</c:v>
                </c:pt>
              </c:strCache>
            </c:strRef>
          </c:tx>
          <c:spPr>
            <a:ln>
              <a:solidFill>
                <a:srgbClr val="FF0000"/>
              </a:solidFill>
            </a:ln>
          </c:spPr>
          <c:marker>
            <c:symbol val="square"/>
            <c:size val="9"/>
            <c:spPr>
              <a:solidFill>
                <a:schemeClr val="bg1"/>
              </a:solidFill>
              <a:ln w="31750">
                <a:solidFill>
                  <a:srgbClr val="FF0066"/>
                </a:solidFill>
              </a:ln>
              <a:effectLst>
                <a:outerShdw blurRad="63500" sx="102000" sy="102000" algn="ctr" rotWithShape="0">
                  <a:prstClr val="black">
                    <a:alpha val="40000"/>
                  </a:prstClr>
                </a:outerShdw>
              </a:effectLst>
            </c:spPr>
          </c:marker>
          <c:xVal>
            <c:numRef>
              <c:f>Sheet1!$A$2:$A$7</c:f>
              <c:numCache>
                <c:formatCode>General</c:formatCode>
                <c:ptCount val="6"/>
                <c:pt idx="0">
                  <c:v>4.968944098999996</c:v>
                </c:pt>
                <c:pt idx="1">
                  <c:v>9.937888199</c:v>
                </c:pt>
                <c:pt idx="2">
                  <c:v>19.8757764</c:v>
                </c:pt>
                <c:pt idx="3">
                  <c:v>39.7515528</c:v>
                </c:pt>
                <c:pt idx="4">
                  <c:v>79.50310559</c:v>
                </c:pt>
                <c:pt idx="5">
                  <c:v>159.0062112</c:v>
                </c:pt>
              </c:numCache>
            </c:numRef>
          </c:xVal>
          <c:yVal>
            <c:numRef>
              <c:f>Sheet1!$C$2:$C$7</c:f>
              <c:numCache>
                <c:formatCode>General</c:formatCode>
                <c:ptCount val="6"/>
                <c:pt idx="0">
                  <c:v>10.0</c:v>
                </c:pt>
                <c:pt idx="1">
                  <c:v>27.0</c:v>
                </c:pt>
                <c:pt idx="2">
                  <c:v>29.2</c:v>
                </c:pt>
                <c:pt idx="3">
                  <c:v>31.0</c:v>
                </c:pt>
                <c:pt idx="4">
                  <c:v>31.6</c:v>
                </c:pt>
                <c:pt idx="5">
                  <c:v>32.3</c:v>
                </c:pt>
              </c:numCache>
            </c:numRef>
          </c:yVal>
          <c:smooth val="0"/>
          <c:extLst xmlns:c16r2="http://schemas.microsoft.com/office/drawing/2015/06/chart">
            <c:ext xmlns:c16="http://schemas.microsoft.com/office/drawing/2014/chart" uri="{C3380CC4-5D6E-409C-BE32-E72D297353CC}">
              <c16:uniqueId val="{00000001-5D87-4FF3-9C9F-64EF97DDD667}"/>
            </c:ext>
          </c:extLst>
        </c:ser>
        <c:dLbls>
          <c:showLegendKey val="0"/>
          <c:showVal val="0"/>
          <c:showCatName val="0"/>
          <c:showSerName val="0"/>
          <c:showPercent val="0"/>
          <c:showBubbleSize val="0"/>
        </c:dLbls>
        <c:axId val="2132822800"/>
        <c:axId val="2141576432"/>
      </c:scatterChart>
      <c:valAx>
        <c:axId val="2132822800"/>
        <c:scaling>
          <c:orientation val="minMax"/>
          <c:max val="125.0"/>
          <c:min val="0.0"/>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PM Size(%)</a:t>
                </a:r>
                <a:endParaRPr lang="en-US" altLang="zh-CN" sz="2000" b="0" dirty="0">
                  <a:solidFill>
                    <a:schemeClr val="tx1">
                      <a:lumMod val="50000"/>
                      <a:lumOff val="50000"/>
                    </a:schemeClr>
                  </a:solidFill>
                </a:endParaRPr>
              </a:p>
            </c:rich>
          </c:tx>
          <c:layout>
            <c:manualLayout>
              <c:xMode val="edge"/>
              <c:yMode val="edge"/>
              <c:x val="0.394105736782902"/>
              <c:y val="0.915388162951576"/>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41576432"/>
        <c:crosses val="autoZero"/>
        <c:crossBetween val="midCat"/>
        <c:majorUnit val="20.0"/>
      </c:valAx>
      <c:valAx>
        <c:axId val="2141576432"/>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(MB/s)</a:t>
                </a:r>
                <a:endParaRPr lang="en-US" altLang="en-US" sz="2200" b="0" dirty="0">
                  <a:solidFill>
                    <a:schemeClr val="tx1">
                      <a:lumMod val="50000"/>
                      <a:lumOff val="50000"/>
                    </a:schemeClr>
                  </a:solidFill>
                </a:endParaRPr>
              </a:p>
            </c:rich>
          </c:tx>
          <c:layout>
            <c:manualLayout>
              <c:xMode val="edge"/>
              <c:yMode val="edge"/>
              <c:x val="0.00995019447870221"/>
              <c:y val="0.136902230792685"/>
            </c:manualLayout>
          </c:layout>
          <c:overlay val="0"/>
        </c:title>
        <c:numFmt formatCode="General" sourceLinked="1"/>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2822800"/>
        <c:crosses val="autoZero"/>
        <c:crossBetween val="midCat"/>
      </c:valAx>
      <c:spPr>
        <a:ln w="12700">
          <a:solidFill>
            <a:schemeClr val="tx1">
              <a:lumMod val="50000"/>
              <a:lumOff val="50000"/>
            </a:schemeClr>
          </a:solidFill>
        </a:ln>
      </c:spPr>
    </c:plotArea>
    <c:legend>
      <c:legendPos val="r"/>
      <c:layout>
        <c:manualLayout>
          <c:xMode val="edge"/>
          <c:yMode val="edge"/>
          <c:x val="0.600515921955539"/>
          <c:y val="0.00258453031389322"/>
          <c:w val="0.393384751086442"/>
          <c:h val="0.104404102241689"/>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3358856500293"/>
          <c:y val="0.0636821603155205"/>
          <c:w val="0.703464417304746"/>
          <c:h val="0.763664063367959"/>
        </c:manualLayout>
      </c:layout>
      <c:scatterChart>
        <c:scatterStyle val="lineMarker"/>
        <c:varyColors val="0"/>
        <c:ser>
          <c:idx val="0"/>
          <c:order val="0"/>
          <c:tx>
            <c:strRef>
              <c:f>Sheet1!$B$1</c:f>
              <c:strCache>
                <c:ptCount val="1"/>
                <c:pt idx="0">
                  <c:v>HV</c:v>
                </c:pt>
              </c:strCache>
            </c:strRef>
          </c:tx>
          <c:spPr>
            <a:ln>
              <a:solidFill>
                <a:schemeClr val="tx2">
                  <a:lumMod val="60000"/>
                  <a:lumOff val="40000"/>
                </a:schemeClr>
              </a:solidFill>
            </a:ln>
          </c:spPr>
          <c:marker>
            <c:symbol val="diamond"/>
            <c:size val="11"/>
            <c:spPr>
              <a:solidFill>
                <a:schemeClr val="bg1"/>
              </a:solidFill>
              <a:ln w="31750">
                <a:solidFill>
                  <a:srgbClr val="0000FF"/>
                </a:solidFill>
              </a:ln>
              <a:effectLst>
                <a:outerShdw blurRad="63500" sx="102000" sy="102000" algn="ctr" rotWithShape="0">
                  <a:prstClr val="black">
                    <a:alpha val="40000"/>
                  </a:prstClr>
                </a:outerShdw>
              </a:effectLst>
            </c:spPr>
          </c:marker>
          <c:xVal>
            <c:numRef>
              <c:f>Sheet1!$A$2:$A$8</c:f>
              <c:numCache>
                <c:formatCode>General</c:formatCode>
                <c:ptCount val="7"/>
                <c:pt idx="0">
                  <c:v>4.968944098999996</c:v>
                </c:pt>
                <c:pt idx="1">
                  <c:v>9.937888199</c:v>
                </c:pt>
                <c:pt idx="2">
                  <c:v>19.8757764</c:v>
                </c:pt>
                <c:pt idx="3">
                  <c:v>39.7515528</c:v>
                </c:pt>
                <c:pt idx="4">
                  <c:v>79.50310559</c:v>
                </c:pt>
                <c:pt idx="5">
                  <c:v>159.0062112</c:v>
                </c:pt>
                <c:pt idx="6">
                  <c:v>318.0124224</c:v>
                </c:pt>
              </c:numCache>
            </c:numRef>
          </c:xVal>
          <c:yVal>
            <c:numRef>
              <c:f>Sheet1!$B$2:$B$8</c:f>
              <c:numCache>
                <c:formatCode>General</c:formatCode>
                <c:ptCount val="7"/>
                <c:pt idx="0">
                  <c:v>1.1</c:v>
                </c:pt>
                <c:pt idx="1">
                  <c:v>3.0</c:v>
                </c:pt>
                <c:pt idx="2">
                  <c:v>52.8</c:v>
                </c:pt>
                <c:pt idx="3">
                  <c:v>74.9</c:v>
                </c:pt>
                <c:pt idx="4">
                  <c:v>77.7</c:v>
                </c:pt>
                <c:pt idx="5">
                  <c:v>78.9</c:v>
                </c:pt>
                <c:pt idx="6">
                  <c:v>79.1</c:v>
                </c:pt>
              </c:numCache>
            </c:numRef>
          </c:yVal>
          <c:smooth val="0"/>
          <c:extLst xmlns:c16r2="http://schemas.microsoft.com/office/drawing/2015/06/chart">
            <c:ext xmlns:c16="http://schemas.microsoft.com/office/drawing/2014/chart" uri="{C3380CC4-5D6E-409C-BE32-E72D297353CC}">
              <c16:uniqueId val="{00000000-394B-4910-9E20-81E870D655AC}"/>
            </c:ext>
          </c:extLst>
        </c:ser>
        <c:ser>
          <c:idx val="1"/>
          <c:order val="1"/>
          <c:tx>
            <c:strRef>
              <c:f>Sheet1!$C$1</c:f>
              <c:strCache>
                <c:ptCount val="1"/>
                <c:pt idx="0">
                  <c:v>PV</c:v>
                </c:pt>
              </c:strCache>
            </c:strRef>
          </c:tx>
          <c:spPr>
            <a:ln>
              <a:solidFill>
                <a:srgbClr val="FF0000"/>
              </a:solidFill>
            </a:ln>
          </c:spPr>
          <c:marker>
            <c:symbol val="square"/>
            <c:size val="9"/>
            <c:spPr>
              <a:solidFill>
                <a:schemeClr val="bg1"/>
              </a:solidFill>
              <a:ln w="31750">
                <a:solidFill>
                  <a:srgbClr val="FF0066"/>
                </a:solidFill>
              </a:ln>
              <a:effectLst>
                <a:outerShdw blurRad="63500" sx="102000" sy="102000" algn="ctr" rotWithShape="0">
                  <a:prstClr val="black">
                    <a:alpha val="40000"/>
                  </a:prstClr>
                </a:outerShdw>
              </a:effectLst>
            </c:spPr>
          </c:marker>
          <c:xVal>
            <c:numRef>
              <c:f>Sheet1!$A$2:$A$8</c:f>
              <c:numCache>
                <c:formatCode>General</c:formatCode>
                <c:ptCount val="7"/>
                <c:pt idx="0">
                  <c:v>4.968944098999996</c:v>
                </c:pt>
                <c:pt idx="1">
                  <c:v>9.937888199</c:v>
                </c:pt>
                <c:pt idx="2">
                  <c:v>19.8757764</c:v>
                </c:pt>
                <c:pt idx="3">
                  <c:v>39.7515528</c:v>
                </c:pt>
                <c:pt idx="4">
                  <c:v>79.50310559</c:v>
                </c:pt>
                <c:pt idx="5">
                  <c:v>159.0062112</c:v>
                </c:pt>
                <c:pt idx="6">
                  <c:v>318.0124224</c:v>
                </c:pt>
              </c:numCache>
            </c:numRef>
          </c:xVal>
          <c:yVal>
            <c:numRef>
              <c:f>Sheet1!$C$2:$C$8</c:f>
              <c:numCache>
                <c:formatCode>General</c:formatCode>
                <c:ptCount val="7"/>
                <c:pt idx="0">
                  <c:v>10.7</c:v>
                </c:pt>
                <c:pt idx="1">
                  <c:v>15.8</c:v>
                </c:pt>
                <c:pt idx="2">
                  <c:v>27.3</c:v>
                </c:pt>
                <c:pt idx="3">
                  <c:v>48.1</c:v>
                </c:pt>
                <c:pt idx="4">
                  <c:v>70.9</c:v>
                </c:pt>
                <c:pt idx="5">
                  <c:v>79.4</c:v>
                </c:pt>
                <c:pt idx="6">
                  <c:v>80.3</c:v>
                </c:pt>
              </c:numCache>
            </c:numRef>
          </c:yVal>
          <c:smooth val="0"/>
          <c:extLst xmlns:c16r2="http://schemas.microsoft.com/office/drawing/2015/06/chart">
            <c:ext xmlns:c16="http://schemas.microsoft.com/office/drawing/2014/chart" uri="{C3380CC4-5D6E-409C-BE32-E72D297353CC}">
              <c16:uniqueId val="{00000001-394B-4910-9E20-81E870D655AC}"/>
            </c:ext>
          </c:extLst>
        </c:ser>
        <c:dLbls>
          <c:showLegendKey val="0"/>
          <c:showVal val="0"/>
          <c:showCatName val="0"/>
          <c:showSerName val="0"/>
          <c:showPercent val="0"/>
          <c:showBubbleSize val="0"/>
        </c:dLbls>
        <c:axId val="2141555984"/>
        <c:axId val="2141561248"/>
      </c:scatterChart>
      <c:valAx>
        <c:axId val="2141555984"/>
        <c:scaling>
          <c:orientation val="minMax"/>
          <c:max val="125.0"/>
          <c:min val="0.0"/>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PM Size(%)</a:t>
                </a:r>
                <a:endParaRPr lang="en-US" altLang="zh-CN" sz="2000" b="0" dirty="0">
                  <a:solidFill>
                    <a:schemeClr val="tx1">
                      <a:lumMod val="50000"/>
                      <a:lumOff val="50000"/>
                    </a:schemeClr>
                  </a:solidFill>
                </a:endParaRPr>
              </a:p>
            </c:rich>
          </c:tx>
          <c:layout>
            <c:manualLayout>
              <c:xMode val="edge"/>
              <c:yMode val="edge"/>
              <c:x val="0.394105736782902"/>
              <c:y val="0.915388162951576"/>
            </c:manualLayout>
          </c:layout>
          <c:overlay val="0"/>
        </c:title>
        <c:numFmt formatCode="0_ "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41561248"/>
        <c:crosses val="autoZero"/>
        <c:crossBetween val="midCat"/>
        <c:majorUnit val="20.0"/>
      </c:valAx>
      <c:valAx>
        <c:axId val="2141561248"/>
        <c:scaling>
          <c:orientation val="minMax"/>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(MB/s)</a:t>
                </a:r>
                <a:endParaRPr lang="en-US" altLang="en-US" sz="2200" b="0" dirty="0">
                  <a:solidFill>
                    <a:schemeClr val="tx1">
                      <a:lumMod val="50000"/>
                      <a:lumOff val="50000"/>
                    </a:schemeClr>
                  </a:solidFill>
                </a:endParaRPr>
              </a:p>
            </c:rich>
          </c:tx>
          <c:layout>
            <c:manualLayout>
              <c:xMode val="edge"/>
              <c:yMode val="edge"/>
              <c:x val="0.00995019447870221"/>
              <c:y val="0.136902230792685"/>
            </c:manualLayout>
          </c:layout>
          <c:overlay val="0"/>
        </c:title>
        <c:numFmt formatCode="General" sourceLinked="1"/>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41555984"/>
        <c:crosses val="autoZero"/>
        <c:crossBetween val="midCat"/>
      </c:valAx>
      <c:spPr>
        <a:ln w="12700">
          <a:solidFill>
            <a:schemeClr val="tx1">
              <a:lumMod val="50000"/>
              <a:lumOff val="50000"/>
            </a:schemeClr>
          </a:solidFill>
        </a:ln>
      </c:spPr>
    </c:plotArea>
    <c:legend>
      <c:legendPos val="r"/>
      <c:layout>
        <c:manualLayout>
          <c:xMode val="edge"/>
          <c:yMode val="edge"/>
          <c:x val="0.600515921955539"/>
          <c:y val="0.00258453031389322"/>
          <c:w val="0.393384751086442"/>
          <c:h val="0.104404102241689"/>
        </c:manualLayout>
      </c:layout>
      <c:overlay val="0"/>
      <c:spPr>
        <a:solidFill>
          <a:schemeClr val="bg1"/>
        </a:solidFill>
        <a:ln w="12700">
          <a:solidFill>
            <a:schemeClr val="tx1">
              <a:lumMod val="50000"/>
              <a:lumOff val="50000"/>
            </a:schemeClr>
          </a:solidFill>
        </a:ln>
        <a:effectLst>
          <a:outerShdw blurRad="63500" sx="102000" sy="102000" algn="ctr" rotWithShape="0">
            <a:prstClr val="black">
              <a:alpha val="40000"/>
            </a:prstClr>
          </a:outerShdw>
        </a:effectLst>
      </c:spPr>
      <c:txPr>
        <a:bodyPr/>
        <a:lstStyle/>
        <a:p>
          <a:pPr>
            <a:defRPr sz="1600"/>
          </a:pPr>
          <a:endParaRPr lang="en-US"/>
        </a:p>
      </c:txPr>
    </c:legend>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3358856500293"/>
          <c:y val="0.0636821603155205"/>
          <c:w val="0.703464417304746"/>
          <c:h val="0.763664063367959"/>
        </c:manualLayout>
      </c:layout>
      <c:scatterChart>
        <c:scatterStyle val="smoothMarker"/>
        <c:varyColors val="0"/>
        <c:ser>
          <c:idx val="0"/>
          <c:order val="0"/>
          <c:tx>
            <c:strRef>
              <c:f>Sheet1!$B$1</c:f>
              <c:strCache>
                <c:ptCount val="1"/>
                <c:pt idx="0">
                  <c:v>throughput</c:v>
                </c:pt>
              </c:strCache>
            </c:strRef>
          </c:tx>
          <c:spPr>
            <a:ln w="31750">
              <a:solidFill>
                <a:srgbClr val="0000FF"/>
              </a:solidFill>
            </a:ln>
            <a:effectLst>
              <a:outerShdw blurRad="63500" sx="102000" sy="102000" algn="ctr" rotWithShape="0">
                <a:prstClr val="black">
                  <a:alpha val="40000"/>
                </a:prstClr>
              </a:outerShdw>
            </a:effectLst>
          </c:spPr>
          <c:marker>
            <c:symbol val="none"/>
          </c:marker>
          <c:xVal>
            <c:numRef>
              <c:f>Sheet1!$A$2:$A$141</c:f>
              <c:numCache>
                <c:formatCode>General</c:formatCode>
                <c:ptCount val="140"/>
                <c:pt idx="0" formatCode="0.00_ ">
                  <c:v>1.0</c:v>
                </c:pt>
                <c:pt idx="1">
                  <c:v>2.0</c:v>
                </c:pt>
                <c:pt idx="2">
                  <c:v>3.0</c:v>
                </c:pt>
                <c:pt idx="3" formatCode="0.00_ ">
                  <c:v>4.0</c:v>
                </c:pt>
                <c:pt idx="4">
                  <c:v>5.0</c:v>
                </c:pt>
                <c:pt idx="5">
                  <c:v>6.0</c:v>
                </c:pt>
                <c:pt idx="6" formatCode="0.00_ ">
                  <c:v>7.0</c:v>
                </c:pt>
                <c:pt idx="7">
                  <c:v>8.0</c:v>
                </c:pt>
                <c:pt idx="8">
                  <c:v>9.0</c:v>
                </c:pt>
                <c:pt idx="9" formatCode="0.00_ ">
                  <c:v>10.0</c:v>
                </c:pt>
                <c:pt idx="10">
                  <c:v>11.0</c:v>
                </c:pt>
                <c:pt idx="11">
                  <c:v>12.0</c:v>
                </c:pt>
                <c:pt idx="12" formatCode="0.00_ ">
                  <c:v>13.0</c:v>
                </c:pt>
                <c:pt idx="13">
                  <c:v>14.0</c:v>
                </c:pt>
                <c:pt idx="14">
                  <c:v>15.0</c:v>
                </c:pt>
                <c:pt idx="15" formatCode="0.00_ ">
                  <c:v>16.0</c:v>
                </c:pt>
                <c:pt idx="16">
                  <c:v>17.0</c:v>
                </c:pt>
                <c:pt idx="17">
                  <c:v>18.0</c:v>
                </c:pt>
                <c:pt idx="18" formatCode="0.00_ ">
                  <c:v>19.0</c:v>
                </c:pt>
                <c:pt idx="19">
                  <c:v>20.0</c:v>
                </c:pt>
                <c:pt idx="20">
                  <c:v>21.0</c:v>
                </c:pt>
                <c:pt idx="21" formatCode="0.00_ ">
                  <c:v>22.0</c:v>
                </c:pt>
                <c:pt idx="22">
                  <c:v>23.0</c:v>
                </c:pt>
                <c:pt idx="23">
                  <c:v>24.0</c:v>
                </c:pt>
                <c:pt idx="24" formatCode="0.00_ ">
                  <c:v>25.0</c:v>
                </c:pt>
                <c:pt idx="25">
                  <c:v>26.0</c:v>
                </c:pt>
                <c:pt idx="26">
                  <c:v>27.0</c:v>
                </c:pt>
                <c:pt idx="27" formatCode="0.00_ ">
                  <c:v>28.0</c:v>
                </c:pt>
                <c:pt idx="28">
                  <c:v>29.0</c:v>
                </c:pt>
                <c:pt idx="29">
                  <c:v>30.0</c:v>
                </c:pt>
                <c:pt idx="30" formatCode="0.00_ ">
                  <c:v>31.0</c:v>
                </c:pt>
                <c:pt idx="31">
                  <c:v>32.0</c:v>
                </c:pt>
                <c:pt idx="32">
                  <c:v>33.0</c:v>
                </c:pt>
                <c:pt idx="33" formatCode="0.00_ ">
                  <c:v>34.0</c:v>
                </c:pt>
                <c:pt idx="34">
                  <c:v>35.0</c:v>
                </c:pt>
                <c:pt idx="35">
                  <c:v>36.0</c:v>
                </c:pt>
                <c:pt idx="36" formatCode="0.00_ ">
                  <c:v>37.0</c:v>
                </c:pt>
                <c:pt idx="37">
                  <c:v>38.0</c:v>
                </c:pt>
                <c:pt idx="38">
                  <c:v>39.0</c:v>
                </c:pt>
                <c:pt idx="39" formatCode="0.00_ ">
                  <c:v>40.0</c:v>
                </c:pt>
                <c:pt idx="40">
                  <c:v>41.0</c:v>
                </c:pt>
                <c:pt idx="41">
                  <c:v>42.0</c:v>
                </c:pt>
                <c:pt idx="42" formatCode="0.00_ ">
                  <c:v>43.0</c:v>
                </c:pt>
                <c:pt idx="43">
                  <c:v>44.0</c:v>
                </c:pt>
                <c:pt idx="44">
                  <c:v>45.0</c:v>
                </c:pt>
                <c:pt idx="45" formatCode="0.00_ ">
                  <c:v>46.0</c:v>
                </c:pt>
                <c:pt idx="46">
                  <c:v>47.0</c:v>
                </c:pt>
                <c:pt idx="47">
                  <c:v>48.0</c:v>
                </c:pt>
                <c:pt idx="48" formatCode="0.00_ ">
                  <c:v>49.0</c:v>
                </c:pt>
                <c:pt idx="49">
                  <c:v>50.0</c:v>
                </c:pt>
                <c:pt idx="50">
                  <c:v>51.0</c:v>
                </c:pt>
                <c:pt idx="51" formatCode="0.00_ ">
                  <c:v>52.0</c:v>
                </c:pt>
                <c:pt idx="52">
                  <c:v>53.0</c:v>
                </c:pt>
                <c:pt idx="53">
                  <c:v>54.0</c:v>
                </c:pt>
                <c:pt idx="54" formatCode="0.00_ ">
                  <c:v>55.0</c:v>
                </c:pt>
                <c:pt idx="55">
                  <c:v>56.0</c:v>
                </c:pt>
                <c:pt idx="56">
                  <c:v>57.0</c:v>
                </c:pt>
                <c:pt idx="57" formatCode="0.00_ ">
                  <c:v>58.0</c:v>
                </c:pt>
                <c:pt idx="58">
                  <c:v>59.0</c:v>
                </c:pt>
                <c:pt idx="59">
                  <c:v>60.0</c:v>
                </c:pt>
                <c:pt idx="60" formatCode="0.00_ ">
                  <c:v>61.0</c:v>
                </c:pt>
                <c:pt idx="61">
                  <c:v>62.0</c:v>
                </c:pt>
                <c:pt idx="62">
                  <c:v>63.0</c:v>
                </c:pt>
                <c:pt idx="63" formatCode="0.00_ ">
                  <c:v>64.0</c:v>
                </c:pt>
                <c:pt idx="64">
                  <c:v>65.0</c:v>
                </c:pt>
                <c:pt idx="65">
                  <c:v>66.0</c:v>
                </c:pt>
                <c:pt idx="66" formatCode="0.00_ ">
                  <c:v>67.0</c:v>
                </c:pt>
                <c:pt idx="67">
                  <c:v>68.0</c:v>
                </c:pt>
                <c:pt idx="68">
                  <c:v>69.0</c:v>
                </c:pt>
                <c:pt idx="69" formatCode="0.00_ ">
                  <c:v>70.0</c:v>
                </c:pt>
                <c:pt idx="70">
                  <c:v>71.0</c:v>
                </c:pt>
                <c:pt idx="71">
                  <c:v>72.0</c:v>
                </c:pt>
                <c:pt idx="72" formatCode="0.00_ ">
                  <c:v>73.0</c:v>
                </c:pt>
                <c:pt idx="73">
                  <c:v>74.0</c:v>
                </c:pt>
                <c:pt idx="74">
                  <c:v>75.0</c:v>
                </c:pt>
                <c:pt idx="75" formatCode="0.00_ ">
                  <c:v>76.0</c:v>
                </c:pt>
                <c:pt idx="76">
                  <c:v>77.0</c:v>
                </c:pt>
                <c:pt idx="77">
                  <c:v>78.0</c:v>
                </c:pt>
                <c:pt idx="78" formatCode="0.00_ ">
                  <c:v>79.0</c:v>
                </c:pt>
                <c:pt idx="79">
                  <c:v>80.0</c:v>
                </c:pt>
                <c:pt idx="80">
                  <c:v>81.0</c:v>
                </c:pt>
                <c:pt idx="81" formatCode="0.00_ ">
                  <c:v>82.0</c:v>
                </c:pt>
                <c:pt idx="82">
                  <c:v>83.0</c:v>
                </c:pt>
                <c:pt idx="83">
                  <c:v>84.0</c:v>
                </c:pt>
                <c:pt idx="84" formatCode="0.00_ ">
                  <c:v>85.0</c:v>
                </c:pt>
                <c:pt idx="85">
                  <c:v>86.0</c:v>
                </c:pt>
                <c:pt idx="86">
                  <c:v>87.0</c:v>
                </c:pt>
                <c:pt idx="87" formatCode="0.00_ ">
                  <c:v>88.0</c:v>
                </c:pt>
                <c:pt idx="88">
                  <c:v>89.0</c:v>
                </c:pt>
                <c:pt idx="89">
                  <c:v>90.0</c:v>
                </c:pt>
                <c:pt idx="90" formatCode="0.00_ ">
                  <c:v>91.0</c:v>
                </c:pt>
                <c:pt idx="91">
                  <c:v>92.0</c:v>
                </c:pt>
                <c:pt idx="92">
                  <c:v>93.0</c:v>
                </c:pt>
                <c:pt idx="93" formatCode="0.00_ ">
                  <c:v>94.0</c:v>
                </c:pt>
                <c:pt idx="94">
                  <c:v>95.0</c:v>
                </c:pt>
                <c:pt idx="95">
                  <c:v>96.0</c:v>
                </c:pt>
                <c:pt idx="96" formatCode="0.00_ ">
                  <c:v>97.0</c:v>
                </c:pt>
                <c:pt idx="97">
                  <c:v>98.0</c:v>
                </c:pt>
                <c:pt idx="98">
                  <c:v>99.0</c:v>
                </c:pt>
                <c:pt idx="99" formatCode="0.00_ ">
                  <c:v>100.0</c:v>
                </c:pt>
                <c:pt idx="100">
                  <c:v>101.0</c:v>
                </c:pt>
                <c:pt idx="101">
                  <c:v>102.0</c:v>
                </c:pt>
                <c:pt idx="102" formatCode="0.00_ ">
                  <c:v>103.0</c:v>
                </c:pt>
                <c:pt idx="103">
                  <c:v>104.0</c:v>
                </c:pt>
                <c:pt idx="104">
                  <c:v>105.0</c:v>
                </c:pt>
                <c:pt idx="105" formatCode="0.00_ ">
                  <c:v>106.0</c:v>
                </c:pt>
                <c:pt idx="106">
                  <c:v>107.0</c:v>
                </c:pt>
                <c:pt idx="107">
                  <c:v>108.0</c:v>
                </c:pt>
                <c:pt idx="108" formatCode="0.00_ ">
                  <c:v>109.0</c:v>
                </c:pt>
                <c:pt idx="109">
                  <c:v>110.0</c:v>
                </c:pt>
                <c:pt idx="110">
                  <c:v>111.0</c:v>
                </c:pt>
                <c:pt idx="111" formatCode="0.00_ ">
                  <c:v>112.0</c:v>
                </c:pt>
                <c:pt idx="112">
                  <c:v>113.0</c:v>
                </c:pt>
                <c:pt idx="113">
                  <c:v>114.0</c:v>
                </c:pt>
                <c:pt idx="114" formatCode="0.00_ ">
                  <c:v>115.0</c:v>
                </c:pt>
                <c:pt idx="115">
                  <c:v>116.0</c:v>
                </c:pt>
                <c:pt idx="116">
                  <c:v>117.0</c:v>
                </c:pt>
                <c:pt idx="117" formatCode="0.00_ ">
                  <c:v>118.0</c:v>
                </c:pt>
                <c:pt idx="118">
                  <c:v>119.0</c:v>
                </c:pt>
                <c:pt idx="119">
                  <c:v>120.0</c:v>
                </c:pt>
                <c:pt idx="120" formatCode="0.00_ ">
                  <c:v>121.0</c:v>
                </c:pt>
                <c:pt idx="121">
                  <c:v>122.0</c:v>
                </c:pt>
                <c:pt idx="122">
                  <c:v>123.0</c:v>
                </c:pt>
                <c:pt idx="123" formatCode="0.00_ ">
                  <c:v>124.0</c:v>
                </c:pt>
                <c:pt idx="124">
                  <c:v>125.0</c:v>
                </c:pt>
                <c:pt idx="125">
                  <c:v>126.0</c:v>
                </c:pt>
                <c:pt idx="126" formatCode="0.00_ ">
                  <c:v>127.0</c:v>
                </c:pt>
                <c:pt idx="127">
                  <c:v>128.0</c:v>
                </c:pt>
                <c:pt idx="128">
                  <c:v>129.0</c:v>
                </c:pt>
                <c:pt idx="129" formatCode="0.00_ ">
                  <c:v>130.0</c:v>
                </c:pt>
                <c:pt idx="130">
                  <c:v>131.0</c:v>
                </c:pt>
                <c:pt idx="131">
                  <c:v>132.0</c:v>
                </c:pt>
                <c:pt idx="132" formatCode="0.00_ ">
                  <c:v>133.0</c:v>
                </c:pt>
                <c:pt idx="133">
                  <c:v>134.0</c:v>
                </c:pt>
                <c:pt idx="134">
                  <c:v>135.0</c:v>
                </c:pt>
                <c:pt idx="135" formatCode="0.00_ ">
                  <c:v>136.0</c:v>
                </c:pt>
                <c:pt idx="136">
                  <c:v>137.0</c:v>
                </c:pt>
                <c:pt idx="137">
                  <c:v>138.0</c:v>
                </c:pt>
                <c:pt idx="138" formatCode="0.00_ ">
                  <c:v>139.0</c:v>
                </c:pt>
                <c:pt idx="139">
                  <c:v>140.0</c:v>
                </c:pt>
              </c:numCache>
            </c:numRef>
          </c:xVal>
          <c:yVal>
            <c:numRef>
              <c:f>Sheet1!$B$2:$B$141</c:f>
              <c:numCache>
                <c:formatCode>General</c:formatCode>
                <c:ptCount val="140"/>
                <c:pt idx="0">
                  <c:v>321.0899999999999</c:v>
                </c:pt>
                <c:pt idx="1">
                  <c:v>307.24</c:v>
                </c:pt>
                <c:pt idx="2">
                  <c:v>361.71</c:v>
                </c:pt>
                <c:pt idx="3">
                  <c:v>348.95</c:v>
                </c:pt>
                <c:pt idx="4">
                  <c:v>338.92</c:v>
                </c:pt>
                <c:pt idx="5">
                  <c:v>360.08</c:v>
                </c:pt>
                <c:pt idx="6">
                  <c:v>390.83</c:v>
                </c:pt>
                <c:pt idx="7">
                  <c:v>414.58</c:v>
                </c:pt>
                <c:pt idx="8">
                  <c:v>433.45</c:v>
                </c:pt>
                <c:pt idx="9">
                  <c:v>447.51</c:v>
                </c:pt>
                <c:pt idx="10">
                  <c:v>460.36</c:v>
                </c:pt>
                <c:pt idx="11">
                  <c:v>470.41</c:v>
                </c:pt>
                <c:pt idx="12">
                  <c:v>479.54</c:v>
                </c:pt>
                <c:pt idx="13">
                  <c:v>486.44</c:v>
                </c:pt>
                <c:pt idx="14">
                  <c:v>492.82</c:v>
                </c:pt>
                <c:pt idx="15">
                  <c:v>498.9299999999996</c:v>
                </c:pt>
                <c:pt idx="16">
                  <c:v>504.06</c:v>
                </c:pt>
                <c:pt idx="17">
                  <c:v>508.9299999999996</c:v>
                </c:pt>
                <c:pt idx="18">
                  <c:v>512.62</c:v>
                </c:pt>
                <c:pt idx="19">
                  <c:v>516.78</c:v>
                </c:pt>
                <c:pt idx="20">
                  <c:v>519.9599999999994</c:v>
                </c:pt>
                <c:pt idx="21">
                  <c:v>522.72</c:v>
                </c:pt>
                <c:pt idx="22">
                  <c:v>525.54</c:v>
                </c:pt>
                <c:pt idx="23">
                  <c:v>573.18</c:v>
                </c:pt>
                <c:pt idx="24">
                  <c:v>574.27</c:v>
                </c:pt>
                <c:pt idx="25">
                  <c:v>575.8299999999994</c:v>
                </c:pt>
                <c:pt idx="26">
                  <c:v>578.75</c:v>
                </c:pt>
                <c:pt idx="27">
                  <c:v>479.96</c:v>
                </c:pt>
                <c:pt idx="28">
                  <c:v>411.86</c:v>
                </c:pt>
                <c:pt idx="29">
                  <c:v>359.64</c:v>
                </c:pt>
                <c:pt idx="30">
                  <c:v>318.5899999999999</c:v>
                </c:pt>
                <c:pt idx="31">
                  <c:v>287.8999999999999</c:v>
                </c:pt>
                <c:pt idx="32">
                  <c:v>263.55</c:v>
                </c:pt>
                <c:pt idx="33">
                  <c:v>247.23</c:v>
                </c:pt>
                <c:pt idx="34">
                  <c:v>230.81</c:v>
                </c:pt>
                <c:pt idx="35">
                  <c:v>221.26</c:v>
                </c:pt>
                <c:pt idx="36">
                  <c:v>222.54</c:v>
                </c:pt>
                <c:pt idx="37">
                  <c:v>243.76</c:v>
                </c:pt>
                <c:pt idx="38">
                  <c:v>263.5899999999999</c:v>
                </c:pt>
                <c:pt idx="39">
                  <c:v>253.47</c:v>
                </c:pt>
                <c:pt idx="40">
                  <c:v>241.44</c:v>
                </c:pt>
                <c:pt idx="41">
                  <c:v>233.09</c:v>
                </c:pt>
                <c:pt idx="42">
                  <c:v>233.77</c:v>
                </c:pt>
                <c:pt idx="43">
                  <c:v>228.09</c:v>
                </c:pt>
                <c:pt idx="44">
                  <c:v>235.04</c:v>
                </c:pt>
                <c:pt idx="45">
                  <c:v>245.33</c:v>
                </c:pt>
                <c:pt idx="46">
                  <c:v>248.27</c:v>
                </c:pt>
                <c:pt idx="47">
                  <c:v>256.82</c:v>
                </c:pt>
                <c:pt idx="48">
                  <c:v>267.4599999999999</c:v>
                </c:pt>
                <c:pt idx="49">
                  <c:v>274.55</c:v>
                </c:pt>
                <c:pt idx="50">
                  <c:v>285.04</c:v>
                </c:pt>
                <c:pt idx="51">
                  <c:v>295.14</c:v>
                </c:pt>
                <c:pt idx="52">
                  <c:v>302.33</c:v>
                </c:pt>
                <c:pt idx="53">
                  <c:v>311.07</c:v>
                </c:pt>
                <c:pt idx="54">
                  <c:v>319.12</c:v>
                </c:pt>
                <c:pt idx="55">
                  <c:v>326.7099999999999</c:v>
                </c:pt>
                <c:pt idx="56">
                  <c:v>329.48</c:v>
                </c:pt>
                <c:pt idx="57">
                  <c:v>326.75</c:v>
                </c:pt>
                <c:pt idx="58">
                  <c:v>334.1</c:v>
                </c:pt>
                <c:pt idx="59">
                  <c:v>340.62</c:v>
                </c:pt>
                <c:pt idx="60">
                  <c:v>346.67</c:v>
                </c:pt>
                <c:pt idx="61">
                  <c:v>351.72</c:v>
                </c:pt>
                <c:pt idx="62">
                  <c:v>357.36</c:v>
                </c:pt>
                <c:pt idx="63">
                  <c:v>361.42</c:v>
                </c:pt>
                <c:pt idx="64">
                  <c:v>354.49</c:v>
                </c:pt>
                <c:pt idx="65">
                  <c:v>355.32</c:v>
                </c:pt>
                <c:pt idx="66">
                  <c:v>360.16</c:v>
                </c:pt>
                <c:pt idx="67">
                  <c:v>364.84</c:v>
                </c:pt>
                <c:pt idx="68">
                  <c:v>369.72</c:v>
                </c:pt>
                <c:pt idx="69">
                  <c:v>373.87</c:v>
                </c:pt>
                <c:pt idx="70">
                  <c:v>377.95</c:v>
                </c:pt>
                <c:pt idx="71">
                  <c:v>382.04</c:v>
                </c:pt>
                <c:pt idx="72">
                  <c:v>385.97</c:v>
                </c:pt>
                <c:pt idx="73">
                  <c:v>389.99</c:v>
                </c:pt>
                <c:pt idx="74">
                  <c:v>393.62</c:v>
                </c:pt>
                <c:pt idx="75">
                  <c:v>397.06</c:v>
                </c:pt>
                <c:pt idx="76">
                  <c:v>400.34</c:v>
                </c:pt>
                <c:pt idx="77">
                  <c:v>403.68</c:v>
                </c:pt>
                <c:pt idx="78">
                  <c:v>406.77</c:v>
                </c:pt>
                <c:pt idx="79">
                  <c:v>409.53</c:v>
                </c:pt>
                <c:pt idx="80">
                  <c:v>412.41</c:v>
                </c:pt>
                <c:pt idx="81">
                  <c:v>415.3</c:v>
                </c:pt>
                <c:pt idx="82">
                  <c:v>417.86</c:v>
                </c:pt>
                <c:pt idx="83">
                  <c:v>420.3</c:v>
                </c:pt>
                <c:pt idx="84">
                  <c:v>422.85</c:v>
                </c:pt>
                <c:pt idx="85">
                  <c:v>425.38</c:v>
                </c:pt>
                <c:pt idx="86">
                  <c:v>420.99</c:v>
                </c:pt>
                <c:pt idx="87">
                  <c:v>415.47</c:v>
                </c:pt>
                <c:pt idx="88">
                  <c:v>409.62</c:v>
                </c:pt>
                <c:pt idx="89">
                  <c:v>403.75</c:v>
                </c:pt>
                <c:pt idx="90">
                  <c:v>398.37</c:v>
                </c:pt>
                <c:pt idx="91">
                  <c:v>393.08</c:v>
                </c:pt>
                <c:pt idx="92">
                  <c:v>389.0</c:v>
                </c:pt>
                <c:pt idx="93">
                  <c:v>385.3</c:v>
                </c:pt>
                <c:pt idx="94">
                  <c:v>382.95</c:v>
                </c:pt>
                <c:pt idx="95">
                  <c:v>379.02</c:v>
                </c:pt>
                <c:pt idx="96">
                  <c:v>378.9</c:v>
                </c:pt>
                <c:pt idx="97">
                  <c:v>375.09</c:v>
                </c:pt>
                <c:pt idx="98">
                  <c:v>370.5</c:v>
                </c:pt>
                <c:pt idx="99">
                  <c:v>366.72</c:v>
                </c:pt>
                <c:pt idx="100">
                  <c:v>362.81</c:v>
                </c:pt>
                <c:pt idx="101">
                  <c:v>363.76</c:v>
                </c:pt>
                <c:pt idx="102">
                  <c:v>363.55</c:v>
                </c:pt>
                <c:pt idx="103">
                  <c:v>359.6</c:v>
                </c:pt>
                <c:pt idx="104">
                  <c:v>355.98</c:v>
                </c:pt>
                <c:pt idx="105">
                  <c:v>352.41</c:v>
                </c:pt>
                <c:pt idx="106">
                  <c:v>354.33</c:v>
                </c:pt>
                <c:pt idx="107">
                  <c:v>356.77</c:v>
                </c:pt>
                <c:pt idx="108">
                  <c:v>359.1</c:v>
                </c:pt>
                <c:pt idx="109">
                  <c:v>361.73</c:v>
                </c:pt>
                <c:pt idx="110">
                  <c:v>364.08</c:v>
                </c:pt>
                <c:pt idx="111">
                  <c:v>366.33</c:v>
                </c:pt>
                <c:pt idx="112">
                  <c:v>368.58</c:v>
                </c:pt>
                <c:pt idx="113">
                  <c:v>368.38</c:v>
                </c:pt>
                <c:pt idx="114">
                  <c:v>365.05</c:v>
                </c:pt>
                <c:pt idx="115">
                  <c:v>362.45</c:v>
                </c:pt>
                <c:pt idx="116">
                  <c:v>364.49</c:v>
                </c:pt>
                <c:pt idx="117">
                  <c:v>364.88</c:v>
                </c:pt>
                <c:pt idx="118">
                  <c:v>364.34</c:v>
                </c:pt>
                <c:pt idx="119">
                  <c:v>366.26</c:v>
                </c:pt>
                <c:pt idx="120">
                  <c:v>368.05</c:v>
                </c:pt>
                <c:pt idx="121">
                  <c:v>370.25</c:v>
                </c:pt>
                <c:pt idx="122">
                  <c:v>372.36</c:v>
                </c:pt>
                <c:pt idx="123">
                  <c:v>374.26</c:v>
                </c:pt>
                <c:pt idx="124">
                  <c:v>376.1</c:v>
                </c:pt>
                <c:pt idx="125">
                  <c:v>377.99</c:v>
                </c:pt>
                <c:pt idx="126">
                  <c:v>379.78</c:v>
                </c:pt>
                <c:pt idx="127">
                  <c:v>381.58</c:v>
                </c:pt>
                <c:pt idx="128">
                  <c:v>383.35</c:v>
                </c:pt>
                <c:pt idx="129">
                  <c:v>385.09</c:v>
                </c:pt>
                <c:pt idx="130">
                  <c:v>385.4299999999996</c:v>
                </c:pt>
                <c:pt idx="131">
                  <c:v>387.07</c:v>
                </c:pt>
                <c:pt idx="132">
                  <c:v>388.25</c:v>
                </c:pt>
                <c:pt idx="133">
                  <c:v>389.95</c:v>
                </c:pt>
                <c:pt idx="134">
                  <c:v>391.7</c:v>
                </c:pt>
                <c:pt idx="135">
                  <c:v>393.32</c:v>
                </c:pt>
                <c:pt idx="136">
                  <c:v>394.83</c:v>
                </c:pt>
                <c:pt idx="137">
                  <c:v>396.35</c:v>
                </c:pt>
                <c:pt idx="138">
                  <c:v>397.9</c:v>
                </c:pt>
                <c:pt idx="139">
                  <c:v>399.38</c:v>
                </c:pt>
              </c:numCache>
            </c:numRef>
          </c:yVal>
          <c:smooth val="1"/>
          <c:extLst xmlns:c16r2="http://schemas.microsoft.com/office/drawing/2015/06/chart">
            <c:ext xmlns:c16="http://schemas.microsoft.com/office/drawing/2014/chart" uri="{C3380CC4-5D6E-409C-BE32-E72D297353CC}">
              <c16:uniqueId val="{00000000-F474-476A-A304-C3AFDC0CAE02}"/>
            </c:ext>
          </c:extLst>
        </c:ser>
        <c:dLbls>
          <c:showLegendKey val="0"/>
          <c:showVal val="0"/>
          <c:showCatName val="0"/>
          <c:showSerName val="0"/>
          <c:showPercent val="0"/>
          <c:showBubbleSize val="0"/>
        </c:dLbls>
        <c:axId val="2132819344"/>
        <c:axId val="2133796256"/>
      </c:scatterChart>
      <c:valAx>
        <c:axId val="2132819344"/>
        <c:scaling>
          <c:orientation val="minMax"/>
          <c:max val="150.0"/>
          <c:min val="0.0"/>
        </c:scaling>
        <c:delete val="0"/>
        <c:axPos val="b"/>
        <c:title>
          <c:tx>
            <c:rich>
              <a:bodyPr/>
              <a:lstStyle/>
              <a:p>
                <a:pPr>
                  <a:defRPr sz="2000">
                    <a:solidFill>
                      <a:schemeClr val="tx1">
                        <a:lumMod val="50000"/>
                        <a:lumOff val="50000"/>
                      </a:schemeClr>
                    </a:solidFill>
                  </a:defRPr>
                </a:pPr>
                <a:r>
                  <a:rPr lang="en-US" altLang="zh-CN" sz="2000" b="0" dirty="0" smtClean="0">
                    <a:solidFill>
                      <a:schemeClr val="tx1">
                        <a:lumMod val="50000"/>
                        <a:lumOff val="50000"/>
                      </a:schemeClr>
                    </a:solidFill>
                  </a:rPr>
                  <a:t>Time(s)</a:t>
                </a:r>
                <a:endParaRPr lang="en-US" altLang="zh-CN" sz="2000" b="0" dirty="0">
                  <a:solidFill>
                    <a:schemeClr val="tx1">
                      <a:lumMod val="50000"/>
                      <a:lumOff val="50000"/>
                    </a:schemeClr>
                  </a:solidFill>
                </a:endParaRPr>
              </a:p>
            </c:rich>
          </c:tx>
          <c:layout>
            <c:manualLayout>
              <c:xMode val="edge"/>
              <c:yMode val="edge"/>
              <c:x val="0.474462828970703"/>
              <c:y val="0.916227595082028"/>
            </c:manualLayout>
          </c:layout>
          <c:overlay val="0"/>
        </c:title>
        <c:numFmt formatCode="0_);[Red]\(0\)" sourceLinked="0"/>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3796256"/>
        <c:crosses val="autoZero"/>
        <c:crossBetween val="midCat"/>
        <c:majorUnit val="20.0"/>
      </c:valAx>
      <c:valAx>
        <c:axId val="2133796256"/>
        <c:scaling>
          <c:orientation val="minMax"/>
          <c:max val="600.0"/>
        </c:scaling>
        <c:delete val="0"/>
        <c:axPos val="l"/>
        <c:majorGridlines>
          <c:spPr>
            <a:ln w="6350">
              <a:solidFill>
                <a:schemeClr val="tx1">
                  <a:lumMod val="50000"/>
                  <a:lumOff val="50000"/>
                </a:schemeClr>
              </a:solidFill>
              <a:prstDash val="dash"/>
            </a:ln>
          </c:spPr>
        </c:majorGridlines>
        <c:title>
          <c:tx>
            <c:rich>
              <a:bodyPr rot="-5400000" vert="horz"/>
              <a:lstStyle/>
              <a:p>
                <a:pPr>
                  <a:lnSpc>
                    <a:spcPct val="80000"/>
                  </a:lnSpc>
                  <a:defRPr sz="2200">
                    <a:solidFill>
                      <a:schemeClr val="tx1">
                        <a:lumMod val="50000"/>
                        <a:lumOff val="50000"/>
                      </a:schemeClr>
                    </a:solidFill>
                  </a:defRPr>
                </a:pPr>
                <a:r>
                  <a:rPr lang="en-US" altLang="en-US" sz="2200" b="0" baseline="0" dirty="0" smtClean="0">
                    <a:solidFill>
                      <a:schemeClr val="tx1">
                        <a:lumMod val="50000"/>
                        <a:lumOff val="50000"/>
                      </a:schemeClr>
                    </a:solidFill>
                  </a:rPr>
                  <a:t>Throughput (MB/s)</a:t>
                </a:r>
                <a:endParaRPr lang="en-US" altLang="en-US" sz="2200" b="0" dirty="0">
                  <a:solidFill>
                    <a:schemeClr val="tx1">
                      <a:lumMod val="50000"/>
                      <a:lumOff val="50000"/>
                    </a:schemeClr>
                  </a:solidFill>
                </a:endParaRPr>
              </a:p>
            </c:rich>
          </c:tx>
          <c:layout>
            <c:manualLayout>
              <c:xMode val="edge"/>
              <c:yMode val="edge"/>
              <c:x val="0.0099502487562189"/>
              <c:y val="0.0374767037336149"/>
            </c:manualLayout>
          </c:layout>
          <c:overlay val="0"/>
        </c:title>
        <c:numFmt formatCode="General" sourceLinked="1"/>
        <c:majorTickMark val="in"/>
        <c:minorTickMark val="none"/>
        <c:tickLblPos val="nextTo"/>
        <c:spPr>
          <a:ln w="12700">
            <a:solidFill>
              <a:schemeClr val="tx1">
                <a:lumMod val="50000"/>
                <a:lumOff val="50000"/>
              </a:schemeClr>
            </a:solidFill>
          </a:ln>
        </c:spPr>
        <c:txPr>
          <a:bodyPr/>
          <a:lstStyle/>
          <a:p>
            <a:pPr>
              <a:defRPr>
                <a:solidFill>
                  <a:schemeClr val="tx1">
                    <a:lumMod val="50000"/>
                    <a:lumOff val="50000"/>
                  </a:schemeClr>
                </a:solidFill>
                <a:latin typeface="Century Gothic" pitchFamily="34" charset="0"/>
              </a:defRPr>
            </a:pPr>
            <a:endParaRPr lang="en-US"/>
          </a:p>
        </c:txPr>
        <c:crossAx val="2132819344"/>
        <c:crosses val="autoZero"/>
        <c:crossBetween val="midCat"/>
      </c:valAx>
      <c:spPr>
        <a:ln w="12700">
          <a:solidFill>
            <a:schemeClr val="tx1">
              <a:lumMod val="50000"/>
              <a:lumOff val="50000"/>
            </a:schemeClr>
          </a:solidFill>
        </a:ln>
      </c:spPr>
    </c:plotArea>
    <c:plotVisOnly val="1"/>
    <c:dispBlanksAs val="gap"/>
    <c:showDLblsOverMax val="0"/>
  </c:chart>
  <c:txPr>
    <a:bodyPr/>
    <a:lstStyle/>
    <a:p>
      <a:pPr>
        <a:defRPr sz="1800">
          <a:latin typeface="Century Gothic" pitchFamily="34" charset="0"/>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03DE624E-B1AE-49C3-B30C-B016782EE491}" type="datetimeFigureOut">
              <a:rPr lang="en-US" smtClean="0"/>
              <a:t>10/4/16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86662FF-22AE-4BAB-8C01-3DB01D8E3B93}" type="slidenum">
              <a:rPr lang="en-US" smtClean="0"/>
              <a:t>‹#›</a:t>
            </a:fld>
            <a:endParaRPr lang="en-US"/>
          </a:p>
        </p:txBody>
      </p:sp>
    </p:spTree>
    <p:extLst>
      <p:ext uri="{BB962C8B-B14F-4D97-AF65-F5344CB8AC3E}">
        <p14:creationId xmlns:p14="http://schemas.microsoft.com/office/powerpoint/2010/main" val="1688836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everyone, </a:t>
            </a:r>
          </a:p>
          <a:p>
            <a:r>
              <a:rPr lang="en-US" baseline="0" dirty="0" smtClean="0"/>
              <a:t>it is an honor to present our work titled “A Case for Virtualizing Persistent Memory”, which make </a:t>
            </a:r>
            <a:r>
              <a:rPr lang="en-US" dirty="0" smtClean="0"/>
              <a:t>a case study on how to efficiently virtualize PM to improve cost-effectiveness and performance.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I’m </a:t>
            </a:r>
            <a:r>
              <a:rPr lang="en-US" baseline="0" dirty="0" err="1" smtClean="0"/>
              <a:t>Rong</a:t>
            </a:r>
            <a:r>
              <a:rPr lang="en-US" baseline="0" dirty="0" smtClean="0"/>
              <a:t>, </a:t>
            </a:r>
            <a:r>
              <a:rPr lang="zh-CN" altLang="en-US" baseline="0" dirty="0" smtClean="0"/>
              <a:t> </a:t>
            </a:r>
            <a:r>
              <a:rPr lang="en-US" dirty="0" smtClean="0"/>
              <a:t>Other</a:t>
            </a:r>
            <a:r>
              <a:rPr lang="en-US" baseline="0" dirty="0" smtClean="0"/>
              <a:t> authors of this paper are:</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a:t>
            </a:fld>
            <a:endParaRPr lang="en-US"/>
          </a:p>
        </p:txBody>
      </p:sp>
    </p:spTree>
    <p:extLst>
      <p:ext uri="{BB962C8B-B14F-4D97-AF65-F5344CB8AC3E}">
        <p14:creationId xmlns:p14="http://schemas.microsoft.com/office/powerpoint/2010/main" val="2452033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 systems have long faced a tension between performance and persistence, which poses a challenge to place data in volatile and non-volatile storage to ensure crash recovery under power failures.</a:t>
            </a:r>
          </a:p>
          <a:p>
            <a:endParaRPr lang="zh-CN" altLang="en-US" dirty="0" smtClean="0"/>
          </a:p>
          <a:p>
            <a:endParaRPr lang="en-US" dirty="0" smtClean="0"/>
          </a:p>
          <a:p>
            <a:r>
              <a:rPr lang="en-US" altLang="zh-CN" baseline="0" dirty="0" smtClean="0"/>
              <a:t>PM</a:t>
            </a:r>
            <a:r>
              <a:rPr lang="zh-CN" altLang="en-US" baseline="0" dirty="0" smtClean="0"/>
              <a:t> </a:t>
            </a:r>
            <a:r>
              <a:rPr lang="en-US" altLang="zh-CN" baseline="0" dirty="0" smtClean="0"/>
              <a:t>embraces</a:t>
            </a:r>
            <a:r>
              <a:rPr lang="zh-CN" altLang="en-US" baseline="0" dirty="0" smtClean="0"/>
              <a:t> </a:t>
            </a:r>
            <a:r>
              <a:rPr lang="en-US" altLang="zh-CN" baseline="0" dirty="0" smtClean="0"/>
              <a:t>the</a:t>
            </a:r>
            <a:r>
              <a:rPr lang="zh-CN" altLang="en-US" baseline="0" dirty="0" smtClean="0"/>
              <a:t> </a:t>
            </a:r>
            <a:r>
              <a:rPr lang="en-US" altLang="zh-CN" baseline="0" dirty="0" smtClean="0"/>
              <a:t>features</a:t>
            </a:r>
            <a:r>
              <a:rPr lang="zh-CN" altLang="en-US" baseline="0" dirty="0" smtClean="0"/>
              <a:t> </a:t>
            </a:r>
            <a:r>
              <a:rPr lang="en-US" altLang="zh-CN" baseline="0" dirty="0" smtClean="0"/>
              <a:t>of</a:t>
            </a:r>
            <a:r>
              <a:rPr lang="zh-CN" altLang="en-US" baseline="0" dirty="0" smtClean="0"/>
              <a:t> </a:t>
            </a:r>
            <a:r>
              <a:rPr lang="is-IS" altLang="zh-CN" baseline="0" dirty="0" smtClean="0"/>
              <a:t>…</a:t>
            </a:r>
            <a:r>
              <a:rPr lang="en-US" altLang="zh-CN" baseline="0" dirty="0" smtClean="0"/>
              <a:t>.</a:t>
            </a:r>
            <a:r>
              <a:rPr lang="zh-CN" altLang="en-US" baseline="0" dirty="0" smtClean="0"/>
              <a:t>   </a:t>
            </a:r>
            <a:r>
              <a:rPr lang="en-US" dirty="0" smtClean="0"/>
              <a:t>is promising to relax this tension by providing high-performance and persistence for recoverable systems.</a:t>
            </a:r>
          </a:p>
          <a:p>
            <a:endParaRPr lang="zh-CN" altLang="en-US" dirty="0" smtClean="0"/>
          </a:p>
          <a:p>
            <a:endParaRPr lang="en-US" dirty="0" smtClean="0"/>
          </a:p>
          <a:p>
            <a:r>
              <a:rPr lang="en-US" altLang="zh-CN" dirty="0" smtClean="0"/>
              <a:t>//</a:t>
            </a:r>
            <a:r>
              <a:rPr lang="en-US" dirty="0" smtClean="0"/>
              <a:t>Persistent memory, either in the form of battery-backed memory cards </a:t>
            </a:r>
            <a:r>
              <a:rPr lang="en-US" altLang="zh-CN" dirty="0" smtClean="0"/>
              <a:t>like</a:t>
            </a:r>
            <a:r>
              <a:rPr lang="zh-CN" altLang="en-US" dirty="0" smtClean="0"/>
              <a:t> </a:t>
            </a:r>
            <a:r>
              <a:rPr lang="en-US" dirty="0" smtClean="0"/>
              <a:t>NVDIMM or emerging non-volatile memory like PCM, </a:t>
            </a:r>
            <a:r>
              <a:rPr lang="en-US" dirty="0" err="1" smtClean="0"/>
              <a:t>Memristor</a:t>
            </a:r>
            <a:r>
              <a:rPr lang="en-US" dirty="0" smtClean="0"/>
              <a:t>, is promising to relax this tension by providing high-performance and persistence for recoverable systems.</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a:t>
            </a:fld>
            <a:endParaRPr lang="en-US"/>
          </a:p>
        </p:txBody>
      </p:sp>
    </p:spTree>
    <p:extLst>
      <p:ext uri="{BB962C8B-B14F-4D97-AF65-F5344CB8AC3E}">
        <p14:creationId xmlns:p14="http://schemas.microsoft.com/office/powerpoint/2010/main" val="1616367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of its promise, PM has gained significant interests from both hardware and software sides.</a:t>
            </a:r>
            <a:endParaRPr lang="zh-CN" altLang="en-US" dirty="0" smtClean="0"/>
          </a:p>
          <a:p>
            <a:endParaRPr lang="zh-CN" altLang="en-US" dirty="0" smtClean="0"/>
          </a:p>
          <a:p>
            <a:r>
              <a:rPr lang="en-US" dirty="0" smtClean="0"/>
              <a:t>Major memory vendors like Micron, Viking</a:t>
            </a:r>
            <a:r>
              <a:rPr lang="zh-CN" altLang="en-US" dirty="0" smtClean="0"/>
              <a:t> </a:t>
            </a:r>
            <a:r>
              <a:rPr lang="en-US" altLang="zh-CN" dirty="0" smtClean="0"/>
              <a:t>have provided commercial NVRAM</a:t>
            </a:r>
            <a:r>
              <a:rPr lang="zh-CN" altLang="en-US" dirty="0" smtClean="0"/>
              <a:t> </a:t>
            </a:r>
            <a:r>
              <a:rPr lang="en-US" altLang="zh-CN" dirty="0" smtClean="0"/>
              <a:t>to the mass market.</a:t>
            </a:r>
            <a:endParaRPr lang="zh-CN" altLang="en-US" dirty="0" smtClean="0"/>
          </a:p>
          <a:p>
            <a:endParaRPr lang="zh-CN" altLang="en-US" dirty="0" smtClean="0"/>
          </a:p>
          <a:p>
            <a:r>
              <a:rPr lang="en-US" dirty="0" smtClean="0"/>
              <a:t>In response of this, researchers have investigated a number of ways of utilizing PM. Linux and Windows developers have started to provide support for PM-aware file systems.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envision that PM will soon be an part of cloud computing systems. </a:t>
            </a:r>
            <a:endParaRPr lang="zh-CN" alt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3</a:t>
            </a:fld>
            <a:endParaRPr lang="en-US"/>
          </a:p>
        </p:txBody>
      </p:sp>
    </p:spTree>
    <p:extLst>
      <p:ext uri="{BB962C8B-B14F-4D97-AF65-F5344CB8AC3E}">
        <p14:creationId xmlns:p14="http://schemas.microsoft.com/office/powerpoint/2010/main" val="782805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paper, we make a case study on how to efficiently virtualize PM to improve cost-effectiveness and performance,</a:t>
            </a:r>
          </a:p>
          <a:p>
            <a:endParaRPr lang="en-US" dirty="0" smtClean="0"/>
          </a:p>
          <a:p>
            <a:r>
              <a:rPr lang="en-US" dirty="0" smtClean="0"/>
              <a:t>as new technologies, PM is still with a relatively high price. For example, currently NV-DIMM’s price is at least 8-10X higher than DRAM according to the price quote from NV- DIMM providers;</a:t>
            </a:r>
          </a:p>
          <a:p>
            <a:endParaRPr lang="en-US" dirty="0" smtClean="0"/>
          </a:p>
          <a:p>
            <a:r>
              <a:rPr lang="en-US" dirty="0" smtClean="0"/>
              <a:t>Besides,</a:t>
            </a:r>
            <a:r>
              <a:rPr lang="en-US" baseline="0" dirty="0" smtClean="0"/>
              <a:t> </a:t>
            </a:r>
          </a:p>
          <a:p>
            <a:r>
              <a:rPr lang="en-US" dirty="0" smtClean="0"/>
              <a:t>some emerging memory technologies like PCM or </a:t>
            </a:r>
            <a:r>
              <a:rPr lang="en-US" dirty="0" err="1" smtClean="0"/>
              <a:t>Memristor</a:t>
            </a:r>
            <a:r>
              <a:rPr lang="en-US" dirty="0" smtClean="0"/>
              <a:t> still have inferior write performance than DRAM, virtualizing them may lead to performance improvement.</a:t>
            </a:r>
          </a:p>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4</a:t>
            </a:fld>
            <a:endParaRPr lang="en-US"/>
          </a:p>
        </p:txBody>
      </p:sp>
    </p:spTree>
    <p:extLst>
      <p:ext uri="{BB962C8B-B14F-4D97-AF65-F5344CB8AC3E}">
        <p14:creationId xmlns:p14="http://schemas.microsoft.com/office/powerpoint/2010/main" val="1168292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Here</a:t>
            </a:r>
            <a:r>
              <a:rPr lang="en-US" altLang="zh-CN" baseline="0" dirty="0" smtClean="0"/>
              <a:t> is the Outline of this talk</a:t>
            </a:r>
            <a:endParaRPr lang="zh-CN" altLang="en-US" dirty="0"/>
          </a:p>
        </p:txBody>
      </p:sp>
      <p:sp>
        <p:nvSpPr>
          <p:cNvPr id="4" name="灯片编号占位符 3"/>
          <p:cNvSpPr>
            <a:spLocks noGrp="1"/>
          </p:cNvSpPr>
          <p:nvPr>
            <p:ph type="sldNum" sz="quarter" idx="10"/>
          </p:nvPr>
        </p:nvSpPr>
        <p:spPr/>
        <p:txBody>
          <a:bodyPr/>
          <a:lstStyle/>
          <a:p>
            <a:fld id="{986662FF-22AE-4BAB-8C01-3DB01D8E3B93}" type="slidenum">
              <a:rPr lang="en-US" smtClean="0"/>
              <a:t>5</a:t>
            </a:fld>
            <a:endParaRPr lang="en-US"/>
          </a:p>
        </p:txBody>
      </p:sp>
    </p:spTree>
    <p:extLst>
      <p:ext uri="{BB962C8B-B14F-4D97-AF65-F5344CB8AC3E}">
        <p14:creationId xmlns:p14="http://schemas.microsoft.com/office/powerpoint/2010/main" val="1949467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So I’m going to present our system</a:t>
            </a:r>
            <a:r>
              <a:rPr lang="en-US" altLang="zh-CN" baseline="0" dirty="0" smtClean="0"/>
              <a:t> VPM. </a:t>
            </a:r>
            <a:endParaRPr lang="zh-CN" altLang="en-US" dirty="0"/>
          </a:p>
        </p:txBody>
      </p:sp>
      <p:sp>
        <p:nvSpPr>
          <p:cNvPr id="4" name="灯片编号占位符 3"/>
          <p:cNvSpPr>
            <a:spLocks noGrp="1"/>
          </p:cNvSpPr>
          <p:nvPr>
            <p:ph type="sldNum" sz="quarter" idx="10"/>
          </p:nvPr>
        </p:nvSpPr>
        <p:spPr/>
        <p:txBody>
          <a:bodyPr/>
          <a:lstStyle/>
          <a:p>
            <a:fld id="{986662FF-22AE-4BAB-8C01-3DB01D8E3B93}" type="slidenum">
              <a:rPr lang="en-US" smtClean="0"/>
              <a:t>6</a:t>
            </a:fld>
            <a:endParaRPr lang="en-US"/>
          </a:p>
        </p:txBody>
      </p:sp>
    </p:spTree>
    <p:extLst>
      <p:ext uri="{BB962C8B-B14F-4D97-AF65-F5344CB8AC3E}">
        <p14:creationId xmlns:p14="http://schemas.microsoft.com/office/powerpoint/2010/main" val="3783699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as the traditional server virtualization, there are two typical ways to virtualize PM: </a:t>
            </a:r>
            <a:endParaRPr lang="zh-CN" altLang="en-US" dirty="0" smtClean="0"/>
          </a:p>
          <a:p>
            <a:pPr marL="228600" indent="-228600">
              <a:buAutoNum type="arabicParenR"/>
            </a:pPr>
            <a:r>
              <a:rPr lang="en-US" dirty="0" smtClean="0"/>
              <a:t>Full-virtualization</a:t>
            </a:r>
            <a:endParaRPr lang="zh-CN" altLang="en-US" dirty="0" smtClean="0"/>
          </a:p>
          <a:p>
            <a:pPr marL="0" indent="0">
              <a:buNone/>
            </a:pPr>
            <a:r>
              <a:rPr lang="en-US" dirty="0" smtClean="0"/>
              <a:t>2) Para-virtualization</a:t>
            </a:r>
            <a:endParaRPr lang="zh-CN" altLang="en-US" dirty="0" smtClean="0"/>
          </a:p>
          <a:p>
            <a:pPr marL="0" indent="0">
              <a:buNone/>
            </a:pPr>
            <a:endParaRPr lang="zh-CN" altLang="en-US" dirty="0" smtClean="0"/>
          </a:p>
          <a:p>
            <a:pPr marL="0" indent="0">
              <a:buNone/>
            </a:pPr>
            <a:r>
              <a:rPr lang="en-US" dirty="0" smtClean="0"/>
              <a:t>The two ways share similar characteristics with server virtualization: the former provides transparency, but the latter may provide better performance.</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8</a:t>
            </a:fld>
            <a:endParaRPr lang="en-US"/>
          </a:p>
        </p:txBody>
      </p:sp>
    </p:spTree>
    <p:extLst>
      <p:ext uri="{BB962C8B-B14F-4D97-AF65-F5344CB8AC3E}">
        <p14:creationId xmlns:p14="http://schemas.microsoft.com/office/powerpoint/2010/main" val="1481307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It</a:t>
            </a:r>
            <a:r>
              <a:rPr lang="zh-CN" altLang="en-US" dirty="0" smtClean="0"/>
              <a:t> </a:t>
            </a:r>
            <a:r>
              <a:rPr lang="en-US" altLang="zh-CN" dirty="0" smtClean="0"/>
              <a:t>is</a:t>
            </a:r>
            <a:r>
              <a:rPr lang="zh-CN" altLang="en-US" dirty="0" smtClean="0"/>
              <a:t> </a:t>
            </a:r>
            <a:r>
              <a:rPr lang="en-US" altLang="zh-CN" dirty="0" smtClean="0"/>
              <a:t>the EPT from</a:t>
            </a:r>
            <a:r>
              <a:rPr lang="en-US" altLang="zh-CN" baseline="0" dirty="0" smtClean="0"/>
              <a:t> Intel,  t</a:t>
            </a:r>
            <a:r>
              <a:rPr lang="en-US" dirty="0" smtClean="0"/>
              <a:t>his</a:t>
            </a:r>
            <a:r>
              <a:rPr lang="en-US" baseline="0" dirty="0" smtClean="0"/>
              <a:t> snapshot illustrates the working process of VPM,</a:t>
            </a:r>
          </a:p>
          <a:p>
            <a:r>
              <a:rPr lang="en-US" altLang="zh-CN" baseline="0" dirty="0" smtClean="0"/>
              <a:t>Part of EPT contains the mapping between virtualized PM and physical resources.</a:t>
            </a:r>
          </a:p>
          <a:p>
            <a:r>
              <a:rPr lang="en-US" baseline="0" dirty="0" smtClean="0"/>
              <a:t>Red…   Blue….  Black……</a:t>
            </a:r>
          </a:p>
        </p:txBody>
      </p:sp>
      <p:sp>
        <p:nvSpPr>
          <p:cNvPr id="4" name="Slide Number Placeholder 3"/>
          <p:cNvSpPr>
            <a:spLocks noGrp="1"/>
          </p:cNvSpPr>
          <p:nvPr>
            <p:ph type="sldNum" sz="quarter" idx="10"/>
          </p:nvPr>
        </p:nvSpPr>
        <p:spPr/>
        <p:txBody>
          <a:bodyPr/>
          <a:lstStyle/>
          <a:p>
            <a:fld id="{986662FF-22AE-4BAB-8C01-3DB01D8E3B93}" type="slidenum">
              <a:rPr lang="en-US" smtClean="0"/>
              <a:t>9</a:t>
            </a:fld>
            <a:endParaRPr lang="en-US"/>
          </a:p>
        </p:txBody>
      </p:sp>
    </p:spTree>
    <p:extLst>
      <p:ext uri="{BB962C8B-B14F-4D97-AF65-F5344CB8AC3E}">
        <p14:creationId xmlns:p14="http://schemas.microsoft.com/office/powerpoint/2010/main" val="1882710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10</a:t>
            </a:fld>
            <a:endParaRPr lang="en-US"/>
          </a:p>
        </p:txBody>
      </p:sp>
    </p:spTree>
    <p:extLst>
      <p:ext uri="{BB962C8B-B14F-4D97-AF65-F5344CB8AC3E}">
        <p14:creationId xmlns:p14="http://schemas.microsoft.com/office/powerpoint/2010/main" val="3512203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If the guest tries</a:t>
            </a:r>
            <a:r>
              <a:rPr lang="en-US" altLang="zh-CN" baseline="0" dirty="0" smtClean="0"/>
              <a:t> to write some page mapped to PM, since PM is </a:t>
            </a:r>
            <a:r>
              <a:rPr lang="en-US" altLang="zh-CN" baseline="0" dirty="0" err="1" smtClean="0"/>
              <a:t>natrually</a:t>
            </a:r>
            <a:r>
              <a:rPr lang="en-US" altLang="zh-CN" baseline="0" dirty="0" smtClean="0"/>
              <a:t> persistent, so the write request can be handle directly</a:t>
            </a:r>
          </a:p>
          <a:p>
            <a:endParaRPr lang="en-US" baseline="0" dirty="0" smtClean="0"/>
          </a:p>
        </p:txBody>
      </p:sp>
      <p:sp>
        <p:nvSpPr>
          <p:cNvPr id="4" name="Slide Number Placeholder 3"/>
          <p:cNvSpPr>
            <a:spLocks noGrp="1"/>
          </p:cNvSpPr>
          <p:nvPr>
            <p:ph type="sldNum" sz="quarter" idx="10"/>
          </p:nvPr>
        </p:nvSpPr>
        <p:spPr/>
        <p:txBody>
          <a:bodyPr/>
          <a:lstStyle/>
          <a:p>
            <a:fld id="{986662FF-22AE-4BAB-8C01-3DB01D8E3B93}" type="slidenum">
              <a:rPr lang="en-US" smtClean="0"/>
              <a:t>11</a:t>
            </a:fld>
            <a:endParaRPr lang="en-US"/>
          </a:p>
        </p:txBody>
      </p:sp>
    </p:spTree>
    <p:extLst>
      <p:ext uri="{BB962C8B-B14F-4D97-AF65-F5344CB8AC3E}">
        <p14:creationId xmlns:p14="http://schemas.microsoft.com/office/powerpoint/2010/main" val="2692607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if the guest</a:t>
            </a:r>
            <a:r>
              <a:rPr lang="en-US" baseline="0" dirty="0" smtClean="0"/>
              <a:t> tries to write some page mapped to DRAM, which is a volatile storage. VPM will write protect this page and make the write request trap to hypervisor, and remap this page from DRAM to NVRAM. After that write request can be applied.</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12</a:t>
            </a:fld>
            <a:endParaRPr lang="en-US"/>
          </a:p>
        </p:txBody>
      </p:sp>
    </p:spTree>
    <p:extLst>
      <p:ext uri="{BB962C8B-B14F-4D97-AF65-F5344CB8AC3E}">
        <p14:creationId xmlns:p14="http://schemas.microsoft.com/office/powerpoint/2010/main" val="9729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a:t>
            </a:r>
            <a:r>
              <a:rPr lang="en-US" baseline="0" dirty="0" smtClean="0"/>
              <a:t>y by this means we can guarantee that every write will be persisted in full virtualization </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13</a:t>
            </a:fld>
            <a:endParaRPr lang="en-US"/>
          </a:p>
        </p:txBody>
      </p:sp>
    </p:spTree>
    <p:extLst>
      <p:ext uri="{BB962C8B-B14F-4D97-AF65-F5344CB8AC3E}">
        <p14:creationId xmlns:p14="http://schemas.microsoft.com/office/powerpoint/2010/main" val="2454986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ltLang="zh-CN" sz="1350" dirty="0" smtClean="0"/>
              <a:t>VPM can run multiple virtual machines,</a:t>
            </a:r>
            <a:r>
              <a:rPr lang="en-US" altLang="zh-CN" sz="1350" baseline="0" dirty="0" smtClean="0"/>
              <a:t> each VM is connected with a data store inside VPM. </a:t>
            </a:r>
          </a:p>
          <a:p>
            <a:pPr marL="285750" indent="-285750">
              <a:buFontTx/>
              <a:buChar char="-"/>
            </a:pPr>
            <a:r>
              <a:rPr lang="en-US" altLang="zh-CN" sz="1350" baseline="0" dirty="0" err="1" smtClean="0"/>
              <a:t>Pmem</a:t>
            </a:r>
            <a:r>
              <a:rPr lang="en-US" altLang="zh-CN" sz="1350" baseline="0" dirty="0" smtClean="0"/>
              <a:t> page table illustrate the mapping of virtualized PM that we have already talked about. We can see that each DRAM page will be backed by secondary storage. </a:t>
            </a:r>
          </a:p>
          <a:p>
            <a:pPr marL="285750" indent="-285750">
              <a:buFontTx/>
              <a:buChar char="-"/>
            </a:pPr>
            <a:r>
              <a:rPr lang="en-US" altLang="zh-CN" sz="1350" baseline="0" dirty="0" smtClean="0"/>
              <a:t>The NVRAM page is assigned from global NVM Pool, which is shared across all VM</a:t>
            </a:r>
          </a:p>
          <a:p>
            <a:pPr marL="285750" indent="-285750">
              <a:buFontTx/>
              <a:buChar char="-"/>
            </a:pPr>
            <a:r>
              <a:rPr lang="en-US" altLang="zh-CN" sz="1350" baseline="0" dirty="0" smtClean="0"/>
              <a:t>The metadata block</a:t>
            </a:r>
            <a:r>
              <a:rPr lang="zh-CN" altLang="en-US" sz="1350" baseline="0" dirty="0" smtClean="0"/>
              <a:t> </a:t>
            </a:r>
            <a:r>
              <a:rPr lang="en-US" altLang="zh-CN" sz="1350" baseline="0" dirty="0" smtClean="0"/>
              <a:t>contains</a:t>
            </a:r>
            <a:r>
              <a:rPr lang="zh-CN" altLang="en-US" sz="1350" baseline="0" dirty="0" smtClean="0"/>
              <a:t> </a:t>
            </a:r>
            <a:r>
              <a:rPr lang="en-US" altLang="zh-CN" sz="1350" baseline="0" dirty="0" smtClean="0"/>
              <a:t>some</a:t>
            </a:r>
            <a:r>
              <a:rPr lang="zh-CN" altLang="en-US" sz="1350" baseline="0" dirty="0" smtClean="0"/>
              <a:t> </a:t>
            </a:r>
            <a:r>
              <a:rPr lang="en-US" altLang="zh-CN" sz="1350" baseline="0" dirty="0" smtClean="0"/>
              <a:t>information</a:t>
            </a:r>
            <a:r>
              <a:rPr lang="zh-CN" altLang="en-US" sz="1350" baseline="0" dirty="0" smtClean="0"/>
              <a:t> </a:t>
            </a:r>
            <a:r>
              <a:rPr lang="en-US" altLang="zh-CN" sz="1350" baseline="0" dirty="0" smtClean="0"/>
              <a:t>that</a:t>
            </a:r>
            <a:r>
              <a:rPr lang="zh-CN" altLang="en-US" sz="1350" baseline="0" dirty="0" smtClean="0"/>
              <a:t> </a:t>
            </a:r>
            <a:r>
              <a:rPr lang="en-US" altLang="zh-CN" sz="1350" baseline="0" dirty="0" smtClean="0"/>
              <a:t>used</a:t>
            </a:r>
            <a:r>
              <a:rPr lang="zh-CN" altLang="en-US" sz="1350" baseline="0" dirty="0" smtClean="0"/>
              <a:t> </a:t>
            </a:r>
            <a:r>
              <a:rPr lang="en-US" altLang="zh-CN" sz="1350" baseline="0" dirty="0" smtClean="0"/>
              <a:t>for</a:t>
            </a:r>
            <a:r>
              <a:rPr lang="zh-CN" altLang="en-US" sz="1350" baseline="0" dirty="0" smtClean="0"/>
              <a:t> </a:t>
            </a:r>
            <a:r>
              <a:rPr lang="en-US" altLang="zh-CN" sz="1350" baseline="0" dirty="0" smtClean="0"/>
              <a:t>crash</a:t>
            </a:r>
            <a:r>
              <a:rPr lang="zh-CN" altLang="en-US" sz="1350" baseline="0" dirty="0" smtClean="0"/>
              <a:t> </a:t>
            </a:r>
            <a:r>
              <a:rPr lang="en-US" altLang="zh-CN" sz="1350" baseline="0" dirty="0" smtClean="0"/>
              <a:t>recovery</a:t>
            </a:r>
          </a:p>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14</a:t>
            </a:fld>
            <a:endParaRPr lang="en-US"/>
          </a:p>
        </p:txBody>
      </p:sp>
    </p:spTree>
    <p:extLst>
      <p:ext uri="{BB962C8B-B14F-4D97-AF65-F5344CB8AC3E}">
        <p14:creationId xmlns:p14="http://schemas.microsoft.com/office/powerpoint/2010/main" val="2739380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it is full virtualization approach..</a:t>
            </a:r>
          </a:p>
          <a:p>
            <a:endParaRPr lang="en-US" dirty="0" smtClean="0"/>
          </a:p>
          <a:p>
            <a:r>
              <a:rPr lang="en-US" dirty="0" smtClean="0"/>
              <a:t>Next</a:t>
            </a:r>
            <a:r>
              <a:rPr lang="en-US" baseline="0" dirty="0" smtClean="0"/>
              <a:t> is PV.</a:t>
            </a:r>
          </a:p>
          <a:p>
            <a:r>
              <a:rPr lang="en-US" baseline="0" dirty="0" smtClean="0"/>
              <a:t>In PV we enable….</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15</a:t>
            </a:fld>
            <a:endParaRPr lang="en-US"/>
          </a:p>
        </p:txBody>
      </p:sp>
    </p:spTree>
    <p:extLst>
      <p:ext uri="{BB962C8B-B14F-4D97-AF65-F5344CB8AC3E}">
        <p14:creationId xmlns:p14="http://schemas.microsoft.com/office/powerpoint/2010/main" val="127747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16</a:t>
            </a:fld>
            <a:endParaRPr lang="en-US"/>
          </a:p>
        </p:txBody>
      </p:sp>
    </p:spTree>
    <p:extLst>
      <p:ext uri="{BB962C8B-B14F-4D97-AF65-F5344CB8AC3E}">
        <p14:creationId xmlns:p14="http://schemas.microsoft.com/office/powerpoint/2010/main" val="120693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17</a:t>
            </a:fld>
            <a:endParaRPr lang="en-US"/>
          </a:p>
        </p:txBody>
      </p:sp>
    </p:spTree>
    <p:extLst>
      <p:ext uri="{BB962C8B-B14F-4D97-AF65-F5344CB8AC3E}">
        <p14:creationId xmlns:p14="http://schemas.microsoft.com/office/powerpoint/2010/main" val="1059203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order to guarantee persistence…</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18</a:t>
            </a:fld>
            <a:endParaRPr lang="en-US"/>
          </a:p>
        </p:txBody>
      </p:sp>
    </p:spTree>
    <p:extLst>
      <p:ext uri="{BB962C8B-B14F-4D97-AF65-F5344CB8AC3E}">
        <p14:creationId xmlns:p14="http://schemas.microsoft.com/office/powerpoint/2010/main" val="836852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19</a:t>
            </a:fld>
            <a:endParaRPr lang="en-US"/>
          </a:p>
        </p:txBody>
      </p:sp>
    </p:spTree>
    <p:extLst>
      <p:ext uri="{BB962C8B-B14F-4D97-AF65-F5344CB8AC3E}">
        <p14:creationId xmlns:p14="http://schemas.microsoft.com/office/powerpoint/2010/main" val="3080281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20</a:t>
            </a:fld>
            <a:endParaRPr lang="en-US"/>
          </a:p>
        </p:txBody>
      </p:sp>
    </p:spTree>
    <p:extLst>
      <p:ext uri="{BB962C8B-B14F-4D97-AF65-F5344CB8AC3E}">
        <p14:creationId xmlns:p14="http://schemas.microsoft.com/office/powerpoint/2010/main" val="4172673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21</a:t>
            </a:fld>
            <a:endParaRPr lang="en-US"/>
          </a:p>
        </p:txBody>
      </p:sp>
    </p:spTree>
    <p:extLst>
      <p:ext uri="{BB962C8B-B14F-4D97-AF65-F5344CB8AC3E}">
        <p14:creationId xmlns:p14="http://schemas.microsoft.com/office/powerpoint/2010/main" val="517046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22</a:t>
            </a:fld>
            <a:endParaRPr lang="en-US"/>
          </a:p>
        </p:txBody>
      </p:sp>
    </p:spTree>
    <p:extLst>
      <p:ext uri="{BB962C8B-B14F-4D97-AF65-F5344CB8AC3E}">
        <p14:creationId xmlns:p14="http://schemas.microsoft.com/office/powerpoint/2010/main" val="29017460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23</a:t>
            </a:fld>
            <a:endParaRPr lang="en-US"/>
          </a:p>
        </p:txBody>
      </p:sp>
    </p:spTree>
    <p:extLst>
      <p:ext uri="{BB962C8B-B14F-4D97-AF65-F5344CB8AC3E}">
        <p14:creationId xmlns:p14="http://schemas.microsoft.com/office/powerpoint/2010/main" val="1674606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24</a:t>
            </a:fld>
            <a:endParaRPr lang="en-US"/>
          </a:p>
        </p:txBody>
      </p:sp>
    </p:spTree>
    <p:extLst>
      <p:ext uri="{BB962C8B-B14F-4D97-AF65-F5344CB8AC3E}">
        <p14:creationId xmlns:p14="http://schemas.microsoft.com/office/powerpoint/2010/main" val="1549936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86662FF-22AE-4BAB-8C01-3DB01D8E3B93}" type="slidenum">
              <a:rPr lang="en-US" smtClean="0"/>
              <a:t>26</a:t>
            </a:fld>
            <a:endParaRPr lang="en-US"/>
          </a:p>
        </p:txBody>
      </p:sp>
    </p:spTree>
    <p:extLst>
      <p:ext uri="{BB962C8B-B14F-4D97-AF65-F5344CB8AC3E}">
        <p14:creationId xmlns:p14="http://schemas.microsoft.com/office/powerpoint/2010/main" val="4180846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 VPM by considering the </a:t>
            </a:r>
            <a:r>
              <a:rPr lang="en-US" altLang="zh-CN" dirty="0" smtClean="0"/>
              <a:t>2</a:t>
            </a:r>
            <a:r>
              <a:rPr lang="zh-CN" altLang="en-US" dirty="0" smtClean="0"/>
              <a:t> </a:t>
            </a:r>
            <a:r>
              <a:rPr lang="en-US" dirty="0" smtClean="0"/>
              <a:t>dimensions:</a:t>
            </a:r>
          </a:p>
          <a:p>
            <a:r>
              <a:rPr lang="en-US" dirty="0" smtClean="0"/>
              <a:t>NV-DIMM has similar performance with DRAM and has no endurance problem, while PCM has a limitation on write and is slow on write.</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29</a:t>
            </a:fld>
            <a:endParaRPr lang="en-US"/>
          </a:p>
        </p:txBody>
      </p:sp>
    </p:spTree>
    <p:extLst>
      <p:ext uri="{BB962C8B-B14F-4D97-AF65-F5344CB8AC3E}">
        <p14:creationId xmlns:p14="http://schemas.microsoft.com/office/powerpoint/2010/main" val="1050127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indent="-257175">
              <a:buAutoNum type="alphaLcPeriod"/>
            </a:pPr>
            <a:r>
              <a:rPr lang="en-US" altLang="zh-CN" sz="1200" dirty="0" smtClean="0"/>
              <a:t>achieve over 80% of the performance with only 20% of the PM</a:t>
            </a:r>
          </a:p>
          <a:p>
            <a:pPr marL="257175" indent="-257175">
              <a:buAutoNum type="alphaLcPeriod"/>
            </a:pPr>
            <a:r>
              <a:rPr lang="en-US" altLang="zh-CN" sz="1200" dirty="0" smtClean="0"/>
              <a:t>Frequent flush, introduces many </a:t>
            </a:r>
            <a:r>
              <a:rPr lang="en-US" altLang="zh-CN" sz="1200" dirty="0" err="1" smtClean="0"/>
              <a:t>VMExits</a:t>
            </a:r>
            <a:r>
              <a:rPr lang="en-US" altLang="zh-CN" sz="1200" dirty="0" smtClean="0"/>
              <a:t>, which impairs the chance to hide the flush latency in the background.</a:t>
            </a:r>
          </a:p>
          <a:p>
            <a:pPr marL="257175" indent="-257175">
              <a:buAutoNum type="alphaLcPeriod"/>
            </a:pPr>
            <a:r>
              <a:rPr lang="en-US" altLang="zh-CN" sz="1200" dirty="0" smtClean="0"/>
              <a:t>achieve over 80% of the performance with only 20% PM provided</a:t>
            </a:r>
            <a:endParaRPr lang="zh-CN" altLang="en-US" sz="1200" dirty="0" smtClean="0"/>
          </a:p>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30</a:t>
            </a:fld>
            <a:endParaRPr lang="en-US"/>
          </a:p>
        </p:txBody>
      </p:sp>
    </p:spTree>
    <p:extLst>
      <p:ext uri="{BB962C8B-B14F-4D97-AF65-F5344CB8AC3E}">
        <p14:creationId xmlns:p14="http://schemas.microsoft.com/office/powerpoint/2010/main" val="1298908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indent="-257175">
              <a:buAutoNum type="alphaLcPeriod"/>
            </a:pPr>
            <a:r>
              <a:rPr lang="en-US" altLang="zh-CN" sz="1200" dirty="0" smtClean="0"/>
              <a:t>achieve over 80% of the performance with only 20% of the PM</a:t>
            </a:r>
          </a:p>
          <a:p>
            <a:pPr marL="257175" indent="-257175">
              <a:buAutoNum type="alphaLcPeriod"/>
            </a:pPr>
            <a:r>
              <a:rPr lang="en-US" altLang="zh-CN" sz="1200" dirty="0" smtClean="0"/>
              <a:t>Frequent flush, introduces many </a:t>
            </a:r>
            <a:r>
              <a:rPr lang="en-US" altLang="zh-CN" sz="1200" dirty="0" err="1" smtClean="0"/>
              <a:t>VMExits</a:t>
            </a:r>
            <a:r>
              <a:rPr lang="en-US" altLang="zh-CN" sz="1200" dirty="0" smtClean="0"/>
              <a:t>, which impairs the chance to hide the flush latency in the background.</a:t>
            </a:r>
          </a:p>
          <a:p>
            <a:pPr marL="257175" indent="-257175">
              <a:buAutoNum type="alphaLcPeriod"/>
            </a:pPr>
            <a:r>
              <a:rPr lang="en-US" altLang="zh-CN" sz="1200" dirty="0" smtClean="0"/>
              <a:t>achieve over 80% of the performance with only 20% PM provided</a:t>
            </a:r>
            <a:endParaRPr lang="zh-CN" altLang="en-US" sz="1200" dirty="0" smtClean="0"/>
          </a:p>
          <a:p>
            <a:endParaRPr lang="en-US" dirty="0" smtClean="0"/>
          </a:p>
          <a:p>
            <a:r>
              <a:rPr lang="en-US" altLang="zh-CN" sz="1200" dirty="0" smtClean="0"/>
              <a:t>PV Outperforms than HV in PCM.</a:t>
            </a:r>
          </a:p>
          <a:p>
            <a:r>
              <a:rPr lang="en-US" altLang="zh-CN" sz="1200" dirty="0" smtClean="0"/>
              <a:t>directly write on DRAM, which absorbs multiple modifications over PM pages and avoids writing to PCM</a:t>
            </a:r>
          </a:p>
          <a:p>
            <a:pPr marL="257175" indent="-257175">
              <a:buAutoNum type="alphaLcPeriod"/>
            </a:pPr>
            <a:endParaRPr lang="zh-CN" altLang="en-US" sz="1200" dirty="0" smtClean="0"/>
          </a:p>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31</a:t>
            </a:fld>
            <a:endParaRPr lang="en-US"/>
          </a:p>
        </p:txBody>
      </p:sp>
    </p:spTree>
    <p:extLst>
      <p:ext uri="{BB962C8B-B14F-4D97-AF65-F5344CB8AC3E}">
        <p14:creationId xmlns:p14="http://schemas.microsoft.com/office/powerpoint/2010/main" val="499503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33</a:t>
            </a:fld>
            <a:endParaRPr lang="en-US"/>
          </a:p>
        </p:txBody>
      </p:sp>
    </p:spTree>
    <p:extLst>
      <p:ext uri="{BB962C8B-B14F-4D97-AF65-F5344CB8AC3E}">
        <p14:creationId xmlns:p14="http://schemas.microsoft.com/office/powerpoint/2010/main" val="1217728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technical challenges in providing </a:t>
            </a:r>
            <a:r>
              <a:rPr lang="en-US" dirty="0" err="1" smtClean="0"/>
              <a:t>effi</a:t>
            </a:r>
            <a:r>
              <a:rPr lang="en-US" dirty="0" smtClean="0"/>
              <a:t>- </a:t>
            </a:r>
            <a:r>
              <a:rPr lang="en-US" dirty="0" err="1" smtClean="0"/>
              <a:t>cient</a:t>
            </a:r>
            <a:r>
              <a:rPr lang="en-US" dirty="0" smtClean="0"/>
              <a:t> virtualization for PM</a:t>
            </a:r>
          </a:p>
          <a:p>
            <a:endParaRPr lang="en-US" dirty="0" smtClean="0"/>
          </a:p>
          <a:p>
            <a:r>
              <a:rPr lang="en-US" dirty="0" smtClean="0"/>
              <a:t>First, current virtualization lacks support for an appropriate abstraction for PM</a:t>
            </a:r>
          </a:p>
          <a:p>
            <a:endParaRPr lang="en-US" dirty="0" smtClean="0"/>
          </a:p>
          <a:p>
            <a:r>
              <a:rPr lang="en-US" dirty="0" smtClean="0"/>
              <a:t>Specifically, VPM virtualizes PM as a block device and a special piece of memory and provides a few para- virtualization interfaces to bridge the semantic gap of per- </a:t>
            </a:r>
            <a:r>
              <a:rPr lang="en-US" dirty="0" err="1" smtClean="0"/>
              <a:t>sistency</a:t>
            </a:r>
            <a:r>
              <a:rPr lang="en-US" dirty="0" smtClean="0"/>
              <a:t> between guest VMs and the hypervisor.</a:t>
            </a:r>
          </a:p>
          <a:p>
            <a:endParaRPr lang="en-US" dirty="0" smtClean="0"/>
          </a:p>
          <a:p>
            <a:r>
              <a:rPr lang="en-US" dirty="0" smtClean="0"/>
              <a:t>Second,</a:t>
            </a:r>
            <a:r>
              <a:rPr lang="en-US" baseline="0" dirty="0" smtClean="0"/>
              <a:t> </a:t>
            </a:r>
            <a:r>
              <a:rPr lang="en-US" dirty="0" smtClean="0"/>
              <a:t>it is critical to </a:t>
            </a:r>
            <a:r>
              <a:rPr lang="en-US" dirty="0" err="1" smtClean="0"/>
              <a:t>consoli</a:t>
            </a:r>
            <a:r>
              <a:rPr lang="en-US" dirty="0" smtClean="0"/>
              <a:t>- date PM to maximize cost-efficiency, performance</a:t>
            </a:r>
          </a:p>
          <a:p>
            <a:endParaRPr lang="en-US" dirty="0" smtClean="0"/>
          </a:p>
          <a:p>
            <a:r>
              <a:rPr lang="en-US" dirty="0" smtClean="0"/>
              <a:t>VPM leverages DRAM to place read-mostly data in a transparent way by </a:t>
            </a:r>
            <a:r>
              <a:rPr lang="en-US" dirty="0" err="1" smtClean="0"/>
              <a:t>leverag</a:t>
            </a:r>
            <a:r>
              <a:rPr lang="en-US" dirty="0" smtClean="0"/>
              <a:t>- </a:t>
            </a:r>
            <a:r>
              <a:rPr lang="en-US" dirty="0" err="1" smtClean="0"/>
              <a:t>ing</a:t>
            </a:r>
            <a:r>
              <a:rPr lang="en-US" dirty="0" smtClean="0"/>
              <a:t> the two-dimensional paging (e.g., extended page table (EPT)) to dynamically migrating data between DRAM and PM.</a:t>
            </a:r>
          </a:p>
          <a:p>
            <a:endParaRPr lang="en-US" dirty="0" smtClean="0"/>
          </a:p>
          <a:p>
            <a:r>
              <a:rPr lang="en-US" dirty="0" smtClean="0"/>
              <a:t>Finally, crash recovery is a challenge for VPM under a hybrid memory architecture.</a:t>
            </a:r>
          </a:p>
          <a:p>
            <a:endParaRPr lang="en-US" dirty="0" smtClean="0"/>
          </a:p>
          <a:p>
            <a:r>
              <a:rPr lang="en-US" dirty="0" smtClean="0"/>
              <a:t>VPM address this challenge by making the part of hypervisors leverage PM to store its key data structures for crash recovery and using a portion of PM to bookkeep guest VM’s PM structures.</a:t>
            </a:r>
          </a:p>
          <a:p>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36</a:t>
            </a:fld>
            <a:endParaRPr lang="en-US"/>
          </a:p>
        </p:txBody>
      </p:sp>
    </p:spTree>
    <p:extLst>
      <p:ext uri="{BB962C8B-B14F-4D97-AF65-F5344CB8AC3E}">
        <p14:creationId xmlns:p14="http://schemas.microsoft.com/office/powerpoint/2010/main" val="587602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dirty="0" smtClean="0"/>
              <a:t>PM has growing into a trend</a:t>
            </a:r>
            <a:r>
              <a:rPr lang="en-US" altLang="zh-CN" sz="1200" baseline="0" dirty="0" smtClean="0"/>
              <a:t> recently, </a:t>
            </a:r>
            <a:endParaRPr lang="zh-CN" altLang="en-US" dirty="0" smtClean="0"/>
          </a:p>
          <a:p>
            <a:endParaRPr lang="en-US" dirty="0" smtClean="0"/>
          </a:p>
          <a:p>
            <a:r>
              <a:rPr lang="en-US" dirty="0" smtClean="0"/>
              <a:t>we envision that PM will soon be an part of cloud computing systems. </a:t>
            </a:r>
            <a:endParaRPr lang="zh-CN" altLang="en-US" dirty="0" smtClean="0"/>
          </a:p>
          <a:p>
            <a:endParaRPr lang="zh-CN" altLang="en-US" dirty="0" smtClean="0"/>
          </a:p>
          <a:p>
            <a:r>
              <a:rPr lang="en-US" dirty="0" smtClean="0"/>
              <a:t>However, commodity hypervisors still lack support to efficiently  virtualize and manage PM in a cloud environment.</a:t>
            </a:r>
            <a:endParaRPr lang="en-US" dirty="0"/>
          </a:p>
        </p:txBody>
      </p:sp>
      <p:sp>
        <p:nvSpPr>
          <p:cNvPr id="4" name="Slide Number Placeholder 3"/>
          <p:cNvSpPr>
            <a:spLocks noGrp="1"/>
          </p:cNvSpPr>
          <p:nvPr>
            <p:ph type="sldNum" sz="quarter" idx="10"/>
          </p:nvPr>
        </p:nvSpPr>
        <p:spPr/>
        <p:txBody>
          <a:bodyPr/>
          <a:lstStyle/>
          <a:p>
            <a:fld id="{986662FF-22AE-4BAB-8C01-3DB01D8E3B93}" type="slidenum">
              <a:rPr lang="en-US" smtClean="0"/>
              <a:t>38</a:t>
            </a:fld>
            <a:endParaRPr lang="en-US"/>
          </a:p>
        </p:txBody>
      </p:sp>
    </p:spTree>
    <p:extLst>
      <p:ext uri="{BB962C8B-B14F-4D97-AF65-F5344CB8AC3E}">
        <p14:creationId xmlns:p14="http://schemas.microsoft.com/office/powerpoint/2010/main" val="88909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sz="4400"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85A68A8-3DBF-424E-B1C6-32433776BEAE}" type="datetime1">
              <a:rPr lang="en-US" smtClean="0"/>
              <a:t>10/4/16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2467503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611DD18-26BC-4139-8501-8F2072786B53}" type="datetime1">
              <a:rPr lang="en-US" smtClean="0"/>
              <a:t>10/4/16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67AEA72-A156-47E1-8CF5-744DC386C618}" type="slidenum">
              <a:rPr lang="en-US" smtClean="0"/>
              <a:t>‹#›</a:t>
            </a:fld>
            <a:endParaRPr lang="en-US"/>
          </a:p>
        </p:txBody>
      </p:sp>
      <p:cxnSp>
        <p:nvCxnSpPr>
          <p:cNvPr id="7" name="Straight Connector 6"/>
          <p:cNvCxnSpPr/>
          <p:nvPr userDrawn="1"/>
        </p:nvCxnSpPr>
        <p:spPr>
          <a:xfrm>
            <a:off x="381000" y="838200"/>
            <a:ext cx="84582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1606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FB0B57-3527-4495-84F2-1D4318160F38}" type="datetime1">
              <a:rPr lang="en-US" smtClean="0"/>
              <a:t>10/4/16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2176610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967FE8-7C54-4A7F-9243-C7CF1E781772}" type="datetime1">
              <a:rPr lang="en-US" smtClean="0"/>
              <a:t>10/4/16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921832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0E08EF4-C20F-4F9D-88BE-31CE6983344D}" type="datetime1">
              <a:rPr lang="en-US" smtClean="0"/>
              <a:t>10/4/16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333079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AB0423-A072-43C0-BC63-A6604F63FABF}" type="datetime1">
              <a:rPr lang="en-US" smtClean="0"/>
              <a:t>10/4/16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361315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0582F0D-4630-442A-9D69-93AE3E3DEDB0}" type="datetime1">
              <a:rPr lang="en-US" smtClean="0"/>
              <a:t>10/4/16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165771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E071D9-8F13-49E1-BE38-ACFB8CD9F0C0}" type="datetime1">
              <a:rPr lang="en-US" smtClean="0"/>
              <a:t>10/4/16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2248582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B7D6A1F-850C-4C50-8FA9-36A93D9BA480}" type="datetime1">
              <a:rPr lang="en-US" smtClean="0"/>
              <a:t>10/4/16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1902827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96B8FBA-6839-4BA4-927F-AE7C56A5C012}" type="datetime1">
              <a:rPr lang="en-US" smtClean="0"/>
              <a:t>10/4/16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250871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9C2FF94-0198-4D6E-ACD0-EC2013DCE58B}" type="datetime1">
              <a:rPr lang="en-US" smtClean="0"/>
              <a:t>10/4/16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467AEA72-A156-47E1-8CF5-744DC386C618}" type="slidenum">
              <a:rPr lang="en-US" smtClean="0"/>
              <a:t>‹#›</a:t>
            </a:fld>
            <a:endParaRPr lang="en-US"/>
          </a:p>
        </p:txBody>
      </p:sp>
    </p:spTree>
    <p:extLst>
      <p:ext uri="{BB962C8B-B14F-4D97-AF65-F5344CB8AC3E}">
        <p14:creationId xmlns:p14="http://schemas.microsoft.com/office/powerpoint/2010/main" val="28748514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28600" y="1066800"/>
            <a:ext cx="8610600" cy="5105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8382000" y="6492875"/>
            <a:ext cx="762000" cy="365125"/>
          </a:xfrm>
          <a:prstGeom prst="rect">
            <a:avLst/>
          </a:prstGeom>
        </p:spPr>
        <p:txBody>
          <a:bodyPr vert="horz" lIns="91440" tIns="45720" rIns="91440" bIns="45720" rtlCol="0" anchor="ctr"/>
          <a:lstStyle>
            <a:lvl1pPr algn="r">
              <a:defRPr sz="2000" b="1">
                <a:solidFill>
                  <a:schemeClr val="tx1">
                    <a:lumMod val="85000"/>
                    <a:lumOff val="15000"/>
                  </a:schemeClr>
                </a:solidFill>
              </a:defRPr>
            </a:lvl1pPr>
          </a:lstStyle>
          <a:p>
            <a:fld id="{467AEA72-A156-47E1-8CF5-744DC386C618}" type="slidenum">
              <a:rPr lang="en-US" smtClean="0"/>
              <a:pPr/>
              <a:t>‹#›</a:t>
            </a:fld>
            <a:endParaRPr lang="en-US" dirty="0"/>
          </a:p>
        </p:txBody>
      </p:sp>
    </p:spTree>
    <p:extLst>
      <p:ext uri="{BB962C8B-B14F-4D97-AF65-F5344CB8AC3E}">
        <p14:creationId xmlns:p14="http://schemas.microsoft.com/office/powerpoint/2010/main" val="854573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0" hangingPunct="1">
        <a:spcBef>
          <a:spcPct val="0"/>
        </a:spcBef>
        <a:buNone/>
        <a:defRPr sz="3600" b="1" kern="1200">
          <a:solidFill>
            <a:srgbClr val="00B05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4.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chart" Target="../charts/chart1.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25.png"/><Relationship Id="rId7" Type="http://schemas.openxmlformats.org/officeDocument/2006/relationships/image" Target="../media/image2.png"/><Relationship Id="rId8" Type="http://schemas.openxmlformats.org/officeDocument/2006/relationships/image" Target="../media/image7.png"/><Relationship Id="rId9"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0"/>
            <a:ext cx="9404604" cy="2076451"/>
          </a:xfrm>
        </p:spPr>
        <p:txBody>
          <a:bodyPr>
            <a:normAutofit/>
          </a:bodyPr>
          <a:lstStyle/>
          <a:p>
            <a:r>
              <a:rPr lang="en-US" altLang="zh-CN" sz="4800" dirty="0">
                <a:solidFill>
                  <a:srgbClr val="FF8080"/>
                </a:solidFill>
              </a:rPr>
              <a:t>A Case for Virtualizing Persistent Memory</a:t>
            </a:r>
            <a:endParaRPr lang="en-US" sz="4000" dirty="0">
              <a:solidFill>
                <a:srgbClr val="FF8080"/>
              </a:solidFill>
            </a:endParaRPr>
          </a:p>
        </p:txBody>
      </p:sp>
      <p:sp>
        <p:nvSpPr>
          <p:cNvPr id="11" name="Rectangle 5"/>
          <p:cNvSpPr>
            <a:spLocks noGrp="1" noChangeArrowheads="1"/>
          </p:cNvSpPr>
          <p:nvPr>
            <p:ph type="subTitle" idx="1"/>
          </p:nvPr>
        </p:nvSpPr>
        <p:spPr>
          <a:xfrm>
            <a:off x="0" y="3501008"/>
            <a:ext cx="9144000" cy="1584176"/>
          </a:xfrm>
        </p:spPr>
        <p:txBody>
          <a:bodyPr>
            <a:normAutofit/>
          </a:bodyPr>
          <a:lstStyle/>
          <a:p>
            <a:r>
              <a:rPr lang="en-US" sz="2500" b="0"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Liang </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Liang, </a:t>
            </a:r>
            <a:r>
              <a:rPr lang="en-US" sz="2500" dirty="0" err="1">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Rong</a:t>
            </a:r>
            <a:r>
              <a:rPr lang="en-US" sz="250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Chen</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sz="2500" b="0" dirty="0" err="1">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Haibo</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Chen, </a:t>
            </a:r>
            <a:r>
              <a:rPr lang="en-US" sz="2500" b="0" dirty="0" err="1">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Yubin</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Xia, </a:t>
            </a:r>
            <a:endParaRPr lang="zh-CN" alt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a:p>
            <a:r>
              <a:rPr lang="en-US" sz="2500" b="0" dirty="0" err="1"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KwanJong</a:t>
            </a:r>
            <a:r>
              <a:rPr lang="en-US" sz="2500" b="0"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Park, </a:t>
            </a:r>
            <a:r>
              <a:rPr lang="en-US" sz="2500" b="0" dirty="0" err="1">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Binyu</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sz="2500" b="0" dirty="0" err="1">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Zang</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sz="2500" b="0" dirty="0" err="1">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Haibing</a:t>
            </a:r>
            <a:r>
              <a:rPr 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Guan</a:t>
            </a:r>
            <a:endParaRPr lang="zh-CN" altLang="en-US" sz="2500" b="0"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a:p>
            <a:endParaRPr lang="zh-CN" altLang="en-US" sz="2400" b="0" dirty="0" smtClean="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pic>
        <p:nvPicPr>
          <p:cNvPr id="15" name="Picture 14"/>
          <p:cNvPicPr>
            <a:picLocks noChangeAspect="1"/>
          </p:cNvPicPr>
          <p:nvPr/>
        </p:nvPicPr>
        <p:blipFill>
          <a:blip r:embed="rId3"/>
          <a:stretch>
            <a:fillRect/>
          </a:stretch>
        </p:blipFill>
        <p:spPr>
          <a:xfrm>
            <a:off x="6197600" y="6172200"/>
            <a:ext cx="2946400" cy="635000"/>
          </a:xfrm>
          <a:prstGeom prst="rect">
            <a:avLst/>
          </a:prstGeom>
        </p:spPr>
      </p:pic>
      <p:sp>
        <p:nvSpPr>
          <p:cNvPr id="3" name="TextBox 2"/>
          <p:cNvSpPr txBox="1"/>
          <p:nvPr/>
        </p:nvSpPr>
        <p:spPr>
          <a:xfrm>
            <a:off x="633576" y="5191648"/>
            <a:ext cx="3886200" cy="609398"/>
          </a:xfrm>
          <a:prstGeom prst="rect">
            <a:avLst/>
          </a:prstGeom>
          <a:noFill/>
        </p:spPr>
        <p:txBody>
          <a:bodyPr wrap="square" rtlCol="0">
            <a:spAutoFit/>
          </a:bodyPr>
          <a:lstStyle/>
          <a:p>
            <a:pPr algn="ctr">
              <a:lnSpc>
                <a:spcPct val="80000"/>
              </a:lnSpc>
            </a:pPr>
            <a:r>
              <a:rPr lang="en-US" altLang="zh-TW" sz="1400" b="1" dirty="0">
                <a:solidFill>
                  <a:srgbClr val="002060"/>
                </a:solidFill>
                <a:latin typeface="Century Gothic" pitchFamily="34" charset="0"/>
                <a:ea typeface="Verdana" pitchFamily="34" charset="0"/>
                <a:cs typeface="Verdana" pitchFamily="34" charset="0"/>
              </a:rPr>
              <a:t>Institute of Parallel and Distributed </a:t>
            </a:r>
            <a:r>
              <a:rPr lang="en-US" altLang="zh-TW" sz="1400" b="1" dirty="0" smtClean="0">
                <a:solidFill>
                  <a:srgbClr val="002060"/>
                </a:solidFill>
                <a:latin typeface="Century Gothic" pitchFamily="34" charset="0"/>
                <a:ea typeface="Verdana" pitchFamily="34" charset="0"/>
                <a:cs typeface="Verdana" pitchFamily="34" charset="0"/>
              </a:rPr>
              <a:t>Systems</a:t>
            </a:r>
            <a:endParaRPr lang="zh-CN" altLang="en-US" sz="1400" b="1" dirty="0" smtClean="0">
              <a:solidFill>
                <a:srgbClr val="002060"/>
              </a:solidFill>
              <a:latin typeface="Century Gothic" pitchFamily="34" charset="0"/>
              <a:ea typeface="Verdana" pitchFamily="34" charset="0"/>
              <a:cs typeface="Verdana" pitchFamily="34" charset="0"/>
            </a:endParaRPr>
          </a:p>
          <a:p>
            <a:pPr algn="ctr">
              <a:lnSpc>
                <a:spcPct val="80000"/>
              </a:lnSpc>
            </a:pPr>
            <a:endParaRPr lang="en-US" altLang="zh-TW" sz="1400" b="1" dirty="0">
              <a:solidFill>
                <a:srgbClr val="002060"/>
              </a:solidFill>
              <a:latin typeface="Century Gothic" pitchFamily="34" charset="0"/>
              <a:ea typeface="Verdana" pitchFamily="34" charset="0"/>
              <a:cs typeface="Verdana" pitchFamily="34" charset="0"/>
            </a:endParaRPr>
          </a:p>
          <a:p>
            <a:pPr algn="ctr">
              <a:lnSpc>
                <a:spcPct val="80000"/>
              </a:lnSpc>
            </a:pPr>
            <a:r>
              <a:rPr lang="en-US" altLang="zh-TW" sz="1400" b="1" dirty="0">
                <a:solidFill>
                  <a:schemeClr val="bg2">
                    <a:lumMod val="25000"/>
                  </a:schemeClr>
                </a:solidFill>
                <a:latin typeface="Century Gothic" pitchFamily="34" charset="0"/>
                <a:ea typeface="Verdana" pitchFamily="34" charset="0"/>
                <a:cs typeface="Verdana" pitchFamily="34" charset="0"/>
              </a:rPr>
              <a:t>Shanghai Jiao Tong University, China</a:t>
            </a:r>
            <a:endParaRPr lang="zh-CN" altLang="en-US" sz="1400" b="1" dirty="0">
              <a:solidFill>
                <a:schemeClr val="bg2">
                  <a:lumMod val="25000"/>
                </a:schemeClr>
              </a:solidFill>
              <a:latin typeface="Century Gothic" pitchFamily="34" charset="0"/>
              <a:ea typeface="Verdana" pitchFamily="34" charset="0"/>
              <a:cs typeface="Verdana" pitchFamily="34" charset="0"/>
            </a:endParaRPr>
          </a:p>
        </p:txBody>
      </p:sp>
      <p:sp>
        <p:nvSpPr>
          <p:cNvPr id="6" name="TextBox 5"/>
          <p:cNvSpPr txBox="1"/>
          <p:nvPr/>
        </p:nvSpPr>
        <p:spPr>
          <a:xfrm>
            <a:off x="5257800" y="5374112"/>
            <a:ext cx="2743200" cy="264688"/>
          </a:xfrm>
          <a:prstGeom prst="rect">
            <a:avLst/>
          </a:prstGeom>
          <a:noFill/>
        </p:spPr>
        <p:txBody>
          <a:bodyPr wrap="square" rtlCol="0">
            <a:spAutoFit/>
          </a:bodyPr>
          <a:lstStyle/>
          <a:p>
            <a:pPr>
              <a:lnSpc>
                <a:spcPct val="80000"/>
              </a:lnSpc>
            </a:pPr>
            <a:r>
              <a:rPr lang="en-US" altLang="zh-TW" sz="1400" b="1" dirty="0" smtClean="0">
                <a:solidFill>
                  <a:srgbClr val="002060"/>
                </a:solidFill>
                <a:latin typeface="Century Gothic" pitchFamily="34" charset="0"/>
                <a:ea typeface="Verdana" pitchFamily="34" charset="0"/>
                <a:cs typeface="Verdana" pitchFamily="34" charset="0"/>
              </a:rPr>
              <a:t>Samsung </a:t>
            </a:r>
            <a:r>
              <a:rPr lang="en-US" altLang="zh-TW" sz="1400" b="1" dirty="0">
                <a:solidFill>
                  <a:srgbClr val="002060"/>
                </a:solidFill>
                <a:latin typeface="Century Gothic" pitchFamily="34" charset="0"/>
                <a:ea typeface="Verdana" pitchFamily="34" charset="0"/>
                <a:cs typeface="Verdana" pitchFamily="34" charset="0"/>
              </a:rPr>
              <a:t>Electronics Co., Ltd</a:t>
            </a:r>
            <a:r>
              <a:rPr lang="en-US" altLang="zh-TW" sz="1400" b="1" dirty="0" smtClean="0">
                <a:solidFill>
                  <a:srgbClr val="002060"/>
                </a:solidFill>
                <a:latin typeface="Century Gothic" pitchFamily="34" charset="0"/>
                <a:ea typeface="Verdana" pitchFamily="34" charset="0"/>
                <a:cs typeface="Verdana" pitchFamily="34" charset="0"/>
              </a:rPr>
              <a:t>.</a:t>
            </a:r>
            <a:endParaRPr lang="en-US" altLang="zh-TW" sz="1400" b="1" dirty="0">
              <a:solidFill>
                <a:srgbClr val="002060"/>
              </a:solidFill>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2708671933"/>
      </p:ext>
    </p:extLst>
  </p:cSld>
  <p:clrMapOvr>
    <a:masterClrMapping/>
  </p:clrMapOvr>
  <mc:AlternateContent xmlns:mc="http://schemas.openxmlformats.org/markup-compatibility/2006" xmlns:p14="http://schemas.microsoft.com/office/powerpoint/2010/main">
    <mc:Choice Requires="p14">
      <p:transition spd="slow" p14:dur="2000" advTm="1123"/>
    </mc:Choice>
    <mc:Fallback xmlns="">
      <p:transition spd="slow" advTm="112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zh-CN" dirty="0" smtClean="0"/>
              <a:t>Tension</a:t>
            </a:r>
            <a:r>
              <a:rPr lang="zh-CN" altLang="en-US" dirty="0" smtClean="0"/>
              <a:t> </a:t>
            </a:r>
            <a:r>
              <a:rPr lang="en-US" altLang="zh-CN" dirty="0" smtClean="0"/>
              <a:t>between</a:t>
            </a:r>
            <a:r>
              <a:rPr lang="zh-CN" altLang="en-US" dirty="0" smtClean="0"/>
              <a:t> </a:t>
            </a:r>
            <a:r>
              <a:rPr lang="en-US" altLang="zh-CN" dirty="0" smtClean="0"/>
              <a:t>Performance</a:t>
            </a:r>
            <a:r>
              <a:rPr lang="zh-CN" altLang="en-US" dirty="0" smtClean="0"/>
              <a:t> </a:t>
            </a:r>
            <a:r>
              <a:rPr lang="en-US" altLang="zh-CN" dirty="0" smtClean="0"/>
              <a:t>and</a:t>
            </a:r>
            <a:r>
              <a:rPr lang="zh-CN" altLang="en-US" dirty="0" smtClean="0"/>
              <a:t> </a:t>
            </a:r>
            <a:r>
              <a:rPr lang="en-US" altLang="zh-CN" dirty="0" smtClean="0"/>
              <a:t>Persistence</a:t>
            </a:r>
            <a:endParaRPr lang="zh-CN" altLang="en-US" dirty="0" smtClean="0"/>
          </a:p>
          <a:p>
            <a:pPr lvl="1"/>
            <a:r>
              <a:rPr lang="en-US" altLang="zh-CN" dirty="0" smtClean="0"/>
              <a:t>Volatile</a:t>
            </a:r>
            <a:r>
              <a:rPr lang="zh-CN" altLang="en-US" dirty="0" smtClean="0"/>
              <a:t> </a:t>
            </a:r>
            <a:r>
              <a:rPr lang="en-US" altLang="zh-CN" dirty="0" smtClean="0"/>
              <a:t>storage</a:t>
            </a:r>
            <a:endParaRPr lang="zh-CN" altLang="en-US" dirty="0" smtClean="0"/>
          </a:p>
          <a:p>
            <a:pPr lvl="2"/>
            <a:r>
              <a:rPr lang="en-US" altLang="zh-CN" dirty="0" smtClean="0"/>
              <a:t>Performance</a:t>
            </a:r>
            <a:r>
              <a:rPr lang="zh-CN" altLang="en-US" dirty="0">
                <a:solidFill>
                  <a:srgbClr val="00B050"/>
                </a:solidFill>
              </a:rPr>
              <a:t> </a:t>
            </a:r>
            <a:r>
              <a:rPr lang="zh-CN" altLang="en-US" dirty="0" smtClean="0">
                <a:solidFill>
                  <a:srgbClr val="00B050"/>
                </a:solidFill>
              </a:rPr>
              <a:t>✔</a:t>
            </a:r>
            <a:r>
              <a:rPr lang="zh-CN" altLang="en-US" dirty="0" smtClean="0"/>
              <a:t> </a:t>
            </a:r>
            <a:r>
              <a:rPr lang="en-US" altLang="zh-CN" dirty="0" smtClean="0"/>
              <a:t>vs.</a:t>
            </a:r>
            <a:r>
              <a:rPr lang="zh-CN" altLang="en-US" dirty="0" smtClean="0"/>
              <a:t> </a:t>
            </a:r>
            <a:r>
              <a:rPr lang="en-US" altLang="zh-CN" dirty="0" smtClean="0"/>
              <a:t>Persistence</a:t>
            </a:r>
            <a:r>
              <a:rPr lang="zh-CN" altLang="en-US" dirty="0"/>
              <a:t> </a:t>
            </a:r>
            <a:r>
              <a:rPr lang="zh-CN" altLang="en-US" dirty="0">
                <a:solidFill>
                  <a:srgbClr val="FF0000"/>
                </a:solidFill>
              </a:rPr>
              <a:t>✘</a:t>
            </a:r>
          </a:p>
          <a:p>
            <a:pPr lvl="1"/>
            <a:r>
              <a:rPr lang="en-US" altLang="zh-CN" dirty="0" smtClean="0"/>
              <a:t>Non-volatile</a:t>
            </a:r>
            <a:r>
              <a:rPr lang="zh-CN" altLang="en-US" dirty="0" smtClean="0"/>
              <a:t> </a:t>
            </a:r>
            <a:r>
              <a:rPr lang="en-US" altLang="zh-CN" dirty="0" smtClean="0"/>
              <a:t>storage</a:t>
            </a:r>
            <a:endParaRPr lang="zh-CN" altLang="en-US" dirty="0" smtClean="0"/>
          </a:p>
          <a:p>
            <a:pPr lvl="2"/>
            <a:r>
              <a:rPr lang="en-US" altLang="zh-CN" dirty="0" smtClean="0"/>
              <a:t>Performance</a:t>
            </a:r>
            <a:r>
              <a:rPr lang="zh-CN" altLang="en-US" dirty="0">
                <a:solidFill>
                  <a:srgbClr val="FF0000"/>
                </a:solidFill>
              </a:rPr>
              <a:t> ✘</a:t>
            </a:r>
            <a:r>
              <a:rPr lang="zh-CN" altLang="en-US" dirty="0" smtClean="0"/>
              <a:t> </a:t>
            </a:r>
            <a:r>
              <a:rPr lang="en-US" altLang="zh-CN" dirty="0" smtClean="0"/>
              <a:t>vs. Persistence</a:t>
            </a:r>
            <a:r>
              <a:rPr lang="zh-CN" altLang="en-US" dirty="0" smtClean="0">
                <a:solidFill>
                  <a:srgbClr val="00B050"/>
                </a:solidFill>
              </a:rPr>
              <a:t> </a:t>
            </a:r>
            <a:r>
              <a:rPr lang="zh-CN" altLang="en-US" dirty="0">
                <a:solidFill>
                  <a:srgbClr val="00B050"/>
                </a:solidFill>
              </a:rPr>
              <a:t>✔</a:t>
            </a:r>
            <a:endParaRPr lang="zh-CN" altLang="en-US" dirty="0"/>
          </a:p>
          <a:p>
            <a:pPr lvl="1"/>
            <a:endParaRPr lang="zh-CN" altLang="en-US" dirty="0" smtClean="0"/>
          </a:p>
          <a:p>
            <a:r>
              <a:rPr lang="en-US" altLang="zh-CN" dirty="0" smtClean="0"/>
              <a:t>Persistent</a:t>
            </a:r>
            <a:r>
              <a:rPr lang="zh-CN" altLang="en-US" dirty="0" smtClean="0"/>
              <a:t> </a:t>
            </a:r>
            <a:r>
              <a:rPr lang="en-US" altLang="zh-CN" dirty="0" smtClean="0"/>
              <a:t>memory</a:t>
            </a:r>
            <a:endParaRPr lang="zh-CN" altLang="en-US" dirty="0" smtClean="0"/>
          </a:p>
          <a:p>
            <a:pPr lvl="1"/>
            <a:r>
              <a:rPr lang="en-US" altLang="zh-CN" dirty="0"/>
              <a:t>Performance</a:t>
            </a:r>
            <a:r>
              <a:rPr lang="zh-CN" altLang="en-US" dirty="0">
                <a:solidFill>
                  <a:srgbClr val="FF0000"/>
                </a:solidFill>
              </a:rPr>
              <a:t> </a:t>
            </a:r>
            <a:r>
              <a:rPr lang="zh-CN" altLang="en-US" dirty="0">
                <a:solidFill>
                  <a:srgbClr val="00B050"/>
                </a:solidFill>
              </a:rPr>
              <a:t>✔</a:t>
            </a:r>
            <a:r>
              <a:rPr lang="zh-CN" altLang="en-US" dirty="0" smtClean="0"/>
              <a:t> </a:t>
            </a:r>
            <a:r>
              <a:rPr lang="en-US" altLang="zh-CN" dirty="0"/>
              <a:t>vs. Persistence</a:t>
            </a:r>
            <a:r>
              <a:rPr lang="zh-CN" altLang="en-US" dirty="0">
                <a:solidFill>
                  <a:srgbClr val="00B050"/>
                </a:solidFill>
              </a:rPr>
              <a:t> ✔</a:t>
            </a:r>
            <a:endParaRPr lang="zh-CN" altLang="en-US" dirty="0"/>
          </a:p>
          <a:p>
            <a:pPr lvl="1"/>
            <a:endParaRPr lang="zh-CN" altLang="en-US" dirty="0" smtClean="0"/>
          </a:p>
          <a:p>
            <a:pPr lvl="1"/>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2</a:t>
            </a:fld>
            <a:endParaRPr lang="en-US"/>
          </a:p>
        </p:txBody>
      </p:sp>
      <p:pic>
        <p:nvPicPr>
          <p:cNvPr id="15"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8565" y="5012628"/>
            <a:ext cx="2067161" cy="2067161"/>
          </a:xfrm>
          <a:prstGeom prst="rect">
            <a:avLst/>
          </a:prstGeom>
        </p:spPr>
      </p:pic>
      <p:grpSp>
        <p:nvGrpSpPr>
          <p:cNvPr id="16" name="Group 15"/>
          <p:cNvGrpSpPr/>
          <p:nvPr/>
        </p:nvGrpSpPr>
        <p:grpSpPr>
          <a:xfrm>
            <a:off x="4496686" y="5458009"/>
            <a:ext cx="3866959" cy="1203251"/>
            <a:chOff x="4191000" y="3124200"/>
            <a:chExt cx="4400359" cy="1570466"/>
          </a:xfrm>
        </p:grpSpPr>
        <p:sp>
          <p:nvSpPr>
            <p:cNvPr id="17" name="圆角矩形 25"/>
            <p:cNvSpPr/>
            <p:nvPr/>
          </p:nvSpPr>
          <p:spPr>
            <a:xfrm>
              <a:off x="4191000" y="3124200"/>
              <a:ext cx="4400359" cy="1570466"/>
            </a:xfrm>
            <a:prstGeom prst="roundRect">
              <a:avLst/>
            </a:prstGeom>
            <a:solidFill>
              <a:schemeClr val="bg1">
                <a:lumMod val="95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26"/>
            <p:cNvGrpSpPr/>
            <p:nvPr/>
          </p:nvGrpSpPr>
          <p:grpSpPr>
            <a:xfrm>
              <a:off x="4575556" y="3727636"/>
              <a:ext cx="1810386" cy="866617"/>
              <a:chOff x="6376270" y="2040060"/>
              <a:chExt cx="1810386" cy="866617"/>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6270" y="2067980"/>
                <a:ext cx="838697" cy="838697"/>
              </a:xfrm>
              <a:prstGeom prst="rect">
                <a:avLst/>
              </a:prstGeom>
            </p:spPr>
          </p:pic>
          <p:sp>
            <p:nvSpPr>
              <p:cNvPr id="23" name="文本框 22"/>
              <p:cNvSpPr txBox="1"/>
              <p:nvPr/>
            </p:nvSpPr>
            <p:spPr>
              <a:xfrm>
                <a:off x="7206901" y="2040060"/>
                <a:ext cx="979755" cy="646331"/>
              </a:xfrm>
              <a:prstGeom prst="rect">
                <a:avLst/>
              </a:prstGeom>
              <a:noFill/>
            </p:spPr>
            <p:txBody>
              <a:bodyPr wrap="none" rtlCol="0">
                <a:spAutoFit/>
              </a:bodyPr>
              <a:lstStyle/>
              <a:p>
                <a:r>
                  <a:rPr lang="en-US" altLang="zh-CN" b="1" dirty="0" smtClean="0">
                    <a:latin typeface="Helvetica" panose="020B0500000000000000" pitchFamily="34" charset="0"/>
                  </a:rPr>
                  <a:t>Low </a:t>
                </a:r>
              </a:p>
              <a:p>
                <a:r>
                  <a:rPr lang="en-US" altLang="zh-CN" b="1" dirty="0" smtClean="0">
                    <a:latin typeface="Helvetica" panose="020B0500000000000000" pitchFamily="34" charset="0"/>
                  </a:rPr>
                  <a:t>latency</a:t>
                </a:r>
                <a:endParaRPr lang="zh-CN" altLang="en-US" b="1" dirty="0">
                  <a:latin typeface="Helvetica" panose="020B0500000000000000" pitchFamily="34" charset="0"/>
                </a:endParaRPr>
              </a:p>
            </p:txBody>
          </p:sp>
        </p:grpSp>
        <p:sp>
          <p:nvSpPr>
            <p:cNvPr id="19" name="文本框 27"/>
            <p:cNvSpPr txBox="1"/>
            <p:nvPr/>
          </p:nvSpPr>
          <p:spPr>
            <a:xfrm>
              <a:off x="4451105" y="3152619"/>
              <a:ext cx="1449436" cy="461665"/>
            </a:xfrm>
            <a:prstGeom prst="rect">
              <a:avLst/>
            </a:prstGeom>
            <a:noFill/>
          </p:spPr>
          <p:txBody>
            <a:bodyPr wrap="none" rtlCol="0">
              <a:spAutoFit/>
            </a:bodyPr>
            <a:lstStyle/>
            <a:p>
              <a:r>
                <a:rPr lang="en-US" altLang="zh-CN" sz="2400" dirty="0" smtClean="0">
                  <a:solidFill>
                    <a:schemeClr val="bg1">
                      <a:lumMod val="50000"/>
                    </a:schemeClr>
                  </a:solidFill>
                  <a:latin typeface="Century Gothic" panose="020B0502020202020204" pitchFamily="34" charset="0"/>
                </a:rPr>
                <a:t>Features</a:t>
              </a:r>
              <a:endParaRPr lang="zh-CN" altLang="en-US" sz="2400" dirty="0">
                <a:solidFill>
                  <a:schemeClr val="bg1">
                    <a:lumMod val="50000"/>
                  </a:schemeClr>
                </a:solidFill>
                <a:latin typeface="Century Gothic" panose="020B0502020202020204" pitchFamily="34" charset="0"/>
              </a:endParaRPr>
            </a:p>
          </p:txBody>
        </p:sp>
        <p:pic>
          <p:nvPicPr>
            <p:cNvPr id="20"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00050" y="3772184"/>
              <a:ext cx="805442" cy="805441"/>
            </a:xfrm>
            <a:prstGeom prst="rect">
              <a:avLst/>
            </a:prstGeom>
          </p:spPr>
        </p:pic>
        <p:sp>
          <p:nvSpPr>
            <p:cNvPr id="21" name="文本框 29"/>
            <p:cNvSpPr txBox="1"/>
            <p:nvPr/>
          </p:nvSpPr>
          <p:spPr>
            <a:xfrm>
              <a:off x="7408611" y="3787187"/>
              <a:ext cx="988347" cy="646331"/>
            </a:xfrm>
            <a:prstGeom prst="rect">
              <a:avLst/>
            </a:prstGeom>
            <a:noFill/>
          </p:spPr>
          <p:txBody>
            <a:bodyPr wrap="none" rtlCol="0">
              <a:spAutoFit/>
            </a:bodyPr>
            <a:lstStyle/>
            <a:p>
              <a:r>
                <a:rPr lang="en-US" altLang="zh-CN" b="1" dirty="0" smtClean="0">
                  <a:latin typeface="Helvetica" panose="020B0500000000000000" pitchFamily="34" charset="0"/>
                </a:rPr>
                <a:t>Non-</a:t>
              </a:r>
            </a:p>
            <a:p>
              <a:r>
                <a:rPr lang="en-US" altLang="zh-CN" b="1" dirty="0" smtClean="0">
                  <a:latin typeface="Helvetica" panose="020B0500000000000000" pitchFamily="34" charset="0"/>
                </a:rPr>
                <a:t>Volatile</a:t>
              </a:r>
              <a:endParaRPr lang="zh-CN" altLang="en-US" b="1" dirty="0">
                <a:latin typeface="Helvetica" panose="020B0500000000000000" pitchFamily="34" charset="0"/>
              </a:endParaRPr>
            </a:p>
          </p:txBody>
        </p:sp>
      </p:grpSp>
      <p:sp>
        <p:nvSpPr>
          <p:cNvPr id="26" name="矩形 25"/>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27" name="文本框 26"/>
          <p:cNvSpPr txBox="1"/>
          <p:nvPr/>
        </p:nvSpPr>
        <p:spPr>
          <a:xfrm>
            <a:off x="1863968" y="255943"/>
            <a:ext cx="6045246"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Performance and Persistence</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02535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altLang="zh-CN" dirty="0" smtClean="0"/>
              <a:t>Hardware</a:t>
            </a:r>
            <a:r>
              <a:rPr lang="zh-CN" altLang="en-US" dirty="0" smtClean="0"/>
              <a:t> </a:t>
            </a:r>
            <a:r>
              <a:rPr lang="en-US" altLang="zh-CN" dirty="0" smtClean="0"/>
              <a:t>vendor</a:t>
            </a:r>
            <a:endParaRPr lang="zh-CN" altLang="en-US" dirty="0" smtClean="0"/>
          </a:p>
          <a:p>
            <a:endParaRPr lang="zh-CN" altLang="en-US" dirty="0" smtClean="0"/>
          </a:p>
          <a:p>
            <a:endParaRPr lang="zh-CN" altLang="en-US" dirty="0" smtClean="0"/>
          </a:p>
          <a:p>
            <a:pPr marL="0" indent="0">
              <a:buNone/>
            </a:pPr>
            <a:endParaRPr lang="zh-CN" altLang="en-US" dirty="0" smtClean="0"/>
          </a:p>
          <a:p>
            <a:pPr marL="0" indent="0">
              <a:buNone/>
            </a:pPr>
            <a:r>
              <a:rPr lang="en-US" altLang="zh-CN" dirty="0" smtClean="0"/>
              <a:t>Software</a:t>
            </a:r>
            <a:r>
              <a:rPr lang="zh-CN" altLang="en-US" dirty="0" smtClean="0"/>
              <a:t> </a:t>
            </a:r>
            <a:r>
              <a:rPr lang="en-US" altLang="zh-CN" dirty="0" smtClean="0"/>
              <a:t>developer</a:t>
            </a:r>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3</a:t>
            </a:fld>
            <a:endParaRPr lang="en-US"/>
          </a:p>
        </p:txBody>
      </p:sp>
      <p:pic>
        <p:nvPicPr>
          <p:cNvPr id="5" name="Picture 4"/>
          <p:cNvPicPr>
            <a:picLocks noChangeAspect="1"/>
          </p:cNvPicPr>
          <p:nvPr/>
        </p:nvPicPr>
        <p:blipFill>
          <a:blip r:embed="rId3"/>
          <a:stretch>
            <a:fillRect/>
          </a:stretch>
        </p:blipFill>
        <p:spPr>
          <a:xfrm>
            <a:off x="2602331" y="2236787"/>
            <a:ext cx="2019300" cy="977900"/>
          </a:xfrm>
          <a:prstGeom prst="rect">
            <a:avLst/>
          </a:prstGeom>
        </p:spPr>
      </p:pic>
      <p:pic>
        <p:nvPicPr>
          <p:cNvPr id="6" name="Picture 5"/>
          <p:cNvPicPr>
            <a:picLocks noChangeAspect="1"/>
          </p:cNvPicPr>
          <p:nvPr/>
        </p:nvPicPr>
        <p:blipFill>
          <a:blip r:embed="rId4"/>
          <a:stretch>
            <a:fillRect/>
          </a:stretch>
        </p:blipFill>
        <p:spPr>
          <a:xfrm>
            <a:off x="533400" y="1715268"/>
            <a:ext cx="2156268" cy="951732"/>
          </a:xfrm>
          <a:prstGeom prst="rect">
            <a:avLst/>
          </a:prstGeom>
        </p:spPr>
      </p:pic>
      <p:pic>
        <p:nvPicPr>
          <p:cNvPr id="7"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62" y="4265572"/>
            <a:ext cx="2542169" cy="1906628"/>
          </a:xfrm>
          <a:prstGeom prst="rect">
            <a:avLst/>
          </a:prstGeom>
        </p:spPr>
      </p:pic>
      <p:pic>
        <p:nvPicPr>
          <p:cNvPr id="8" name="图片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74521" y="4174090"/>
            <a:ext cx="1734063" cy="1734063"/>
          </a:xfrm>
          <a:prstGeom prst="rect">
            <a:avLst/>
          </a:prstGeom>
        </p:spPr>
      </p:pic>
      <p:grpSp>
        <p:nvGrpSpPr>
          <p:cNvPr id="11" name="组合 9"/>
          <p:cNvGrpSpPr/>
          <p:nvPr/>
        </p:nvGrpSpPr>
        <p:grpSpPr>
          <a:xfrm>
            <a:off x="4668165" y="4123566"/>
            <a:ext cx="2177142" cy="2177142"/>
            <a:chOff x="2069736" y="3039293"/>
            <a:chExt cx="2177142" cy="2177142"/>
          </a:xfrm>
        </p:grpSpPr>
        <p:pic>
          <p:nvPicPr>
            <p:cNvPr id="12"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9736" y="3039293"/>
              <a:ext cx="2177142" cy="2177142"/>
            </a:xfrm>
            <a:prstGeom prst="rect">
              <a:avLst/>
            </a:prstGeom>
          </p:spPr>
        </p:pic>
        <p:sp>
          <p:nvSpPr>
            <p:cNvPr id="13" name="文本框 7"/>
            <p:cNvSpPr txBox="1"/>
            <p:nvPr/>
          </p:nvSpPr>
          <p:spPr>
            <a:xfrm>
              <a:off x="2354240" y="4823881"/>
              <a:ext cx="1608133" cy="369332"/>
            </a:xfrm>
            <a:prstGeom prst="rect">
              <a:avLst/>
            </a:prstGeom>
            <a:noFill/>
          </p:spPr>
          <p:txBody>
            <a:bodyPr wrap="none" rtlCol="0">
              <a:spAutoFit/>
            </a:bodyPr>
            <a:lstStyle/>
            <a:p>
              <a:r>
                <a:rPr lang="en-US" altLang="zh-CN" b="1" dirty="0" smtClean="0">
                  <a:latin typeface="Helvetica" panose="020B0500000000000000" pitchFamily="34" charset="0"/>
                </a:rPr>
                <a:t>Data Centers</a:t>
              </a:r>
              <a:endParaRPr lang="zh-CN" altLang="en-US" b="1" dirty="0">
                <a:latin typeface="Helvetica" panose="020B0500000000000000" pitchFamily="34" charset="0"/>
              </a:endParaRPr>
            </a:p>
          </p:txBody>
        </p:sp>
      </p:grpSp>
      <p:grpSp>
        <p:nvGrpSpPr>
          <p:cNvPr id="14" name="组合 10"/>
          <p:cNvGrpSpPr/>
          <p:nvPr/>
        </p:nvGrpSpPr>
        <p:grpSpPr>
          <a:xfrm>
            <a:off x="6876286" y="4334890"/>
            <a:ext cx="1978968" cy="1965818"/>
            <a:chOff x="3891509" y="4143130"/>
            <a:chExt cx="3028108" cy="2750457"/>
          </a:xfrm>
        </p:grpSpPr>
        <p:pic>
          <p:nvPicPr>
            <p:cNvPr id="1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10675" y="4143130"/>
              <a:ext cx="2750457" cy="2750457"/>
            </a:xfrm>
            <a:prstGeom prst="rect">
              <a:avLst/>
            </a:prstGeom>
          </p:spPr>
        </p:pic>
        <p:sp>
          <p:nvSpPr>
            <p:cNvPr id="16" name="文本框 8"/>
            <p:cNvSpPr txBox="1"/>
            <p:nvPr/>
          </p:nvSpPr>
          <p:spPr>
            <a:xfrm>
              <a:off x="3891509" y="6344349"/>
              <a:ext cx="3028108" cy="516748"/>
            </a:xfrm>
            <a:prstGeom prst="rect">
              <a:avLst/>
            </a:prstGeom>
            <a:noFill/>
          </p:spPr>
          <p:txBody>
            <a:bodyPr wrap="square" rtlCol="0">
              <a:spAutoFit/>
            </a:bodyPr>
            <a:lstStyle/>
            <a:p>
              <a:r>
                <a:rPr lang="en-US" altLang="zh-CN" b="1" dirty="0" smtClean="0">
                  <a:latin typeface="Helvetica" panose="020B0500000000000000" pitchFamily="34" charset="0"/>
                </a:rPr>
                <a:t>Cloud Providers</a:t>
              </a:r>
              <a:endParaRPr lang="zh-CN" altLang="en-US" b="1" dirty="0">
                <a:latin typeface="Helvetica" panose="020B0500000000000000" pitchFamily="34" charset="0"/>
              </a:endParaRPr>
            </a:p>
          </p:txBody>
        </p:sp>
      </p:grpSp>
      <p:cxnSp>
        <p:nvCxnSpPr>
          <p:cNvPr id="17" name="直接连接符 16"/>
          <p:cNvCxnSpPr/>
          <p:nvPr/>
        </p:nvCxnSpPr>
        <p:spPr>
          <a:xfrm flipH="1">
            <a:off x="4533900" y="3253640"/>
            <a:ext cx="4321354" cy="0"/>
          </a:xfrm>
          <a:prstGeom prst="line">
            <a:avLst/>
          </a:prstGeom>
          <a:ln w="38100">
            <a:prstDash val="sysDash"/>
          </a:ln>
        </p:spPr>
        <p:style>
          <a:lnRef idx="3">
            <a:schemeClr val="dk1"/>
          </a:lnRef>
          <a:fillRef idx="0">
            <a:schemeClr val="dk1"/>
          </a:fillRef>
          <a:effectRef idx="2">
            <a:schemeClr val="dk1"/>
          </a:effectRef>
          <a:fontRef idx="minor">
            <a:schemeClr val="tx1"/>
          </a:fontRef>
        </p:style>
      </p:cxnSp>
      <p:cxnSp>
        <p:nvCxnSpPr>
          <p:cNvPr id="18" name="直接连接符 16"/>
          <p:cNvCxnSpPr/>
          <p:nvPr/>
        </p:nvCxnSpPr>
        <p:spPr>
          <a:xfrm flipV="1">
            <a:off x="4572000" y="3253640"/>
            <a:ext cx="0" cy="3239236"/>
          </a:xfrm>
          <a:prstGeom prst="line">
            <a:avLst/>
          </a:prstGeom>
          <a:ln w="38100">
            <a:prstDash val="sysDash"/>
          </a:ln>
        </p:spPr>
        <p:style>
          <a:lnRef idx="3">
            <a:schemeClr val="dk1"/>
          </a:lnRef>
          <a:fillRef idx="0">
            <a:schemeClr val="dk1"/>
          </a:fillRef>
          <a:effectRef idx="2">
            <a:schemeClr val="dk1"/>
          </a:effectRef>
          <a:fontRef idx="minor">
            <a:schemeClr val="tx1"/>
          </a:fontRef>
        </p:style>
      </p:cxnSp>
      <p:pic>
        <p:nvPicPr>
          <p:cNvPr id="19"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81233" y="748239"/>
            <a:ext cx="2505401" cy="2505401"/>
          </a:xfrm>
          <a:prstGeom prst="rect">
            <a:avLst/>
          </a:prstGeom>
        </p:spPr>
      </p:pic>
      <p:sp>
        <p:nvSpPr>
          <p:cNvPr id="20" name="Rectangle 16"/>
          <p:cNvSpPr/>
          <p:nvPr/>
        </p:nvSpPr>
        <p:spPr>
          <a:xfrm>
            <a:off x="4791738" y="3404650"/>
            <a:ext cx="3756350" cy="769441"/>
          </a:xfrm>
          <a:prstGeom prst="rect">
            <a:avLst/>
          </a:prstGeom>
          <a:noFill/>
          <a:ln w="31750" cap="rnd" cmpd="dbl">
            <a:solidFill>
              <a:srgbClr val="01B150"/>
            </a:solidFill>
          </a:ln>
        </p:spPr>
        <p:txBody>
          <a:bodyPr wrap="square">
            <a:spAutoFit/>
          </a:bodyPr>
          <a:lstStyle/>
          <a:p>
            <a:pPr marL="363538" lvl="1" indent="-322263">
              <a:buClr>
                <a:srgbClr val="FF0066"/>
              </a:buClr>
            </a:pPr>
            <a:r>
              <a:rPr lang="en-US" altLang="zh-CN" sz="2200" i="1" dirty="0" smtClean="0">
                <a:latin typeface="Century Gothic" pitchFamily="34" charset="0"/>
              </a:rPr>
              <a:t>Prediction</a:t>
            </a:r>
            <a:r>
              <a:rPr lang="zh-CN" altLang="en-US" sz="2200" i="1" dirty="0" smtClean="0">
                <a:latin typeface="Century Gothic" pitchFamily="34" charset="0"/>
              </a:rPr>
              <a:t>：</a:t>
            </a:r>
          </a:p>
          <a:p>
            <a:pPr marL="363538" lvl="1" indent="-322263">
              <a:buClr>
                <a:srgbClr val="FF0066"/>
              </a:buClr>
            </a:pPr>
            <a:r>
              <a:rPr lang="en-US" altLang="zh-CN" sz="2200" i="1" dirty="0" smtClean="0">
                <a:latin typeface="Century Gothic" pitchFamily="34" charset="0"/>
              </a:rPr>
              <a:t>PM will soon be adopted</a:t>
            </a:r>
            <a:endParaRPr lang="zh-CN" altLang="en-US" sz="2200" i="1" dirty="0" smtClean="0">
              <a:latin typeface="Century Gothic" pitchFamily="34" charset="0"/>
            </a:endParaRPr>
          </a:p>
        </p:txBody>
      </p:sp>
      <p:sp>
        <p:nvSpPr>
          <p:cNvPr id="21" name="矩形 2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22" name="文本框 21"/>
          <p:cNvSpPr txBox="1"/>
          <p:nvPr/>
        </p:nvSpPr>
        <p:spPr>
          <a:xfrm>
            <a:off x="4147027" y="255943"/>
            <a:ext cx="3768981"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Proliferation of PM</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0175672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4</a:t>
            </a:fld>
            <a:endParaRPr lang="en-US"/>
          </a:p>
        </p:txBody>
      </p:sp>
      <p:cxnSp>
        <p:nvCxnSpPr>
          <p:cNvPr id="20" name="直接连接符 16"/>
          <p:cNvCxnSpPr/>
          <p:nvPr/>
        </p:nvCxnSpPr>
        <p:spPr>
          <a:xfrm flipH="1">
            <a:off x="457201" y="3581400"/>
            <a:ext cx="7772399" cy="0"/>
          </a:xfrm>
          <a:prstGeom prst="line">
            <a:avLst/>
          </a:prstGeom>
          <a:ln w="38100">
            <a:prstDash val="sysDash"/>
          </a:ln>
        </p:spPr>
        <p:style>
          <a:lnRef idx="3">
            <a:schemeClr val="dk1"/>
          </a:lnRef>
          <a:fillRef idx="0">
            <a:schemeClr val="dk1"/>
          </a:fillRef>
          <a:effectRef idx="2">
            <a:schemeClr val="dk1"/>
          </a:effectRef>
          <a:fontRef idx="minor">
            <a:schemeClr val="tx1"/>
          </a:fontRef>
        </p:style>
      </p:cxnSp>
      <p:grpSp>
        <p:nvGrpSpPr>
          <p:cNvPr id="5" name="Group 4"/>
          <p:cNvGrpSpPr/>
          <p:nvPr/>
        </p:nvGrpSpPr>
        <p:grpSpPr>
          <a:xfrm>
            <a:off x="1164584" y="1377991"/>
            <a:ext cx="6287000" cy="2325646"/>
            <a:chOff x="1019203" y="1746303"/>
            <a:chExt cx="9951033" cy="3627343"/>
          </a:xfrm>
        </p:grpSpPr>
        <p:pic>
          <p:nvPicPr>
            <p:cNvPr id="21"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203" y="1746303"/>
              <a:ext cx="3627343" cy="3627343"/>
            </a:xfrm>
            <a:prstGeom prst="rect">
              <a:avLst/>
            </a:prstGeom>
          </p:spPr>
        </p:pic>
        <p:sp>
          <p:nvSpPr>
            <p:cNvPr id="22" name="文本框 7"/>
            <p:cNvSpPr txBox="1"/>
            <p:nvPr/>
          </p:nvSpPr>
          <p:spPr>
            <a:xfrm>
              <a:off x="4462981" y="1797845"/>
              <a:ext cx="918841" cy="1862048"/>
            </a:xfrm>
            <a:prstGeom prst="rect">
              <a:avLst/>
            </a:prstGeom>
            <a:noFill/>
          </p:spPr>
          <p:txBody>
            <a:bodyPr wrap="none" rtlCol="0">
              <a:spAutoFit/>
            </a:bodyPr>
            <a:lstStyle/>
            <a:p>
              <a:r>
                <a:rPr lang="zh-CN" altLang="en-US" sz="11500" dirty="0"/>
                <a:t>≈</a:t>
              </a:r>
              <a:endParaRPr lang="zh-CN" altLang="en-US" sz="7200" dirty="0"/>
            </a:p>
          </p:txBody>
        </p:sp>
        <p:pic>
          <p:nvPicPr>
            <p:cNvPr id="23"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2664" y="2046409"/>
              <a:ext cx="1090093" cy="1090093"/>
            </a:xfrm>
            <a:prstGeom prst="rect">
              <a:avLst/>
            </a:prstGeom>
          </p:spPr>
        </p:pic>
        <p:pic>
          <p:nvPicPr>
            <p:cNvPr id="24"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5157" y="2046409"/>
              <a:ext cx="1090093" cy="1090093"/>
            </a:xfrm>
            <a:prstGeom prst="rect">
              <a:avLst/>
            </a:prstGeom>
          </p:spPr>
        </p:pic>
        <p:pic>
          <p:nvPicPr>
            <p:cNvPr id="25"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7650" y="2046409"/>
              <a:ext cx="1090093" cy="1090093"/>
            </a:xfrm>
            <a:prstGeom prst="rect">
              <a:avLst/>
            </a:prstGeom>
          </p:spPr>
        </p:pic>
        <p:pic>
          <p:nvPicPr>
            <p:cNvPr id="26"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0143" y="2042390"/>
              <a:ext cx="1090093" cy="1090093"/>
            </a:xfrm>
            <a:prstGeom prst="rect">
              <a:avLst/>
            </a:prstGeom>
          </p:spPr>
        </p:pic>
        <p:pic>
          <p:nvPicPr>
            <p:cNvPr id="27"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2664" y="3309233"/>
              <a:ext cx="1090093" cy="1090093"/>
            </a:xfrm>
            <a:prstGeom prst="rect">
              <a:avLst/>
            </a:prstGeom>
          </p:spPr>
        </p:pic>
        <p:pic>
          <p:nvPicPr>
            <p:cNvPr id="28"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5157" y="3309233"/>
              <a:ext cx="1090093" cy="1090093"/>
            </a:xfrm>
            <a:prstGeom prst="rect">
              <a:avLst/>
            </a:prstGeom>
          </p:spPr>
        </p:pic>
        <p:pic>
          <p:nvPicPr>
            <p:cNvPr id="29"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7650" y="3309233"/>
              <a:ext cx="1090093" cy="1090093"/>
            </a:xfrm>
            <a:prstGeom prst="rect">
              <a:avLst/>
            </a:prstGeom>
          </p:spPr>
        </p:pic>
        <p:sp>
          <p:nvSpPr>
            <p:cNvPr id="30" name="文本框 16"/>
            <p:cNvSpPr txBox="1"/>
            <p:nvPr/>
          </p:nvSpPr>
          <p:spPr>
            <a:xfrm>
              <a:off x="9861534" y="2469556"/>
              <a:ext cx="1055098" cy="1200330"/>
            </a:xfrm>
            <a:prstGeom prst="rect">
              <a:avLst/>
            </a:prstGeom>
            <a:noFill/>
          </p:spPr>
          <p:txBody>
            <a:bodyPr wrap="none" rtlCol="0">
              <a:spAutoFit/>
            </a:bodyPr>
            <a:lstStyle/>
            <a:p>
              <a:r>
                <a:rPr lang="en-US" altLang="zh-CN" sz="7200" dirty="0" smtClean="0"/>
                <a:t>….</a:t>
              </a:r>
              <a:endParaRPr lang="zh-CN" altLang="en-US" sz="7200" dirty="0"/>
            </a:p>
          </p:txBody>
        </p:sp>
      </p:grpSp>
      <p:sp>
        <p:nvSpPr>
          <p:cNvPr id="31" name="标题 1"/>
          <p:cNvSpPr txBox="1">
            <a:spLocks/>
          </p:cNvSpPr>
          <p:nvPr/>
        </p:nvSpPr>
        <p:spPr>
          <a:xfrm>
            <a:off x="343969" y="973726"/>
            <a:ext cx="3694631" cy="672893"/>
          </a:xfrm>
          <a:prstGeom prst="rect">
            <a:avLst/>
          </a:prstGeom>
        </p:spPr>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smtClean="0"/>
              <a:t>Cost Effectiveness</a:t>
            </a:r>
            <a:endParaRPr lang="en-US" sz="4000" dirty="0"/>
          </a:p>
        </p:txBody>
      </p:sp>
      <p:sp>
        <p:nvSpPr>
          <p:cNvPr id="32" name="标题 1"/>
          <p:cNvSpPr txBox="1">
            <a:spLocks/>
          </p:cNvSpPr>
          <p:nvPr/>
        </p:nvSpPr>
        <p:spPr>
          <a:xfrm>
            <a:off x="343969" y="3715369"/>
            <a:ext cx="3694631" cy="672893"/>
          </a:xfrm>
          <a:prstGeom prst="rect">
            <a:avLst/>
          </a:prstGeom>
        </p:spPr>
        <p:txBody>
          <a:bodyPr vert="horz" lIns="91440" tIns="45720" rIns="91440" bIns="45720" rtlCol="0" anchor="b">
            <a:normAutofit fontScale="97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dirty="0" smtClean="0"/>
              <a:t>Performance</a:t>
            </a:r>
            <a:endParaRPr lang="en-US" sz="4000" dirty="0"/>
          </a:p>
        </p:txBody>
      </p:sp>
      <p:pic>
        <p:nvPicPr>
          <p:cNvPr id="33"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748" y="5216019"/>
            <a:ext cx="1519852" cy="1542344"/>
          </a:xfrm>
          <a:prstGeom prst="rect">
            <a:avLst/>
          </a:prstGeom>
        </p:spPr>
      </p:pic>
      <p:pic>
        <p:nvPicPr>
          <p:cNvPr id="34"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4181" y="5639314"/>
            <a:ext cx="841114" cy="853561"/>
          </a:xfrm>
          <a:prstGeom prst="rect">
            <a:avLst/>
          </a:prstGeom>
        </p:spPr>
      </p:pic>
      <p:sp>
        <p:nvSpPr>
          <p:cNvPr id="39" name="TextBox 38"/>
          <p:cNvSpPr txBox="1"/>
          <p:nvPr/>
        </p:nvSpPr>
        <p:spPr>
          <a:xfrm>
            <a:off x="4629749" y="4237912"/>
            <a:ext cx="2036836" cy="400110"/>
          </a:xfrm>
          <a:prstGeom prst="rect">
            <a:avLst/>
          </a:prstGeom>
          <a:noFill/>
        </p:spPr>
        <p:txBody>
          <a:bodyPr wrap="square" rtlCol="0">
            <a:spAutoFit/>
          </a:bodyPr>
          <a:lstStyle/>
          <a:p>
            <a:pPr algn="ctr"/>
            <a:r>
              <a:rPr lang="en-US" altLang="zh-CN" sz="2000" dirty="0" smtClean="0"/>
              <a:t>L</a:t>
            </a:r>
            <a:r>
              <a:rPr lang="en-US" sz="2000" dirty="0" smtClean="0"/>
              <a:t>oad/Store</a:t>
            </a:r>
          </a:p>
        </p:txBody>
      </p:sp>
      <p:pic>
        <p:nvPicPr>
          <p:cNvPr id="40" name="Picture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457013">
            <a:off x="4772995" y="4810673"/>
            <a:ext cx="839751" cy="839751"/>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4026510" y="4060400"/>
            <a:ext cx="926489" cy="861851"/>
          </a:xfrm>
          <a:prstGeom prst="rect">
            <a:avLst/>
          </a:prstGeom>
        </p:spPr>
      </p:pic>
      <p:sp>
        <p:nvSpPr>
          <p:cNvPr id="44" name="TextBox 43"/>
          <p:cNvSpPr txBox="1"/>
          <p:nvPr/>
        </p:nvSpPr>
        <p:spPr>
          <a:xfrm>
            <a:off x="4752229" y="5587081"/>
            <a:ext cx="881285" cy="400110"/>
          </a:xfrm>
          <a:prstGeom prst="rect">
            <a:avLst/>
          </a:prstGeom>
          <a:noFill/>
        </p:spPr>
        <p:txBody>
          <a:bodyPr wrap="square" rtlCol="0">
            <a:spAutoFit/>
          </a:bodyPr>
          <a:lstStyle/>
          <a:p>
            <a:pPr algn="ctr"/>
            <a:r>
              <a:rPr lang="en-US" altLang="zh-CN" sz="2000" dirty="0" smtClean="0"/>
              <a:t>fast</a:t>
            </a:r>
            <a:endParaRPr lang="en-US" sz="2000" dirty="0" smtClean="0"/>
          </a:p>
        </p:txBody>
      </p:sp>
      <p:sp>
        <p:nvSpPr>
          <p:cNvPr id="45" name="TextBox 44"/>
          <p:cNvSpPr txBox="1"/>
          <p:nvPr/>
        </p:nvSpPr>
        <p:spPr>
          <a:xfrm>
            <a:off x="3467716" y="5587081"/>
            <a:ext cx="900677" cy="400110"/>
          </a:xfrm>
          <a:prstGeom prst="rect">
            <a:avLst/>
          </a:prstGeom>
          <a:noFill/>
        </p:spPr>
        <p:txBody>
          <a:bodyPr wrap="square" rtlCol="0">
            <a:spAutoFit/>
          </a:bodyPr>
          <a:lstStyle/>
          <a:p>
            <a:pPr algn="ctr"/>
            <a:r>
              <a:rPr lang="en-US" altLang="zh-CN" sz="2000" smtClean="0"/>
              <a:t>slow</a:t>
            </a:r>
            <a:endParaRPr lang="en-US" sz="2000" dirty="0" smtClean="0"/>
          </a:p>
        </p:txBody>
      </p:sp>
      <p:pic>
        <p:nvPicPr>
          <p:cNvPr id="46" name="Picture 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35698">
            <a:off x="3529785" y="4826422"/>
            <a:ext cx="827746" cy="827746"/>
          </a:xfrm>
          <a:prstGeom prst="rect">
            <a:avLst/>
          </a:prstGeom>
        </p:spPr>
      </p:pic>
      <p:sp>
        <p:nvSpPr>
          <p:cNvPr id="36" name="矩形 35"/>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7" name="文本框 36"/>
          <p:cNvSpPr txBox="1"/>
          <p:nvPr/>
        </p:nvSpPr>
        <p:spPr>
          <a:xfrm>
            <a:off x="2743200" y="255943"/>
            <a:ext cx="5182830"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Need of PM Virtualization</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814192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ounded Rectangle 4"/>
          <p:cNvSpPr/>
          <p:nvPr/>
        </p:nvSpPr>
        <p:spPr>
          <a:xfrm>
            <a:off x="228600" y="2044264"/>
            <a:ext cx="8610600" cy="914400"/>
          </a:xfrm>
          <a:prstGeom prst="roundRect">
            <a:avLst>
              <a:gd name="adj" fmla="val 8908"/>
            </a:avLst>
          </a:prstGeom>
          <a:solidFill>
            <a:schemeClr val="accent2">
              <a:lumMod val="40000"/>
              <a:lumOff val="6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b="1" dirty="0">
              <a:solidFill>
                <a:schemeClr val="tx1">
                  <a:lumMod val="85000"/>
                  <a:lumOff val="15000"/>
                </a:schemeClr>
              </a:solidFill>
            </a:endParaRPr>
          </a:p>
        </p:txBody>
      </p:sp>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pPr>
              <a:lnSpc>
                <a:spcPct val="150000"/>
              </a:lnSpc>
            </a:pPr>
            <a:r>
              <a:rPr lang="en-US" sz="3600" b="0" dirty="0">
                <a:latin typeface="Century Gothic" panose="020B0502020202020204" pitchFamily="34" charset="0"/>
              </a:rPr>
              <a:t>The Need of PM Virtualization</a:t>
            </a:r>
          </a:p>
          <a:p>
            <a:pPr>
              <a:lnSpc>
                <a:spcPct val="150000"/>
              </a:lnSpc>
            </a:pPr>
            <a:r>
              <a:rPr lang="en-US" sz="3600" b="0" dirty="0" smtClean="0">
                <a:solidFill>
                  <a:schemeClr val="bg1"/>
                </a:solidFill>
                <a:latin typeface="Century Gothic" panose="020B0502020202020204" pitchFamily="34" charset="0"/>
              </a:rPr>
              <a:t>Design of VPM.</a:t>
            </a:r>
            <a:endParaRPr lang="en-US" sz="3600" b="0" dirty="0">
              <a:solidFill>
                <a:schemeClr val="bg1"/>
              </a:solidFill>
              <a:latin typeface="Century Gothic" panose="020B0502020202020204" pitchFamily="34" charset="0"/>
            </a:endParaRPr>
          </a:p>
          <a:p>
            <a:pPr>
              <a:lnSpc>
                <a:spcPct val="150000"/>
              </a:lnSpc>
            </a:pPr>
            <a:r>
              <a:rPr lang="en-US" sz="3600" b="0" dirty="0" smtClean="0">
                <a:latin typeface="Century Gothic" panose="020B0502020202020204" pitchFamily="34" charset="0"/>
              </a:rPr>
              <a:t>Implementation</a:t>
            </a:r>
          </a:p>
          <a:p>
            <a:pPr>
              <a:lnSpc>
                <a:spcPct val="150000"/>
              </a:lnSpc>
            </a:pPr>
            <a:r>
              <a:rPr lang="en-US" sz="3600" b="0" dirty="0" smtClean="0">
                <a:latin typeface="Century Gothic" panose="020B0502020202020204" pitchFamily="34" charset="0"/>
              </a:rPr>
              <a:t>Evaluation</a:t>
            </a:r>
          </a:p>
          <a:p>
            <a:pPr>
              <a:lnSpc>
                <a:spcPct val="150000"/>
              </a:lnSpc>
            </a:pPr>
            <a:r>
              <a:rPr lang="en-US" sz="3600" b="0" dirty="0" smtClean="0">
                <a:latin typeface="Century Gothic" panose="020B0502020202020204" pitchFamily="34" charset="0"/>
              </a:rPr>
              <a:t>Conclusion</a:t>
            </a:r>
          </a:p>
        </p:txBody>
      </p:sp>
      <p:sp>
        <p:nvSpPr>
          <p:cNvPr id="4" name="Slide Number Placeholder 3"/>
          <p:cNvSpPr>
            <a:spLocks noGrp="1"/>
          </p:cNvSpPr>
          <p:nvPr>
            <p:ph type="sldNum" sz="quarter" idx="12"/>
          </p:nvPr>
        </p:nvSpPr>
        <p:spPr/>
        <p:txBody>
          <a:bodyPr/>
          <a:lstStyle/>
          <a:p>
            <a:fld id="{467AEA72-A156-47E1-8CF5-744DC386C618}" type="slidenum">
              <a:rPr lang="en-US" smtClean="0"/>
              <a:t>5</a:t>
            </a:fld>
            <a:endParaRPr lang="en-US" dirty="0"/>
          </a:p>
        </p:txBody>
      </p:sp>
      <p:sp>
        <p:nvSpPr>
          <p:cNvPr id="6" name="矩形 5"/>
          <p:cNvSpPr/>
          <p:nvPr/>
        </p:nvSpPr>
        <p:spPr>
          <a:xfrm>
            <a:off x="0" y="152400"/>
            <a:ext cx="7924800" cy="785936"/>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 name="文本框 6"/>
          <p:cNvSpPr txBox="1"/>
          <p:nvPr/>
        </p:nvSpPr>
        <p:spPr>
          <a:xfrm>
            <a:off x="6313461" y="252980"/>
            <a:ext cx="1611339"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Outline</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561743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ounded Rectangle 4"/>
          <p:cNvSpPr/>
          <p:nvPr/>
        </p:nvSpPr>
        <p:spPr>
          <a:xfrm>
            <a:off x="737808" y="2405110"/>
            <a:ext cx="1046390" cy="717023"/>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594" y="2116028"/>
            <a:ext cx="947717" cy="497552"/>
          </a:xfrm>
          <a:prstGeom prst="rect">
            <a:avLst/>
          </a:prstGeom>
        </p:spPr>
      </p:pic>
      <p:sp>
        <p:nvSpPr>
          <p:cNvPr id="6" name="TextBox 5"/>
          <p:cNvSpPr txBox="1"/>
          <p:nvPr/>
        </p:nvSpPr>
        <p:spPr>
          <a:xfrm>
            <a:off x="737809" y="2613580"/>
            <a:ext cx="1046390" cy="323165"/>
          </a:xfrm>
          <a:prstGeom prst="rect">
            <a:avLst/>
          </a:prstGeom>
          <a:noFill/>
        </p:spPr>
        <p:txBody>
          <a:bodyPr wrap="square" rtlCol="0">
            <a:spAutoFit/>
          </a:bodyPr>
          <a:lstStyle/>
          <a:p>
            <a:r>
              <a:rPr lang="en-US" sz="1500" dirty="0">
                <a:latin typeface="Century Gothic" charset="0"/>
                <a:ea typeface="Century Gothic" charset="0"/>
                <a:cs typeface="Century Gothic" charset="0"/>
              </a:rPr>
              <a:t>VM apps</a:t>
            </a:r>
            <a:endParaRPr lang="en-US" sz="1050" dirty="0">
              <a:latin typeface="Century Gothic" charset="0"/>
              <a:ea typeface="Century Gothic" charset="0"/>
              <a:cs typeface="Century Gothic"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9956" y="2743196"/>
            <a:ext cx="1750329" cy="2169606"/>
          </a:xfrm>
          <a:prstGeom prst="rect">
            <a:avLst/>
          </a:prstGeom>
        </p:spPr>
      </p:pic>
      <p:cxnSp>
        <p:nvCxnSpPr>
          <p:cNvPr id="11" name="Curved Connector 10"/>
          <p:cNvCxnSpPr>
            <a:stCxn id="6" idx="3"/>
            <a:endCxn id="8" idx="1"/>
          </p:cNvCxnSpPr>
          <p:nvPr/>
        </p:nvCxnSpPr>
        <p:spPr>
          <a:xfrm>
            <a:off x="1784199" y="2763622"/>
            <a:ext cx="875758" cy="1064378"/>
          </a:xfrm>
          <a:prstGeom prst="curvedConnector3">
            <a:avLst>
              <a:gd name="adj1" fmla="val 50000"/>
            </a:avLst>
          </a:prstGeom>
          <a:ln w="38100">
            <a:solidFill>
              <a:srgbClr val="0070C0"/>
            </a:solidFill>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871212" y="2299871"/>
            <a:ext cx="1486374" cy="323165"/>
          </a:xfrm>
          <a:prstGeom prst="rect">
            <a:avLst/>
          </a:prstGeom>
          <a:noFill/>
        </p:spPr>
        <p:txBody>
          <a:bodyPr wrap="square" rtlCol="0">
            <a:spAutoFit/>
          </a:bodyPr>
          <a:lstStyle/>
          <a:p>
            <a:r>
              <a:rPr lang="en-US" sz="1500" dirty="0">
                <a:latin typeface="Century Gothic" charset="0"/>
                <a:ea typeface="Century Gothic" charset="0"/>
                <a:cs typeface="Century Gothic" charset="0"/>
              </a:rPr>
              <a:t>Virtualized PM</a:t>
            </a:r>
            <a:endParaRPr lang="en-US" sz="1050" dirty="0">
              <a:latin typeface="Century Gothic" charset="0"/>
              <a:ea typeface="Century Gothic" charset="0"/>
              <a:cs typeface="Century Gothic" charset="0"/>
            </a:endParaRPr>
          </a:p>
        </p:txBody>
      </p:sp>
      <p:pic>
        <p:nvPicPr>
          <p:cNvPr id="31"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0696" y="2844946"/>
            <a:ext cx="847294" cy="847294"/>
          </a:xfrm>
          <a:prstGeom prst="rect">
            <a:avLst/>
          </a:prstGeom>
        </p:spPr>
      </p:pic>
      <p:pic>
        <p:nvPicPr>
          <p:cNvPr id="38"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4193" y="3548759"/>
            <a:ext cx="655087" cy="664781"/>
          </a:xfrm>
          <a:prstGeom prst="rect">
            <a:avLst/>
          </a:prstGeom>
        </p:spPr>
      </p:pic>
      <p:pic>
        <p:nvPicPr>
          <p:cNvPr id="39" name="Picture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1558" y="4186962"/>
            <a:ext cx="820354" cy="820354"/>
          </a:xfrm>
          <a:prstGeom prst="rect">
            <a:avLst/>
          </a:prstGeom>
        </p:spPr>
      </p:pic>
      <p:sp>
        <p:nvSpPr>
          <p:cNvPr id="85" name="TextBox 84"/>
          <p:cNvSpPr txBox="1"/>
          <p:nvPr/>
        </p:nvSpPr>
        <p:spPr>
          <a:xfrm>
            <a:off x="7238638" y="3025702"/>
            <a:ext cx="596534" cy="276999"/>
          </a:xfrm>
          <a:prstGeom prst="rect">
            <a:avLst/>
          </a:prstGeom>
          <a:noFill/>
        </p:spPr>
        <p:txBody>
          <a:bodyPr wrap="square" rtlCol="0">
            <a:spAutoFit/>
          </a:bodyPr>
          <a:lstStyle/>
          <a:p>
            <a:r>
              <a:rPr lang="en-US" sz="1200" dirty="0">
                <a:latin typeface="Century Gothic" charset="0"/>
                <a:ea typeface="Century Gothic" charset="0"/>
                <a:cs typeface="Century Gothic" charset="0"/>
              </a:rPr>
              <a:t>PM</a:t>
            </a:r>
            <a:endParaRPr lang="en-US" sz="1050" dirty="0">
              <a:latin typeface="Century Gothic" charset="0"/>
              <a:ea typeface="Century Gothic" charset="0"/>
              <a:cs typeface="Century Gothic" charset="0"/>
            </a:endParaRPr>
          </a:p>
        </p:txBody>
      </p:sp>
      <p:sp>
        <p:nvSpPr>
          <p:cNvPr id="86" name="TextBox 85"/>
          <p:cNvSpPr txBox="1"/>
          <p:nvPr/>
        </p:nvSpPr>
        <p:spPr>
          <a:xfrm>
            <a:off x="7293545" y="4393064"/>
            <a:ext cx="476442" cy="276999"/>
          </a:xfrm>
          <a:prstGeom prst="rect">
            <a:avLst/>
          </a:prstGeom>
          <a:noFill/>
        </p:spPr>
        <p:txBody>
          <a:bodyPr wrap="square" rtlCol="0">
            <a:spAutoFit/>
          </a:bodyPr>
          <a:lstStyle/>
          <a:p>
            <a:r>
              <a:rPr lang="en-US" sz="1200" dirty="0">
                <a:latin typeface="Century Gothic" charset="0"/>
                <a:ea typeface="Century Gothic" charset="0"/>
                <a:cs typeface="Century Gothic" charset="0"/>
              </a:rPr>
              <a:t>SSD</a:t>
            </a:r>
            <a:endParaRPr lang="en-US" sz="825" dirty="0">
              <a:latin typeface="Century Gothic" charset="0"/>
              <a:ea typeface="Century Gothic" charset="0"/>
              <a:cs typeface="Century Gothic" charset="0"/>
            </a:endParaRPr>
          </a:p>
        </p:txBody>
      </p:sp>
      <p:sp>
        <p:nvSpPr>
          <p:cNvPr id="87" name="TextBox 86"/>
          <p:cNvSpPr txBox="1"/>
          <p:nvPr/>
        </p:nvSpPr>
        <p:spPr>
          <a:xfrm>
            <a:off x="7238638" y="3709383"/>
            <a:ext cx="694697" cy="276999"/>
          </a:xfrm>
          <a:prstGeom prst="rect">
            <a:avLst/>
          </a:prstGeom>
          <a:noFill/>
        </p:spPr>
        <p:txBody>
          <a:bodyPr wrap="square" rtlCol="0">
            <a:spAutoFit/>
          </a:bodyPr>
          <a:lstStyle/>
          <a:p>
            <a:r>
              <a:rPr lang="en-US" sz="1200" dirty="0">
                <a:latin typeface="Century Gothic" charset="0"/>
                <a:ea typeface="Century Gothic" charset="0"/>
                <a:cs typeface="Century Gothic" charset="0"/>
              </a:rPr>
              <a:t>DRAM</a:t>
            </a:r>
            <a:endParaRPr lang="en-US" sz="1050" dirty="0">
              <a:latin typeface="Century Gothic" charset="0"/>
              <a:ea typeface="Century Gothic" charset="0"/>
              <a:cs typeface="Century Gothic" charset="0"/>
            </a:endParaRPr>
          </a:p>
        </p:txBody>
      </p:sp>
      <p:cxnSp>
        <p:nvCxnSpPr>
          <p:cNvPr id="99" name="Straight Arrow Connector 98"/>
          <p:cNvCxnSpPr/>
          <p:nvPr/>
        </p:nvCxnSpPr>
        <p:spPr>
          <a:xfrm flipV="1">
            <a:off x="4385920" y="3310498"/>
            <a:ext cx="2087564" cy="10016"/>
          </a:xfrm>
          <a:prstGeom prst="straightConnector1">
            <a:avLst/>
          </a:prstGeom>
          <a:ln w="57150">
            <a:solidFill>
              <a:srgbClr val="0070C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V="1">
            <a:off x="4385920" y="3881150"/>
            <a:ext cx="2087564" cy="9363"/>
          </a:xfrm>
          <a:prstGeom prst="straightConnector1">
            <a:avLst/>
          </a:prstGeom>
          <a:ln w="57150">
            <a:solidFill>
              <a:srgbClr val="0070C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4385921" y="4412317"/>
            <a:ext cx="2087100" cy="1"/>
          </a:xfrm>
          <a:prstGeom prst="straightConnector1">
            <a:avLst/>
          </a:prstGeom>
          <a:ln w="57150">
            <a:solidFill>
              <a:srgbClr val="0070C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6195655" y="2763621"/>
            <a:ext cx="1737680" cy="2400453"/>
          </a:xfrm>
          <a:prstGeom prst="round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TextBox 109"/>
          <p:cNvSpPr txBox="1"/>
          <p:nvPr/>
        </p:nvSpPr>
        <p:spPr>
          <a:xfrm>
            <a:off x="6195655" y="2407383"/>
            <a:ext cx="1737680" cy="323165"/>
          </a:xfrm>
          <a:prstGeom prst="rect">
            <a:avLst/>
          </a:prstGeom>
          <a:noFill/>
        </p:spPr>
        <p:txBody>
          <a:bodyPr wrap="square" rtlCol="0">
            <a:spAutoFit/>
          </a:bodyPr>
          <a:lstStyle/>
          <a:p>
            <a:pPr algn="ctr"/>
            <a:r>
              <a:rPr lang="en-US" sz="1500" dirty="0">
                <a:latin typeface="Century Gothic" charset="0"/>
                <a:ea typeface="Century Gothic" charset="0"/>
                <a:cs typeface="Century Gothic" charset="0"/>
              </a:rPr>
              <a:t>Hardware</a:t>
            </a:r>
            <a:endParaRPr lang="en-US" sz="1050" dirty="0">
              <a:latin typeface="Century Gothic" charset="0"/>
              <a:ea typeface="Century Gothic" charset="0"/>
              <a:cs typeface="Century Gothic" charset="0"/>
            </a:endParaRPr>
          </a:p>
        </p:txBody>
      </p:sp>
      <p:sp>
        <p:nvSpPr>
          <p:cNvPr id="26" name="TextBox 28"/>
          <p:cNvSpPr txBox="1"/>
          <p:nvPr/>
        </p:nvSpPr>
        <p:spPr>
          <a:xfrm>
            <a:off x="3367890" y="2292938"/>
            <a:ext cx="518310" cy="323165"/>
          </a:xfrm>
          <a:prstGeom prst="rect">
            <a:avLst/>
          </a:prstGeom>
          <a:noFill/>
        </p:spPr>
        <p:txBody>
          <a:bodyPr wrap="square" rtlCol="0">
            <a:spAutoFit/>
          </a:bodyPr>
          <a:lstStyle/>
          <a:p>
            <a:r>
              <a:rPr lang="en-US" altLang="zh-CN" sz="1500" dirty="0">
                <a:latin typeface="Century Gothic" charset="0"/>
                <a:ea typeface="Century Gothic" charset="0"/>
                <a:cs typeface="Century Gothic" charset="0"/>
              </a:rPr>
              <a:t>P</a:t>
            </a:r>
            <a:r>
              <a:rPr lang="en-US" sz="1500" dirty="0">
                <a:latin typeface="Century Gothic" charset="0"/>
                <a:ea typeface="Century Gothic" charset="0"/>
                <a:cs typeface="Century Gothic" charset="0"/>
              </a:rPr>
              <a:t>M</a:t>
            </a:r>
            <a:endParaRPr lang="en-US" sz="1050" dirty="0">
              <a:latin typeface="Century Gothic" charset="0"/>
              <a:ea typeface="Century Gothic" charset="0"/>
              <a:cs typeface="Century Gothic" charset="0"/>
            </a:endParaRPr>
          </a:p>
        </p:txBody>
      </p:sp>
      <p:sp>
        <p:nvSpPr>
          <p:cNvPr id="2" name="矩形 1"/>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 name="文本框 2"/>
          <p:cNvSpPr txBox="1"/>
          <p:nvPr/>
        </p:nvSpPr>
        <p:spPr>
          <a:xfrm>
            <a:off x="4697653" y="255943"/>
            <a:ext cx="3212739"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VPM: Overview</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035268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3" presetClass="path" presetSubtype="0" accel="50000" fill="hold" grpId="0" nodeType="clickEffect" p14:presetBounceEnd="20000">
                                      <p:stCondLst>
                                        <p:cond delay="0"/>
                                      </p:stCondLst>
                                      <p:childTnLst>
                                        <p:animMotion origin="layout" path="M -1.38889E-6 -3.7037E-7 L 0.05538 -3.7037E-7 " pathEditMode="relative" rAng="0" ptsTypes="AA" p14:bounceEnd="20000">
                                          <p:cBhvr>
                                            <p:cTn id="11" dur="500" fill="hold"/>
                                            <p:tgtEl>
                                              <p:spTgt spid="26"/>
                                            </p:tgtEl>
                                            <p:attrNameLst>
                                              <p:attrName>ppt_x</p:attrName>
                                              <p:attrName>ppt_y</p:attrName>
                                            </p:attrNameLst>
                                          </p:cBhvr>
                                          <p:rCtr x="2760" y="0"/>
                                        </p:animMotion>
                                      </p:childTnLst>
                                    </p:cTn>
                                  </p:par>
                                  <p:par>
                                    <p:cTn id="12" presetID="10" presetClass="entr" presetSubtype="0" fill="hold" grpId="0" nodeType="withEffect">
                                      <p:stCondLst>
                                        <p:cond delay="30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par>
                              <p:cTn id="15" fill="hold">
                                <p:stCondLst>
                                  <p:cond delay="800"/>
                                </p:stCondLst>
                                <p:childTnLst>
                                  <p:par>
                                    <p:cTn id="16" presetID="22" presetClass="entr" presetSubtype="8" fill="hold" nodeType="after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wipe(left)">
                                          <p:cBhvr>
                                            <p:cTn id="18" dur="500"/>
                                            <p:tgtEl>
                                              <p:spTgt spid="99"/>
                                            </p:tgtEl>
                                          </p:cBhvr>
                                        </p:animEffect>
                                      </p:childTnLst>
                                    </p:cTn>
                                  </p:par>
                                  <p:par>
                                    <p:cTn id="19" presetID="22" presetClass="entr" presetSubtype="8" fill="hold" nodeType="with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wipe(left)">
                                          <p:cBhvr>
                                            <p:cTn id="21" dur="500"/>
                                            <p:tgtEl>
                                              <p:spTgt spid="104"/>
                                            </p:tgtEl>
                                          </p:cBhvr>
                                        </p:animEffect>
                                      </p:childTnLst>
                                    </p:cTn>
                                  </p:par>
                                  <p:par>
                                    <p:cTn id="22" presetID="22" presetClass="entr" presetSubtype="8" fill="hold" nodeType="with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wipe(left)">
                                          <p:cBhvr>
                                            <p:cTn id="24" dur="500"/>
                                            <p:tgtEl>
                                              <p:spTgt spid="101"/>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110"/>
                                            </p:tgtEl>
                                            <p:attrNameLst>
                                              <p:attrName>style.visibility</p:attrName>
                                            </p:attrNameLst>
                                          </p:cBhvr>
                                          <p:to>
                                            <p:strVal val="visible"/>
                                          </p:to>
                                        </p:set>
                                        <p:animEffect transition="in" filter="fade">
                                          <p:cBhvr>
                                            <p:cTn id="28" dur="500"/>
                                            <p:tgtEl>
                                              <p:spTgt spid="110"/>
                                            </p:tgtEl>
                                          </p:cBhvr>
                                        </p:animEffect>
                                      </p:childTnLst>
                                    </p:cTn>
                                  </p:par>
                                  <p:par>
                                    <p:cTn id="29" presetID="22" presetClass="entr" presetSubtype="1" fill="hold" grpId="0" nodeType="withEffect">
                                      <p:stCondLst>
                                        <p:cond delay="200"/>
                                      </p:stCondLst>
                                      <p:childTnLst>
                                        <p:set>
                                          <p:cBhvr>
                                            <p:cTn id="30" dur="1" fill="hold">
                                              <p:stCondLst>
                                                <p:cond delay="0"/>
                                              </p:stCondLst>
                                            </p:cTn>
                                            <p:tgtEl>
                                              <p:spTgt spid="107"/>
                                            </p:tgtEl>
                                            <p:attrNameLst>
                                              <p:attrName>style.visibility</p:attrName>
                                            </p:attrNameLst>
                                          </p:cBhvr>
                                          <p:to>
                                            <p:strVal val="visible"/>
                                          </p:to>
                                        </p:set>
                                        <p:animEffect transition="in" filter="wipe(up)">
                                          <p:cBhvr>
                                            <p:cTn id="31" dur="500"/>
                                            <p:tgtEl>
                                              <p:spTgt spid="107"/>
                                            </p:tgtEl>
                                          </p:cBhvr>
                                        </p:animEffect>
                                      </p:childTnLst>
                                    </p:cTn>
                                  </p:par>
                                  <p:par>
                                    <p:cTn id="32" presetID="10" presetClass="entr" presetSubtype="0" fill="hold" nodeType="withEffect">
                                      <p:stCondLst>
                                        <p:cond delay="4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childTnLst>
                                    </p:cTn>
                                  </p:par>
                                  <p:par>
                                    <p:cTn id="38" presetID="10" presetClass="entr" presetSubtype="0" fill="hold" nodeType="withEffect">
                                      <p:stCondLst>
                                        <p:cond delay="40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500"/>
                                            <p:tgtEl>
                                              <p:spTgt spid="87"/>
                                            </p:tgtEl>
                                          </p:cBhvr>
                                        </p:animEffect>
                                      </p:childTnLst>
                                    </p:cTn>
                                  </p:par>
                                  <p:par>
                                    <p:cTn id="44" presetID="10" presetClass="entr" presetSubtype="0" fill="hold" nodeType="withEffect">
                                      <p:stCondLst>
                                        <p:cond delay="40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400"/>
                                      </p:stCondLst>
                                      <p:childTnLst>
                                        <p:set>
                                          <p:cBhvr>
                                            <p:cTn id="48" dur="1" fill="hold">
                                              <p:stCondLst>
                                                <p:cond delay="0"/>
                                              </p:stCondLst>
                                            </p:cTn>
                                            <p:tgtEl>
                                              <p:spTgt spid="86"/>
                                            </p:tgtEl>
                                            <p:attrNameLst>
                                              <p:attrName>style.visibility</p:attrName>
                                            </p:attrNameLst>
                                          </p:cBhvr>
                                          <p:to>
                                            <p:strVal val="visible"/>
                                          </p:to>
                                        </p:set>
                                        <p:animEffect transition="in" filter="fade">
                                          <p:cBhvr>
                                            <p:cTn id="4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85" grpId="0"/>
          <p:bldP spid="86" grpId="0"/>
          <p:bldP spid="87" grpId="0"/>
          <p:bldP spid="107" grpId="0" animBg="1"/>
          <p:bldP spid="110"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3" presetClass="path" presetSubtype="0" accel="50000" fill="hold" grpId="0" nodeType="clickEffect">
                                      <p:stCondLst>
                                        <p:cond delay="0"/>
                                      </p:stCondLst>
                                      <p:childTnLst>
                                        <p:animMotion origin="layout" path="M -1.38889E-6 -3.7037E-7 L 0.05538 -3.7037E-7 " pathEditMode="relative" rAng="0" ptsTypes="AA">
                                          <p:cBhvr>
                                            <p:cTn id="11" dur="500" fill="hold"/>
                                            <p:tgtEl>
                                              <p:spTgt spid="26"/>
                                            </p:tgtEl>
                                            <p:attrNameLst>
                                              <p:attrName>ppt_x</p:attrName>
                                              <p:attrName>ppt_y</p:attrName>
                                            </p:attrNameLst>
                                          </p:cBhvr>
                                          <p:rCtr x="2760" y="0"/>
                                        </p:animMotion>
                                      </p:childTnLst>
                                    </p:cTn>
                                  </p:par>
                                  <p:par>
                                    <p:cTn id="12" presetID="10" presetClass="entr" presetSubtype="0" fill="hold" grpId="0" nodeType="withEffect">
                                      <p:stCondLst>
                                        <p:cond delay="30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par>
                              <p:cTn id="15" fill="hold">
                                <p:stCondLst>
                                  <p:cond delay="800"/>
                                </p:stCondLst>
                                <p:childTnLst>
                                  <p:par>
                                    <p:cTn id="16" presetID="22" presetClass="entr" presetSubtype="8" fill="hold" nodeType="afterEffect">
                                      <p:stCondLst>
                                        <p:cond delay="0"/>
                                      </p:stCondLst>
                                      <p:childTnLst>
                                        <p:set>
                                          <p:cBhvr>
                                            <p:cTn id="17" dur="1" fill="hold">
                                              <p:stCondLst>
                                                <p:cond delay="0"/>
                                              </p:stCondLst>
                                            </p:cTn>
                                            <p:tgtEl>
                                              <p:spTgt spid="99"/>
                                            </p:tgtEl>
                                            <p:attrNameLst>
                                              <p:attrName>style.visibility</p:attrName>
                                            </p:attrNameLst>
                                          </p:cBhvr>
                                          <p:to>
                                            <p:strVal val="visible"/>
                                          </p:to>
                                        </p:set>
                                        <p:animEffect transition="in" filter="wipe(left)">
                                          <p:cBhvr>
                                            <p:cTn id="18" dur="500"/>
                                            <p:tgtEl>
                                              <p:spTgt spid="99"/>
                                            </p:tgtEl>
                                          </p:cBhvr>
                                        </p:animEffect>
                                      </p:childTnLst>
                                    </p:cTn>
                                  </p:par>
                                  <p:par>
                                    <p:cTn id="19" presetID="22" presetClass="entr" presetSubtype="8" fill="hold" nodeType="with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wipe(left)">
                                          <p:cBhvr>
                                            <p:cTn id="21" dur="500"/>
                                            <p:tgtEl>
                                              <p:spTgt spid="104"/>
                                            </p:tgtEl>
                                          </p:cBhvr>
                                        </p:animEffect>
                                      </p:childTnLst>
                                    </p:cTn>
                                  </p:par>
                                  <p:par>
                                    <p:cTn id="22" presetID="22" presetClass="entr" presetSubtype="8" fill="hold" nodeType="with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wipe(left)">
                                          <p:cBhvr>
                                            <p:cTn id="24" dur="500"/>
                                            <p:tgtEl>
                                              <p:spTgt spid="101"/>
                                            </p:tgtEl>
                                          </p:cBhvr>
                                        </p:animEffect>
                                      </p:childTnLst>
                                    </p:cTn>
                                  </p:par>
                                </p:childTnLst>
                              </p:cTn>
                            </p:par>
                            <p:par>
                              <p:cTn id="25" fill="hold">
                                <p:stCondLst>
                                  <p:cond delay="1300"/>
                                </p:stCondLst>
                                <p:childTnLst>
                                  <p:par>
                                    <p:cTn id="26" presetID="10" presetClass="entr" presetSubtype="0" fill="hold" grpId="0" nodeType="afterEffect">
                                      <p:stCondLst>
                                        <p:cond delay="0"/>
                                      </p:stCondLst>
                                      <p:childTnLst>
                                        <p:set>
                                          <p:cBhvr>
                                            <p:cTn id="27" dur="1" fill="hold">
                                              <p:stCondLst>
                                                <p:cond delay="0"/>
                                              </p:stCondLst>
                                            </p:cTn>
                                            <p:tgtEl>
                                              <p:spTgt spid="110"/>
                                            </p:tgtEl>
                                            <p:attrNameLst>
                                              <p:attrName>style.visibility</p:attrName>
                                            </p:attrNameLst>
                                          </p:cBhvr>
                                          <p:to>
                                            <p:strVal val="visible"/>
                                          </p:to>
                                        </p:set>
                                        <p:animEffect transition="in" filter="fade">
                                          <p:cBhvr>
                                            <p:cTn id="28" dur="500"/>
                                            <p:tgtEl>
                                              <p:spTgt spid="110"/>
                                            </p:tgtEl>
                                          </p:cBhvr>
                                        </p:animEffect>
                                      </p:childTnLst>
                                    </p:cTn>
                                  </p:par>
                                  <p:par>
                                    <p:cTn id="29" presetID="22" presetClass="entr" presetSubtype="1" fill="hold" grpId="0" nodeType="withEffect">
                                      <p:stCondLst>
                                        <p:cond delay="200"/>
                                      </p:stCondLst>
                                      <p:childTnLst>
                                        <p:set>
                                          <p:cBhvr>
                                            <p:cTn id="30" dur="1" fill="hold">
                                              <p:stCondLst>
                                                <p:cond delay="0"/>
                                              </p:stCondLst>
                                            </p:cTn>
                                            <p:tgtEl>
                                              <p:spTgt spid="107"/>
                                            </p:tgtEl>
                                            <p:attrNameLst>
                                              <p:attrName>style.visibility</p:attrName>
                                            </p:attrNameLst>
                                          </p:cBhvr>
                                          <p:to>
                                            <p:strVal val="visible"/>
                                          </p:to>
                                        </p:set>
                                        <p:animEffect transition="in" filter="wipe(up)">
                                          <p:cBhvr>
                                            <p:cTn id="31" dur="500"/>
                                            <p:tgtEl>
                                              <p:spTgt spid="107"/>
                                            </p:tgtEl>
                                          </p:cBhvr>
                                        </p:animEffect>
                                      </p:childTnLst>
                                    </p:cTn>
                                  </p:par>
                                  <p:par>
                                    <p:cTn id="32" presetID="10" presetClass="entr" presetSubtype="0" fill="hold" nodeType="withEffect">
                                      <p:stCondLst>
                                        <p:cond delay="4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childTnLst>
                                    </p:cTn>
                                  </p:par>
                                  <p:par>
                                    <p:cTn id="38" presetID="10" presetClass="entr" presetSubtype="0" fill="hold" nodeType="withEffect">
                                      <p:stCondLst>
                                        <p:cond delay="40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500"/>
                                            <p:tgtEl>
                                              <p:spTgt spid="87"/>
                                            </p:tgtEl>
                                          </p:cBhvr>
                                        </p:animEffect>
                                      </p:childTnLst>
                                    </p:cTn>
                                  </p:par>
                                  <p:par>
                                    <p:cTn id="44" presetID="10" presetClass="entr" presetSubtype="0" fill="hold" nodeType="withEffect">
                                      <p:stCondLst>
                                        <p:cond delay="40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400"/>
                                      </p:stCondLst>
                                      <p:childTnLst>
                                        <p:set>
                                          <p:cBhvr>
                                            <p:cTn id="48" dur="1" fill="hold">
                                              <p:stCondLst>
                                                <p:cond delay="0"/>
                                              </p:stCondLst>
                                            </p:cTn>
                                            <p:tgtEl>
                                              <p:spTgt spid="86"/>
                                            </p:tgtEl>
                                            <p:attrNameLst>
                                              <p:attrName>style.visibility</p:attrName>
                                            </p:attrNameLst>
                                          </p:cBhvr>
                                          <p:to>
                                            <p:strVal val="visible"/>
                                          </p:to>
                                        </p:set>
                                        <p:animEffect transition="in" filter="fade">
                                          <p:cBhvr>
                                            <p:cTn id="4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85" grpId="0"/>
          <p:bldP spid="86" grpId="0"/>
          <p:bldP spid="87" grpId="0"/>
          <p:bldP spid="107" grpId="0" animBg="1"/>
          <p:bldP spid="110" grpId="0"/>
          <p:bldP spid="2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剪去单角的矩形 26"/>
          <p:cNvSpPr/>
          <p:nvPr/>
        </p:nvSpPr>
        <p:spPr>
          <a:xfrm>
            <a:off x="381964" y="2000432"/>
            <a:ext cx="1642648" cy="1548327"/>
          </a:xfrm>
          <a:prstGeom prst="snip1Rect">
            <a:avLst>
              <a:gd name="adj" fmla="val 10071"/>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p>
        </p:txBody>
      </p:sp>
      <p:sp>
        <p:nvSpPr>
          <p:cNvPr id="7" name="剪去单角的矩形 6"/>
          <p:cNvSpPr/>
          <p:nvPr/>
        </p:nvSpPr>
        <p:spPr>
          <a:xfrm>
            <a:off x="2326512" y="1809451"/>
            <a:ext cx="2500132" cy="3579288"/>
          </a:xfrm>
          <a:prstGeom prst="snip1Rect">
            <a:avLst>
              <a:gd name="adj" fmla="val 10071"/>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p>
        </p:txBody>
      </p:sp>
      <p:sp>
        <p:nvSpPr>
          <p:cNvPr id="2" name="圆角矩形 1"/>
          <p:cNvSpPr/>
          <p:nvPr/>
        </p:nvSpPr>
        <p:spPr>
          <a:xfrm>
            <a:off x="2495013" y="2072592"/>
            <a:ext cx="2150861" cy="2934724"/>
          </a:xfrm>
          <a:prstGeom prst="roundRect">
            <a:avLst>
              <a:gd name="adj" fmla="val 9969"/>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p>
        </p:txBody>
      </p:sp>
      <p:sp>
        <p:nvSpPr>
          <p:cNvPr id="5" name="Rounded Rectangle 4"/>
          <p:cNvSpPr/>
          <p:nvPr/>
        </p:nvSpPr>
        <p:spPr>
          <a:xfrm>
            <a:off x="737808" y="2405110"/>
            <a:ext cx="1046390" cy="717023"/>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5594" y="2116028"/>
            <a:ext cx="947717" cy="497552"/>
          </a:xfrm>
          <a:prstGeom prst="rect">
            <a:avLst/>
          </a:prstGeom>
        </p:spPr>
      </p:pic>
      <p:sp>
        <p:nvSpPr>
          <p:cNvPr id="6" name="TextBox 5"/>
          <p:cNvSpPr txBox="1"/>
          <p:nvPr/>
        </p:nvSpPr>
        <p:spPr>
          <a:xfrm>
            <a:off x="737809" y="2613580"/>
            <a:ext cx="1046390" cy="323165"/>
          </a:xfrm>
          <a:prstGeom prst="rect">
            <a:avLst/>
          </a:prstGeom>
          <a:noFill/>
        </p:spPr>
        <p:txBody>
          <a:bodyPr wrap="square" rtlCol="0">
            <a:spAutoFit/>
          </a:bodyPr>
          <a:lstStyle/>
          <a:p>
            <a:r>
              <a:rPr lang="en-US" sz="1500" dirty="0">
                <a:latin typeface="Century Gothic" charset="0"/>
                <a:ea typeface="Century Gothic" charset="0"/>
                <a:cs typeface="Century Gothic" charset="0"/>
              </a:rPr>
              <a:t>VM apps</a:t>
            </a:r>
            <a:endParaRPr lang="en-US" sz="1050" dirty="0">
              <a:latin typeface="Century Gothic" charset="0"/>
              <a:ea typeface="Century Gothic" charset="0"/>
              <a:cs typeface="Century Gothic"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956" y="2743196"/>
            <a:ext cx="1750329" cy="2169606"/>
          </a:xfrm>
          <a:prstGeom prst="rect">
            <a:avLst/>
          </a:prstGeom>
        </p:spPr>
      </p:pic>
      <p:cxnSp>
        <p:nvCxnSpPr>
          <p:cNvPr id="11" name="Curved Connector 10"/>
          <p:cNvCxnSpPr>
            <a:stCxn id="6" idx="3"/>
            <a:endCxn id="8" idx="1"/>
          </p:cNvCxnSpPr>
          <p:nvPr/>
        </p:nvCxnSpPr>
        <p:spPr>
          <a:xfrm>
            <a:off x="1784199" y="2763622"/>
            <a:ext cx="875758" cy="1064378"/>
          </a:xfrm>
          <a:prstGeom prst="curvedConnector3">
            <a:avLst>
              <a:gd name="adj1" fmla="val 50000"/>
            </a:avLst>
          </a:prstGeom>
          <a:ln w="38100">
            <a:solidFill>
              <a:srgbClr val="0070C0"/>
            </a:solidFill>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1"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0696" y="2844946"/>
            <a:ext cx="847294" cy="847294"/>
          </a:xfrm>
          <a:prstGeom prst="rect">
            <a:avLst/>
          </a:prstGeom>
        </p:spPr>
      </p:pic>
      <p:pic>
        <p:nvPicPr>
          <p:cNvPr id="38"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4193" y="3548759"/>
            <a:ext cx="655087" cy="664781"/>
          </a:xfrm>
          <a:prstGeom prst="rect">
            <a:avLst/>
          </a:prstGeom>
        </p:spPr>
      </p:pic>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1558" y="4186962"/>
            <a:ext cx="820354" cy="820354"/>
          </a:xfrm>
          <a:prstGeom prst="rect">
            <a:avLst/>
          </a:prstGeom>
        </p:spPr>
      </p:pic>
      <p:sp>
        <p:nvSpPr>
          <p:cNvPr id="85" name="TextBox 84"/>
          <p:cNvSpPr txBox="1"/>
          <p:nvPr/>
        </p:nvSpPr>
        <p:spPr>
          <a:xfrm>
            <a:off x="7238638" y="3025702"/>
            <a:ext cx="596534" cy="276999"/>
          </a:xfrm>
          <a:prstGeom prst="rect">
            <a:avLst/>
          </a:prstGeom>
          <a:noFill/>
        </p:spPr>
        <p:txBody>
          <a:bodyPr wrap="square" rtlCol="0">
            <a:spAutoFit/>
          </a:bodyPr>
          <a:lstStyle/>
          <a:p>
            <a:r>
              <a:rPr lang="en-US" sz="1200" dirty="0">
                <a:latin typeface="Century Gothic" charset="0"/>
                <a:ea typeface="Century Gothic" charset="0"/>
                <a:cs typeface="Century Gothic" charset="0"/>
              </a:rPr>
              <a:t>PM</a:t>
            </a:r>
            <a:endParaRPr lang="en-US" sz="1050" dirty="0">
              <a:latin typeface="Century Gothic" charset="0"/>
              <a:ea typeface="Century Gothic" charset="0"/>
              <a:cs typeface="Century Gothic" charset="0"/>
            </a:endParaRPr>
          </a:p>
        </p:txBody>
      </p:sp>
      <p:sp>
        <p:nvSpPr>
          <p:cNvPr id="86" name="TextBox 85"/>
          <p:cNvSpPr txBox="1"/>
          <p:nvPr/>
        </p:nvSpPr>
        <p:spPr>
          <a:xfrm>
            <a:off x="7293545" y="4393064"/>
            <a:ext cx="476442" cy="276999"/>
          </a:xfrm>
          <a:prstGeom prst="rect">
            <a:avLst/>
          </a:prstGeom>
          <a:noFill/>
        </p:spPr>
        <p:txBody>
          <a:bodyPr wrap="square" rtlCol="0">
            <a:spAutoFit/>
          </a:bodyPr>
          <a:lstStyle/>
          <a:p>
            <a:r>
              <a:rPr lang="en-US" sz="1200" dirty="0">
                <a:latin typeface="Century Gothic" charset="0"/>
                <a:ea typeface="Century Gothic" charset="0"/>
                <a:cs typeface="Century Gothic" charset="0"/>
              </a:rPr>
              <a:t>SSD</a:t>
            </a:r>
            <a:endParaRPr lang="en-US" sz="825" dirty="0">
              <a:latin typeface="Century Gothic" charset="0"/>
              <a:ea typeface="Century Gothic" charset="0"/>
              <a:cs typeface="Century Gothic" charset="0"/>
            </a:endParaRPr>
          </a:p>
        </p:txBody>
      </p:sp>
      <p:sp>
        <p:nvSpPr>
          <p:cNvPr id="87" name="TextBox 86"/>
          <p:cNvSpPr txBox="1"/>
          <p:nvPr/>
        </p:nvSpPr>
        <p:spPr>
          <a:xfrm>
            <a:off x="7238638" y="3709383"/>
            <a:ext cx="694697" cy="276999"/>
          </a:xfrm>
          <a:prstGeom prst="rect">
            <a:avLst/>
          </a:prstGeom>
          <a:noFill/>
        </p:spPr>
        <p:txBody>
          <a:bodyPr wrap="square" rtlCol="0">
            <a:spAutoFit/>
          </a:bodyPr>
          <a:lstStyle/>
          <a:p>
            <a:r>
              <a:rPr lang="en-US" sz="1200" dirty="0">
                <a:latin typeface="Century Gothic" charset="0"/>
                <a:ea typeface="Century Gothic" charset="0"/>
                <a:cs typeface="Century Gothic" charset="0"/>
              </a:rPr>
              <a:t>DRAM</a:t>
            </a:r>
            <a:endParaRPr lang="en-US" sz="1050" dirty="0">
              <a:latin typeface="Century Gothic" charset="0"/>
              <a:ea typeface="Century Gothic" charset="0"/>
              <a:cs typeface="Century Gothic" charset="0"/>
            </a:endParaRPr>
          </a:p>
        </p:txBody>
      </p:sp>
      <p:cxnSp>
        <p:nvCxnSpPr>
          <p:cNvPr id="99" name="Straight Arrow Connector 98"/>
          <p:cNvCxnSpPr/>
          <p:nvPr/>
        </p:nvCxnSpPr>
        <p:spPr>
          <a:xfrm flipV="1">
            <a:off x="4385920" y="3310498"/>
            <a:ext cx="2087564" cy="10016"/>
          </a:xfrm>
          <a:prstGeom prst="straightConnector1">
            <a:avLst/>
          </a:prstGeom>
          <a:ln w="57150">
            <a:solidFill>
              <a:srgbClr val="0070C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V="1">
            <a:off x="4385920" y="3881150"/>
            <a:ext cx="2087564" cy="9363"/>
          </a:xfrm>
          <a:prstGeom prst="straightConnector1">
            <a:avLst/>
          </a:prstGeom>
          <a:ln w="57150">
            <a:solidFill>
              <a:srgbClr val="0070C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4385921" y="4412317"/>
            <a:ext cx="2087100" cy="1"/>
          </a:xfrm>
          <a:prstGeom prst="straightConnector1">
            <a:avLst/>
          </a:prstGeom>
          <a:ln w="57150">
            <a:solidFill>
              <a:srgbClr val="0070C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6195655" y="2763621"/>
            <a:ext cx="1737680" cy="2400453"/>
          </a:xfrm>
          <a:prstGeom prst="round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TextBox 109"/>
          <p:cNvSpPr txBox="1"/>
          <p:nvPr/>
        </p:nvSpPr>
        <p:spPr>
          <a:xfrm>
            <a:off x="6195655" y="2407383"/>
            <a:ext cx="1737680" cy="323165"/>
          </a:xfrm>
          <a:prstGeom prst="rect">
            <a:avLst/>
          </a:prstGeom>
          <a:noFill/>
        </p:spPr>
        <p:txBody>
          <a:bodyPr wrap="square" rtlCol="0">
            <a:spAutoFit/>
          </a:bodyPr>
          <a:lstStyle/>
          <a:p>
            <a:pPr algn="ctr"/>
            <a:r>
              <a:rPr lang="en-US" sz="1500" dirty="0">
                <a:latin typeface="Century Gothic" charset="0"/>
                <a:ea typeface="Century Gothic" charset="0"/>
                <a:cs typeface="Century Gothic" charset="0"/>
              </a:rPr>
              <a:t>Hardware</a:t>
            </a:r>
            <a:endParaRPr lang="en-US" sz="1050" dirty="0">
              <a:latin typeface="Century Gothic" charset="0"/>
              <a:ea typeface="Century Gothic" charset="0"/>
              <a:cs typeface="Century Gothic" charset="0"/>
            </a:endParaRPr>
          </a:p>
        </p:txBody>
      </p:sp>
      <p:sp>
        <p:nvSpPr>
          <p:cNvPr id="3" name="矩形 2"/>
          <p:cNvSpPr/>
          <p:nvPr/>
        </p:nvSpPr>
        <p:spPr>
          <a:xfrm>
            <a:off x="2486332" y="2000433"/>
            <a:ext cx="1371600" cy="248492"/>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altLang="zh-CN" sz="1350" b="1" dirty="0">
                <a:latin typeface="Century Gothic" panose="020B0502020202020204" pitchFamily="34" charset="0"/>
              </a:rPr>
              <a:t>VPM</a:t>
            </a:r>
            <a:endParaRPr lang="zh-CN" altLang="en-US" sz="1350" b="1" dirty="0">
              <a:latin typeface="Century Gothic" panose="020B0502020202020204" pitchFamily="34" charset="0"/>
            </a:endParaRPr>
          </a:p>
        </p:txBody>
      </p:sp>
      <p:sp>
        <p:nvSpPr>
          <p:cNvPr id="22" name="TextBox 28"/>
          <p:cNvSpPr txBox="1"/>
          <p:nvPr/>
        </p:nvSpPr>
        <p:spPr>
          <a:xfrm>
            <a:off x="2530366" y="2299871"/>
            <a:ext cx="2150861" cy="323165"/>
          </a:xfrm>
          <a:prstGeom prst="rect">
            <a:avLst/>
          </a:prstGeom>
          <a:noFill/>
        </p:spPr>
        <p:txBody>
          <a:bodyPr wrap="square" rtlCol="0">
            <a:spAutoFit/>
          </a:bodyPr>
          <a:lstStyle/>
          <a:p>
            <a:pPr algn="ctr"/>
            <a:r>
              <a:rPr lang="en-US" sz="1500" dirty="0">
                <a:latin typeface="Century Gothic" charset="0"/>
                <a:ea typeface="Century Gothic" charset="0"/>
                <a:cs typeface="Century Gothic" charset="0"/>
              </a:rPr>
              <a:t>Virtualized PM</a:t>
            </a:r>
            <a:endParaRPr lang="en-US" sz="1050" dirty="0">
              <a:latin typeface="Century Gothic" charset="0"/>
              <a:ea typeface="Century Gothic" charset="0"/>
              <a:cs typeface="Century Gothic" charset="0"/>
            </a:endParaRPr>
          </a:p>
        </p:txBody>
      </p:sp>
      <p:sp>
        <p:nvSpPr>
          <p:cNvPr id="24" name="TextBox 109"/>
          <p:cNvSpPr txBox="1"/>
          <p:nvPr/>
        </p:nvSpPr>
        <p:spPr>
          <a:xfrm>
            <a:off x="2326512" y="5016497"/>
            <a:ext cx="2578261" cy="323165"/>
          </a:xfrm>
          <a:prstGeom prst="rect">
            <a:avLst/>
          </a:prstGeom>
          <a:noFill/>
        </p:spPr>
        <p:txBody>
          <a:bodyPr wrap="square" rtlCol="0">
            <a:spAutoFit/>
          </a:bodyPr>
          <a:lstStyle/>
          <a:p>
            <a:pPr algn="ctr"/>
            <a:r>
              <a:rPr lang="en-US" altLang="zh-CN" sz="1500" b="1" dirty="0">
                <a:latin typeface="Century Gothic" charset="0"/>
                <a:ea typeface="Century Gothic" charset="0"/>
                <a:cs typeface="Century Gothic" charset="0"/>
              </a:rPr>
              <a:t>Hypervisor</a:t>
            </a:r>
            <a:endParaRPr lang="en-US" sz="1050" b="1" dirty="0">
              <a:latin typeface="Century Gothic" charset="0"/>
              <a:ea typeface="Century Gothic" charset="0"/>
              <a:cs typeface="Century Gothic" charset="0"/>
            </a:endParaRPr>
          </a:p>
        </p:txBody>
      </p:sp>
      <p:sp>
        <p:nvSpPr>
          <p:cNvPr id="28" name="TextBox 109"/>
          <p:cNvSpPr txBox="1"/>
          <p:nvPr/>
        </p:nvSpPr>
        <p:spPr>
          <a:xfrm>
            <a:off x="381964" y="3180561"/>
            <a:ext cx="1642648" cy="323165"/>
          </a:xfrm>
          <a:prstGeom prst="rect">
            <a:avLst/>
          </a:prstGeom>
          <a:noFill/>
        </p:spPr>
        <p:txBody>
          <a:bodyPr wrap="square" rtlCol="0">
            <a:spAutoFit/>
          </a:bodyPr>
          <a:lstStyle/>
          <a:p>
            <a:pPr algn="ctr"/>
            <a:r>
              <a:rPr lang="en-US" altLang="zh-CN" sz="1500" b="1" dirty="0">
                <a:latin typeface="Century Gothic" charset="0"/>
                <a:ea typeface="Century Gothic" charset="0"/>
                <a:cs typeface="Century Gothic" charset="0"/>
              </a:rPr>
              <a:t>Guest VM</a:t>
            </a:r>
            <a:endParaRPr lang="en-US" sz="1050" b="1" dirty="0">
              <a:latin typeface="Century Gothic" charset="0"/>
              <a:ea typeface="Century Gothic" charset="0"/>
              <a:cs typeface="Century Gothic" charset="0"/>
            </a:endParaRPr>
          </a:p>
        </p:txBody>
      </p:sp>
      <p:sp>
        <p:nvSpPr>
          <p:cNvPr id="29" name="Rectangle 16"/>
          <p:cNvSpPr/>
          <p:nvPr/>
        </p:nvSpPr>
        <p:spPr>
          <a:xfrm>
            <a:off x="0" y="971490"/>
            <a:ext cx="7933335" cy="40011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000" dirty="0" smtClean="0">
                <a:solidFill>
                  <a:schemeClr val="bg1"/>
                </a:solidFill>
                <a:latin typeface="+mj-lt"/>
                <a:cs typeface="Helvetica" panose="020B0604020202020204" pitchFamily="34" charset="0"/>
              </a:rPr>
              <a:t>Emulate Persistent Memory(PM) </a:t>
            </a:r>
            <a:r>
              <a:rPr lang="en-US" altLang="zh-CN" sz="2000" dirty="0">
                <a:solidFill>
                  <a:schemeClr val="bg1"/>
                </a:solidFill>
                <a:latin typeface="+mj-lt"/>
                <a:cs typeface="Helvetica" panose="020B0604020202020204" pitchFamily="34" charset="0"/>
              </a:rPr>
              <a:t>with </a:t>
            </a:r>
            <a:r>
              <a:rPr lang="en-US" altLang="zh-CN" sz="2000" dirty="0" smtClean="0">
                <a:solidFill>
                  <a:schemeClr val="bg1"/>
                </a:solidFill>
                <a:latin typeface="+mj-lt"/>
                <a:cs typeface="Helvetica" panose="020B0604020202020204" pitchFamily="34" charset="0"/>
              </a:rPr>
              <a:t>mix </a:t>
            </a:r>
            <a:r>
              <a:rPr lang="en-US" altLang="zh-CN" sz="2000" dirty="0">
                <a:solidFill>
                  <a:schemeClr val="bg1"/>
                </a:solidFill>
                <a:latin typeface="+mj-lt"/>
                <a:cs typeface="Helvetica" panose="020B0604020202020204" pitchFamily="34" charset="0"/>
              </a:rPr>
              <a:t>of </a:t>
            </a:r>
            <a:r>
              <a:rPr lang="en-US" altLang="zh-CN" sz="2000" dirty="0" smtClean="0">
                <a:solidFill>
                  <a:schemeClr val="bg1"/>
                </a:solidFill>
                <a:latin typeface="+mj-lt"/>
                <a:cs typeface="Helvetica" panose="020B0604020202020204" pitchFamily="34" charset="0"/>
              </a:rPr>
              <a:t>PM, DRAM </a:t>
            </a:r>
            <a:r>
              <a:rPr lang="en-US" altLang="zh-CN" sz="2000" dirty="0" smtClean="0">
                <a:solidFill>
                  <a:schemeClr val="bg1"/>
                </a:solidFill>
                <a:latin typeface="+mj-lt"/>
                <a:cs typeface="Helvetica" panose="020B0604020202020204" pitchFamily="34" charset="0"/>
              </a:rPr>
              <a:t>and</a:t>
            </a:r>
            <a:r>
              <a:rPr lang="zh-CN" altLang="en-US" sz="2000" dirty="0" smtClean="0">
                <a:solidFill>
                  <a:schemeClr val="bg1"/>
                </a:solidFill>
                <a:latin typeface="+mj-lt"/>
                <a:cs typeface="Helvetica" panose="020B0604020202020204" pitchFamily="34" charset="0"/>
              </a:rPr>
              <a:t> </a:t>
            </a:r>
            <a:r>
              <a:rPr lang="en-US" altLang="zh-CN" sz="2000" dirty="0" smtClean="0">
                <a:solidFill>
                  <a:schemeClr val="bg1"/>
                </a:solidFill>
                <a:latin typeface="+mj-lt"/>
                <a:cs typeface="Helvetica" panose="020B0604020202020204" pitchFamily="34" charset="0"/>
              </a:rPr>
              <a:t>hard </a:t>
            </a:r>
            <a:r>
              <a:rPr lang="en-US" altLang="zh-CN" sz="2000" dirty="0" smtClean="0">
                <a:solidFill>
                  <a:schemeClr val="bg1"/>
                </a:solidFill>
                <a:latin typeface="+mj-lt"/>
                <a:cs typeface="Helvetica" panose="020B0604020202020204" pitchFamily="34" charset="0"/>
              </a:rPr>
              <a:t>disk(SSD)</a:t>
            </a:r>
            <a:endParaRPr lang="zh-CN" altLang="en-US" sz="2000" dirty="0" smtClean="0">
              <a:solidFill>
                <a:schemeClr val="bg1"/>
              </a:solidFill>
              <a:latin typeface="+mj-lt"/>
              <a:cs typeface="Helvetica" panose="020B0604020202020204" pitchFamily="34" charset="0"/>
            </a:endParaRPr>
          </a:p>
        </p:txBody>
      </p:sp>
      <p:sp>
        <p:nvSpPr>
          <p:cNvPr id="30" name="矩形 29"/>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3" name="文本框 32"/>
          <p:cNvSpPr txBox="1"/>
          <p:nvPr/>
        </p:nvSpPr>
        <p:spPr>
          <a:xfrm>
            <a:off x="4703381" y="255943"/>
            <a:ext cx="3212739"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VPM: Overview</a:t>
            </a:r>
            <a:endParaRPr lang="zh-CN" altLang="en-US" sz="3200" dirty="0" smtClean="0">
              <a:solidFill>
                <a:schemeClr val="bg1"/>
              </a:solidFill>
              <a:latin typeface="Century Gothic" panose="020B0502020202020204" pitchFamily="34" charset="0"/>
            </a:endParaRPr>
          </a:p>
        </p:txBody>
      </p:sp>
      <p:sp>
        <p:nvSpPr>
          <p:cNvPr id="34" name="矩形 33"/>
          <p:cNvSpPr/>
          <p:nvPr/>
        </p:nvSpPr>
        <p:spPr>
          <a:xfrm>
            <a:off x="-5281" y="1766426"/>
            <a:ext cx="7924800" cy="785936"/>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5" name="文本框 34"/>
          <p:cNvSpPr txBox="1"/>
          <p:nvPr/>
        </p:nvSpPr>
        <p:spPr>
          <a:xfrm>
            <a:off x="5633519" y="1869969"/>
            <a:ext cx="2270172" cy="584775"/>
          </a:xfrm>
          <a:prstGeom prst="rect">
            <a:avLst/>
          </a:prstGeom>
          <a:noFill/>
        </p:spPr>
        <p:txBody>
          <a:bodyPr wrap="none" rtlCol="0">
            <a:spAutoFit/>
          </a:bodyPr>
          <a:lstStyle/>
          <a:p>
            <a:pPr algn="ctr"/>
            <a:r>
              <a:rPr lang="en-US" altLang="zh-CN" sz="3200" b="1" dirty="0" smtClean="0">
                <a:solidFill>
                  <a:schemeClr val="bg1"/>
                </a:solidFill>
                <a:latin typeface="Century Gothic" panose="020B0502020202020204" pitchFamily="34" charset="0"/>
              </a:rPr>
              <a:t>Challenge</a:t>
            </a:r>
            <a:endParaRPr lang="zh-CN" altLang="en-US" sz="3200" b="1" dirty="0" smtClean="0">
              <a:solidFill>
                <a:schemeClr val="bg1"/>
              </a:solidFill>
              <a:latin typeface="Century Gothic" panose="020B0502020202020204" pitchFamily="34" charset="0"/>
            </a:endParaRPr>
          </a:p>
        </p:txBody>
      </p:sp>
      <p:sp>
        <p:nvSpPr>
          <p:cNvPr id="36" name="单圆角矩形 35"/>
          <p:cNvSpPr/>
          <p:nvPr/>
        </p:nvSpPr>
        <p:spPr>
          <a:xfrm rot="5400000">
            <a:off x="3103828" y="-548487"/>
            <a:ext cx="1711860" cy="7919520"/>
          </a:xfrm>
          <a:prstGeom prst="round1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7" name="文本框 36"/>
          <p:cNvSpPr txBox="1"/>
          <p:nvPr/>
        </p:nvSpPr>
        <p:spPr>
          <a:xfrm>
            <a:off x="745259" y="2819400"/>
            <a:ext cx="6950941" cy="1077218"/>
          </a:xfrm>
          <a:prstGeom prst="rect">
            <a:avLst/>
          </a:prstGeom>
          <a:noFill/>
        </p:spPr>
        <p:txBody>
          <a:bodyPr wrap="none" rtlCol="0">
            <a:spAutoFit/>
          </a:bodyPr>
          <a:lstStyle/>
          <a:p>
            <a:pPr algn="r"/>
            <a:r>
              <a:rPr lang="en-US" altLang="zh-CN" sz="3200" dirty="0" smtClean="0">
                <a:solidFill>
                  <a:schemeClr val="bg1"/>
                </a:solidFill>
                <a:latin typeface="Century Gothic" panose="020B0502020202020204" pitchFamily="34" charset="0"/>
              </a:rPr>
              <a:t>How to emulate persistency of PM</a:t>
            </a:r>
          </a:p>
          <a:p>
            <a:pPr algn="r"/>
            <a:r>
              <a:rPr lang="en-US" altLang="zh-CN" sz="3200" dirty="0">
                <a:solidFill>
                  <a:schemeClr val="bg1"/>
                </a:solidFill>
                <a:latin typeface="Century Gothic" panose="020B0502020202020204" pitchFamily="34" charset="0"/>
              </a:rPr>
              <a:t>w</a:t>
            </a:r>
            <a:r>
              <a:rPr lang="en-US" altLang="zh-CN" sz="3200" dirty="0" smtClean="0">
                <a:solidFill>
                  <a:schemeClr val="bg1"/>
                </a:solidFill>
                <a:latin typeface="Century Gothic" panose="020B0502020202020204" pitchFamily="34" charset="0"/>
              </a:rPr>
              <a:t>ith other storage medium? </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968477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300"/>
                                        <p:tgtEl>
                                          <p:spTgt spid="2"/>
                                        </p:tgtEl>
                                      </p:cBhvr>
                                    </p:animEffect>
                                  </p:childTnLst>
                                </p:cTn>
                              </p:par>
                            </p:childTnLst>
                          </p:cTn>
                        </p:par>
                        <p:par>
                          <p:cTn id="11" fill="hold">
                            <p:stCondLst>
                              <p:cond delay="300"/>
                            </p:stCondLst>
                            <p:childTnLst>
                              <p:par>
                                <p:cTn id="12" presetID="10" presetClass="entr" presetSubtype="0" fill="hold" grpId="0" nodeType="afterEffect">
                                  <p:stCondLst>
                                    <p:cond delay="6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300"/>
                                        <p:tgtEl>
                                          <p:spTgt spid="7"/>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300"/>
                                        <p:tgtEl>
                                          <p:spTgt spid="24"/>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300"/>
                                        <p:tgtEl>
                                          <p:spTgt spid="27"/>
                                        </p:tgtEl>
                                      </p:cBhvr>
                                    </p:animEffect>
                                  </p:childTnLst>
                                </p:cTn>
                              </p:par>
                              <p:par>
                                <p:cTn id="21" presetID="10" presetClass="entr" presetSubtype="0" fill="hold" grpId="0" nodeType="withEffect">
                                  <p:stCondLst>
                                    <p:cond delay="60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3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 grpId="0" animBg="1"/>
      <p:bldP spid="2" grpId="0" animBg="1"/>
      <p:bldP spid="3" grpId="0" animBg="1"/>
      <p:bldP spid="24" grpId="0"/>
      <p:bldP spid="28" grpId="0"/>
      <p:bldP spid="29" grpId="0" animBg="1"/>
      <p:bldP spid="34" grpId="0" animBg="1"/>
      <p:bldP spid="35" grpId="0"/>
      <p:bldP spid="36" grpId="0" animBg="1"/>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8</a:t>
            </a:fld>
            <a:endParaRPr lang="en-US" dirty="0"/>
          </a:p>
        </p:txBody>
      </p:sp>
      <p:sp>
        <p:nvSpPr>
          <p:cNvPr id="8" name="矩形 7"/>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9" name="文本框 8"/>
          <p:cNvSpPr txBox="1"/>
          <p:nvPr/>
        </p:nvSpPr>
        <p:spPr>
          <a:xfrm>
            <a:off x="2787160" y="255943"/>
            <a:ext cx="5128327"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Design: Two Approaches</a:t>
            </a:r>
            <a:endParaRPr lang="zh-CN" altLang="en-US" sz="3200" dirty="0" smtClean="0">
              <a:solidFill>
                <a:schemeClr val="bg1"/>
              </a:solidFill>
              <a:latin typeface="Century Gothic" panose="020B0502020202020204" pitchFamily="34" charset="0"/>
            </a:endParaRPr>
          </a:p>
        </p:txBody>
      </p:sp>
      <p:sp>
        <p:nvSpPr>
          <p:cNvPr id="10" name="Rectangle 16"/>
          <p:cNvSpPr/>
          <p:nvPr/>
        </p:nvSpPr>
        <p:spPr>
          <a:xfrm>
            <a:off x="0" y="2048470"/>
            <a:ext cx="6019800" cy="52322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smtClean="0">
                <a:solidFill>
                  <a:schemeClr val="bg1"/>
                </a:solidFill>
                <a:latin typeface="+mj-lt"/>
                <a:cs typeface="Helvetica" panose="020B0604020202020204" pitchFamily="34" charset="0"/>
              </a:rPr>
              <a:t>Full Virtualization</a:t>
            </a:r>
            <a:endParaRPr lang="zh-CN" altLang="en-US" sz="2800" dirty="0" smtClean="0">
              <a:solidFill>
                <a:schemeClr val="bg1"/>
              </a:solidFill>
              <a:latin typeface="+mj-lt"/>
              <a:cs typeface="Helvetica" panose="020B0604020202020204" pitchFamily="34" charset="0"/>
            </a:endParaRPr>
          </a:p>
        </p:txBody>
      </p:sp>
      <p:sp>
        <p:nvSpPr>
          <p:cNvPr id="11" name="Rectangle 16"/>
          <p:cNvSpPr/>
          <p:nvPr/>
        </p:nvSpPr>
        <p:spPr>
          <a:xfrm>
            <a:off x="0" y="2571690"/>
            <a:ext cx="6019800" cy="400110"/>
          </a:xfrm>
          <a:prstGeom prst="rect">
            <a:avLst/>
          </a:prstGeom>
          <a:noFill/>
          <a:ln w="31750" cap="rnd" cmpd="dbl">
            <a:noFill/>
          </a:ln>
        </p:spPr>
        <p:txBody>
          <a:bodyPr wrap="square">
            <a:spAutoFit/>
          </a:bodyPr>
          <a:lstStyle/>
          <a:p>
            <a:pPr indent="-415925" algn="r">
              <a:buClr>
                <a:srgbClr val="FF0066"/>
              </a:buClr>
            </a:pPr>
            <a:r>
              <a:rPr lang="en-US" altLang="zh-CN" sz="2000" dirty="0" smtClean="0">
                <a:latin typeface="Helvetica" panose="020B0604020202020204" pitchFamily="34" charset="0"/>
                <a:cs typeface="Helvetica" panose="020B0604020202020204" pitchFamily="34" charset="0"/>
              </a:rPr>
              <a:t>Retain Transparency to guest VMs.</a:t>
            </a:r>
            <a:endParaRPr lang="zh-CN" altLang="en-US" sz="2000" dirty="0" smtClean="0">
              <a:latin typeface="Helvetica" panose="020B0604020202020204" pitchFamily="34" charset="0"/>
              <a:cs typeface="Helvetica" panose="020B0604020202020204" pitchFamily="34" charset="0"/>
            </a:endParaRPr>
          </a:p>
        </p:txBody>
      </p:sp>
      <p:sp>
        <p:nvSpPr>
          <p:cNvPr id="12" name="Rectangle 16"/>
          <p:cNvSpPr/>
          <p:nvPr/>
        </p:nvSpPr>
        <p:spPr>
          <a:xfrm>
            <a:off x="0" y="3501899"/>
            <a:ext cx="6019800" cy="52322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smtClean="0">
                <a:solidFill>
                  <a:schemeClr val="bg1"/>
                </a:solidFill>
                <a:latin typeface="+mj-lt"/>
                <a:cs typeface="Helvetica" panose="020B0604020202020204" pitchFamily="34" charset="0"/>
              </a:rPr>
              <a:t>Para-Virtualization</a:t>
            </a:r>
            <a:endParaRPr lang="zh-CN" altLang="en-US" sz="2800" dirty="0" smtClean="0">
              <a:solidFill>
                <a:schemeClr val="bg1"/>
              </a:solidFill>
              <a:latin typeface="+mj-lt"/>
              <a:cs typeface="Helvetica" panose="020B0604020202020204" pitchFamily="34" charset="0"/>
            </a:endParaRPr>
          </a:p>
        </p:txBody>
      </p:sp>
      <p:sp>
        <p:nvSpPr>
          <p:cNvPr id="14" name="Rectangle 16"/>
          <p:cNvSpPr/>
          <p:nvPr/>
        </p:nvSpPr>
        <p:spPr>
          <a:xfrm>
            <a:off x="0" y="4041294"/>
            <a:ext cx="6019800" cy="400110"/>
          </a:xfrm>
          <a:prstGeom prst="rect">
            <a:avLst/>
          </a:prstGeom>
          <a:noFill/>
          <a:ln w="31750" cap="rnd" cmpd="dbl">
            <a:noFill/>
          </a:ln>
        </p:spPr>
        <p:txBody>
          <a:bodyPr wrap="square">
            <a:spAutoFit/>
          </a:bodyPr>
          <a:lstStyle/>
          <a:p>
            <a:pPr indent="-415925" algn="r">
              <a:buClr>
                <a:srgbClr val="FF0066"/>
              </a:buClr>
            </a:pPr>
            <a:r>
              <a:rPr lang="en-US" altLang="zh-CN" sz="2000" dirty="0" smtClean="0">
                <a:latin typeface="Helvetica" panose="020B0604020202020204" pitchFamily="34" charset="0"/>
                <a:cs typeface="Helvetica" panose="020B0604020202020204" pitchFamily="34" charset="0"/>
              </a:rPr>
              <a:t>Enable guest VMs to provide hints to hypervisor</a:t>
            </a:r>
            <a:endParaRPr lang="zh-CN" altLang="en-US" sz="2000" dirty="0" smtClean="0">
              <a:latin typeface="Helvetica" panose="020B0604020202020204" pitchFamily="34" charset="0"/>
              <a:cs typeface="Helvetica" panose="020B0604020202020204" pitchFamily="34" charset="0"/>
            </a:endParaRPr>
          </a:p>
        </p:txBody>
      </p:sp>
      <p:sp>
        <p:nvSpPr>
          <p:cNvPr id="15" name="Rectangle 16"/>
          <p:cNvSpPr/>
          <p:nvPr/>
        </p:nvSpPr>
        <p:spPr>
          <a:xfrm>
            <a:off x="2672860" y="4343400"/>
            <a:ext cx="3346940" cy="400110"/>
          </a:xfrm>
          <a:prstGeom prst="rect">
            <a:avLst/>
          </a:prstGeom>
          <a:noFill/>
          <a:ln w="31750" cap="rnd" cmpd="dbl">
            <a:noFill/>
          </a:ln>
        </p:spPr>
        <p:txBody>
          <a:bodyPr wrap="square">
            <a:spAutoFit/>
          </a:bodyPr>
          <a:lstStyle/>
          <a:p>
            <a:pPr indent="-415925" algn="r">
              <a:buClr>
                <a:srgbClr val="FF0066"/>
              </a:buClr>
            </a:pPr>
            <a:r>
              <a:rPr lang="en-US" altLang="zh-CN" sz="2000" dirty="0">
                <a:latin typeface="Helvetica" panose="020B0604020202020204" pitchFamily="34" charset="0"/>
                <a:cs typeface="Helvetica" panose="020B0604020202020204" pitchFamily="34" charset="0"/>
              </a:rPr>
              <a:t>t</a:t>
            </a:r>
            <a:r>
              <a:rPr lang="en-US" altLang="zh-CN" sz="2000" dirty="0" smtClean="0">
                <a:latin typeface="Helvetica" panose="020B0604020202020204" pitchFamily="34" charset="0"/>
                <a:cs typeface="Helvetica" panose="020B0604020202020204" pitchFamily="34" charset="0"/>
              </a:rPr>
              <a:t>o improve performance.</a:t>
            </a:r>
            <a:endParaRPr lang="zh-CN" altLang="en-US" sz="2000" dirty="0" smtClean="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25144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xit" presetSubtype="2" fill="hold" grpId="1" nodeType="clickEffect">
                                  <p:stCondLst>
                                    <p:cond delay="0"/>
                                  </p:stCondLst>
                                  <p:childTnLst>
                                    <p:animEffect transition="out" filter="wipe(right)">
                                      <p:cBhvr>
                                        <p:cTn id="23" dur="500"/>
                                        <p:tgtEl>
                                          <p:spTgt spid="12"/>
                                        </p:tgtEl>
                                      </p:cBhvr>
                                    </p:animEffect>
                                    <p:set>
                                      <p:cBhvr>
                                        <p:cTn id="24" dur="1" fill="hold">
                                          <p:stCondLst>
                                            <p:cond delay="499"/>
                                          </p:stCondLst>
                                        </p:cTn>
                                        <p:tgtEl>
                                          <p:spTgt spid="12"/>
                                        </p:tgtEl>
                                        <p:attrNameLst>
                                          <p:attrName>style.visibility</p:attrName>
                                        </p:attrNameLst>
                                      </p:cBhvr>
                                      <p:to>
                                        <p:strVal val="hidden"/>
                                      </p:to>
                                    </p:set>
                                  </p:childTnLst>
                                </p:cTn>
                              </p:par>
                              <p:par>
                                <p:cTn id="25" presetID="22" presetClass="exit" presetSubtype="1" fill="hold" grpId="1" nodeType="withEffect">
                                  <p:stCondLst>
                                    <p:cond delay="0"/>
                                  </p:stCondLst>
                                  <p:childTnLst>
                                    <p:animEffect transition="out" filter="wipe(up)">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par>
                                <p:cTn id="28" presetID="22" presetClass="exit" presetSubtype="1" fill="hold" grpId="1" nodeType="withEffect">
                                  <p:stCondLst>
                                    <p:cond delay="0"/>
                                  </p:stCondLst>
                                  <p:childTnLst>
                                    <p:animEffect transition="out" filter="wipe(up)">
                                      <p:cBhvr>
                                        <p:cTn id="29" dur="500"/>
                                        <p:tgtEl>
                                          <p:spTgt spid="15"/>
                                        </p:tgtEl>
                                      </p:cBhvr>
                                    </p:animEffect>
                                    <p:set>
                                      <p:cBhvr>
                                        <p:cTn id="3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2" grpId="1" animBg="1"/>
      <p:bldP spid="14" grpId="0"/>
      <p:bldP spid="14" grpId="1"/>
      <p:bldP spid="15" grpId="0"/>
      <p:bldP spid="15"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6893981" y="5148068"/>
            <a:ext cx="1576904" cy="947932"/>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9</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655433" y="235472"/>
            <a:ext cx="5275803"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Full Virtualization: VPM-</a:t>
            </a:r>
            <a:r>
              <a:rPr lang="en-US" altLang="zh-CN" sz="3200" dirty="0">
                <a:solidFill>
                  <a:schemeClr val="bg1"/>
                </a:solidFill>
                <a:latin typeface="Century Gothic" panose="020B0502020202020204" pitchFamily="34" charset="0"/>
              </a:rPr>
              <a:t>H</a:t>
            </a:r>
            <a:r>
              <a:rPr lang="en-US" altLang="zh-CN" sz="3200" dirty="0" smtClean="0">
                <a:solidFill>
                  <a:schemeClr val="bg1"/>
                </a:solidFill>
                <a:latin typeface="Century Gothic" panose="020B0502020202020204" pitchFamily="34" charset="0"/>
              </a:rPr>
              <a:t>V</a:t>
            </a:r>
            <a:endParaRPr lang="zh-CN" altLang="en-US" sz="3200" dirty="0" smtClean="0">
              <a:solidFill>
                <a:schemeClr val="bg1"/>
              </a:solidFill>
              <a:latin typeface="Century Gothic" panose="020B0502020202020204" pitchFamily="34" charset="0"/>
            </a:endParaRPr>
          </a:p>
        </p:txBody>
      </p:sp>
      <p:sp>
        <p:nvSpPr>
          <p:cNvPr id="53" name="矩形 52"/>
          <p:cNvSpPr/>
          <p:nvPr/>
        </p:nvSpPr>
        <p:spPr>
          <a:xfrm>
            <a:off x="457200" y="2895600"/>
            <a:ext cx="7086600" cy="1066800"/>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533400" y="2743200"/>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32766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5532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右大括号 60"/>
          <p:cNvSpPr/>
          <p:nvPr/>
        </p:nvSpPr>
        <p:spPr>
          <a:xfrm rot="5400000">
            <a:off x="4799126" y="2752973"/>
            <a:ext cx="228600" cy="3104654"/>
          </a:xfrm>
          <a:prstGeom prst="rightBrace">
            <a:avLst>
              <a:gd name="adj1" fmla="val 67739"/>
              <a:gd name="adj2" fmla="val 91992"/>
            </a:avLst>
          </a:prstGeom>
          <a:ln w="254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文本框 63"/>
          <p:cNvSpPr txBox="1"/>
          <p:nvPr/>
        </p:nvSpPr>
        <p:spPr>
          <a:xfrm>
            <a:off x="2182490" y="4320389"/>
            <a:ext cx="1547218" cy="584775"/>
          </a:xfrm>
          <a:prstGeom prst="rect">
            <a:avLst/>
          </a:prstGeom>
          <a:noFill/>
        </p:spPr>
        <p:txBody>
          <a:bodyPr wrap="none" rtlCol="0">
            <a:spAutoFit/>
          </a:bodyPr>
          <a:lstStyle/>
          <a:p>
            <a:pPr algn="ctr"/>
            <a:r>
              <a:rPr lang="en-US" altLang="zh-CN" sz="1600" dirty="0" smtClean="0">
                <a:latin typeface="Century Gothic" panose="020B0502020202020204" pitchFamily="34" charset="0"/>
              </a:rPr>
              <a:t>Mapping for </a:t>
            </a:r>
          </a:p>
          <a:p>
            <a:pPr algn="ctr"/>
            <a:r>
              <a:rPr lang="en-US" altLang="zh-CN" sz="1600" dirty="0" smtClean="0">
                <a:latin typeface="Century Gothic" panose="020B0502020202020204" pitchFamily="34" charset="0"/>
              </a:rPr>
              <a:t>virtualized PM</a:t>
            </a:r>
            <a:endParaRPr lang="zh-CN" altLang="en-US" sz="1600" dirty="0" smtClean="0">
              <a:latin typeface="Century Gothic" panose="020B0502020202020204" pitchFamily="34" charset="0"/>
            </a:endParaRPr>
          </a:p>
        </p:txBody>
      </p:sp>
      <p:sp>
        <p:nvSpPr>
          <p:cNvPr id="66" name="圆角矩形 65"/>
          <p:cNvSpPr/>
          <p:nvPr/>
        </p:nvSpPr>
        <p:spPr>
          <a:xfrm>
            <a:off x="3352801" y="2949713"/>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7" name="圆角矩形 66"/>
          <p:cNvSpPr/>
          <p:nvPr/>
        </p:nvSpPr>
        <p:spPr>
          <a:xfrm>
            <a:off x="3886200" y="2947657"/>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4419599" y="2947552"/>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4952998" y="294755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5480776" y="2947550"/>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6008554" y="2944534"/>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5286448" y="5258234"/>
            <a:ext cx="1470438" cy="99016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3723700" y="4767677"/>
            <a:ext cx="1450562" cy="990166"/>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3708430" y="472234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5277395" y="5212565"/>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6884928" y="5077919"/>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16200000" flipH="1">
            <a:off x="3512202" y="3955398"/>
            <a:ext cx="1207293" cy="1068895"/>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4610593" y="5050638"/>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83" name="曲线连接符 82"/>
          <p:cNvCxnSpPr>
            <a:stCxn id="67" idx="2"/>
            <a:endCxn id="80" idx="7"/>
          </p:cNvCxnSpPr>
          <p:nvPr/>
        </p:nvCxnSpPr>
        <p:spPr>
          <a:xfrm rot="16200000" flipH="1">
            <a:off x="3873724" y="4125219"/>
            <a:ext cx="1209349" cy="727197"/>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6236526" y="544918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16200000" flipH="1">
            <a:off x="5284654" y="4308759"/>
            <a:ext cx="1607999" cy="758554"/>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曲线连接符 95"/>
          <p:cNvCxnSpPr>
            <a:stCxn id="68" idx="2"/>
            <a:endCxn id="94" idx="1"/>
          </p:cNvCxnSpPr>
          <p:nvPr/>
        </p:nvCxnSpPr>
        <p:spPr>
          <a:xfrm rot="16200000" flipH="1">
            <a:off x="4658216" y="3874022"/>
            <a:ext cx="1607997" cy="1628030"/>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曲线连接符 2"/>
          <p:cNvCxnSpPr>
            <a:endCxn id="66" idx="0"/>
          </p:cNvCxnSpPr>
          <p:nvPr/>
        </p:nvCxnSpPr>
        <p:spPr>
          <a:xfrm rot="10800000" flipV="1">
            <a:off x="3581401" y="1544245"/>
            <a:ext cx="1436554" cy="1405467"/>
          </a:xfrm>
          <a:prstGeom prst="curvedConnector2">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86203">
            <a:off x="4735780" y="894923"/>
            <a:ext cx="876962" cy="876962"/>
          </a:xfrm>
          <a:prstGeom prst="rect">
            <a:avLst/>
          </a:prstGeom>
        </p:spPr>
      </p:pic>
      <p:sp>
        <p:nvSpPr>
          <p:cNvPr id="37" name="Rectangle 16"/>
          <p:cNvSpPr/>
          <p:nvPr/>
        </p:nvSpPr>
        <p:spPr>
          <a:xfrm>
            <a:off x="1278" y="1158958"/>
            <a:ext cx="3503922"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Read request is issued over PM.</a:t>
            </a:r>
            <a:endParaRPr lang="zh-CN" altLang="en-US" sz="2000" dirty="0" smtClean="0">
              <a:solidFill>
                <a:schemeClr val="bg1"/>
              </a:solidFill>
              <a:latin typeface="+mj-lt"/>
              <a:cs typeface="Helvetica" panose="020B0604020202020204" pitchFamily="34" charset="0"/>
            </a:endParaRPr>
          </a:p>
        </p:txBody>
      </p:sp>
      <p:cxnSp>
        <p:nvCxnSpPr>
          <p:cNvPr id="42" name="曲线连接符 41"/>
          <p:cNvCxnSpPr/>
          <p:nvPr/>
        </p:nvCxnSpPr>
        <p:spPr>
          <a:xfrm rot="10800000" flipV="1">
            <a:off x="3581400" y="1524000"/>
            <a:ext cx="1436554" cy="1405467"/>
          </a:xfrm>
          <a:prstGeom prst="curvedConnector2">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Rectangle 16"/>
          <p:cNvSpPr/>
          <p:nvPr/>
        </p:nvSpPr>
        <p:spPr>
          <a:xfrm>
            <a:off x="0" y="1581090"/>
            <a:ext cx="2746625"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Read request is handled.</a:t>
            </a:r>
            <a:endParaRPr lang="zh-CN" altLang="en-US" sz="2000" dirty="0" smtClean="0">
              <a:solidFill>
                <a:schemeClr val="bg1"/>
              </a:solidFill>
              <a:latin typeface="+mj-lt"/>
              <a:cs typeface="Helvetica" panose="020B0604020202020204" pitchFamily="34" charset="0"/>
            </a:endParaRPr>
          </a:p>
        </p:txBody>
      </p:sp>
    </p:spTree>
    <p:extLst>
      <p:ext uri="{BB962C8B-B14F-4D97-AF65-F5344CB8AC3E}">
        <p14:creationId xmlns:p14="http://schemas.microsoft.com/office/powerpoint/2010/main" val="398004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0"/>
                                        <p:tgtEl>
                                          <p:spTgt spid="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grpId="0" nodeType="clickEffect">
                                  <p:stCondLst>
                                    <p:cond delay="0"/>
                                  </p:stCondLst>
                                  <p:childTnLst>
                                    <p:animEffect transition="out" filter="fade">
                                      <p:cBhvr>
                                        <p:cTn id="19" dur="500" tmFilter="0, 0; .2, .5; .8, .5; 1, 0"/>
                                        <p:tgtEl>
                                          <p:spTgt spid="66"/>
                                        </p:tgtEl>
                                      </p:cBhvr>
                                    </p:animEffect>
                                    <p:animScale>
                                      <p:cBhvr>
                                        <p:cTn id="20" dur="250" autoRev="1" fill="hold"/>
                                        <p:tgtEl>
                                          <p:spTgt spid="66"/>
                                        </p:tgtEl>
                                      </p:cBhvr>
                                      <p:by x="105000" y="105000"/>
                                    </p:animScale>
                                  </p:childTnLst>
                                </p:cTn>
                              </p:par>
                              <p:par>
                                <p:cTn id="21" presetID="26" presetClass="emph" presetSubtype="0" fill="hold" nodeType="withEffect">
                                  <p:stCondLst>
                                    <p:cond delay="0"/>
                                  </p:stCondLst>
                                  <p:childTnLst>
                                    <p:animEffect transition="out" filter="fade">
                                      <p:cBhvr>
                                        <p:cTn id="22" dur="500" tmFilter="0, 0; .2, .5; .8, .5; 1, 0"/>
                                        <p:tgtEl>
                                          <p:spTgt spid="79"/>
                                        </p:tgtEl>
                                      </p:cBhvr>
                                    </p:animEffect>
                                    <p:animScale>
                                      <p:cBhvr>
                                        <p:cTn id="23" dur="250" autoRev="1" fill="hold"/>
                                        <p:tgtEl>
                                          <p:spTgt spid="79"/>
                                        </p:tgtEl>
                                      </p:cBhvr>
                                      <p:by x="105000" y="105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xit" presetSubtype="2" fill="hold" grpId="1" nodeType="clickEffect">
                                  <p:stCondLst>
                                    <p:cond delay="0"/>
                                  </p:stCondLst>
                                  <p:childTnLst>
                                    <p:animEffect transition="out" filter="wipe(right)">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par>
                                <p:cTn id="38" presetID="22" presetClass="exit" presetSubtype="2" fill="hold" grpId="1" nodeType="withEffect">
                                  <p:stCondLst>
                                    <p:cond delay="0"/>
                                  </p:stCondLst>
                                  <p:childTnLst>
                                    <p:animEffect transition="out" filter="wipe(right)">
                                      <p:cBhvr>
                                        <p:cTn id="39" dur="500"/>
                                        <p:tgtEl>
                                          <p:spTgt spid="37"/>
                                        </p:tgtEl>
                                      </p:cBhvr>
                                    </p:animEffect>
                                    <p:set>
                                      <p:cBhvr>
                                        <p:cTn id="40" dur="1" fill="hold">
                                          <p:stCondLst>
                                            <p:cond delay="499"/>
                                          </p:stCondLst>
                                        </p:cTn>
                                        <p:tgtEl>
                                          <p:spTgt spid="37"/>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3"/>
                                        </p:tgtEl>
                                      </p:cBhvr>
                                    </p:animEffect>
                                    <p:set>
                                      <p:cBhvr>
                                        <p:cTn id="46" dur="1" fill="hold">
                                          <p:stCondLst>
                                            <p:cond delay="499"/>
                                          </p:stCondLst>
                                        </p:cTn>
                                        <p:tgtEl>
                                          <p:spTgt spid="3"/>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42"/>
                                        </p:tgtEl>
                                      </p:cBhvr>
                                    </p:animEffect>
                                    <p:set>
                                      <p:cBhvr>
                                        <p:cTn id="49"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37" grpId="0" animBg="1"/>
      <p:bldP spid="37" grpId="1" animBg="1"/>
      <p:bldP spid="43" grpId="0" animBg="1"/>
      <p:bldP spid="43" grpId="1"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6893981" y="5148068"/>
            <a:ext cx="1576904" cy="947932"/>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10</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655433" y="235472"/>
            <a:ext cx="5275803"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Full Virtualization: VPM-</a:t>
            </a:r>
            <a:r>
              <a:rPr lang="en-US" altLang="zh-CN" sz="3200" dirty="0">
                <a:solidFill>
                  <a:schemeClr val="bg1"/>
                </a:solidFill>
                <a:latin typeface="Century Gothic" panose="020B0502020202020204" pitchFamily="34" charset="0"/>
              </a:rPr>
              <a:t>H</a:t>
            </a:r>
            <a:r>
              <a:rPr lang="en-US" altLang="zh-CN" sz="3200" dirty="0" smtClean="0">
                <a:solidFill>
                  <a:schemeClr val="bg1"/>
                </a:solidFill>
                <a:latin typeface="Century Gothic" panose="020B0502020202020204" pitchFamily="34" charset="0"/>
              </a:rPr>
              <a:t>V</a:t>
            </a:r>
            <a:endParaRPr lang="zh-CN" altLang="en-US" sz="3200" dirty="0" smtClean="0">
              <a:solidFill>
                <a:schemeClr val="bg1"/>
              </a:solidFill>
              <a:latin typeface="Century Gothic" panose="020B0502020202020204" pitchFamily="34" charset="0"/>
            </a:endParaRPr>
          </a:p>
        </p:txBody>
      </p:sp>
      <p:sp>
        <p:nvSpPr>
          <p:cNvPr id="53" name="矩形 52"/>
          <p:cNvSpPr/>
          <p:nvPr/>
        </p:nvSpPr>
        <p:spPr>
          <a:xfrm>
            <a:off x="457200" y="2895600"/>
            <a:ext cx="7086600" cy="1066800"/>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533400" y="2743200"/>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32766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5532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右大括号 60"/>
          <p:cNvSpPr/>
          <p:nvPr/>
        </p:nvSpPr>
        <p:spPr>
          <a:xfrm rot="5400000">
            <a:off x="4799126" y="2752973"/>
            <a:ext cx="228600" cy="3104654"/>
          </a:xfrm>
          <a:prstGeom prst="rightBrace">
            <a:avLst>
              <a:gd name="adj1" fmla="val 67739"/>
              <a:gd name="adj2" fmla="val 91992"/>
            </a:avLst>
          </a:prstGeom>
          <a:ln w="254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文本框 63"/>
          <p:cNvSpPr txBox="1"/>
          <p:nvPr/>
        </p:nvSpPr>
        <p:spPr>
          <a:xfrm>
            <a:off x="2182490" y="4320389"/>
            <a:ext cx="1547218" cy="584775"/>
          </a:xfrm>
          <a:prstGeom prst="rect">
            <a:avLst/>
          </a:prstGeom>
          <a:noFill/>
        </p:spPr>
        <p:txBody>
          <a:bodyPr wrap="none" rtlCol="0">
            <a:spAutoFit/>
          </a:bodyPr>
          <a:lstStyle/>
          <a:p>
            <a:pPr algn="ctr"/>
            <a:r>
              <a:rPr lang="en-US" altLang="zh-CN" sz="1600" dirty="0" smtClean="0">
                <a:latin typeface="Century Gothic" panose="020B0502020202020204" pitchFamily="34" charset="0"/>
              </a:rPr>
              <a:t>Mapping for </a:t>
            </a:r>
          </a:p>
          <a:p>
            <a:pPr algn="ctr"/>
            <a:r>
              <a:rPr lang="en-US" altLang="zh-CN" sz="1600" dirty="0" smtClean="0">
                <a:latin typeface="Century Gothic" panose="020B0502020202020204" pitchFamily="34" charset="0"/>
              </a:rPr>
              <a:t>virtualized PM</a:t>
            </a:r>
            <a:endParaRPr lang="zh-CN" altLang="en-US" sz="1600" dirty="0" smtClean="0">
              <a:latin typeface="Century Gothic" panose="020B0502020202020204" pitchFamily="34" charset="0"/>
            </a:endParaRPr>
          </a:p>
        </p:txBody>
      </p:sp>
      <p:sp>
        <p:nvSpPr>
          <p:cNvPr id="66" name="圆角矩形 65"/>
          <p:cNvSpPr/>
          <p:nvPr/>
        </p:nvSpPr>
        <p:spPr>
          <a:xfrm>
            <a:off x="3352801" y="2949713"/>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7" name="圆角矩形 66"/>
          <p:cNvSpPr/>
          <p:nvPr/>
        </p:nvSpPr>
        <p:spPr>
          <a:xfrm>
            <a:off x="3886200" y="2947657"/>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4419599" y="2947552"/>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4952998" y="294755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5480776" y="2947550"/>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6008554" y="2944534"/>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5286448" y="5258234"/>
            <a:ext cx="1470438" cy="99016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3723700" y="4767677"/>
            <a:ext cx="1450562" cy="990166"/>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3708430" y="472234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5277395" y="5212565"/>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6884928" y="5077919"/>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16200000" flipH="1">
            <a:off x="3512202" y="3955398"/>
            <a:ext cx="1207293" cy="1068895"/>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4610593" y="5050638"/>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83" name="曲线连接符 82"/>
          <p:cNvCxnSpPr>
            <a:stCxn id="67" idx="2"/>
            <a:endCxn id="80" idx="7"/>
          </p:cNvCxnSpPr>
          <p:nvPr/>
        </p:nvCxnSpPr>
        <p:spPr>
          <a:xfrm rot="16200000" flipH="1">
            <a:off x="3873724" y="4125219"/>
            <a:ext cx="1209349" cy="727197"/>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6236526" y="544918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16200000" flipH="1">
            <a:off x="5284654" y="4308759"/>
            <a:ext cx="1607999" cy="758554"/>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曲线连接符 95"/>
          <p:cNvCxnSpPr>
            <a:stCxn id="68" idx="2"/>
            <a:endCxn id="94" idx="1"/>
          </p:cNvCxnSpPr>
          <p:nvPr/>
        </p:nvCxnSpPr>
        <p:spPr>
          <a:xfrm rot="16200000" flipH="1">
            <a:off x="4658216" y="3874022"/>
            <a:ext cx="1607997" cy="1628030"/>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曲线连接符 2"/>
          <p:cNvCxnSpPr>
            <a:stCxn id="8" idx="2"/>
            <a:endCxn id="70" idx="0"/>
          </p:cNvCxnSpPr>
          <p:nvPr/>
        </p:nvCxnSpPr>
        <p:spPr>
          <a:xfrm rot="16200000" flipH="1">
            <a:off x="4572893" y="1811067"/>
            <a:ext cx="1370752" cy="902213"/>
          </a:xfrm>
          <a:prstGeom prst="curvedConnector3">
            <a:avLst>
              <a:gd name="adj1" fmla="val 50000"/>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16297">
            <a:off x="4078738" y="809382"/>
            <a:ext cx="876962" cy="876962"/>
          </a:xfrm>
          <a:prstGeom prst="rect">
            <a:avLst/>
          </a:prstGeom>
        </p:spPr>
      </p:pic>
      <p:sp>
        <p:nvSpPr>
          <p:cNvPr id="37" name="Rectangle 16"/>
          <p:cNvSpPr/>
          <p:nvPr/>
        </p:nvSpPr>
        <p:spPr>
          <a:xfrm>
            <a:off x="1278" y="1158958"/>
            <a:ext cx="3897062"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Read request is issued over DRAM.</a:t>
            </a:r>
            <a:endParaRPr lang="zh-CN" altLang="en-US" sz="2000" dirty="0" smtClean="0">
              <a:solidFill>
                <a:schemeClr val="bg1"/>
              </a:solidFill>
              <a:latin typeface="+mj-lt"/>
              <a:cs typeface="Helvetica" panose="020B0604020202020204" pitchFamily="34" charset="0"/>
            </a:endParaRPr>
          </a:p>
        </p:txBody>
      </p:sp>
      <p:cxnSp>
        <p:nvCxnSpPr>
          <p:cNvPr id="42" name="曲线连接符 41"/>
          <p:cNvCxnSpPr>
            <a:stCxn id="8" idx="2"/>
            <a:endCxn id="70" idx="0"/>
          </p:cNvCxnSpPr>
          <p:nvPr/>
        </p:nvCxnSpPr>
        <p:spPr>
          <a:xfrm rot="16200000" flipH="1">
            <a:off x="4572893" y="1811067"/>
            <a:ext cx="1370752" cy="902213"/>
          </a:xfrm>
          <a:prstGeom prst="curvedConnector3">
            <a:avLst>
              <a:gd name="adj1" fmla="val 50000"/>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Rectangle 16"/>
          <p:cNvSpPr/>
          <p:nvPr/>
        </p:nvSpPr>
        <p:spPr>
          <a:xfrm>
            <a:off x="0" y="1581090"/>
            <a:ext cx="2746625"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Read request is handled.</a:t>
            </a:r>
            <a:endParaRPr lang="zh-CN" altLang="en-US" sz="2000" dirty="0" smtClean="0">
              <a:solidFill>
                <a:schemeClr val="bg1"/>
              </a:solidFill>
              <a:latin typeface="+mj-lt"/>
              <a:cs typeface="Helvetica" panose="020B0604020202020204" pitchFamily="34" charset="0"/>
            </a:endParaRPr>
          </a:p>
        </p:txBody>
      </p:sp>
    </p:spTree>
    <p:extLst>
      <p:ext uri="{BB962C8B-B14F-4D97-AF65-F5344CB8AC3E}">
        <p14:creationId xmlns:p14="http://schemas.microsoft.com/office/powerpoint/2010/main" val="2683300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0"/>
                                        <p:tgtEl>
                                          <p:spTgt spid="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grpId="0" nodeType="clickEffect">
                                  <p:stCondLst>
                                    <p:cond delay="0"/>
                                  </p:stCondLst>
                                  <p:childTnLst>
                                    <p:animEffect transition="out" filter="fade">
                                      <p:cBhvr>
                                        <p:cTn id="19" dur="500" tmFilter="0, 0; .2, .5; .8, .5; 1, 0"/>
                                        <p:tgtEl>
                                          <p:spTgt spid="70"/>
                                        </p:tgtEl>
                                      </p:cBhvr>
                                    </p:animEffect>
                                    <p:animScale>
                                      <p:cBhvr>
                                        <p:cTn id="20" dur="250" autoRev="1" fill="hold"/>
                                        <p:tgtEl>
                                          <p:spTgt spid="70"/>
                                        </p:tgtEl>
                                      </p:cBhvr>
                                      <p:by x="105000" y="105000"/>
                                    </p:animScale>
                                  </p:childTnLst>
                                </p:cTn>
                              </p:par>
                              <p:par>
                                <p:cTn id="21" presetID="26" presetClass="emph" presetSubtype="0" fill="hold" nodeType="withEffect">
                                  <p:stCondLst>
                                    <p:cond delay="0"/>
                                  </p:stCondLst>
                                  <p:childTnLst>
                                    <p:animEffect transition="out" filter="fade">
                                      <p:cBhvr>
                                        <p:cTn id="22" dur="500" tmFilter="0, 0; .2, .5; .8, .5; 1, 0"/>
                                        <p:tgtEl>
                                          <p:spTgt spid="95"/>
                                        </p:tgtEl>
                                      </p:cBhvr>
                                    </p:animEffect>
                                    <p:animScale>
                                      <p:cBhvr>
                                        <p:cTn id="23" dur="250" autoRev="1" fill="hold"/>
                                        <p:tgtEl>
                                          <p:spTgt spid="95"/>
                                        </p:tgtEl>
                                      </p:cBhvr>
                                      <p:by x="105000" y="105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xit" presetSubtype="2" fill="hold" grpId="1" nodeType="clickEffect">
                                  <p:stCondLst>
                                    <p:cond delay="0"/>
                                  </p:stCondLst>
                                  <p:childTnLst>
                                    <p:animEffect transition="out" filter="wipe(right)">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par>
                                <p:cTn id="38" presetID="22" presetClass="exit" presetSubtype="2" fill="hold" grpId="1" nodeType="withEffect">
                                  <p:stCondLst>
                                    <p:cond delay="0"/>
                                  </p:stCondLst>
                                  <p:childTnLst>
                                    <p:animEffect transition="out" filter="wipe(right)">
                                      <p:cBhvr>
                                        <p:cTn id="39" dur="500"/>
                                        <p:tgtEl>
                                          <p:spTgt spid="37"/>
                                        </p:tgtEl>
                                      </p:cBhvr>
                                    </p:animEffect>
                                    <p:set>
                                      <p:cBhvr>
                                        <p:cTn id="40" dur="1" fill="hold">
                                          <p:stCondLst>
                                            <p:cond delay="499"/>
                                          </p:stCondLst>
                                        </p:cTn>
                                        <p:tgtEl>
                                          <p:spTgt spid="37"/>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3"/>
                                        </p:tgtEl>
                                      </p:cBhvr>
                                    </p:animEffect>
                                    <p:set>
                                      <p:cBhvr>
                                        <p:cTn id="46" dur="1" fill="hold">
                                          <p:stCondLst>
                                            <p:cond delay="499"/>
                                          </p:stCondLst>
                                        </p:cTn>
                                        <p:tgtEl>
                                          <p:spTgt spid="3"/>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42"/>
                                        </p:tgtEl>
                                      </p:cBhvr>
                                    </p:animEffect>
                                    <p:set>
                                      <p:cBhvr>
                                        <p:cTn id="49"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37" grpId="0" animBg="1"/>
      <p:bldP spid="37" grpId="1" animBg="1"/>
      <p:bldP spid="43" grpId="0" animBg="1"/>
      <p:bldP spid="43" grpId="1"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6893981" y="5148068"/>
            <a:ext cx="1576904" cy="947932"/>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11</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655433" y="235472"/>
            <a:ext cx="5275803"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Full Virtualization: VPM-</a:t>
            </a:r>
            <a:r>
              <a:rPr lang="en-US" altLang="zh-CN" sz="3200" dirty="0">
                <a:solidFill>
                  <a:schemeClr val="bg1"/>
                </a:solidFill>
                <a:latin typeface="Century Gothic" panose="020B0502020202020204" pitchFamily="34" charset="0"/>
              </a:rPr>
              <a:t>H</a:t>
            </a:r>
            <a:r>
              <a:rPr lang="en-US" altLang="zh-CN" sz="3200" dirty="0" smtClean="0">
                <a:solidFill>
                  <a:schemeClr val="bg1"/>
                </a:solidFill>
                <a:latin typeface="Century Gothic" panose="020B0502020202020204" pitchFamily="34" charset="0"/>
              </a:rPr>
              <a:t>V</a:t>
            </a:r>
            <a:endParaRPr lang="zh-CN" altLang="en-US" sz="3200" dirty="0" smtClean="0">
              <a:solidFill>
                <a:schemeClr val="bg1"/>
              </a:solidFill>
              <a:latin typeface="Century Gothic" panose="020B0502020202020204" pitchFamily="34" charset="0"/>
            </a:endParaRPr>
          </a:p>
        </p:txBody>
      </p:sp>
      <p:sp>
        <p:nvSpPr>
          <p:cNvPr id="53" name="矩形 52"/>
          <p:cNvSpPr/>
          <p:nvPr/>
        </p:nvSpPr>
        <p:spPr>
          <a:xfrm>
            <a:off x="457200" y="2895600"/>
            <a:ext cx="7086600" cy="1066800"/>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533400" y="2743200"/>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32766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5532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右大括号 60"/>
          <p:cNvSpPr/>
          <p:nvPr/>
        </p:nvSpPr>
        <p:spPr>
          <a:xfrm rot="5400000">
            <a:off x="4799126" y="2752973"/>
            <a:ext cx="228600" cy="3104654"/>
          </a:xfrm>
          <a:prstGeom prst="rightBrace">
            <a:avLst>
              <a:gd name="adj1" fmla="val 67739"/>
              <a:gd name="adj2" fmla="val 91992"/>
            </a:avLst>
          </a:prstGeom>
          <a:ln w="254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文本框 63"/>
          <p:cNvSpPr txBox="1"/>
          <p:nvPr/>
        </p:nvSpPr>
        <p:spPr>
          <a:xfrm>
            <a:off x="2182490" y="4320389"/>
            <a:ext cx="1547218" cy="584775"/>
          </a:xfrm>
          <a:prstGeom prst="rect">
            <a:avLst/>
          </a:prstGeom>
          <a:noFill/>
        </p:spPr>
        <p:txBody>
          <a:bodyPr wrap="none" rtlCol="0">
            <a:spAutoFit/>
          </a:bodyPr>
          <a:lstStyle/>
          <a:p>
            <a:pPr algn="ctr"/>
            <a:r>
              <a:rPr lang="en-US" altLang="zh-CN" sz="1600" dirty="0" smtClean="0">
                <a:latin typeface="Century Gothic" panose="020B0502020202020204" pitchFamily="34" charset="0"/>
              </a:rPr>
              <a:t>Mapping for </a:t>
            </a:r>
          </a:p>
          <a:p>
            <a:pPr algn="ctr"/>
            <a:r>
              <a:rPr lang="en-US" altLang="zh-CN" sz="1600" dirty="0" smtClean="0">
                <a:latin typeface="Century Gothic" panose="020B0502020202020204" pitchFamily="34" charset="0"/>
              </a:rPr>
              <a:t>virtualized PM</a:t>
            </a:r>
            <a:endParaRPr lang="zh-CN" altLang="en-US" sz="1600" dirty="0" smtClean="0">
              <a:latin typeface="Century Gothic" panose="020B0502020202020204" pitchFamily="34" charset="0"/>
            </a:endParaRPr>
          </a:p>
        </p:txBody>
      </p:sp>
      <p:sp>
        <p:nvSpPr>
          <p:cNvPr id="66" name="圆角矩形 65"/>
          <p:cNvSpPr/>
          <p:nvPr/>
        </p:nvSpPr>
        <p:spPr>
          <a:xfrm>
            <a:off x="3352801" y="2949713"/>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7" name="圆角矩形 66"/>
          <p:cNvSpPr/>
          <p:nvPr/>
        </p:nvSpPr>
        <p:spPr>
          <a:xfrm>
            <a:off x="3886200" y="2947657"/>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4419599" y="2947552"/>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4952998" y="294755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5480776" y="2947550"/>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6008554" y="2944534"/>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5286448" y="5258234"/>
            <a:ext cx="1470438" cy="99016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3723700" y="4767677"/>
            <a:ext cx="1450562" cy="990166"/>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3708430" y="472234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5277395" y="5212565"/>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6884928" y="5077919"/>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16200000" flipH="1">
            <a:off x="3512202" y="3955398"/>
            <a:ext cx="1207293" cy="1068895"/>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4610593" y="5050638"/>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83" name="曲线连接符 82"/>
          <p:cNvCxnSpPr>
            <a:stCxn id="67" idx="2"/>
            <a:endCxn id="80" idx="7"/>
          </p:cNvCxnSpPr>
          <p:nvPr/>
        </p:nvCxnSpPr>
        <p:spPr>
          <a:xfrm rot="16200000" flipH="1">
            <a:off x="3873724" y="4125219"/>
            <a:ext cx="1209349" cy="727197"/>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6236526" y="544918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16200000" flipH="1">
            <a:off x="5284654" y="4308759"/>
            <a:ext cx="1607999" cy="758554"/>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曲线连接符 95"/>
          <p:cNvCxnSpPr>
            <a:stCxn id="68" idx="2"/>
            <a:endCxn id="94" idx="1"/>
          </p:cNvCxnSpPr>
          <p:nvPr/>
        </p:nvCxnSpPr>
        <p:spPr>
          <a:xfrm rot="16200000" flipH="1">
            <a:off x="4658216" y="3874022"/>
            <a:ext cx="1607997" cy="1628030"/>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曲线连接符 2"/>
          <p:cNvCxnSpPr>
            <a:endCxn id="53" idx="0"/>
          </p:cNvCxnSpPr>
          <p:nvPr/>
        </p:nvCxnSpPr>
        <p:spPr>
          <a:xfrm rot="5400000">
            <a:off x="3833551" y="1711195"/>
            <a:ext cx="1351355" cy="1017455"/>
          </a:xfrm>
          <a:prstGeom prst="curvedConnector3">
            <a:avLst>
              <a:gd name="adj1" fmla="val 50000"/>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86203">
            <a:off x="4761900" y="894923"/>
            <a:ext cx="824721" cy="876962"/>
          </a:xfrm>
          <a:prstGeom prst="rect">
            <a:avLst/>
          </a:prstGeom>
        </p:spPr>
      </p:pic>
      <p:sp>
        <p:nvSpPr>
          <p:cNvPr id="37" name="Rectangle 16"/>
          <p:cNvSpPr/>
          <p:nvPr/>
        </p:nvSpPr>
        <p:spPr>
          <a:xfrm>
            <a:off x="1278" y="1158958"/>
            <a:ext cx="3722422"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issued over PM.</a:t>
            </a:r>
            <a:endParaRPr lang="zh-CN" altLang="en-US" sz="2000" dirty="0" smtClean="0">
              <a:solidFill>
                <a:schemeClr val="bg1"/>
              </a:solidFill>
              <a:latin typeface="+mj-lt"/>
              <a:cs typeface="Helvetica" panose="020B0604020202020204" pitchFamily="34" charset="0"/>
            </a:endParaRPr>
          </a:p>
        </p:txBody>
      </p:sp>
      <p:cxnSp>
        <p:nvCxnSpPr>
          <p:cNvPr id="42" name="曲线连接符 41"/>
          <p:cNvCxnSpPr>
            <a:endCxn id="53" idx="0"/>
          </p:cNvCxnSpPr>
          <p:nvPr/>
        </p:nvCxnSpPr>
        <p:spPr>
          <a:xfrm rot="5400000">
            <a:off x="3823427" y="1701073"/>
            <a:ext cx="1371600" cy="1017454"/>
          </a:xfrm>
          <a:prstGeom prst="curvedConnector3">
            <a:avLst>
              <a:gd name="adj1" fmla="val 50000"/>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Rectangle 16"/>
          <p:cNvSpPr/>
          <p:nvPr/>
        </p:nvSpPr>
        <p:spPr>
          <a:xfrm>
            <a:off x="0" y="1581090"/>
            <a:ext cx="2746625"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handled.</a:t>
            </a:r>
            <a:endParaRPr lang="zh-CN" altLang="en-US" sz="2000" dirty="0" smtClean="0">
              <a:solidFill>
                <a:schemeClr val="bg1"/>
              </a:solidFill>
              <a:latin typeface="+mj-lt"/>
              <a:cs typeface="Helvetica" panose="020B0604020202020204" pitchFamily="34" charset="0"/>
            </a:endParaRPr>
          </a:p>
        </p:txBody>
      </p:sp>
      <p:sp>
        <p:nvSpPr>
          <p:cNvPr id="38" name="圆角矩形 37"/>
          <p:cNvSpPr/>
          <p:nvPr/>
        </p:nvSpPr>
        <p:spPr>
          <a:xfrm>
            <a:off x="3886200" y="2949713"/>
            <a:ext cx="457199" cy="936487"/>
          </a:xfrm>
          <a:prstGeom prst="roundRect">
            <a:avLst/>
          </a:prstGeom>
          <a:pattFill prst="wdDnDiag">
            <a:fgClr>
              <a:srgbClr val="C00000"/>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Tree>
    <p:extLst>
      <p:ext uri="{BB962C8B-B14F-4D97-AF65-F5344CB8AC3E}">
        <p14:creationId xmlns:p14="http://schemas.microsoft.com/office/powerpoint/2010/main" val="468484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0"/>
                                        <p:tgtEl>
                                          <p:spTgt spid="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grpId="0" nodeType="clickEffect">
                                  <p:stCondLst>
                                    <p:cond delay="0"/>
                                  </p:stCondLst>
                                  <p:childTnLst>
                                    <p:animEffect transition="out" filter="fade">
                                      <p:cBhvr>
                                        <p:cTn id="19" dur="500" tmFilter="0, 0; .2, .5; .8, .5; 1, 0"/>
                                        <p:tgtEl>
                                          <p:spTgt spid="67"/>
                                        </p:tgtEl>
                                      </p:cBhvr>
                                    </p:animEffect>
                                    <p:animScale>
                                      <p:cBhvr>
                                        <p:cTn id="20" dur="250" autoRev="1" fill="hold"/>
                                        <p:tgtEl>
                                          <p:spTgt spid="67"/>
                                        </p:tgtEl>
                                      </p:cBhvr>
                                      <p:by x="105000" y="105000"/>
                                    </p:animScale>
                                  </p:childTnLst>
                                </p:cTn>
                              </p:par>
                              <p:par>
                                <p:cTn id="21" presetID="26" presetClass="emph" presetSubtype="0" fill="hold" nodeType="withEffect">
                                  <p:stCondLst>
                                    <p:cond delay="0"/>
                                  </p:stCondLst>
                                  <p:childTnLst>
                                    <p:animEffect transition="out" filter="fade">
                                      <p:cBhvr>
                                        <p:cTn id="22" dur="500" tmFilter="0, 0; .2, .5; .8, .5; 1, 0"/>
                                        <p:tgtEl>
                                          <p:spTgt spid="83"/>
                                        </p:tgtEl>
                                      </p:cBhvr>
                                    </p:animEffect>
                                    <p:animScale>
                                      <p:cBhvr>
                                        <p:cTn id="23" dur="250" autoRev="1" fill="hold"/>
                                        <p:tgtEl>
                                          <p:spTgt spid="83"/>
                                        </p:tgtEl>
                                      </p:cBhvr>
                                      <p:by x="105000" y="105000"/>
                                    </p:animScale>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down)">
                                      <p:cBhvr>
                                        <p:cTn id="32" dur="500"/>
                                        <p:tgtEl>
                                          <p:spTgt spid="42"/>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500"/>
                                        <p:tgtEl>
                                          <p:spTgt spid="4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xit" presetSubtype="2" fill="hold" grpId="1" nodeType="clickEffect">
                                  <p:stCondLst>
                                    <p:cond delay="0"/>
                                  </p:stCondLst>
                                  <p:childTnLst>
                                    <p:animEffect transition="out" filter="wipe(right)">
                                      <p:cBhvr>
                                        <p:cTn id="40" dur="500"/>
                                        <p:tgtEl>
                                          <p:spTgt spid="43"/>
                                        </p:tgtEl>
                                      </p:cBhvr>
                                    </p:animEffect>
                                    <p:set>
                                      <p:cBhvr>
                                        <p:cTn id="41" dur="1" fill="hold">
                                          <p:stCondLst>
                                            <p:cond delay="499"/>
                                          </p:stCondLst>
                                        </p:cTn>
                                        <p:tgtEl>
                                          <p:spTgt spid="43"/>
                                        </p:tgtEl>
                                        <p:attrNameLst>
                                          <p:attrName>style.visibility</p:attrName>
                                        </p:attrNameLst>
                                      </p:cBhvr>
                                      <p:to>
                                        <p:strVal val="hidden"/>
                                      </p:to>
                                    </p:set>
                                  </p:childTnLst>
                                </p:cTn>
                              </p:par>
                              <p:par>
                                <p:cTn id="42" presetID="22" presetClass="exit" presetSubtype="2" fill="hold" grpId="1" nodeType="withEffect">
                                  <p:stCondLst>
                                    <p:cond delay="0"/>
                                  </p:stCondLst>
                                  <p:childTnLst>
                                    <p:animEffect transition="out" filter="wipe(right)">
                                      <p:cBhvr>
                                        <p:cTn id="43" dur="500"/>
                                        <p:tgtEl>
                                          <p:spTgt spid="37"/>
                                        </p:tgtEl>
                                      </p:cBhvr>
                                    </p:animEffect>
                                    <p:set>
                                      <p:cBhvr>
                                        <p:cTn id="44" dur="1" fill="hold">
                                          <p:stCondLst>
                                            <p:cond delay="499"/>
                                          </p:stCondLst>
                                        </p:cTn>
                                        <p:tgtEl>
                                          <p:spTgt spid="37"/>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3"/>
                                        </p:tgtEl>
                                      </p:cBhvr>
                                    </p:animEffect>
                                    <p:set>
                                      <p:cBhvr>
                                        <p:cTn id="50" dur="1" fill="hold">
                                          <p:stCondLst>
                                            <p:cond delay="499"/>
                                          </p:stCondLst>
                                        </p:cTn>
                                        <p:tgtEl>
                                          <p:spTgt spid="3"/>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42"/>
                                        </p:tgtEl>
                                      </p:cBhvr>
                                    </p:animEffect>
                                    <p:set>
                                      <p:cBhvr>
                                        <p:cTn id="53"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37" grpId="0" animBg="1"/>
      <p:bldP spid="37" grpId="1" animBg="1"/>
      <p:bldP spid="43" grpId="0" animBg="1"/>
      <p:bldP spid="43" grpId="1"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6893981" y="5148068"/>
            <a:ext cx="1576904" cy="947932"/>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12</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655433" y="235472"/>
            <a:ext cx="5275803"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Full Virtualization: VPM-</a:t>
            </a:r>
            <a:r>
              <a:rPr lang="en-US" altLang="zh-CN" sz="3200" dirty="0">
                <a:solidFill>
                  <a:schemeClr val="bg1"/>
                </a:solidFill>
                <a:latin typeface="Century Gothic" panose="020B0502020202020204" pitchFamily="34" charset="0"/>
              </a:rPr>
              <a:t>H</a:t>
            </a:r>
            <a:r>
              <a:rPr lang="en-US" altLang="zh-CN" sz="3200" dirty="0" smtClean="0">
                <a:solidFill>
                  <a:schemeClr val="bg1"/>
                </a:solidFill>
                <a:latin typeface="Century Gothic" panose="020B0502020202020204" pitchFamily="34" charset="0"/>
              </a:rPr>
              <a:t>V</a:t>
            </a:r>
            <a:endParaRPr lang="zh-CN" altLang="en-US" sz="3200" dirty="0" smtClean="0">
              <a:solidFill>
                <a:schemeClr val="bg1"/>
              </a:solidFill>
              <a:latin typeface="Century Gothic" panose="020B0502020202020204" pitchFamily="34" charset="0"/>
            </a:endParaRPr>
          </a:p>
        </p:txBody>
      </p:sp>
      <p:sp>
        <p:nvSpPr>
          <p:cNvPr id="53" name="矩形 52"/>
          <p:cNvSpPr/>
          <p:nvPr/>
        </p:nvSpPr>
        <p:spPr>
          <a:xfrm>
            <a:off x="457200" y="2895600"/>
            <a:ext cx="7086600" cy="1066800"/>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533400" y="2743200"/>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32766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5532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右大括号 60"/>
          <p:cNvSpPr/>
          <p:nvPr/>
        </p:nvSpPr>
        <p:spPr>
          <a:xfrm rot="5400000">
            <a:off x="4799126" y="2752973"/>
            <a:ext cx="228600" cy="3104654"/>
          </a:xfrm>
          <a:prstGeom prst="rightBrace">
            <a:avLst>
              <a:gd name="adj1" fmla="val 67739"/>
              <a:gd name="adj2" fmla="val 91992"/>
            </a:avLst>
          </a:prstGeom>
          <a:ln w="254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文本框 63"/>
          <p:cNvSpPr txBox="1"/>
          <p:nvPr/>
        </p:nvSpPr>
        <p:spPr>
          <a:xfrm>
            <a:off x="2182490" y="4320389"/>
            <a:ext cx="1547218" cy="584775"/>
          </a:xfrm>
          <a:prstGeom prst="rect">
            <a:avLst/>
          </a:prstGeom>
          <a:noFill/>
        </p:spPr>
        <p:txBody>
          <a:bodyPr wrap="none" rtlCol="0">
            <a:spAutoFit/>
          </a:bodyPr>
          <a:lstStyle/>
          <a:p>
            <a:pPr algn="ctr"/>
            <a:r>
              <a:rPr lang="en-US" altLang="zh-CN" sz="1600" dirty="0" smtClean="0">
                <a:latin typeface="Century Gothic" panose="020B0502020202020204" pitchFamily="34" charset="0"/>
              </a:rPr>
              <a:t>Mapping for </a:t>
            </a:r>
          </a:p>
          <a:p>
            <a:pPr algn="ctr"/>
            <a:r>
              <a:rPr lang="en-US" altLang="zh-CN" sz="1600" dirty="0" smtClean="0">
                <a:latin typeface="Century Gothic" panose="020B0502020202020204" pitchFamily="34" charset="0"/>
              </a:rPr>
              <a:t>virtualized PM</a:t>
            </a:r>
            <a:endParaRPr lang="zh-CN" altLang="en-US" sz="1600" dirty="0" smtClean="0">
              <a:latin typeface="Century Gothic" panose="020B0502020202020204" pitchFamily="34" charset="0"/>
            </a:endParaRPr>
          </a:p>
        </p:txBody>
      </p:sp>
      <p:sp>
        <p:nvSpPr>
          <p:cNvPr id="66" name="圆角矩形 65"/>
          <p:cNvSpPr/>
          <p:nvPr/>
        </p:nvSpPr>
        <p:spPr>
          <a:xfrm>
            <a:off x="3352801" y="2949713"/>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7" name="圆角矩形 66"/>
          <p:cNvSpPr/>
          <p:nvPr/>
        </p:nvSpPr>
        <p:spPr>
          <a:xfrm>
            <a:off x="3886200" y="2947657"/>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4419599" y="2947552"/>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4952998" y="294755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5480776" y="2947550"/>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6008554" y="2944534"/>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5286448" y="5258234"/>
            <a:ext cx="1470438" cy="99016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3723700" y="4767677"/>
            <a:ext cx="1450562" cy="990166"/>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3708430" y="472234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5277395" y="5212565"/>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6884928" y="5077919"/>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16200000" flipH="1">
            <a:off x="3512202" y="3955398"/>
            <a:ext cx="1207293" cy="1068895"/>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4610593" y="5050638"/>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83" name="曲线连接符 82"/>
          <p:cNvCxnSpPr>
            <a:stCxn id="67" idx="2"/>
            <a:endCxn id="80" idx="7"/>
          </p:cNvCxnSpPr>
          <p:nvPr/>
        </p:nvCxnSpPr>
        <p:spPr>
          <a:xfrm rot="16200000" flipH="1">
            <a:off x="3873724" y="4125219"/>
            <a:ext cx="1209349" cy="727197"/>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6236526" y="544918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16200000" flipH="1">
            <a:off x="4658216" y="3874022"/>
            <a:ext cx="1607997" cy="1628030"/>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曲线连接符 2"/>
          <p:cNvCxnSpPr>
            <a:endCxn id="70" idx="0"/>
          </p:cNvCxnSpPr>
          <p:nvPr/>
        </p:nvCxnSpPr>
        <p:spPr>
          <a:xfrm rot="16200000" flipH="1">
            <a:off x="4814682" y="2052856"/>
            <a:ext cx="1366460" cy="422928"/>
          </a:xfrm>
          <a:prstGeom prst="curvedConnector3">
            <a:avLst>
              <a:gd name="adj1" fmla="val 50000"/>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86203">
            <a:off x="4761900" y="894923"/>
            <a:ext cx="824721" cy="876962"/>
          </a:xfrm>
          <a:prstGeom prst="rect">
            <a:avLst/>
          </a:prstGeom>
        </p:spPr>
      </p:pic>
      <p:sp>
        <p:nvSpPr>
          <p:cNvPr id="37" name="Rectangle 16"/>
          <p:cNvSpPr/>
          <p:nvPr/>
        </p:nvSpPr>
        <p:spPr>
          <a:xfrm>
            <a:off x="1278" y="1158958"/>
            <a:ext cx="3884922"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issued over DRAM.</a:t>
            </a:r>
            <a:endParaRPr lang="zh-CN" altLang="en-US" sz="2000" dirty="0" smtClean="0">
              <a:solidFill>
                <a:schemeClr val="bg1"/>
              </a:solidFill>
              <a:latin typeface="+mj-lt"/>
              <a:cs typeface="Helvetica" panose="020B0604020202020204" pitchFamily="34" charset="0"/>
            </a:endParaRPr>
          </a:p>
        </p:txBody>
      </p:sp>
      <p:cxnSp>
        <p:nvCxnSpPr>
          <p:cNvPr id="42" name="曲线连接符 41"/>
          <p:cNvCxnSpPr>
            <a:endCxn id="45" idx="0"/>
          </p:cNvCxnSpPr>
          <p:nvPr/>
        </p:nvCxnSpPr>
        <p:spPr>
          <a:xfrm rot="16200000" flipH="1">
            <a:off x="4816534" y="2057894"/>
            <a:ext cx="1376268" cy="422664"/>
          </a:xfrm>
          <a:prstGeom prst="curvedConnector3">
            <a:avLst>
              <a:gd name="adj1" fmla="val 50000"/>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Rectangle 16"/>
          <p:cNvSpPr/>
          <p:nvPr/>
        </p:nvSpPr>
        <p:spPr>
          <a:xfrm>
            <a:off x="0" y="1581090"/>
            <a:ext cx="3581401"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Trap and remap DRAM with PM.</a:t>
            </a:r>
            <a:endParaRPr lang="zh-CN" altLang="en-US" sz="2000" dirty="0" smtClean="0">
              <a:solidFill>
                <a:schemeClr val="bg1"/>
              </a:solidFill>
              <a:latin typeface="+mj-lt"/>
              <a:cs typeface="Helvetica" panose="020B0604020202020204" pitchFamily="34" charset="0"/>
            </a:endParaRPr>
          </a:p>
        </p:txBody>
      </p:sp>
      <p:sp>
        <p:nvSpPr>
          <p:cNvPr id="45" name="圆角矩形 44"/>
          <p:cNvSpPr/>
          <p:nvPr/>
        </p:nvSpPr>
        <p:spPr>
          <a:xfrm>
            <a:off x="5487400" y="2957360"/>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40" name="曲线连接符 39"/>
          <p:cNvCxnSpPr>
            <a:stCxn id="70" idx="2"/>
            <a:endCxn id="80" idx="6"/>
          </p:cNvCxnSpPr>
          <p:nvPr/>
        </p:nvCxnSpPr>
        <p:spPr>
          <a:xfrm rot="5400000">
            <a:off x="4639080" y="4126657"/>
            <a:ext cx="1312917" cy="827676"/>
          </a:xfrm>
          <a:prstGeom prst="curvedConnector2">
            <a:avLst/>
          </a:prstGeom>
          <a:ln w="19050">
            <a:solidFill>
              <a:srgbClr val="40404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圆角矩形 45"/>
          <p:cNvSpPr/>
          <p:nvPr/>
        </p:nvSpPr>
        <p:spPr>
          <a:xfrm>
            <a:off x="5487399" y="2955355"/>
            <a:ext cx="457199" cy="936487"/>
          </a:xfrm>
          <a:prstGeom prst="roundRect">
            <a:avLst/>
          </a:prstGeom>
          <a:pattFill prst="wdDnDiag">
            <a:fgClr>
              <a:srgbClr val="C00000"/>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7" name="Rectangle 16"/>
          <p:cNvSpPr/>
          <p:nvPr/>
        </p:nvSpPr>
        <p:spPr>
          <a:xfrm>
            <a:off x="-8297" y="2023201"/>
            <a:ext cx="2903898"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handled.</a:t>
            </a:r>
            <a:endParaRPr lang="zh-CN" altLang="en-US" sz="2000" dirty="0" smtClean="0">
              <a:solidFill>
                <a:schemeClr val="bg1"/>
              </a:solidFill>
              <a:latin typeface="+mj-lt"/>
              <a:cs typeface="Helvetica" panose="020B0604020202020204" pitchFamily="34" charset="0"/>
            </a:endParaRPr>
          </a:p>
        </p:txBody>
      </p:sp>
      <p:cxnSp>
        <p:nvCxnSpPr>
          <p:cNvPr id="95" name="曲线连接符 94"/>
          <p:cNvCxnSpPr>
            <a:stCxn id="70" idx="2"/>
            <a:endCxn id="94" idx="7"/>
          </p:cNvCxnSpPr>
          <p:nvPr/>
        </p:nvCxnSpPr>
        <p:spPr>
          <a:xfrm rot="16200000" flipH="1">
            <a:off x="5284654" y="4308759"/>
            <a:ext cx="1607999" cy="758554"/>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圆角矩形 53"/>
          <p:cNvSpPr/>
          <p:nvPr/>
        </p:nvSpPr>
        <p:spPr>
          <a:xfrm>
            <a:off x="3886200" y="2949713"/>
            <a:ext cx="457199" cy="936487"/>
          </a:xfrm>
          <a:prstGeom prst="roundRect">
            <a:avLst/>
          </a:prstGeom>
          <a:pattFill prst="wdDnDiag">
            <a:fgClr>
              <a:srgbClr val="C00000"/>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Tree>
    <p:extLst>
      <p:ext uri="{BB962C8B-B14F-4D97-AF65-F5344CB8AC3E}">
        <p14:creationId xmlns:p14="http://schemas.microsoft.com/office/powerpoint/2010/main" val="1506295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0"/>
                                        <p:tgtEl>
                                          <p:spTgt spid="3"/>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95"/>
                                        </p:tgtEl>
                                      </p:cBhvr>
                                    </p:animEffect>
                                    <p:animScale>
                                      <p:cBhvr>
                                        <p:cTn id="20" dur="250" autoRev="1" fill="hold"/>
                                        <p:tgtEl>
                                          <p:spTgt spid="95"/>
                                        </p:tgtEl>
                                      </p:cBhvr>
                                      <p:by x="105000" y="105000"/>
                                    </p:animScale>
                                  </p:childTnLst>
                                </p:cTn>
                              </p:par>
                              <p:par>
                                <p:cTn id="21" presetID="26" presetClass="emph" presetSubtype="0" fill="hold" grpId="0" nodeType="withEffect">
                                  <p:stCondLst>
                                    <p:cond delay="0"/>
                                  </p:stCondLst>
                                  <p:childTnLst>
                                    <p:animEffect transition="out" filter="fade">
                                      <p:cBhvr>
                                        <p:cTn id="22" dur="500" tmFilter="0, 0; .2, .5; .8, .5; 1, 0"/>
                                        <p:tgtEl>
                                          <p:spTgt spid="70"/>
                                        </p:tgtEl>
                                      </p:cBhvr>
                                    </p:animEffect>
                                    <p:animScale>
                                      <p:cBhvr>
                                        <p:cTn id="23" dur="250" autoRev="1" fill="hold"/>
                                        <p:tgtEl>
                                          <p:spTgt spid="70"/>
                                        </p:tgtEl>
                                      </p:cBhvr>
                                      <p:by x="105000" y="105000"/>
                                    </p:animScale>
                                  </p:childTnLst>
                                </p:cTn>
                              </p:par>
                            </p:childTnLst>
                          </p:cTn>
                        </p:par>
                        <p:par>
                          <p:cTn id="24" fill="hold">
                            <p:stCondLst>
                              <p:cond delay="500"/>
                            </p:stCondLst>
                            <p:childTnLst>
                              <p:par>
                                <p:cTn id="25" presetID="22" presetClass="exit" presetSubtype="4" fill="hold" nodeType="afterEffect">
                                  <p:stCondLst>
                                    <p:cond delay="0"/>
                                  </p:stCondLst>
                                  <p:childTnLst>
                                    <p:animEffect transition="out" filter="wipe(down)">
                                      <p:cBhvr>
                                        <p:cTn id="26" dur="500"/>
                                        <p:tgtEl>
                                          <p:spTgt spid="95"/>
                                        </p:tgtEl>
                                      </p:cBhvr>
                                    </p:animEffect>
                                    <p:set>
                                      <p:cBhvr>
                                        <p:cTn id="27" dur="1" fill="hold">
                                          <p:stCondLst>
                                            <p:cond delay="499"/>
                                          </p:stCondLst>
                                        </p:cTn>
                                        <p:tgtEl>
                                          <p:spTgt spid="95"/>
                                        </p:tgtEl>
                                        <p:attrNameLst>
                                          <p:attrName>style.visibility</p:attrName>
                                        </p:attrNameLst>
                                      </p:cBhvr>
                                      <p:to>
                                        <p:strVal val="hidden"/>
                                      </p:to>
                                    </p:set>
                                  </p:childTnLst>
                                </p:cTn>
                              </p:par>
                            </p:childTnLst>
                          </p:cTn>
                        </p:par>
                        <p:par>
                          <p:cTn id="28" fill="hold">
                            <p:stCondLst>
                              <p:cond delay="1000"/>
                            </p:stCondLst>
                            <p:childTnLst>
                              <p:par>
                                <p:cTn id="29" presetID="22" presetClass="entr" presetSubtype="1"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500"/>
                                        <p:tgtEl>
                                          <p:spTgt spid="40"/>
                                        </p:tgtEl>
                                      </p:cBhvr>
                                    </p:animEffect>
                                  </p:childTnLst>
                                </p:cTn>
                              </p:par>
                              <p:par>
                                <p:cTn id="32" presetID="10" presetClass="entr" presetSubtype="0" fill="hold" grpId="0" nodeType="withEffect">
                                  <p:stCondLst>
                                    <p:cond delay="3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par>
                          <p:cTn id="35" fill="hold">
                            <p:stCondLst>
                              <p:cond delay="1800"/>
                            </p:stCondLst>
                            <p:childTnLst>
                              <p:par>
                                <p:cTn id="36" presetID="22" presetClass="entr" presetSubtype="8"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down)">
                                      <p:cBhvr>
                                        <p:cTn id="48" dur="500"/>
                                        <p:tgtEl>
                                          <p:spTgt spid="42"/>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left)">
                                      <p:cBhvr>
                                        <p:cTn id="52" dur="500"/>
                                        <p:tgtEl>
                                          <p:spTgt spid="4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xit" presetSubtype="2" fill="hold" grpId="1" nodeType="clickEffect">
                                  <p:stCondLst>
                                    <p:cond delay="0"/>
                                  </p:stCondLst>
                                  <p:childTnLst>
                                    <p:animEffect transition="out" filter="wipe(right)">
                                      <p:cBhvr>
                                        <p:cTn id="56" dur="500"/>
                                        <p:tgtEl>
                                          <p:spTgt spid="47"/>
                                        </p:tgtEl>
                                      </p:cBhvr>
                                    </p:animEffect>
                                    <p:set>
                                      <p:cBhvr>
                                        <p:cTn id="57" dur="1" fill="hold">
                                          <p:stCondLst>
                                            <p:cond delay="499"/>
                                          </p:stCondLst>
                                        </p:cTn>
                                        <p:tgtEl>
                                          <p:spTgt spid="4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8"/>
                                        </p:tgtEl>
                                      </p:cBhvr>
                                    </p:animEffect>
                                    <p:set>
                                      <p:cBhvr>
                                        <p:cTn id="60" dur="1" fill="hold">
                                          <p:stCondLst>
                                            <p:cond delay="499"/>
                                          </p:stCondLst>
                                        </p:cTn>
                                        <p:tgtEl>
                                          <p:spTgt spid="8"/>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3"/>
                                        </p:tgtEl>
                                      </p:cBhvr>
                                    </p:animEffect>
                                    <p:set>
                                      <p:cBhvr>
                                        <p:cTn id="63" dur="1" fill="hold">
                                          <p:stCondLst>
                                            <p:cond delay="499"/>
                                          </p:stCondLst>
                                        </p:cTn>
                                        <p:tgtEl>
                                          <p:spTgt spid="3"/>
                                        </p:tgtEl>
                                        <p:attrNameLst>
                                          <p:attrName>style.visibility</p:attrName>
                                        </p:attrNameLst>
                                      </p:cBhvr>
                                      <p:to>
                                        <p:strVal val="hidden"/>
                                      </p:to>
                                    </p:set>
                                  </p:childTnLst>
                                </p:cTn>
                              </p:par>
                              <p:par>
                                <p:cTn id="64" presetID="22" presetClass="exit" presetSubtype="2" fill="hold" grpId="1" nodeType="withEffect">
                                  <p:stCondLst>
                                    <p:cond delay="0"/>
                                  </p:stCondLst>
                                  <p:childTnLst>
                                    <p:animEffect transition="out" filter="wipe(right)">
                                      <p:cBhvr>
                                        <p:cTn id="65" dur="500"/>
                                        <p:tgtEl>
                                          <p:spTgt spid="37"/>
                                        </p:tgtEl>
                                      </p:cBhvr>
                                    </p:animEffect>
                                    <p:set>
                                      <p:cBhvr>
                                        <p:cTn id="66" dur="1" fill="hold">
                                          <p:stCondLst>
                                            <p:cond delay="499"/>
                                          </p:stCondLst>
                                        </p:cTn>
                                        <p:tgtEl>
                                          <p:spTgt spid="37"/>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43"/>
                                        </p:tgtEl>
                                      </p:cBhvr>
                                    </p:animEffect>
                                    <p:set>
                                      <p:cBhvr>
                                        <p:cTn id="69" dur="1" fill="hold">
                                          <p:stCondLst>
                                            <p:cond delay="499"/>
                                          </p:stCondLst>
                                        </p:cTn>
                                        <p:tgtEl>
                                          <p:spTgt spid="43"/>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42"/>
                                        </p:tgtEl>
                                      </p:cBhvr>
                                    </p:animEffect>
                                    <p:set>
                                      <p:cBhvr>
                                        <p:cTn id="72"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37" grpId="0" animBg="1"/>
      <p:bldP spid="37" grpId="1" animBg="1"/>
      <p:bldP spid="43" grpId="0" animBg="1"/>
      <p:bldP spid="43" grpId="1" animBg="1"/>
      <p:bldP spid="45" grpId="0" animBg="1"/>
      <p:bldP spid="46" grpId="0" animBg="1"/>
      <p:bldP spid="47" grpId="0" animBg="1"/>
      <p:bldP spid="47"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6893981" y="5148068"/>
            <a:ext cx="1576904" cy="947932"/>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13</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655433" y="235472"/>
            <a:ext cx="5275803"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Full Virtualization: VPM-</a:t>
            </a:r>
            <a:r>
              <a:rPr lang="en-US" altLang="zh-CN" sz="3200" dirty="0">
                <a:solidFill>
                  <a:schemeClr val="bg1"/>
                </a:solidFill>
                <a:latin typeface="Century Gothic" panose="020B0502020202020204" pitchFamily="34" charset="0"/>
              </a:rPr>
              <a:t>H</a:t>
            </a:r>
            <a:r>
              <a:rPr lang="en-US" altLang="zh-CN" sz="3200" dirty="0" smtClean="0">
                <a:solidFill>
                  <a:schemeClr val="bg1"/>
                </a:solidFill>
                <a:latin typeface="Century Gothic" panose="020B0502020202020204" pitchFamily="34" charset="0"/>
              </a:rPr>
              <a:t>V</a:t>
            </a:r>
            <a:endParaRPr lang="zh-CN" altLang="en-US" sz="3200" dirty="0" smtClean="0">
              <a:solidFill>
                <a:schemeClr val="bg1"/>
              </a:solidFill>
              <a:latin typeface="Century Gothic" panose="020B0502020202020204" pitchFamily="34" charset="0"/>
            </a:endParaRPr>
          </a:p>
        </p:txBody>
      </p:sp>
      <p:sp>
        <p:nvSpPr>
          <p:cNvPr id="53" name="矩形 52"/>
          <p:cNvSpPr/>
          <p:nvPr/>
        </p:nvSpPr>
        <p:spPr>
          <a:xfrm>
            <a:off x="457200" y="2895600"/>
            <a:ext cx="7086600" cy="1066800"/>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533400" y="2743200"/>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32766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553200" y="2552700"/>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右大括号 60"/>
          <p:cNvSpPr/>
          <p:nvPr/>
        </p:nvSpPr>
        <p:spPr>
          <a:xfrm rot="5400000">
            <a:off x="4799126" y="2752973"/>
            <a:ext cx="228600" cy="3104654"/>
          </a:xfrm>
          <a:prstGeom prst="rightBrace">
            <a:avLst>
              <a:gd name="adj1" fmla="val 67739"/>
              <a:gd name="adj2" fmla="val 91992"/>
            </a:avLst>
          </a:prstGeom>
          <a:ln w="254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4" name="文本框 63"/>
          <p:cNvSpPr txBox="1"/>
          <p:nvPr/>
        </p:nvSpPr>
        <p:spPr>
          <a:xfrm>
            <a:off x="2182490" y="4320389"/>
            <a:ext cx="1547218" cy="584775"/>
          </a:xfrm>
          <a:prstGeom prst="rect">
            <a:avLst/>
          </a:prstGeom>
          <a:noFill/>
        </p:spPr>
        <p:txBody>
          <a:bodyPr wrap="none" rtlCol="0">
            <a:spAutoFit/>
          </a:bodyPr>
          <a:lstStyle/>
          <a:p>
            <a:pPr algn="ctr"/>
            <a:r>
              <a:rPr lang="en-US" altLang="zh-CN" sz="1600" dirty="0" smtClean="0">
                <a:latin typeface="Century Gothic" panose="020B0502020202020204" pitchFamily="34" charset="0"/>
              </a:rPr>
              <a:t>Mapping for </a:t>
            </a:r>
          </a:p>
          <a:p>
            <a:pPr algn="ctr"/>
            <a:r>
              <a:rPr lang="en-US" altLang="zh-CN" sz="1600" dirty="0" smtClean="0">
                <a:latin typeface="Century Gothic" panose="020B0502020202020204" pitchFamily="34" charset="0"/>
              </a:rPr>
              <a:t>virtualized PM</a:t>
            </a:r>
            <a:endParaRPr lang="zh-CN" altLang="en-US" sz="1600" dirty="0" smtClean="0">
              <a:latin typeface="Century Gothic" panose="020B0502020202020204" pitchFamily="34" charset="0"/>
            </a:endParaRPr>
          </a:p>
        </p:txBody>
      </p:sp>
      <p:sp>
        <p:nvSpPr>
          <p:cNvPr id="66" name="圆角矩形 65"/>
          <p:cNvSpPr/>
          <p:nvPr/>
        </p:nvSpPr>
        <p:spPr>
          <a:xfrm>
            <a:off x="3352801" y="2949713"/>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7" name="圆角矩形 66"/>
          <p:cNvSpPr/>
          <p:nvPr/>
        </p:nvSpPr>
        <p:spPr>
          <a:xfrm>
            <a:off x="3886200" y="2947657"/>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4419599" y="2947552"/>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4952998" y="294755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5480776" y="2947550"/>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6008554" y="2944534"/>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5286448" y="5258234"/>
            <a:ext cx="1470438" cy="99016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3723700" y="4767677"/>
            <a:ext cx="1450562" cy="990166"/>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3708430" y="472234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5277395" y="5212565"/>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6884928" y="5077919"/>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16200000" flipH="1">
            <a:off x="3512202" y="3955398"/>
            <a:ext cx="1207293" cy="1068895"/>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4610593" y="5050638"/>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83" name="曲线连接符 82"/>
          <p:cNvCxnSpPr>
            <a:stCxn id="67" idx="2"/>
            <a:endCxn id="80" idx="7"/>
          </p:cNvCxnSpPr>
          <p:nvPr/>
        </p:nvCxnSpPr>
        <p:spPr>
          <a:xfrm rot="16200000" flipH="1">
            <a:off x="3873724" y="4125219"/>
            <a:ext cx="1209349" cy="727197"/>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6236526" y="544918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16200000" flipH="1">
            <a:off x="4658216" y="3874022"/>
            <a:ext cx="1607997" cy="1628030"/>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圆角矩形 44"/>
          <p:cNvSpPr/>
          <p:nvPr/>
        </p:nvSpPr>
        <p:spPr>
          <a:xfrm>
            <a:off x="5487400" y="2957360"/>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40" name="曲线连接符 39"/>
          <p:cNvCxnSpPr>
            <a:stCxn id="70" idx="2"/>
            <a:endCxn id="80" idx="6"/>
          </p:cNvCxnSpPr>
          <p:nvPr/>
        </p:nvCxnSpPr>
        <p:spPr>
          <a:xfrm rot="5400000">
            <a:off x="4639080" y="4126657"/>
            <a:ext cx="1312917" cy="827676"/>
          </a:xfrm>
          <a:prstGeom prst="curvedConnector2">
            <a:avLst/>
          </a:prstGeom>
          <a:ln w="19050">
            <a:solidFill>
              <a:srgbClr val="40404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圆角矩形 45"/>
          <p:cNvSpPr/>
          <p:nvPr/>
        </p:nvSpPr>
        <p:spPr>
          <a:xfrm>
            <a:off x="5487399" y="2955355"/>
            <a:ext cx="457199" cy="936487"/>
          </a:xfrm>
          <a:prstGeom prst="roundRect">
            <a:avLst/>
          </a:prstGeom>
          <a:pattFill prst="wdDnDiag">
            <a:fgClr>
              <a:srgbClr val="C00000"/>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4" name="圆角矩形 53"/>
          <p:cNvSpPr/>
          <p:nvPr/>
        </p:nvSpPr>
        <p:spPr>
          <a:xfrm>
            <a:off x="3886200" y="2949713"/>
            <a:ext cx="457199" cy="936487"/>
          </a:xfrm>
          <a:prstGeom prst="roundRect">
            <a:avLst/>
          </a:prstGeom>
          <a:pattFill prst="wdDnDiag">
            <a:fgClr>
              <a:srgbClr val="C00000"/>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9" name="Rectangle 16"/>
          <p:cNvSpPr/>
          <p:nvPr/>
        </p:nvSpPr>
        <p:spPr>
          <a:xfrm>
            <a:off x="-8535" y="1526413"/>
            <a:ext cx="7933335" cy="40011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000" dirty="0" smtClean="0">
                <a:solidFill>
                  <a:schemeClr val="bg1"/>
                </a:solidFill>
                <a:latin typeface="+mj-lt"/>
                <a:cs typeface="Helvetica" panose="020B0604020202020204" pitchFamily="34" charset="0"/>
              </a:rPr>
              <a:t>Write over non-PM mapped memory will always trap to hypervisor.</a:t>
            </a:r>
            <a:endParaRPr lang="zh-CN" altLang="en-US" sz="2000" dirty="0" smtClean="0">
              <a:solidFill>
                <a:schemeClr val="bg1"/>
              </a:solidFill>
              <a:latin typeface="+mj-lt"/>
              <a:cs typeface="Helvetica" panose="020B0604020202020204" pitchFamily="34" charset="0"/>
            </a:endParaRPr>
          </a:p>
        </p:txBody>
      </p:sp>
    </p:spTree>
    <p:extLst>
      <p:ext uri="{BB962C8B-B14F-4D97-AF65-F5344CB8AC3E}">
        <p14:creationId xmlns:p14="http://schemas.microsoft.com/office/powerpoint/2010/main" val="4181251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2" fill="hold" grpId="1" nodeType="clickEffect">
                                  <p:stCondLst>
                                    <p:cond delay="0"/>
                                  </p:stCondLst>
                                  <p:childTnLst>
                                    <p:animEffect transition="out" filter="wipe(right)">
                                      <p:cBhvr>
                                        <p:cTn id="11" dur="500"/>
                                        <p:tgtEl>
                                          <p:spTgt spid="39"/>
                                        </p:tgtEl>
                                      </p:cBhvr>
                                    </p:animEffect>
                                    <p:set>
                                      <p:cBhvr>
                                        <p:cTn id="12" dur="1" fill="hold">
                                          <p:stCondLst>
                                            <p:cond delay="499"/>
                                          </p:stCondLst>
                                        </p:cTn>
                                        <p:tgtEl>
                                          <p:spTgt spid="39"/>
                                        </p:tgtEl>
                                        <p:attrNameLst>
                                          <p:attrName>style.visibility</p:attrName>
                                        </p:attrNameLst>
                                      </p:cBhvr>
                                      <p:to>
                                        <p:strVal val="hidden"/>
                                      </p:to>
                                    </p:set>
                                  </p:childTnLst>
                                </p:cTn>
                              </p:par>
                              <p:par>
                                <p:cTn id="13" presetID="22" presetClass="exit" presetSubtype="4" fill="hold" grpId="0" nodeType="withEffect">
                                  <p:stCondLst>
                                    <p:cond delay="0"/>
                                  </p:stCondLst>
                                  <p:childTnLst>
                                    <p:animEffect transition="out" filter="wipe(down)">
                                      <p:cBhvr>
                                        <p:cTn id="14" dur="500"/>
                                        <p:tgtEl>
                                          <p:spTgt spid="74"/>
                                        </p:tgtEl>
                                      </p:cBhvr>
                                    </p:animEffect>
                                    <p:set>
                                      <p:cBhvr>
                                        <p:cTn id="15" dur="1" fill="hold">
                                          <p:stCondLst>
                                            <p:cond delay="499"/>
                                          </p:stCondLst>
                                        </p:cTn>
                                        <p:tgtEl>
                                          <p:spTgt spid="74"/>
                                        </p:tgtEl>
                                        <p:attrNameLst>
                                          <p:attrName>style.visibility</p:attrName>
                                        </p:attrNameLst>
                                      </p:cBhvr>
                                      <p:to>
                                        <p:strVal val="hidden"/>
                                      </p:to>
                                    </p:set>
                                  </p:childTnLst>
                                </p:cTn>
                              </p:par>
                              <p:par>
                                <p:cTn id="16" presetID="22" presetClass="exit" presetSubtype="4" fill="hold" grpId="0" nodeType="withEffect">
                                  <p:stCondLst>
                                    <p:cond delay="0"/>
                                  </p:stCondLst>
                                  <p:childTnLst>
                                    <p:animEffect transition="out" filter="wipe(down)">
                                      <p:cBhvr>
                                        <p:cTn id="17" dur="500"/>
                                        <p:tgtEl>
                                          <p:spTgt spid="53"/>
                                        </p:tgtEl>
                                      </p:cBhvr>
                                    </p:animEffect>
                                    <p:set>
                                      <p:cBhvr>
                                        <p:cTn id="18" dur="1" fill="hold">
                                          <p:stCondLst>
                                            <p:cond delay="499"/>
                                          </p:stCondLst>
                                        </p:cTn>
                                        <p:tgtEl>
                                          <p:spTgt spid="53"/>
                                        </p:tgtEl>
                                        <p:attrNameLst>
                                          <p:attrName>style.visibility</p:attrName>
                                        </p:attrNameLst>
                                      </p:cBhvr>
                                      <p:to>
                                        <p:strVal val="hidden"/>
                                      </p:to>
                                    </p:set>
                                  </p:childTnLst>
                                </p:cTn>
                              </p:par>
                              <p:par>
                                <p:cTn id="19" presetID="22" presetClass="exit" presetSubtype="4" fill="hold" grpId="0" nodeType="withEffect">
                                  <p:stCondLst>
                                    <p:cond delay="0"/>
                                  </p:stCondLst>
                                  <p:childTnLst>
                                    <p:animEffect transition="out" filter="wipe(down)">
                                      <p:cBhvr>
                                        <p:cTn id="20" dur="500"/>
                                        <p:tgtEl>
                                          <p:spTgt spid="56"/>
                                        </p:tgtEl>
                                      </p:cBhvr>
                                    </p:animEffect>
                                    <p:set>
                                      <p:cBhvr>
                                        <p:cTn id="21" dur="1" fill="hold">
                                          <p:stCondLst>
                                            <p:cond delay="499"/>
                                          </p:stCondLst>
                                        </p:cTn>
                                        <p:tgtEl>
                                          <p:spTgt spid="56"/>
                                        </p:tgtEl>
                                        <p:attrNameLst>
                                          <p:attrName>style.visibility</p:attrName>
                                        </p:attrNameLst>
                                      </p:cBhvr>
                                      <p:to>
                                        <p:strVal val="hidden"/>
                                      </p:to>
                                    </p:set>
                                  </p:childTnLst>
                                </p:cTn>
                              </p:par>
                              <p:par>
                                <p:cTn id="22" presetID="22" presetClass="exit" presetSubtype="4" fill="hold" nodeType="withEffect">
                                  <p:stCondLst>
                                    <p:cond delay="0"/>
                                  </p:stCondLst>
                                  <p:childTnLst>
                                    <p:animEffect transition="out" filter="wipe(down)">
                                      <p:cBhvr>
                                        <p:cTn id="23" dur="500"/>
                                        <p:tgtEl>
                                          <p:spTgt spid="58"/>
                                        </p:tgtEl>
                                      </p:cBhvr>
                                    </p:animEffect>
                                    <p:set>
                                      <p:cBhvr>
                                        <p:cTn id="24" dur="1" fill="hold">
                                          <p:stCondLst>
                                            <p:cond delay="499"/>
                                          </p:stCondLst>
                                        </p:cTn>
                                        <p:tgtEl>
                                          <p:spTgt spid="58"/>
                                        </p:tgtEl>
                                        <p:attrNameLst>
                                          <p:attrName>style.visibility</p:attrName>
                                        </p:attrNameLst>
                                      </p:cBhvr>
                                      <p:to>
                                        <p:strVal val="hidden"/>
                                      </p:to>
                                    </p:set>
                                  </p:childTnLst>
                                </p:cTn>
                              </p:par>
                              <p:par>
                                <p:cTn id="25" presetID="22" presetClass="exit" presetSubtype="4" fill="hold" nodeType="withEffect">
                                  <p:stCondLst>
                                    <p:cond delay="0"/>
                                  </p:stCondLst>
                                  <p:childTnLst>
                                    <p:animEffect transition="out" filter="wipe(down)">
                                      <p:cBhvr>
                                        <p:cTn id="26" dur="500"/>
                                        <p:tgtEl>
                                          <p:spTgt spid="59"/>
                                        </p:tgtEl>
                                      </p:cBhvr>
                                    </p:animEffect>
                                    <p:set>
                                      <p:cBhvr>
                                        <p:cTn id="27" dur="1" fill="hold">
                                          <p:stCondLst>
                                            <p:cond delay="499"/>
                                          </p:stCondLst>
                                        </p:cTn>
                                        <p:tgtEl>
                                          <p:spTgt spid="59"/>
                                        </p:tgtEl>
                                        <p:attrNameLst>
                                          <p:attrName>style.visibility</p:attrName>
                                        </p:attrNameLst>
                                      </p:cBhvr>
                                      <p:to>
                                        <p:strVal val="hidden"/>
                                      </p:to>
                                    </p:set>
                                  </p:childTnLst>
                                </p:cTn>
                              </p:par>
                              <p:par>
                                <p:cTn id="28" presetID="22" presetClass="exit" presetSubtype="4" fill="hold" grpId="0" nodeType="withEffect">
                                  <p:stCondLst>
                                    <p:cond delay="0"/>
                                  </p:stCondLst>
                                  <p:childTnLst>
                                    <p:animEffect transition="out" filter="wipe(down)">
                                      <p:cBhvr>
                                        <p:cTn id="29" dur="500"/>
                                        <p:tgtEl>
                                          <p:spTgt spid="61"/>
                                        </p:tgtEl>
                                      </p:cBhvr>
                                    </p:animEffect>
                                    <p:set>
                                      <p:cBhvr>
                                        <p:cTn id="30" dur="1" fill="hold">
                                          <p:stCondLst>
                                            <p:cond delay="499"/>
                                          </p:stCondLst>
                                        </p:cTn>
                                        <p:tgtEl>
                                          <p:spTgt spid="61"/>
                                        </p:tgtEl>
                                        <p:attrNameLst>
                                          <p:attrName>style.visibility</p:attrName>
                                        </p:attrNameLst>
                                      </p:cBhvr>
                                      <p:to>
                                        <p:strVal val="hidden"/>
                                      </p:to>
                                    </p:set>
                                  </p:childTnLst>
                                </p:cTn>
                              </p:par>
                              <p:par>
                                <p:cTn id="31" presetID="22" presetClass="exit" presetSubtype="4" fill="hold" grpId="0" nodeType="withEffect">
                                  <p:stCondLst>
                                    <p:cond delay="0"/>
                                  </p:stCondLst>
                                  <p:childTnLst>
                                    <p:animEffect transition="out" filter="wipe(down)">
                                      <p:cBhvr>
                                        <p:cTn id="32" dur="500"/>
                                        <p:tgtEl>
                                          <p:spTgt spid="64"/>
                                        </p:tgtEl>
                                      </p:cBhvr>
                                    </p:animEffect>
                                    <p:set>
                                      <p:cBhvr>
                                        <p:cTn id="33" dur="1" fill="hold">
                                          <p:stCondLst>
                                            <p:cond delay="499"/>
                                          </p:stCondLst>
                                        </p:cTn>
                                        <p:tgtEl>
                                          <p:spTgt spid="64"/>
                                        </p:tgtEl>
                                        <p:attrNameLst>
                                          <p:attrName>style.visibility</p:attrName>
                                        </p:attrNameLst>
                                      </p:cBhvr>
                                      <p:to>
                                        <p:strVal val="hidden"/>
                                      </p:to>
                                    </p:set>
                                  </p:childTnLst>
                                </p:cTn>
                              </p:par>
                              <p:par>
                                <p:cTn id="34" presetID="22" presetClass="exit" presetSubtype="4" fill="hold" grpId="0" nodeType="withEffect">
                                  <p:stCondLst>
                                    <p:cond delay="0"/>
                                  </p:stCondLst>
                                  <p:childTnLst>
                                    <p:animEffect transition="out" filter="wipe(down)">
                                      <p:cBhvr>
                                        <p:cTn id="35" dur="500"/>
                                        <p:tgtEl>
                                          <p:spTgt spid="66"/>
                                        </p:tgtEl>
                                      </p:cBhvr>
                                    </p:animEffect>
                                    <p:set>
                                      <p:cBhvr>
                                        <p:cTn id="36" dur="1" fill="hold">
                                          <p:stCondLst>
                                            <p:cond delay="499"/>
                                          </p:stCondLst>
                                        </p:cTn>
                                        <p:tgtEl>
                                          <p:spTgt spid="66"/>
                                        </p:tgtEl>
                                        <p:attrNameLst>
                                          <p:attrName>style.visibility</p:attrName>
                                        </p:attrNameLst>
                                      </p:cBhvr>
                                      <p:to>
                                        <p:strVal val="hidden"/>
                                      </p:to>
                                    </p:set>
                                  </p:childTnLst>
                                </p:cTn>
                              </p:par>
                              <p:par>
                                <p:cTn id="37" presetID="22" presetClass="exit" presetSubtype="4" fill="hold" grpId="0" nodeType="withEffect">
                                  <p:stCondLst>
                                    <p:cond delay="0"/>
                                  </p:stCondLst>
                                  <p:childTnLst>
                                    <p:animEffect transition="out" filter="wipe(down)">
                                      <p:cBhvr>
                                        <p:cTn id="38" dur="500"/>
                                        <p:tgtEl>
                                          <p:spTgt spid="67"/>
                                        </p:tgtEl>
                                      </p:cBhvr>
                                    </p:animEffect>
                                    <p:set>
                                      <p:cBhvr>
                                        <p:cTn id="39" dur="1" fill="hold">
                                          <p:stCondLst>
                                            <p:cond delay="499"/>
                                          </p:stCondLst>
                                        </p:cTn>
                                        <p:tgtEl>
                                          <p:spTgt spid="67"/>
                                        </p:tgtEl>
                                        <p:attrNameLst>
                                          <p:attrName>style.visibility</p:attrName>
                                        </p:attrNameLst>
                                      </p:cBhvr>
                                      <p:to>
                                        <p:strVal val="hidden"/>
                                      </p:to>
                                    </p:set>
                                  </p:childTnLst>
                                </p:cTn>
                              </p:par>
                              <p:par>
                                <p:cTn id="40" presetID="22" presetClass="exit" presetSubtype="4" fill="hold" grpId="0" nodeType="withEffect">
                                  <p:stCondLst>
                                    <p:cond delay="0"/>
                                  </p:stCondLst>
                                  <p:childTnLst>
                                    <p:animEffect transition="out" filter="wipe(down)">
                                      <p:cBhvr>
                                        <p:cTn id="41" dur="500"/>
                                        <p:tgtEl>
                                          <p:spTgt spid="68"/>
                                        </p:tgtEl>
                                      </p:cBhvr>
                                    </p:animEffect>
                                    <p:set>
                                      <p:cBhvr>
                                        <p:cTn id="42" dur="1" fill="hold">
                                          <p:stCondLst>
                                            <p:cond delay="499"/>
                                          </p:stCondLst>
                                        </p:cTn>
                                        <p:tgtEl>
                                          <p:spTgt spid="68"/>
                                        </p:tgtEl>
                                        <p:attrNameLst>
                                          <p:attrName>style.visibility</p:attrName>
                                        </p:attrNameLst>
                                      </p:cBhvr>
                                      <p:to>
                                        <p:strVal val="hidden"/>
                                      </p:to>
                                    </p:set>
                                  </p:childTnLst>
                                </p:cTn>
                              </p:par>
                              <p:par>
                                <p:cTn id="43" presetID="22" presetClass="exit" presetSubtype="4" fill="hold" grpId="0" nodeType="withEffect">
                                  <p:stCondLst>
                                    <p:cond delay="0"/>
                                  </p:stCondLst>
                                  <p:childTnLst>
                                    <p:animEffect transition="out" filter="wipe(down)">
                                      <p:cBhvr>
                                        <p:cTn id="44" dur="500"/>
                                        <p:tgtEl>
                                          <p:spTgt spid="69"/>
                                        </p:tgtEl>
                                      </p:cBhvr>
                                    </p:animEffect>
                                    <p:set>
                                      <p:cBhvr>
                                        <p:cTn id="45" dur="1" fill="hold">
                                          <p:stCondLst>
                                            <p:cond delay="499"/>
                                          </p:stCondLst>
                                        </p:cTn>
                                        <p:tgtEl>
                                          <p:spTgt spid="69"/>
                                        </p:tgtEl>
                                        <p:attrNameLst>
                                          <p:attrName>style.visibility</p:attrName>
                                        </p:attrNameLst>
                                      </p:cBhvr>
                                      <p:to>
                                        <p:strVal val="hidden"/>
                                      </p:to>
                                    </p:set>
                                  </p:childTnLst>
                                </p:cTn>
                              </p:par>
                              <p:par>
                                <p:cTn id="46" presetID="22" presetClass="exit" presetSubtype="4" fill="hold" grpId="0" nodeType="withEffect">
                                  <p:stCondLst>
                                    <p:cond delay="0"/>
                                  </p:stCondLst>
                                  <p:childTnLst>
                                    <p:animEffect transition="out" filter="wipe(down)">
                                      <p:cBhvr>
                                        <p:cTn id="47" dur="500"/>
                                        <p:tgtEl>
                                          <p:spTgt spid="70"/>
                                        </p:tgtEl>
                                      </p:cBhvr>
                                    </p:animEffect>
                                    <p:set>
                                      <p:cBhvr>
                                        <p:cTn id="48" dur="1" fill="hold">
                                          <p:stCondLst>
                                            <p:cond delay="499"/>
                                          </p:stCondLst>
                                        </p:cTn>
                                        <p:tgtEl>
                                          <p:spTgt spid="70"/>
                                        </p:tgtEl>
                                        <p:attrNameLst>
                                          <p:attrName>style.visibility</p:attrName>
                                        </p:attrNameLst>
                                      </p:cBhvr>
                                      <p:to>
                                        <p:strVal val="hidden"/>
                                      </p:to>
                                    </p:set>
                                  </p:childTnLst>
                                </p:cTn>
                              </p:par>
                              <p:par>
                                <p:cTn id="49" presetID="22" presetClass="exit" presetSubtype="4" fill="hold" grpId="0" nodeType="withEffect">
                                  <p:stCondLst>
                                    <p:cond delay="0"/>
                                  </p:stCondLst>
                                  <p:childTnLst>
                                    <p:animEffect transition="out" filter="wipe(down)">
                                      <p:cBhvr>
                                        <p:cTn id="50" dur="500"/>
                                        <p:tgtEl>
                                          <p:spTgt spid="71"/>
                                        </p:tgtEl>
                                      </p:cBhvr>
                                    </p:animEffect>
                                    <p:set>
                                      <p:cBhvr>
                                        <p:cTn id="51" dur="1" fill="hold">
                                          <p:stCondLst>
                                            <p:cond delay="499"/>
                                          </p:stCondLst>
                                        </p:cTn>
                                        <p:tgtEl>
                                          <p:spTgt spid="71"/>
                                        </p:tgtEl>
                                        <p:attrNameLst>
                                          <p:attrName>style.visibility</p:attrName>
                                        </p:attrNameLst>
                                      </p:cBhvr>
                                      <p:to>
                                        <p:strVal val="hidden"/>
                                      </p:to>
                                    </p:set>
                                  </p:childTnLst>
                                </p:cTn>
                              </p:par>
                              <p:par>
                                <p:cTn id="52" presetID="22" presetClass="exit" presetSubtype="4" fill="hold" grpId="0" nodeType="withEffect">
                                  <p:stCondLst>
                                    <p:cond delay="0"/>
                                  </p:stCondLst>
                                  <p:childTnLst>
                                    <p:animEffect transition="out" filter="wipe(down)">
                                      <p:cBhvr>
                                        <p:cTn id="53" dur="500"/>
                                        <p:tgtEl>
                                          <p:spTgt spid="73"/>
                                        </p:tgtEl>
                                      </p:cBhvr>
                                    </p:animEffect>
                                    <p:set>
                                      <p:cBhvr>
                                        <p:cTn id="54" dur="1" fill="hold">
                                          <p:stCondLst>
                                            <p:cond delay="499"/>
                                          </p:stCondLst>
                                        </p:cTn>
                                        <p:tgtEl>
                                          <p:spTgt spid="73"/>
                                        </p:tgtEl>
                                        <p:attrNameLst>
                                          <p:attrName>style.visibility</p:attrName>
                                        </p:attrNameLst>
                                      </p:cBhvr>
                                      <p:to>
                                        <p:strVal val="hidden"/>
                                      </p:to>
                                    </p:set>
                                  </p:childTnLst>
                                </p:cTn>
                              </p:par>
                              <p:par>
                                <p:cTn id="55" presetID="22" presetClass="exit" presetSubtype="4" fill="hold" grpId="0" nodeType="withEffect">
                                  <p:stCondLst>
                                    <p:cond delay="0"/>
                                  </p:stCondLst>
                                  <p:childTnLst>
                                    <p:animEffect transition="out" filter="wipe(down)">
                                      <p:cBhvr>
                                        <p:cTn id="56" dur="500"/>
                                        <p:tgtEl>
                                          <p:spTgt spid="72"/>
                                        </p:tgtEl>
                                      </p:cBhvr>
                                    </p:animEffect>
                                    <p:set>
                                      <p:cBhvr>
                                        <p:cTn id="57" dur="1" fill="hold">
                                          <p:stCondLst>
                                            <p:cond delay="499"/>
                                          </p:stCondLst>
                                        </p:cTn>
                                        <p:tgtEl>
                                          <p:spTgt spid="72"/>
                                        </p:tgtEl>
                                        <p:attrNameLst>
                                          <p:attrName>style.visibility</p:attrName>
                                        </p:attrNameLst>
                                      </p:cBhvr>
                                      <p:to>
                                        <p:strVal val="hidden"/>
                                      </p:to>
                                    </p:set>
                                  </p:childTnLst>
                                </p:cTn>
                              </p:par>
                              <p:par>
                                <p:cTn id="58" presetID="22" presetClass="exit" presetSubtype="4" fill="hold" grpId="0" nodeType="withEffect">
                                  <p:stCondLst>
                                    <p:cond delay="0"/>
                                  </p:stCondLst>
                                  <p:childTnLst>
                                    <p:animEffect transition="out" filter="wipe(down)">
                                      <p:cBhvr>
                                        <p:cTn id="59" dur="500"/>
                                        <p:tgtEl>
                                          <p:spTgt spid="75"/>
                                        </p:tgtEl>
                                      </p:cBhvr>
                                    </p:animEffect>
                                    <p:set>
                                      <p:cBhvr>
                                        <p:cTn id="60" dur="1" fill="hold">
                                          <p:stCondLst>
                                            <p:cond delay="499"/>
                                          </p:stCondLst>
                                        </p:cTn>
                                        <p:tgtEl>
                                          <p:spTgt spid="75"/>
                                        </p:tgtEl>
                                        <p:attrNameLst>
                                          <p:attrName>style.visibility</p:attrName>
                                        </p:attrNameLst>
                                      </p:cBhvr>
                                      <p:to>
                                        <p:strVal val="hidden"/>
                                      </p:to>
                                    </p:set>
                                  </p:childTnLst>
                                </p:cTn>
                              </p:par>
                              <p:par>
                                <p:cTn id="61" presetID="22" presetClass="exit" presetSubtype="4" fill="hold" grpId="0" nodeType="withEffect">
                                  <p:stCondLst>
                                    <p:cond delay="0"/>
                                  </p:stCondLst>
                                  <p:childTnLst>
                                    <p:animEffect transition="out" filter="wipe(down)">
                                      <p:cBhvr>
                                        <p:cTn id="62" dur="500"/>
                                        <p:tgtEl>
                                          <p:spTgt spid="76"/>
                                        </p:tgtEl>
                                      </p:cBhvr>
                                    </p:animEffect>
                                    <p:set>
                                      <p:cBhvr>
                                        <p:cTn id="63" dur="1" fill="hold">
                                          <p:stCondLst>
                                            <p:cond delay="499"/>
                                          </p:stCondLst>
                                        </p:cTn>
                                        <p:tgtEl>
                                          <p:spTgt spid="76"/>
                                        </p:tgtEl>
                                        <p:attrNameLst>
                                          <p:attrName>style.visibility</p:attrName>
                                        </p:attrNameLst>
                                      </p:cBhvr>
                                      <p:to>
                                        <p:strVal val="hidden"/>
                                      </p:to>
                                    </p:set>
                                  </p:childTnLst>
                                </p:cTn>
                              </p:par>
                              <p:par>
                                <p:cTn id="64" presetID="22" presetClass="exit" presetSubtype="4" fill="hold" grpId="0" nodeType="withEffect">
                                  <p:stCondLst>
                                    <p:cond delay="0"/>
                                  </p:stCondLst>
                                  <p:childTnLst>
                                    <p:animEffect transition="out" filter="wipe(down)">
                                      <p:cBhvr>
                                        <p:cTn id="65" dur="500"/>
                                        <p:tgtEl>
                                          <p:spTgt spid="77"/>
                                        </p:tgtEl>
                                      </p:cBhvr>
                                    </p:animEffect>
                                    <p:set>
                                      <p:cBhvr>
                                        <p:cTn id="66" dur="1" fill="hold">
                                          <p:stCondLst>
                                            <p:cond delay="499"/>
                                          </p:stCondLst>
                                        </p:cTn>
                                        <p:tgtEl>
                                          <p:spTgt spid="77"/>
                                        </p:tgtEl>
                                        <p:attrNameLst>
                                          <p:attrName>style.visibility</p:attrName>
                                        </p:attrNameLst>
                                      </p:cBhvr>
                                      <p:to>
                                        <p:strVal val="hidden"/>
                                      </p:to>
                                    </p:set>
                                  </p:childTnLst>
                                </p:cTn>
                              </p:par>
                              <p:par>
                                <p:cTn id="67" presetID="22" presetClass="exit" presetSubtype="4" fill="hold" nodeType="withEffect">
                                  <p:stCondLst>
                                    <p:cond delay="0"/>
                                  </p:stCondLst>
                                  <p:childTnLst>
                                    <p:animEffect transition="out" filter="wipe(down)">
                                      <p:cBhvr>
                                        <p:cTn id="68" dur="500"/>
                                        <p:tgtEl>
                                          <p:spTgt spid="79"/>
                                        </p:tgtEl>
                                      </p:cBhvr>
                                    </p:animEffect>
                                    <p:set>
                                      <p:cBhvr>
                                        <p:cTn id="69" dur="1" fill="hold">
                                          <p:stCondLst>
                                            <p:cond delay="499"/>
                                          </p:stCondLst>
                                        </p:cTn>
                                        <p:tgtEl>
                                          <p:spTgt spid="79"/>
                                        </p:tgtEl>
                                        <p:attrNameLst>
                                          <p:attrName>style.visibility</p:attrName>
                                        </p:attrNameLst>
                                      </p:cBhvr>
                                      <p:to>
                                        <p:strVal val="hidden"/>
                                      </p:to>
                                    </p:set>
                                  </p:childTnLst>
                                </p:cTn>
                              </p:par>
                              <p:par>
                                <p:cTn id="70" presetID="22" presetClass="exit" presetSubtype="4" fill="hold" grpId="0" nodeType="withEffect" nodePh="1">
                                  <p:stCondLst>
                                    <p:cond delay="0"/>
                                  </p:stCondLst>
                                  <p:endCondLst>
                                    <p:cond evt="begin" delay="0">
                                      <p:tn val="70"/>
                                    </p:cond>
                                  </p:endCondLst>
                                  <p:childTnLst>
                                    <p:animEffect transition="out" filter="wipe(down)">
                                      <p:cBhvr>
                                        <p:cTn id="71" dur="500"/>
                                        <p:tgtEl>
                                          <p:spTgt spid="80"/>
                                        </p:tgtEl>
                                      </p:cBhvr>
                                    </p:animEffect>
                                    <p:set>
                                      <p:cBhvr>
                                        <p:cTn id="72" dur="1" fill="hold">
                                          <p:stCondLst>
                                            <p:cond delay="499"/>
                                          </p:stCondLst>
                                        </p:cTn>
                                        <p:tgtEl>
                                          <p:spTgt spid="80"/>
                                        </p:tgtEl>
                                        <p:attrNameLst>
                                          <p:attrName>style.visibility</p:attrName>
                                        </p:attrNameLst>
                                      </p:cBhvr>
                                      <p:to>
                                        <p:strVal val="hidden"/>
                                      </p:to>
                                    </p:set>
                                  </p:childTnLst>
                                </p:cTn>
                              </p:par>
                              <p:par>
                                <p:cTn id="73" presetID="22" presetClass="exit" presetSubtype="4" fill="hold" nodeType="withEffect">
                                  <p:stCondLst>
                                    <p:cond delay="0"/>
                                  </p:stCondLst>
                                  <p:childTnLst>
                                    <p:animEffect transition="out" filter="wipe(down)">
                                      <p:cBhvr>
                                        <p:cTn id="74" dur="500"/>
                                        <p:tgtEl>
                                          <p:spTgt spid="83"/>
                                        </p:tgtEl>
                                      </p:cBhvr>
                                    </p:animEffect>
                                    <p:set>
                                      <p:cBhvr>
                                        <p:cTn id="75" dur="1" fill="hold">
                                          <p:stCondLst>
                                            <p:cond delay="499"/>
                                          </p:stCondLst>
                                        </p:cTn>
                                        <p:tgtEl>
                                          <p:spTgt spid="83"/>
                                        </p:tgtEl>
                                        <p:attrNameLst>
                                          <p:attrName>style.visibility</p:attrName>
                                        </p:attrNameLst>
                                      </p:cBhvr>
                                      <p:to>
                                        <p:strVal val="hidden"/>
                                      </p:to>
                                    </p:set>
                                  </p:childTnLst>
                                </p:cTn>
                              </p:par>
                              <p:par>
                                <p:cTn id="76" presetID="22" presetClass="exit" presetSubtype="4" fill="hold" grpId="0" nodeType="withEffect" nodePh="1">
                                  <p:stCondLst>
                                    <p:cond delay="0"/>
                                  </p:stCondLst>
                                  <p:endCondLst>
                                    <p:cond evt="begin" delay="0">
                                      <p:tn val="76"/>
                                    </p:cond>
                                  </p:endCondLst>
                                  <p:childTnLst>
                                    <p:animEffect transition="out" filter="wipe(down)">
                                      <p:cBhvr>
                                        <p:cTn id="77" dur="500"/>
                                        <p:tgtEl>
                                          <p:spTgt spid="94"/>
                                        </p:tgtEl>
                                      </p:cBhvr>
                                    </p:animEffect>
                                    <p:set>
                                      <p:cBhvr>
                                        <p:cTn id="78" dur="1" fill="hold">
                                          <p:stCondLst>
                                            <p:cond delay="499"/>
                                          </p:stCondLst>
                                        </p:cTn>
                                        <p:tgtEl>
                                          <p:spTgt spid="94"/>
                                        </p:tgtEl>
                                        <p:attrNameLst>
                                          <p:attrName>style.visibility</p:attrName>
                                        </p:attrNameLst>
                                      </p:cBhvr>
                                      <p:to>
                                        <p:strVal val="hidden"/>
                                      </p:to>
                                    </p:set>
                                  </p:childTnLst>
                                </p:cTn>
                              </p:par>
                              <p:par>
                                <p:cTn id="79" presetID="22" presetClass="exit" presetSubtype="4" fill="hold" nodeType="withEffect">
                                  <p:stCondLst>
                                    <p:cond delay="0"/>
                                  </p:stCondLst>
                                  <p:childTnLst>
                                    <p:animEffect transition="out" filter="wipe(down)">
                                      <p:cBhvr>
                                        <p:cTn id="80" dur="500"/>
                                        <p:tgtEl>
                                          <p:spTgt spid="96"/>
                                        </p:tgtEl>
                                      </p:cBhvr>
                                    </p:animEffect>
                                    <p:set>
                                      <p:cBhvr>
                                        <p:cTn id="81" dur="1" fill="hold">
                                          <p:stCondLst>
                                            <p:cond delay="499"/>
                                          </p:stCondLst>
                                        </p:cTn>
                                        <p:tgtEl>
                                          <p:spTgt spid="96"/>
                                        </p:tgtEl>
                                        <p:attrNameLst>
                                          <p:attrName>style.visibility</p:attrName>
                                        </p:attrNameLst>
                                      </p:cBhvr>
                                      <p:to>
                                        <p:strVal val="hidden"/>
                                      </p:to>
                                    </p:set>
                                  </p:childTnLst>
                                </p:cTn>
                              </p:par>
                              <p:par>
                                <p:cTn id="82" presetID="22" presetClass="exit" presetSubtype="4" fill="hold" grpId="0" nodeType="withEffect">
                                  <p:stCondLst>
                                    <p:cond delay="0"/>
                                  </p:stCondLst>
                                  <p:childTnLst>
                                    <p:animEffect transition="out" filter="wipe(down)">
                                      <p:cBhvr>
                                        <p:cTn id="83" dur="500"/>
                                        <p:tgtEl>
                                          <p:spTgt spid="45"/>
                                        </p:tgtEl>
                                      </p:cBhvr>
                                    </p:animEffect>
                                    <p:set>
                                      <p:cBhvr>
                                        <p:cTn id="84" dur="1" fill="hold">
                                          <p:stCondLst>
                                            <p:cond delay="499"/>
                                          </p:stCondLst>
                                        </p:cTn>
                                        <p:tgtEl>
                                          <p:spTgt spid="45"/>
                                        </p:tgtEl>
                                        <p:attrNameLst>
                                          <p:attrName>style.visibility</p:attrName>
                                        </p:attrNameLst>
                                      </p:cBhvr>
                                      <p:to>
                                        <p:strVal val="hidden"/>
                                      </p:to>
                                    </p:set>
                                  </p:childTnLst>
                                </p:cTn>
                              </p:par>
                              <p:par>
                                <p:cTn id="85" presetID="22" presetClass="exit" presetSubtype="4" fill="hold" nodeType="withEffect">
                                  <p:stCondLst>
                                    <p:cond delay="0"/>
                                  </p:stCondLst>
                                  <p:childTnLst>
                                    <p:animEffect transition="out" filter="wipe(down)">
                                      <p:cBhvr>
                                        <p:cTn id="86" dur="500"/>
                                        <p:tgtEl>
                                          <p:spTgt spid="40"/>
                                        </p:tgtEl>
                                      </p:cBhvr>
                                    </p:animEffect>
                                    <p:set>
                                      <p:cBhvr>
                                        <p:cTn id="87" dur="1" fill="hold">
                                          <p:stCondLst>
                                            <p:cond delay="499"/>
                                          </p:stCondLst>
                                        </p:cTn>
                                        <p:tgtEl>
                                          <p:spTgt spid="40"/>
                                        </p:tgtEl>
                                        <p:attrNameLst>
                                          <p:attrName>style.visibility</p:attrName>
                                        </p:attrNameLst>
                                      </p:cBhvr>
                                      <p:to>
                                        <p:strVal val="hidden"/>
                                      </p:to>
                                    </p:set>
                                  </p:childTnLst>
                                </p:cTn>
                              </p:par>
                              <p:par>
                                <p:cTn id="88" presetID="22" presetClass="exit" presetSubtype="4" fill="hold" grpId="0" nodeType="withEffect">
                                  <p:stCondLst>
                                    <p:cond delay="0"/>
                                  </p:stCondLst>
                                  <p:childTnLst>
                                    <p:animEffect transition="out" filter="wipe(down)">
                                      <p:cBhvr>
                                        <p:cTn id="89" dur="500"/>
                                        <p:tgtEl>
                                          <p:spTgt spid="46"/>
                                        </p:tgtEl>
                                      </p:cBhvr>
                                    </p:animEffect>
                                    <p:set>
                                      <p:cBhvr>
                                        <p:cTn id="90" dur="1" fill="hold">
                                          <p:stCondLst>
                                            <p:cond delay="499"/>
                                          </p:stCondLst>
                                        </p:cTn>
                                        <p:tgtEl>
                                          <p:spTgt spid="46"/>
                                        </p:tgtEl>
                                        <p:attrNameLst>
                                          <p:attrName>style.visibility</p:attrName>
                                        </p:attrNameLst>
                                      </p:cBhvr>
                                      <p:to>
                                        <p:strVal val="hidden"/>
                                      </p:to>
                                    </p:set>
                                  </p:childTnLst>
                                </p:cTn>
                              </p:par>
                              <p:par>
                                <p:cTn id="91" presetID="22" presetClass="exit" presetSubtype="4" fill="hold" grpId="0" nodeType="withEffect">
                                  <p:stCondLst>
                                    <p:cond delay="0"/>
                                  </p:stCondLst>
                                  <p:childTnLst>
                                    <p:animEffect transition="out" filter="wipe(down)">
                                      <p:cBhvr>
                                        <p:cTn id="92" dur="500"/>
                                        <p:tgtEl>
                                          <p:spTgt spid="54"/>
                                        </p:tgtEl>
                                      </p:cBhvr>
                                    </p:animEffect>
                                    <p:set>
                                      <p:cBhvr>
                                        <p:cTn id="93"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53" grpId="0" animBg="1"/>
      <p:bldP spid="56" grpId="0" animBg="1"/>
      <p:bldP spid="61" grpId="0" animBg="1"/>
      <p:bldP spid="64" grpId="0"/>
      <p:bldP spid="66" grpId="0" animBg="1"/>
      <p:bldP spid="67" grpId="0" animBg="1"/>
      <p:bldP spid="68" grpId="0" animBg="1"/>
      <p:bldP spid="69" grpId="0" animBg="1"/>
      <p:bldP spid="70" grpId="0" animBg="1"/>
      <p:bldP spid="71" grpId="0" animBg="1"/>
      <p:bldP spid="73" grpId="0" animBg="1"/>
      <p:bldP spid="72" grpId="0" animBg="1"/>
      <p:bldP spid="75" grpId="0" animBg="1"/>
      <p:bldP spid="76" grpId="0" animBg="1"/>
      <p:bldP spid="77" grpId="0" animBg="1"/>
      <p:bldP spid="80" grpId="0"/>
      <p:bldP spid="94" grpId="0"/>
      <p:bldP spid="45" grpId="0" animBg="1"/>
      <p:bldP spid="46" grpId="0" animBg="1"/>
      <p:bldP spid="54" grpId="0" animBg="1"/>
      <p:bldP spid="39" grpId="1" animBg="1"/>
      <p:bldP spid="39" grpId="2"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14</a:t>
            </a:fld>
            <a:endParaRPr lang="en-US"/>
          </a:p>
        </p:txBody>
      </p:sp>
      <p:grpSp>
        <p:nvGrpSpPr>
          <p:cNvPr id="5" name="Group 4"/>
          <p:cNvGrpSpPr/>
          <p:nvPr/>
        </p:nvGrpSpPr>
        <p:grpSpPr>
          <a:xfrm>
            <a:off x="5386225" y="2550244"/>
            <a:ext cx="1802143" cy="1031462"/>
            <a:chOff x="5075423" y="2379625"/>
            <a:chExt cx="1802143" cy="1031462"/>
          </a:xfrm>
        </p:grpSpPr>
        <p:sp>
          <p:nvSpPr>
            <p:cNvPr id="6" name="圆角矩形 24"/>
            <p:cNvSpPr/>
            <p:nvPr/>
          </p:nvSpPr>
          <p:spPr>
            <a:xfrm>
              <a:off x="5099611" y="2394021"/>
              <a:ext cx="236246" cy="187642"/>
            </a:xfrm>
            <a:prstGeom prst="roundRect">
              <a:avLst/>
            </a:prstGeom>
            <a:solidFill>
              <a:schemeClr val="tx2">
                <a:lumMod val="40000"/>
                <a:lumOff val="6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solidFill>
                <a:latin typeface="Microsoft YaHei UI" panose="020B0503020204020204" pitchFamily="34" charset="-122"/>
                <a:ea typeface="Microsoft YaHei UI" panose="020B0503020204020204" pitchFamily="34" charset="-122"/>
              </a:endParaRPr>
            </a:p>
          </p:txBody>
        </p:sp>
        <p:sp>
          <p:nvSpPr>
            <p:cNvPr id="7" name="文本框 25"/>
            <p:cNvSpPr txBox="1"/>
            <p:nvPr/>
          </p:nvSpPr>
          <p:spPr>
            <a:xfrm>
              <a:off x="5354392" y="2379625"/>
              <a:ext cx="1523174"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Write Protected (DRAM)</a:t>
              </a:r>
              <a:endParaRPr lang="zh-CN" altLang="en-US" sz="900" dirty="0">
                <a:latin typeface="Microsoft YaHei UI" panose="020B0503020204020204" pitchFamily="34" charset="-122"/>
                <a:ea typeface="Microsoft YaHei UI" panose="020B0503020204020204" pitchFamily="34" charset="-122"/>
              </a:endParaRPr>
            </a:p>
          </p:txBody>
        </p:sp>
        <p:sp>
          <p:nvSpPr>
            <p:cNvPr id="8" name="圆角矩形 41"/>
            <p:cNvSpPr/>
            <p:nvPr/>
          </p:nvSpPr>
          <p:spPr>
            <a:xfrm>
              <a:off x="5090062" y="2655091"/>
              <a:ext cx="260345" cy="187642"/>
            </a:xfrm>
            <a:prstGeom prst="roundRect">
              <a:avLst/>
            </a:pr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88" dirty="0">
                <a:solidFill>
                  <a:schemeClr val="tx1"/>
                </a:solidFill>
                <a:latin typeface="Microsoft YaHei UI" panose="020B0503020204020204" pitchFamily="34" charset="-122"/>
                <a:ea typeface="Microsoft YaHei UI" panose="020B0503020204020204" pitchFamily="34" charset="-122"/>
              </a:endParaRPr>
            </a:p>
          </p:txBody>
        </p:sp>
        <p:sp>
          <p:nvSpPr>
            <p:cNvPr id="9" name="文本框 42"/>
            <p:cNvSpPr txBox="1"/>
            <p:nvPr/>
          </p:nvSpPr>
          <p:spPr>
            <a:xfrm>
              <a:off x="5350407" y="2634983"/>
              <a:ext cx="888385"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Not mapped</a:t>
              </a:r>
              <a:endParaRPr lang="zh-CN" altLang="en-US" sz="900" dirty="0">
                <a:latin typeface="Microsoft YaHei UI" panose="020B0503020204020204" pitchFamily="34" charset="-122"/>
                <a:ea typeface="Microsoft YaHei UI" panose="020B0503020204020204" pitchFamily="34" charset="-122"/>
              </a:endParaRPr>
            </a:p>
          </p:txBody>
        </p:sp>
        <p:sp>
          <p:nvSpPr>
            <p:cNvPr id="10" name="圆角矩形 43"/>
            <p:cNvSpPr/>
            <p:nvPr/>
          </p:nvSpPr>
          <p:spPr>
            <a:xfrm>
              <a:off x="5075423" y="2915156"/>
              <a:ext cx="274984" cy="187642"/>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latin typeface="Microsoft YaHei UI" panose="020B0503020204020204" pitchFamily="34" charset="-122"/>
                <a:ea typeface="Microsoft YaHei UI" panose="020B0503020204020204" pitchFamily="34" charset="-122"/>
              </a:endParaRPr>
            </a:p>
          </p:txBody>
        </p:sp>
        <p:sp>
          <p:nvSpPr>
            <p:cNvPr id="11" name="文本框 44"/>
            <p:cNvSpPr txBox="1"/>
            <p:nvPr/>
          </p:nvSpPr>
          <p:spPr>
            <a:xfrm>
              <a:off x="5350407" y="2905101"/>
              <a:ext cx="1205779"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Writable (NVRAM)</a:t>
              </a:r>
              <a:endParaRPr lang="zh-CN" altLang="en-US" sz="900" dirty="0">
                <a:latin typeface="Microsoft YaHei UI" panose="020B0503020204020204" pitchFamily="34" charset="-122"/>
                <a:ea typeface="Microsoft YaHei UI" panose="020B0503020204020204" pitchFamily="34" charset="-122"/>
              </a:endParaRPr>
            </a:p>
          </p:txBody>
        </p:sp>
        <p:sp>
          <p:nvSpPr>
            <p:cNvPr id="12" name="圆角矩形 45"/>
            <p:cNvSpPr/>
            <p:nvPr/>
          </p:nvSpPr>
          <p:spPr>
            <a:xfrm>
              <a:off x="5075423" y="3166823"/>
              <a:ext cx="274984" cy="200922"/>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0" dirty="0">
                <a:solidFill>
                  <a:schemeClr val="bg1"/>
                </a:solidFill>
                <a:latin typeface="Microsoft YaHei UI" panose="020B0503020204020204" pitchFamily="34" charset="-122"/>
                <a:ea typeface="Microsoft YaHei UI" panose="020B0503020204020204" pitchFamily="34" charset="-122"/>
              </a:endParaRPr>
            </a:p>
          </p:txBody>
        </p:sp>
        <p:sp>
          <p:nvSpPr>
            <p:cNvPr id="13" name="文本框 46"/>
            <p:cNvSpPr txBox="1"/>
            <p:nvPr/>
          </p:nvSpPr>
          <p:spPr>
            <a:xfrm>
              <a:off x="5350407" y="3180255"/>
              <a:ext cx="617477"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On Disk</a:t>
              </a:r>
              <a:endParaRPr lang="zh-CN" altLang="en-US" sz="900" dirty="0">
                <a:latin typeface="Microsoft YaHei UI" panose="020B0503020204020204" pitchFamily="34" charset="-122"/>
                <a:ea typeface="Microsoft YaHei UI" panose="020B0503020204020204" pitchFamily="34" charset="-122"/>
              </a:endParaRPr>
            </a:p>
          </p:txBody>
        </p:sp>
      </p:grpSp>
      <p:grpSp>
        <p:nvGrpSpPr>
          <p:cNvPr id="14" name="Group 13"/>
          <p:cNvGrpSpPr/>
          <p:nvPr/>
        </p:nvGrpSpPr>
        <p:grpSpPr>
          <a:xfrm>
            <a:off x="488443" y="2209800"/>
            <a:ext cx="4516621" cy="3505200"/>
            <a:chOff x="616170" y="2223767"/>
            <a:chExt cx="4231395" cy="3225570"/>
          </a:xfrm>
        </p:grpSpPr>
        <p:sp>
          <p:nvSpPr>
            <p:cNvPr id="15" name="矩形 4"/>
            <p:cNvSpPr/>
            <p:nvPr/>
          </p:nvSpPr>
          <p:spPr>
            <a:xfrm>
              <a:off x="616170" y="2830194"/>
              <a:ext cx="4231395" cy="261914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单圆角矩形 5"/>
            <p:cNvSpPr/>
            <p:nvPr/>
          </p:nvSpPr>
          <p:spPr>
            <a:xfrm>
              <a:off x="1048103" y="2223768"/>
              <a:ext cx="969020" cy="508409"/>
            </a:xfrm>
            <a:prstGeom prst="round1Rect">
              <a:avLst>
                <a:gd name="adj" fmla="val 22785"/>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圆角矩形 6"/>
            <p:cNvSpPr/>
            <p:nvPr/>
          </p:nvSpPr>
          <p:spPr>
            <a:xfrm>
              <a:off x="1334733" y="2531035"/>
              <a:ext cx="672101" cy="198538"/>
            </a:xfrm>
            <a:prstGeom prst="roundRect">
              <a:avLst>
                <a:gd name="adj" fmla="val 13134"/>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t>PMEM</a:t>
              </a:r>
              <a:endParaRPr lang="zh-CN" altLang="en-US" sz="1050" dirty="0"/>
            </a:p>
          </p:txBody>
        </p:sp>
        <p:sp>
          <p:nvSpPr>
            <p:cNvPr id="19" name="圆角矩形 9"/>
            <p:cNvSpPr/>
            <p:nvPr/>
          </p:nvSpPr>
          <p:spPr>
            <a:xfrm>
              <a:off x="1200903" y="3362974"/>
              <a:ext cx="2721990" cy="1624976"/>
            </a:xfrm>
            <a:prstGeom prst="roundRect">
              <a:avLst>
                <a:gd name="adj" fmla="val 5510"/>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0" name="文本框 10"/>
            <p:cNvSpPr txBox="1"/>
            <p:nvPr/>
          </p:nvSpPr>
          <p:spPr>
            <a:xfrm>
              <a:off x="1195930" y="3392454"/>
              <a:ext cx="635110" cy="369332"/>
            </a:xfrm>
            <a:prstGeom prst="rect">
              <a:avLst/>
            </a:prstGeom>
            <a:noFill/>
          </p:spPr>
          <p:txBody>
            <a:bodyPr wrap="none" rtlCol="0">
              <a:spAutoFit/>
            </a:bodyPr>
            <a:lstStyle/>
            <a:p>
              <a:pPr algn="ctr"/>
              <a:r>
                <a:rPr lang="en-US" altLang="zh-CN" sz="900" dirty="0">
                  <a:latin typeface="Microsoft YaHei UI" panose="020B0503020204020204" pitchFamily="34" charset="-122"/>
                  <a:ea typeface="Microsoft YaHei UI" panose="020B0503020204020204" pitchFamily="34" charset="-122"/>
                </a:rPr>
                <a:t>VM0 </a:t>
              </a:r>
            </a:p>
            <a:p>
              <a:r>
                <a:rPr lang="en-US" altLang="zh-CN" sz="900" dirty="0">
                  <a:latin typeface="Microsoft YaHei UI" panose="020B0503020204020204" pitchFamily="34" charset="-122"/>
                  <a:ea typeface="Microsoft YaHei UI" panose="020B0503020204020204" pitchFamily="34" charset="-122"/>
                </a:rPr>
                <a:t>VPM DS</a:t>
              </a:r>
              <a:endParaRPr lang="zh-CN" altLang="en-US" sz="900" dirty="0">
                <a:latin typeface="Microsoft YaHei UI" panose="020B0503020204020204" pitchFamily="34" charset="-122"/>
                <a:ea typeface="Microsoft YaHei UI" panose="020B0503020204020204" pitchFamily="34" charset="-122"/>
              </a:endParaRPr>
            </a:p>
          </p:txBody>
        </p:sp>
        <p:sp>
          <p:nvSpPr>
            <p:cNvPr id="21" name="文本框 11"/>
            <p:cNvSpPr txBox="1"/>
            <p:nvPr/>
          </p:nvSpPr>
          <p:spPr>
            <a:xfrm>
              <a:off x="1048102" y="2223767"/>
              <a:ext cx="365806" cy="184666"/>
            </a:xfrm>
            <a:prstGeom prst="rect">
              <a:avLst/>
            </a:prstGeom>
            <a:solidFill>
              <a:schemeClr val="bg1">
                <a:lumMod val="65000"/>
              </a:schemeClr>
            </a:solidFill>
          </p:spPr>
          <p:txBody>
            <a:bodyPr wrap="non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22" name="圆角矩形 12"/>
            <p:cNvSpPr/>
            <p:nvPr/>
          </p:nvSpPr>
          <p:spPr>
            <a:xfrm>
              <a:off x="2176768" y="3765527"/>
              <a:ext cx="723176" cy="1181439"/>
            </a:xfrm>
            <a:prstGeom prst="roundRect">
              <a:avLst>
                <a:gd name="adj" fmla="val 5510"/>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圆角矩形 13"/>
            <p:cNvSpPr/>
            <p:nvPr/>
          </p:nvSpPr>
          <p:spPr>
            <a:xfrm>
              <a:off x="2207403" y="4014277"/>
              <a:ext cx="655526" cy="187642"/>
            </a:xfrm>
            <a:prstGeom prst="roundRect">
              <a:avLst/>
            </a:prstGeom>
            <a:solidFill>
              <a:schemeClr val="tx2">
                <a:lumMod val="40000"/>
                <a:lumOff val="6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tx1"/>
                  </a:solidFill>
                  <a:latin typeface="Microsoft YaHei UI" panose="020B0503020204020204" pitchFamily="34" charset="-122"/>
                  <a:ea typeface="Microsoft YaHei UI" panose="020B0503020204020204" pitchFamily="34" charset="-122"/>
                </a:rPr>
                <a:t>DRAM</a:t>
              </a:r>
              <a:endParaRPr lang="zh-CN" altLang="en-US" sz="900" dirty="0">
                <a:solidFill>
                  <a:schemeClr val="tx1"/>
                </a:solidFill>
                <a:latin typeface="Microsoft YaHei UI" panose="020B0503020204020204" pitchFamily="34" charset="-122"/>
                <a:ea typeface="Microsoft YaHei UI" panose="020B0503020204020204" pitchFamily="34" charset="-122"/>
              </a:endParaRPr>
            </a:p>
          </p:txBody>
        </p:sp>
        <p:sp>
          <p:nvSpPr>
            <p:cNvPr id="24" name="文本框 14"/>
            <p:cNvSpPr txBox="1"/>
            <p:nvPr/>
          </p:nvSpPr>
          <p:spPr>
            <a:xfrm>
              <a:off x="2272031" y="3486228"/>
              <a:ext cx="526270" cy="369332"/>
            </a:xfrm>
            <a:prstGeom prst="rect">
              <a:avLst/>
            </a:prstGeom>
            <a:solidFill>
              <a:schemeClr val="tx1">
                <a:lumMod val="65000"/>
                <a:lumOff val="35000"/>
              </a:schemeClr>
            </a:solidFill>
          </p:spPr>
          <p:txBody>
            <a:bodyPr wrap="squar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 </a:t>
              </a:r>
            </a:p>
            <a:p>
              <a:r>
                <a:rPr lang="en-US" altLang="zh-CN" sz="600" b="1" dirty="0">
                  <a:solidFill>
                    <a:schemeClr val="bg1"/>
                  </a:solidFill>
                  <a:latin typeface="Microsoft YaHei UI" panose="020B0503020204020204" pitchFamily="34" charset="-122"/>
                  <a:ea typeface="Microsoft YaHei UI" panose="020B0503020204020204" pitchFamily="34" charset="-122"/>
                </a:rPr>
                <a:t>PMEM-PT</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25" name="圆角矩形 16"/>
            <p:cNvSpPr/>
            <p:nvPr/>
          </p:nvSpPr>
          <p:spPr>
            <a:xfrm>
              <a:off x="2201773" y="4452336"/>
              <a:ext cx="655526" cy="214827"/>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bg1"/>
                  </a:solidFill>
                  <a:latin typeface="Microsoft YaHei UI" panose="020B0503020204020204" pitchFamily="34" charset="-122"/>
                  <a:ea typeface="Microsoft YaHei UI" panose="020B0503020204020204" pitchFamily="34" charset="-122"/>
                </a:rPr>
                <a:t>NVRAM</a:t>
              </a:r>
              <a:endParaRPr lang="zh-CN" altLang="en-US" sz="900" dirty="0">
                <a:solidFill>
                  <a:schemeClr val="bg1"/>
                </a:solidFill>
                <a:latin typeface="Microsoft YaHei UI" panose="020B0503020204020204" pitchFamily="34" charset="-122"/>
                <a:ea typeface="Microsoft YaHei UI" panose="020B0503020204020204" pitchFamily="34" charset="-122"/>
              </a:endParaRPr>
            </a:p>
          </p:txBody>
        </p:sp>
        <p:sp>
          <p:nvSpPr>
            <p:cNvPr id="26" name="圆角矩形 17"/>
            <p:cNvSpPr/>
            <p:nvPr/>
          </p:nvSpPr>
          <p:spPr>
            <a:xfrm>
              <a:off x="2203588" y="3810553"/>
              <a:ext cx="655526" cy="187642"/>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bg1"/>
                  </a:solidFill>
                  <a:latin typeface="Microsoft YaHei UI" panose="020B0503020204020204" pitchFamily="34" charset="-122"/>
                  <a:ea typeface="Microsoft YaHei UI" panose="020B0503020204020204" pitchFamily="34" charset="-122"/>
                </a:rPr>
                <a:t>NVRAM</a:t>
              </a:r>
              <a:endParaRPr lang="zh-CN" altLang="en-US" sz="900" dirty="0">
                <a:solidFill>
                  <a:schemeClr val="bg1"/>
                </a:solidFill>
                <a:latin typeface="Microsoft YaHei UI" panose="020B0503020204020204" pitchFamily="34" charset="-122"/>
                <a:ea typeface="Microsoft YaHei UI" panose="020B0503020204020204" pitchFamily="34" charset="-122"/>
              </a:endParaRPr>
            </a:p>
          </p:txBody>
        </p:sp>
        <p:sp>
          <p:nvSpPr>
            <p:cNvPr id="27" name="圆角矩形 19"/>
            <p:cNvSpPr/>
            <p:nvPr/>
          </p:nvSpPr>
          <p:spPr>
            <a:xfrm>
              <a:off x="1787335" y="5031743"/>
              <a:ext cx="2967356" cy="361287"/>
            </a:xfrm>
            <a:prstGeom prst="round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tx1"/>
                  </a:solidFill>
                  <a:latin typeface="Microsoft YaHei UI" panose="020B0503020204020204" pitchFamily="34" charset="-122"/>
                  <a:ea typeface="Microsoft YaHei UI" panose="020B0503020204020204" pitchFamily="34" charset="-122"/>
                </a:rPr>
                <a:t>Shared across all VM</a:t>
              </a:r>
              <a:endParaRPr lang="zh-CN" altLang="en-US" sz="1050" dirty="0">
                <a:solidFill>
                  <a:schemeClr val="tx1"/>
                </a:solidFill>
                <a:latin typeface="Microsoft YaHei UI" panose="020B0503020204020204" pitchFamily="34" charset="-122"/>
                <a:ea typeface="Microsoft YaHei UI" panose="020B0503020204020204" pitchFamily="34" charset="-122"/>
              </a:endParaRPr>
            </a:p>
          </p:txBody>
        </p:sp>
        <p:sp>
          <p:nvSpPr>
            <p:cNvPr id="29" name="文本框 21"/>
            <p:cNvSpPr txBox="1"/>
            <p:nvPr/>
          </p:nvSpPr>
          <p:spPr>
            <a:xfrm>
              <a:off x="1303708" y="3856618"/>
              <a:ext cx="544697" cy="254901"/>
            </a:xfrm>
            <a:prstGeom prst="rect">
              <a:avLst/>
            </a:prstGeom>
            <a:solidFill>
              <a:schemeClr val="tx1">
                <a:lumMod val="65000"/>
                <a:lumOff val="35000"/>
              </a:schemeClr>
            </a:solidFill>
          </p:spPr>
          <p:txBody>
            <a:bodyPr wrap="squar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 </a:t>
              </a:r>
            </a:p>
            <a:p>
              <a:r>
                <a:rPr lang="en-US" altLang="zh-CN" sz="600" b="1" dirty="0">
                  <a:solidFill>
                    <a:schemeClr val="bg1"/>
                  </a:solidFill>
                  <a:latin typeface="Microsoft YaHei UI" panose="020B0503020204020204" pitchFamily="34" charset="-122"/>
                  <a:ea typeface="Microsoft YaHei UI" panose="020B0503020204020204" pitchFamily="34" charset="-122"/>
                </a:rPr>
                <a:t>VP-meta</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cxnSp>
          <p:nvCxnSpPr>
            <p:cNvPr id="30" name="曲线连接符 22"/>
            <p:cNvCxnSpPr>
              <a:stCxn id="20" idx="1"/>
            </p:cNvCxnSpPr>
            <p:nvPr/>
          </p:nvCxnSpPr>
          <p:spPr>
            <a:xfrm rot="10800000" flipV="1">
              <a:off x="2083336" y="4546156"/>
              <a:ext cx="118439" cy="663694"/>
            </a:xfrm>
            <a:prstGeom prst="curvedConnector2">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曲线连接符 26"/>
            <p:cNvCxnSpPr>
              <a:stCxn id="24" idx="3"/>
            </p:cNvCxnSpPr>
            <p:nvPr/>
          </p:nvCxnSpPr>
          <p:spPr>
            <a:xfrm flipV="1">
              <a:off x="1904424" y="3670894"/>
              <a:ext cx="367607" cy="362909"/>
            </a:xfrm>
            <a:prstGeom prst="curvedConnector3">
              <a:avLst>
                <a:gd name="adj1" fmla="val 50000"/>
              </a:avLst>
            </a:prstGeom>
            <a:ln w="28575">
              <a:solidFill>
                <a:schemeClr val="tx1">
                  <a:lumMod val="95000"/>
                  <a:lumOff val="5000"/>
                </a:schemeClr>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曲线连接符 28"/>
            <p:cNvCxnSpPr>
              <a:endCxn id="10" idx="2"/>
            </p:cNvCxnSpPr>
            <p:nvPr/>
          </p:nvCxnSpPr>
          <p:spPr>
            <a:xfrm rot="16200000" flipV="1">
              <a:off x="1724648" y="2675710"/>
              <a:ext cx="756655" cy="864382"/>
            </a:xfrm>
            <a:prstGeom prst="curvedConnector3">
              <a:avLst>
                <a:gd name="adj1" fmla="val 50000"/>
              </a:avLst>
            </a:prstGeom>
            <a:ln w="28575">
              <a:solidFill>
                <a:schemeClr val="tx1">
                  <a:lumMod val="95000"/>
                  <a:lumOff val="5000"/>
                </a:schemeClr>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文本框 29"/>
            <p:cNvSpPr txBox="1"/>
            <p:nvPr/>
          </p:nvSpPr>
          <p:spPr>
            <a:xfrm>
              <a:off x="1944170" y="2881157"/>
              <a:ext cx="1326843" cy="212417"/>
            </a:xfrm>
            <a:prstGeom prst="rect">
              <a:avLst/>
            </a:prstGeom>
            <a:noFill/>
          </p:spPr>
          <p:txBody>
            <a:bodyPr wrap="square" rtlCol="0">
              <a:spAutoFit/>
            </a:bodyPr>
            <a:lstStyle/>
            <a:p>
              <a:r>
                <a:rPr lang="en-US" altLang="zh-CN" sz="900" dirty="0">
                  <a:latin typeface="Microsoft YaHei UI" panose="020B0503020204020204" pitchFamily="34" charset="-122"/>
                  <a:ea typeface="Microsoft YaHei UI" panose="020B0503020204020204" pitchFamily="34" charset="-122"/>
                </a:rPr>
                <a:t>Mapped </a:t>
              </a:r>
              <a:r>
                <a:rPr lang="en-US" altLang="zh-CN" sz="900" dirty="0" smtClean="0">
                  <a:latin typeface="Microsoft YaHei UI" panose="020B0503020204020204" pitchFamily="34" charset="-122"/>
                  <a:ea typeface="Microsoft YaHei UI" panose="020B0503020204020204" pitchFamily="34" charset="-122"/>
                </a:rPr>
                <a:t>to </a:t>
              </a:r>
              <a:r>
                <a:rPr lang="en-US" altLang="zh-CN" sz="900" dirty="0">
                  <a:latin typeface="Microsoft YaHei UI" panose="020B0503020204020204" pitchFamily="34" charset="-122"/>
                  <a:ea typeface="Microsoft YaHei UI" panose="020B0503020204020204" pitchFamily="34" charset="-122"/>
                </a:rPr>
                <a:t>EPT</a:t>
              </a:r>
              <a:endParaRPr lang="zh-CN" altLang="en-US" sz="900" dirty="0">
                <a:latin typeface="Microsoft YaHei UI" panose="020B0503020204020204" pitchFamily="34" charset="-122"/>
                <a:ea typeface="Microsoft YaHei UI" panose="020B0503020204020204" pitchFamily="34" charset="-122"/>
              </a:endParaRPr>
            </a:p>
          </p:txBody>
        </p:sp>
        <p:sp>
          <p:nvSpPr>
            <p:cNvPr id="34" name="圆角矩形 30"/>
            <p:cNvSpPr/>
            <p:nvPr/>
          </p:nvSpPr>
          <p:spPr>
            <a:xfrm>
              <a:off x="3128165" y="3475561"/>
              <a:ext cx="754499" cy="1464881"/>
            </a:xfrm>
            <a:prstGeom prst="roundRect">
              <a:avLst>
                <a:gd name="adj" fmla="val 5879"/>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icrosoft YaHei UI" panose="020B0503020204020204" pitchFamily="34" charset="-122"/>
                <a:ea typeface="Microsoft YaHei UI" panose="020B0503020204020204" pitchFamily="34" charset="-122"/>
              </a:endParaRPr>
            </a:p>
          </p:txBody>
        </p:sp>
        <p:sp>
          <p:nvSpPr>
            <p:cNvPr id="35" name="圆角矩形 32"/>
            <p:cNvSpPr/>
            <p:nvPr/>
          </p:nvSpPr>
          <p:spPr>
            <a:xfrm>
              <a:off x="3197496" y="3938547"/>
              <a:ext cx="662252" cy="271345"/>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0" dirty="0">
                  <a:solidFill>
                    <a:schemeClr val="bg1"/>
                  </a:solidFill>
                  <a:latin typeface="Microsoft YaHei UI" panose="020B0503020204020204" pitchFamily="34" charset="-122"/>
                  <a:ea typeface="Microsoft YaHei UI" panose="020B0503020204020204" pitchFamily="34" charset="-122"/>
                </a:rPr>
                <a:t>Backing Block n</a:t>
              </a:r>
              <a:endParaRPr lang="zh-CN" altLang="en-US" sz="750" dirty="0">
                <a:solidFill>
                  <a:schemeClr val="bg1"/>
                </a:solidFill>
                <a:latin typeface="Microsoft YaHei UI" panose="020B0503020204020204" pitchFamily="34" charset="-122"/>
                <a:ea typeface="Microsoft YaHei UI" panose="020B0503020204020204" pitchFamily="34" charset="-122"/>
              </a:endParaRPr>
            </a:p>
          </p:txBody>
        </p:sp>
        <p:cxnSp>
          <p:nvCxnSpPr>
            <p:cNvPr id="36" name="曲线连接符 33"/>
            <p:cNvCxnSpPr>
              <a:stCxn id="36" idx="1"/>
              <a:endCxn id="17" idx="3"/>
            </p:cNvCxnSpPr>
            <p:nvPr/>
          </p:nvCxnSpPr>
          <p:spPr>
            <a:xfrm rot="10800000" flipV="1">
              <a:off x="2862928" y="4074220"/>
              <a:ext cx="334568" cy="33878"/>
            </a:xfrm>
            <a:prstGeom prst="curvedConnector3">
              <a:avLst>
                <a:gd name="adj1" fmla="val 50000"/>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sp>
          <p:nvSpPr>
            <p:cNvPr id="37" name="文本框 35"/>
            <p:cNvSpPr txBox="1"/>
            <p:nvPr/>
          </p:nvSpPr>
          <p:spPr>
            <a:xfrm>
              <a:off x="3349021" y="3486228"/>
              <a:ext cx="353107" cy="254901"/>
            </a:xfrm>
            <a:prstGeom prst="rect">
              <a:avLst/>
            </a:prstGeom>
            <a:solidFill>
              <a:schemeClr val="tx1">
                <a:lumMod val="65000"/>
                <a:lumOff val="35000"/>
              </a:schemeClr>
            </a:solidFill>
          </p:spPr>
          <p:txBody>
            <a:bodyPr wrap="squar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 </a:t>
              </a:r>
            </a:p>
            <a:p>
              <a:r>
                <a:rPr lang="en-US" altLang="zh-CN" sz="600" b="1" dirty="0">
                  <a:solidFill>
                    <a:schemeClr val="bg1"/>
                  </a:solidFill>
                  <a:latin typeface="Microsoft YaHei UI" panose="020B0503020204020204" pitchFamily="34" charset="-122"/>
                  <a:ea typeface="Microsoft YaHei UI" panose="020B0503020204020204" pitchFamily="34" charset="-122"/>
                </a:rPr>
                <a:t>Disk</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38" name="圆角矩形 36"/>
            <p:cNvSpPr/>
            <p:nvPr/>
          </p:nvSpPr>
          <p:spPr>
            <a:xfrm>
              <a:off x="3194451" y="4322620"/>
              <a:ext cx="662251" cy="285017"/>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0" dirty="0">
                  <a:solidFill>
                    <a:schemeClr val="bg1"/>
                  </a:solidFill>
                  <a:latin typeface="Microsoft YaHei UI" panose="020B0503020204020204" pitchFamily="34" charset="-122"/>
                  <a:ea typeface="Microsoft YaHei UI" panose="020B0503020204020204" pitchFamily="34" charset="-122"/>
                </a:rPr>
                <a:t>Backing</a:t>
              </a:r>
            </a:p>
            <a:p>
              <a:pPr algn="ctr"/>
              <a:r>
                <a:rPr lang="en-US" altLang="zh-CN" sz="750" dirty="0">
                  <a:solidFill>
                    <a:schemeClr val="bg1"/>
                  </a:solidFill>
                  <a:latin typeface="Microsoft YaHei UI" panose="020B0503020204020204" pitchFamily="34" charset="-122"/>
                  <a:ea typeface="Microsoft YaHei UI" panose="020B0503020204020204" pitchFamily="34" charset="-122"/>
                </a:rPr>
                <a:t>Block m</a:t>
              </a:r>
              <a:endParaRPr lang="zh-CN" altLang="en-US" sz="750" dirty="0">
                <a:solidFill>
                  <a:schemeClr val="bg1"/>
                </a:solidFill>
                <a:latin typeface="Microsoft YaHei UI" panose="020B0503020204020204" pitchFamily="34" charset="-122"/>
                <a:ea typeface="Microsoft YaHei UI" panose="020B0503020204020204" pitchFamily="34" charset="-122"/>
              </a:endParaRPr>
            </a:p>
          </p:txBody>
        </p:sp>
        <p:cxnSp>
          <p:nvCxnSpPr>
            <p:cNvPr id="39" name="曲线连接符 37"/>
            <p:cNvCxnSpPr>
              <a:stCxn id="40" idx="1"/>
            </p:cNvCxnSpPr>
            <p:nvPr/>
          </p:nvCxnSpPr>
          <p:spPr>
            <a:xfrm rot="10800000" flipV="1">
              <a:off x="2855261" y="4465129"/>
              <a:ext cx="339191" cy="332528"/>
            </a:xfrm>
            <a:prstGeom prst="curvedConnector3">
              <a:avLst>
                <a:gd name="adj1" fmla="val 50000"/>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3087060" y="4699384"/>
              <a:ext cx="735735" cy="1965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tx1"/>
                  </a:solidFill>
                  <a:latin typeface="Microsoft YaHei UI" panose="020B0503020204020204" pitchFamily="34" charset="-122"/>
                  <a:ea typeface="Microsoft YaHei UI" panose="020B0503020204020204" pitchFamily="34" charset="-122"/>
                </a:rPr>
                <a:t>…</a:t>
              </a:r>
              <a:endParaRPr lang="zh-CN" altLang="en-US" sz="825" dirty="0">
                <a:solidFill>
                  <a:schemeClr val="tx1"/>
                </a:solidFill>
                <a:latin typeface="Microsoft YaHei UI" panose="020B0503020204020204" pitchFamily="34" charset="-122"/>
                <a:ea typeface="Microsoft YaHei UI" panose="020B0503020204020204" pitchFamily="34" charset="-122"/>
              </a:endParaRPr>
            </a:p>
          </p:txBody>
        </p:sp>
        <p:sp>
          <p:nvSpPr>
            <p:cNvPr id="41" name="文本框 48"/>
            <p:cNvSpPr txBox="1"/>
            <p:nvPr/>
          </p:nvSpPr>
          <p:spPr>
            <a:xfrm>
              <a:off x="2854108" y="4156126"/>
              <a:ext cx="465905" cy="300082"/>
            </a:xfrm>
            <a:prstGeom prst="rect">
              <a:avLst/>
            </a:prstGeom>
            <a:noFill/>
          </p:spPr>
          <p:txBody>
            <a:bodyPr wrap="square" rtlCol="0">
              <a:spAutoFit/>
            </a:bodyPr>
            <a:lstStyle/>
            <a:p>
              <a:r>
                <a:rPr lang="en-US" altLang="zh-CN" sz="675" dirty="0">
                  <a:latin typeface="Microsoft YaHei UI" panose="020B0503020204020204" pitchFamily="34" charset="-122"/>
                  <a:ea typeface="Microsoft YaHei UI" panose="020B0503020204020204" pitchFamily="34" charset="-122"/>
                </a:rPr>
                <a:t>backed</a:t>
              </a:r>
              <a:endParaRPr lang="zh-CN" altLang="en-US" sz="675" dirty="0">
                <a:latin typeface="Microsoft YaHei UI" panose="020B0503020204020204" pitchFamily="34" charset="-122"/>
                <a:ea typeface="Microsoft YaHei UI" panose="020B0503020204020204" pitchFamily="34" charset="-122"/>
              </a:endParaRPr>
            </a:p>
          </p:txBody>
        </p:sp>
        <p:sp>
          <p:nvSpPr>
            <p:cNvPr id="42" name="圆角矩形 49"/>
            <p:cNvSpPr/>
            <p:nvPr/>
          </p:nvSpPr>
          <p:spPr>
            <a:xfrm>
              <a:off x="3975338" y="3350460"/>
              <a:ext cx="756908" cy="1624976"/>
            </a:xfrm>
            <a:prstGeom prst="roundRect">
              <a:avLst>
                <a:gd name="adj" fmla="val 11826"/>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3" name="文本框 50"/>
            <p:cNvSpPr txBox="1"/>
            <p:nvPr/>
          </p:nvSpPr>
          <p:spPr>
            <a:xfrm>
              <a:off x="3980183" y="3382382"/>
              <a:ext cx="756908" cy="369332"/>
            </a:xfrm>
            <a:prstGeom prst="rect">
              <a:avLst/>
            </a:prstGeom>
            <a:noFill/>
          </p:spPr>
          <p:txBody>
            <a:bodyPr wrap="square" rtlCol="0">
              <a:spAutoFit/>
            </a:bodyPr>
            <a:lstStyle/>
            <a:p>
              <a:pPr algn="ctr"/>
              <a:r>
                <a:rPr lang="en-US" altLang="zh-CN" sz="900" dirty="0">
                  <a:latin typeface="Microsoft YaHei UI" panose="020B0503020204020204" pitchFamily="34" charset="-122"/>
                  <a:ea typeface="Microsoft YaHei UI" panose="020B0503020204020204" pitchFamily="34" charset="-122"/>
                </a:rPr>
                <a:t>VM1 </a:t>
              </a:r>
            </a:p>
            <a:p>
              <a:pPr algn="ctr"/>
              <a:r>
                <a:rPr lang="en-US" altLang="zh-CN" sz="900" dirty="0">
                  <a:latin typeface="Microsoft YaHei UI" panose="020B0503020204020204" pitchFamily="34" charset="-122"/>
                  <a:ea typeface="Microsoft YaHei UI" panose="020B0503020204020204" pitchFamily="34" charset="-122"/>
                </a:rPr>
                <a:t>VPM DS</a:t>
              </a:r>
              <a:endParaRPr lang="zh-CN" altLang="en-US" sz="900" dirty="0">
                <a:latin typeface="Microsoft YaHei UI" panose="020B0503020204020204" pitchFamily="34" charset="-122"/>
                <a:ea typeface="Microsoft YaHei UI" panose="020B0503020204020204" pitchFamily="34" charset="-122"/>
              </a:endParaRPr>
            </a:p>
          </p:txBody>
        </p:sp>
        <p:sp>
          <p:nvSpPr>
            <p:cNvPr id="44" name="圆角矩形 51"/>
            <p:cNvSpPr/>
            <p:nvPr/>
          </p:nvSpPr>
          <p:spPr>
            <a:xfrm>
              <a:off x="1200903" y="5037883"/>
              <a:ext cx="562613" cy="357638"/>
            </a:xfrm>
            <a:prstGeom prst="round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 dirty="0">
                  <a:solidFill>
                    <a:schemeClr val="tx1"/>
                  </a:solidFill>
                  <a:latin typeface="Microsoft YaHei UI" panose="020B0503020204020204" pitchFamily="34" charset="-122"/>
                  <a:ea typeface="Microsoft YaHei UI" panose="020B0503020204020204" pitchFamily="34" charset="-122"/>
                </a:rPr>
                <a:t>Reserved</a:t>
              </a:r>
            </a:p>
            <a:p>
              <a:pPr algn="ctr"/>
              <a:r>
                <a:rPr lang="en-US" altLang="zh-CN" sz="600" dirty="0">
                  <a:solidFill>
                    <a:schemeClr val="tx1"/>
                  </a:solidFill>
                  <a:latin typeface="Microsoft YaHei UI" panose="020B0503020204020204" pitchFamily="34" charset="-122"/>
                  <a:ea typeface="Microsoft YaHei UI" panose="020B0503020204020204" pitchFamily="34" charset="-122"/>
                </a:rPr>
                <a:t>for</a:t>
              </a:r>
            </a:p>
            <a:p>
              <a:pPr algn="ctr"/>
              <a:r>
                <a:rPr lang="en-US" altLang="zh-CN" sz="600" dirty="0">
                  <a:solidFill>
                    <a:schemeClr val="tx1"/>
                  </a:solidFill>
                  <a:latin typeface="Microsoft YaHei UI" panose="020B0503020204020204" pitchFamily="34" charset="-122"/>
                  <a:ea typeface="Microsoft YaHei UI" panose="020B0503020204020204" pitchFamily="34" charset="-122"/>
                </a:rPr>
                <a:t>metadata</a:t>
              </a:r>
              <a:endParaRPr lang="zh-CN" altLang="en-US" sz="675" dirty="0">
                <a:solidFill>
                  <a:schemeClr val="tx1"/>
                </a:solidFill>
                <a:latin typeface="Microsoft YaHei UI" panose="020B0503020204020204" pitchFamily="34" charset="-122"/>
                <a:ea typeface="Microsoft YaHei UI" panose="020B0503020204020204" pitchFamily="34" charset="-122"/>
              </a:endParaRPr>
            </a:p>
          </p:txBody>
        </p:sp>
        <p:cxnSp>
          <p:nvCxnSpPr>
            <p:cNvPr id="45" name="曲线连接符 52"/>
            <p:cNvCxnSpPr>
              <a:stCxn id="29" idx="2"/>
            </p:cNvCxnSpPr>
            <p:nvPr/>
          </p:nvCxnSpPr>
          <p:spPr>
            <a:xfrm rot="5400000">
              <a:off x="1065952" y="4527779"/>
              <a:ext cx="926364" cy="93847"/>
            </a:xfrm>
            <a:prstGeom prst="curvedConnector3">
              <a:avLst>
                <a:gd name="adj1" fmla="val 50000"/>
              </a:avLst>
            </a:prstGeom>
            <a:ln w="19050">
              <a:solidFill>
                <a:schemeClr val="bg2">
                  <a:lumMod val="1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曲线连接符 53"/>
            <p:cNvCxnSpPr>
              <a:stCxn id="21" idx="1"/>
            </p:cNvCxnSpPr>
            <p:nvPr/>
          </p:nvCxnSpPr>
          <p:spPr>
            <a:xfrm rot="10800000" flipV="1">
              <a:off x="1843443" y="3904374"/>
              <a:ext cx="360146" cy="1292609"/>
            </a:xfrm>
            <a:prstGeom prst="curvedConnector2">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sp>
          <p:nvSpPr>
            <p:cNvPr id="47" name="文本框 56"/>
            <p:cNvSpPr txBox="1"/>
            <p:nvPr/>
          </p:nvSpPr>
          <p:spPr>
            <a:xfrm>
              <a:off x="654490" y="5133098"/>
              <a:ext cx="582211" cy="184666"/>
            </a:xfrm>
            <a:prstGeom prst="rect">
              <a:avLst/>
            </a:prstGeom>
            <a:solidFill>
              <a:schemeClr val="tx1"/>
            </a:solidFill>
            <a:ln>
              <a:solidFill>
                <a:schemeClr val="bg1"/>
              </a:solidFill>
            </a:ln>
          </p:spPr>
          <p:txBody>
            <a:bodyPr wrap="non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NVM Pool</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48" name="圆角矩形 83"/>
            <p:cNvSpPr/>
            <p:nvPr/>
          </p:nvSpPr>
          <p:spPr>
            <a:xfrm>
              <a:off x="2199734" y="4703835"/>
              <a:ext cx="655526" cy="187642"/>
            </a:xfrm>
            <a:prstGeom prst="roundRect">
              <a:avLst/>
            </a:prstGeom>
            <a:solidFill>
              <a:schemeClr val="tx2">
                <a:lumMod val="40000"/>
                <a:lumOff val="6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tx1"/>
                  </a:solidFill>
                  <a:latin typeface="Microsoft YaHei UI" panose="020B0503020204020204" pitchFamily="34" charset="-122"/>
                  <a:ea typeface="Microsoft YaHei UI" panose="020B0503020204020204" pitchFamily="34" charset="-122"/>
                </a:rPr>
                <a:t>DRAM</a:t>
              </a:r>
              <a:endParaRPr lang="zh-CN" altLang="en-US" sz="900" dirty="0">
                <a:solidFill>
                  <a:schemeClr val="tx1"/>
                </a:solidFill>
                <a:latin typeface="Microsoft YaHei UI" panose="020B0503020204020204" pitchFamily="34" charset="-122"/>
                <a:ea typeface="Microsoft YaHei UI" panose="020B0503020204020204" pitchFamily="34" charset="-122"/>
              </a:endParaRPr>
            </a:p>
          </p:txBody>
        </p:sp>
        <p:sp>
          <p:nvSpPr>
            <p:cNvPr id="49" name="圆角矩形 85"/>
            <p:cNvSpPr/>
            <p:nvPr/>
          </p:nvSpPr>
          <p:spPr>
            <a:xfrm>
              <a:off x="2201773" y="4240815"/>
              <a:ext cx="655526" cy="187642"/>
            </a:xfrm>
            <a:prstGeom prst="roundRect">
              <a:avLst/>
            </a:pr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88" dirty="0">
                <a:solidFill>
                  <a:schemeClr val="tx1"/>
                </a:solidFill>
                <a:latin typeface="Microsoft YaHei UI" panose="020B0503020204020204" pitchFamily="34" charset="-122"/>
                <a:ea typeface="Microsoft YaHei UI" panose="020B0503020204020204" pitchFamily="34" charset="-122"/>
              </a:endParaRPr>
            </a:p>
          </p:txBody>
        </p:sp>
      </p:gr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3042560" y="235472"/>
            <a:ext cx="4501553"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VPM-HV: Architecture</a:t>
            </a:r>
            <a:endParaRPr lang="zh-CN" altLang="en-US" sz="3200" dirty="0" smtClean="0">
              <a:solidFill>
                <a:schemeClr val="bg1"/>
              </a:solidFill>
              <a:latin typeface="Century Gothic" panose="020B0502020202020204" pitchFamily="34" charset="0"/>
            </a:endParaRPr>
          </a:p>
        </p:txBody>
      </p:sp>
      <p:sp>
        <p:nvSpPr>
          <p:cNvPr id="53" name="矩形 52"/>
          <p:cNvSpPr/>
          <p:nvPr/>
        </p:nvSpPr>
        <p:spPr>
          <a:xfrm>
            <a:off x="439975" y="2874514"/>
            <a:ext cx="960519" cy="523220"/>
          </a:xfrm>
          <a:prstGeom prst="rect">
            <a:avLst/>
          </a:prstGeom>
        </p:spPr>
        <p:txBody>
          <a:bodyPr wrap="none">
            <a:spAutoFit/>
          </a:bodyPr>
          <a:lstStyle/>
          <a:p>
            <a:r>
              <a:rPr lang="en-US" altLang="zh-CN" sz="2800" b="1" dirty="0" smtClean="0">
                <a:ln w="38100"/>
                <a:effectLst>
                  <a:reflection blurRad="152400" stA="87000" endPos="35000" dir="5400000" sy="-90000" algn="bl" rotWithShape="0"/>
                </a:effectLst>
                <a:latin typeface="Century Gothic" panose="020B0502020202020204" pitchFamily="34" charset="0"/>
              </a:rPr>
              <a:t>VPM</a:t>
            </a:r>
            <a:endParaRPr lang="zh-CN" altLang="en-US" sz="2400" dirty="0"/>
          </a:p>
        </p:txBody>
      </p:sp>
    </p:spTree>
    <p:extLst>
      <p:ext uri="{BB962C8B-B14F-4D97-AF65-F5344CB8AC3E}">
        <p14:creationId xmlns:p14="http://schemas.microsoft.com/office/powerpoint/2010/main" val="424898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pPr/>
              <a:t>15</a:t>
            </a:fld>
            <a:endParaRPr lang="en-US" dirty="0"/>
          </a:p>
        </p:txBody>
      </p:sp>
      <p:sp>
        <p:nvSpPr>
          <p:cNvPr id="8" name="矩形 7"/>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9" name="文本框 8"/>
          <p:cNvSpPr txBox="1"/>
          <p:nvPr/>
        </p:nvSpPr>
        <p:spPr>
          <a:xfrm>
            <a:off x="2787160" y="255943"/>
            <a:ext cx="5128327"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Design: Two Approaches</a:t>
            </a:r>
            <a:endParaRPr lang="zh-CN" altLang="en-US" sz="3200" dirty="0" smtClean="0">
              <a:solidFill>
                <a:schemeClr val="bg1"/>
              </a:solidFill>
              <a:latin typeface="Century Gothic" panose="020B0502020202020204" pitchFamily="34" charset="0"/>
            </a:endParaRPr>
          </a:p>
        </p:txBody>
      </p:sp>
      <p:sp>
        <p:nvSpPr>
          <p:cNvPr id="10" name="Rectangle 16"/>
          <p:cNvSpPr/>
          <p:nvPr/>
        </p:nvSpPr>
        <p:spPr>
          <a:xfrm>
            <a:off x="0" y="2048470"/>
            <a:ext cx="6019800" cy="52322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smtClean="0">
                <a:solidFill>
                  <a:schemeClr val="bg1"/>
                </a:solidFill>
                <a:latin typeface="+mj-lt"/>
                <a:cs typeface="Helvetica" panose="020B0604020202020204" pitchFamily="34" charset="0"/>
              </a:rPr>
              <a:t>Full Virtualization</a:t>
            </a:r>
            <a:endParaRPr lang="zh-CN" altLang="en-US" sz="2800" dirty="0" smtClean="0">
              <a:solidFill>
                <a:schemeClr val="bg1"/>
              </a:solidFill>
              <a:latin typeface="+mj-lt"/>
              <a:cs typeface="Helvetica" panose="020B0604020202020204" pitchFamily="34" charset="0"/>
            </a:endParaRPr>
          </a:p>
        </p:txBody>
      </p:sp>
      <p:sp>
        <p:nvSpPr>
          <p:cNvPr id="11" name="Rectangle 16"/>
          <p:cNvSpPr/>
          <p:nvPr/>
        </p:nvSpPr>
        <p:spPr>
          <a:xfrm>
            <a:off x="0" y="2571690"/>
            <a:ext cx="6019800" cy="400110"/>
          </a:xfrm>
          <a:prstGeom prst="rect">
            <a:avLst/>
          </a:prstGeom>
          <a:noFill/>
          <a:ln w="31750" cap="rnd" cmpd="dbl">
            <a:noFill/>
          </a:ln>
        </p:spPr>
        <p:txBody>
          <a:bodyPr wrap="square">
            <a:spAutoFit/>
          </a:bodyPr>
          <a:lstStyle/>
          <a:p>
            <a:pPr indent="-415925" algn="r">
              <a:buClr>
                <a:srgbClr val="FF0066"/>
              </a:buClr>
            </a:pPr>
            <a:r>
              <a:rPr lang="en-US" altLang="zh-CN" sz="2000" dirty="0" smtClean="0">
                <a:latin typeface="Helvetica" panose="020B0604020202020204" pitchFamily="34" charset="0"/>
                <a:cs typeface="Helvetica" panose="020B0604020202020204" pitchFamily="34" charset="0"/>
              </a:rPr>
              <a:t>Retain Transparency to guest VMs.</a:t>
            </a:r>
            <a:endParaRPr lang="zh-CN" altLang="en-US" sz="2000" dirty="0" smtClean="0">
              <a:latin typeface="Helvetica" panose="020B0604020202020204" pitchFamily="34" charset="0"/>
              <a:cs typeface="Helvetica" panose="020B0604020202020204" pitchFamily="34" charset="0"/>
            </a:endParaRPr>
          </a:p>
        </p:txBody>
      </p:sp>
      <p:sp>
        <p:nvSpPr>
          <p:cNvPr id="12" name="Rectangle 16"/>
          <p:cNvSpPr/>
          <p:nvPr/>
        </p:nvSpPr>
        <p:spPr>
          <a:xfrm>
            <a:off x="0" y="3501899"/>
            <a:ext cx="6019800" cy="52322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smtClean="0">
                <a:solidFill>
                  <a:schemeClr val="bg1"/>
                </a:solidFill>
                <a:latin typeface="+mj-lt"/>
                <a:cs typeface="Helvetica" panose="020B0604020202020204" pitchFamily="34" charset="0"/>
              </a:rPr>
              <a:t>Para-Virtualization</a:t>
            </a:r>
            <a:endParaRPr lang="zh-CN" altLang="en-US" sz="2800" dirty="0" smtClean="0">
              <a:solidFill>
                <a:schemeClr val="bg1"/>
              </a:solidFill>
              <a:latin typeface="+mj-lt"/>
              <a:cs typeface="Helvetica" panose="020B0604020202020204" pitchFamily="34" charset="0"/>
            </a:endParaRPr>
          </a:p>
        </p:txBody>
      </p:sp>
      <p:sp>
        <p:nvSpPr>
          <p:cNvPr id="14" name="Rectangle 16"/>
          <p:cNvSpPr/>
          <p:nvPr/>
        </p:nvSpPr>
        <p:spPr>
          <a:xfrm>
            <a:off x="0" y="4041294"/>
            <a:ext cx="6019800" cy="400110"/>
          </a:xfrm>
          <a:prstGeom prst="rect">
            <a:avLst/>
          </a:prstGeom>
          <a:noFill/>
          <a:ln w="31750" cap="rnd" cmpd="dbl">
            <a:noFill/>
          </a:ln>
        </p:spPr>
        <p:txBody>
          <a:bodyPr wrap="square">
            <a:spAutoFit/>
          </a:bodyPr>
          <a:lstStyle/>
          <a:p>
            <a:pPr indent="-415925" algn="r">
              <a:buClr>
                <a:srgbClr val="FF0066"/>
              </a:buClr>
            </a:pPr>
            <a:r>
              <a:rPr lang="en-US" altLang="zh-CN" sz="2000" dirty="0" smtClean="0">
                <a:latin typeface="Helvetica" panose="020B0604020202020204" pitchFamily="34" charset="0"/>
                <a:cs typeface="Helvetica" panose="020B0604020202020204" pitchFamily="34" charset="0"/>
              </a:rPr>
              <a:t>Enable guest VMs to provide hints to hypervisor</a:t>
            </a:r>
            <a:endParaRPr lang="zh-CN" altLang="en-US" sz="2000" dirty="0" smtClean="0">
              <a:latin typeface="Helvetica" panose="020B0604020202020204" pitchFamily="34" charset="0"/>
              <a:cs typeface="Helvetica" panose="020B0604020202020204" pitchFamily="34" charset="0"/>
            </a:endParaRPr>
          </a:p>
        </p:txBody>
      </p:sp>
      <p:sp>
        <p:nvSpPr>
          <p:cNvPr id="15" name="Rectangle 16"/>
          <p:cNvSpPr/>
          <p:nvPr/>
        </p:nvSpPr>
        <p:spPr>
          <a:xfrm>
            <a:off x="2672860" y="4343400"/>
            <a:ext cx="3346940" cy="400110"/>
          </a:xfrm>
          <a:prstGeom prst="rect">
            <a:avLst/>
          </a:prstGeom>
          <a:noFill/>
          <a:ln w="31750" cap="rnd" cmpd="dbl">
            <a:noFill/>
          </a:ln>
        </p:spPr>
        <p:txBody>
          <a:bodyPr wrap="square">
            <a:spAutoFit/>
          </a:bodyPr>
          <a:lstStyle/>
          <a:p>
            <a:pPr indent="-415925" algn="r">
              <a:buClr>
                <a:srgbClr val="FF0066"/>
              </a:buClr>
            </a:pPr>
            <a:r>
              <a:rPr lang="en-US" altLang="zh-CN" sz="2000" dirty="0">
                <a:latin typeface="Helvetica" panose="020B0604020202020204" pitchFamily="34" charset="0"/>
                <a:cs typeface="Helvetica" panose="020B0604020202020204" pitchFamily="34" charset="0"/>
              </a:rPr>
              <a:t>t</a:t>
            </a:r>
            <a:r>
              <a:rPr lang="en-US" altLang="zh-CN" sz="2000" dirty="0" smtClean="0">
                <a:latin typeface="Helvetica" panose="020B0604020202020204" pitchFamily="34" charset="0"/>
                <a:cs typeface="Helvetica" panose="020B0604020202020204" pitchFamily="34" charset="0"/>
              </a:rPr>
              <a:t>o improve performance.</a:t>
            </a:r>
            <a:endParaRPr lang="zh-CN" altLang="en-US" sz="2000" dirty="0" smtClean="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6849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xit" presetSubtype="4" fill="hold" grpId="0" nodeType="clickEffect">
                                  <p:stCondLst>
                                    <p:cond delay="0"/>
                                  </p:stCondLst>
                                  <p:childTnLst>
                                    <p:animEffect transition="out" filter="wipe(down)">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par>
                                <p:cTn id="19" presetID="22" presetClass="exit" presetSubtype="2" fill="hold" grpId="0" nodeType="withEffect">
                                  <p:stCondLst>
                                    <p:cond delay="0"/>
                                  </p:stCondLst>
                                  <p:childTnLst>
                                    <p:animEffect transition="out" filter="wipe(right)">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16</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759663" y="235472"/>
            <a:ext cx="4905510"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VPM-PV: Four Interfaces</a:t>
            </a:r>
            <a:endParaRPr lang="zh-CN" altLang="en-US" sz="3200" dirty="0">
              <a:solidFill>
                <a:schemeClr val="bg1"/>
              </a:solidFill>
              <a:latin typeface="Century Gothic" panose="020B0502020202020204" pitchFamily="34" charset="0"/>
            </a:endParaRPr>
          </a:p>
        </p:txBody>
      </p:sp>
      <p:sp>
        <p:nvSpPr>
          <p:cNvPr id="33" name="Rectangle 16"/>
          <p:cNvSpPr/>
          <p:nvPr/>
        </p:nvSpPr>
        <p:spPr>
          <a:xfrm>
            <a:off x="0" y="1524000"/>
            <a:ext cx="3733800" cy="53340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err="1">
                <a:solidFill>
                  <a:schemeClr val="bg1"/>
                </a:solidFill>
                <a:latin typeface="+mj-lt"/>
                <a:cs typeface="Helvetica" panose="020B0604020202020204" pitchFamily="34" charset="0"/>
              </a:rPr>
              <a:t>vpm_protect</a:t>
            </a:r>
            <a:r>
              <a:rPr lang="en-US" altLang="zh-CN" sz="2800" dirty="0">
                <a:solidFill>
                  <a:schemeClr val="bg1"/>
                </a:solidFill>
                <a:latin typeface="+mj-lt"/>
                <a:cs typeface="Helvetica" panose="020B0604020202020204" pitchFamily="34" charset="0"/>
              </a:rPr>
              <a:t>(page)</a:t>
            </a:r>
          </a:p>
        </p:txBody>
      </p:sp>
      <p:sp>
        <p:nvSpPr>
          <p:cNvPr id="34" name="Rectangle 16"/>
          <p:cNvSpPr/>
          <p:nvPr/>
        </p:nvSpPr>
        <p:spPr>
          <a:xfrm>
            <a:off x="0" y="2376364"/>
            <a:ext cx="3733800" cy="53340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err="1" smtClean="0">
                <a:solidFill>
                  <a:schemeClr val="bg1"/>
                </a:solidFill>
                <a:latin typeface="+mj-lt"/>
                <a:cs typeface="Helvetica" panose="020B0604020202020204" pitchFamily="34" charset="0"/>
              </a:rPr>
              <a:t>vpm_unprotect</a:t>
            </a:r>
            <a:r>
              <a:rPr lang="en-US" altLang="zh-CN" sz="2800" dirty="0" smtClean="0">
                <a:solidFill>
                  <a:schemeClr val="bg1"/>
                </a:solidFill>
                <a:latin typeface="+mj-lt"/>
                <a:cs typeface="Helvetica" panose="020B0604020202020204" pitchFamily="34" charset="0"/>
              </a:rPr>
              <a:t>(page</a:t>
            </a:r>
            <a:r>
              <a:rPr lang="en-US" altLang="zh-CN" sz="2800" dirty="0">
                <a:solidFill>
                  <a:schemeClr val="bg1"/>
                </a:solidFill>
                <a:latin typeface="+mj-lt"/>
                <a:cs typeface="Helvetica" panose="020B0604020202020204" pitchFamily="34" charset="0"/>
              </a:rPr>
              <a:t>)</a:t>
            </a:r>
          </a:p>
        </p:txBody>
      </p:sp>
      <p:sp>
        <p:nvSpPr>
          <p:cNvPr id="35" name="Rectangle 16"/>
          <p:cNvSpPr/>
          <p:nvPr/>
        </p:nvSpPr>
        <p:spPr>
          <a:xfrm>
            <a:off x="0" y="3869262"/>
            <a:ext cx="3733800" cy="53340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err="1" smtClean="0">
                <a:solidFill>
                  <a:schemeClr val="bg1"/>
                </a:solidFill>
                <a:latin typeface="+mj-lt"/>
                <a:cs typeface="Helvetica" panose="020B0604020202020204" pitchFamily="34" charset="0"/>
              </a:rPr>
              <a:t>vpm_persist</a:t>
            </a:r>
            <a:r>
              <a:rPr lang="en-US" altLang="zh-CN" sz="2800" dirty="0" smtClean="0">
                <a:solidFill>
                  <a:schemeClr val="bg1"/>
                </a:solidFill>
                <a:latin typeface="+mj-lt"/>
                <a:cs typeface="Helvetica" panose="020B0604020202020204" pitchFamily="34" charset="0"/>
              </a:rPr>
              <a:t>(range)</a:t>
            </a:r>
            <a:endParaRPr lang="en-US" altLang="zh-CN" sz="2800" dirty="0">
              <a:solidFill>
                <a:schemeClr val="bg1"/>
              </a:solidFill>
              <a:latin typeface="+mj-lt"/>
              <a:cs typeface="Helvetica" panose="020B0604020202020204" pitchFamily="34" charset="0"/>
            </a:endParaRPr>
          </a:p>
        </p:txBody>
      </p:sp>
      <p:sp>
        <p:nvSpPr>
          <p:cNvPr id="36" name="Rectangle 16"/>
          <p:cNvSpPr/>
          <p:nvPr/>
        </p:nvSpPr>
        <p:spPr>
          <a:xfrm>
            <a:off x="0" y="5335396"/>
            <a:ext cx="3733800" cy="533400"/>
          </a:xfrm>
          <a:prstGeom prst="rect">
            <a:avLst/>
          </a:prstGeom>
          <a:solidFill>
            <a:srgbClr val="00B0F0"/>
          </a:solidFill>
          <a:ln w="31750" cap="rnd" cmpd="dbl">
            <a:noFill/>
          </a:ln>
        </p:spPr>
        <p:txBody>
          <a:bodyPr wrap="square">
            <a:spAutoFit/>
          </a:bodyPr>
          <a:lstStyle/>
          <a:p>
            <a:pPr indent="-415925" algn="r">
              <a:buClr>
                <a:srgbClr val="FF0066"/>
              </a:buClr>
            </a:pPr>
            <a:r>
              <a:rPr lang="en-US" altLang="zh-CN" sz="2800" dirty="0" err="1" smtClean="0">
                <a:solidFill>
                  <a:schemeClr val="bg1"/>
                </a:solidFill>
                <a:latin typeface="+mj-lt"/>
                <a:cs typeface="Helvetica" panose="020B0604020202020204" pitchFamily="34" charset="0"/>
              </a:rPr>
              <a:t>vpm_pcommit</a:t>
            </a:r>
            <a:r>
              <a:rPr lang="en-US" altLang="zh-CN" sz="2800" dirty="0" smtClean="0">
                <a:solidFill>
                  <a:schemeClr val="bg1"/>
                </a:solidFill>
                <a:latin typeface="+mj-lt"/>
                <a:cs typeface="Helvetica" panose="020B0604020202020204" pitchFamily="34" charset="0"/>
              </a:rPr>
              <a:t>(void)</a:t>
            </a:r>
            <a:endParaRPr lang="en-US" altLang="zh-CN" sz="2800" dirty="0">
              <a:solidFill>
                <a:schemeClr val="bg1"/>
              </a:solidFill>
              <a:latin typeface="+mj-lt"/>
              <a:cs typeface="Helvetica" panose="020B0604020202020204" pitchFamily="34" charset="0"/>
            </a:endParaRPr>
          </a:p>
        </p:txBody>
      </p:sp>
      <p:sp>
        <p:nvSpPr>
          <p:cNvPr id="9" name="Rectangle 16"/>
          <p:cNvSpPr/>
          <p:nvPr/>
        </p:nvSpPr>
        <p:spPr>
          <a:xfrm>
            <a:off x="4737310" y="1712893"/>
            <a:ext cx="4406690" cy="954107"/>
          </a:xfrm>
          <a:prstGeom prst="rect">
            <a:avLst/>
          </a:prstGeom>
          <a:solidFill>
            <a:srgbClr val="01B150"/>
          </a:solidFill>
          <a:ln w="31750" cap="rnd" cmpd="dbl">
            <a:noFill/>
          </a:ln>
        </p:spPr>
        <p:txBody>
          <a:bodyPr wrap="square">
            <a:spAutoFit/>
          </a:bodyPr>
          <a:lstStyle/>
          <a:p>
            <a:pPr indent="-415925">
              <a:buClr>
                <a:srgbClr val="FF0066"/>
              </a:buClr>
            </a:pPr>
            <a:r>
              <a:rPr lang="en-US" altLang="zh-CN" sz="2800" dirty="0">
                <a:solidFill>
                  <a:schemeClr val="bg1"/>
                </a:solidFill>
                <a:latin typeface="+mj-lt"/>
                <a:cs typeface="Helvetica" panose="020B0604020202020204" pitchFamily="34" charset="0"/>
              </a:rPr>
              <a:t>Claim that a page is </a:t>
            </a:r>
            <a:endParaRPr lang="en-US" altLang="zh-CN" sz="2800" dirty="0" smtClean="0">
              <a:solidFill>
                <a:schemeClr val="bg1"/>
              </a:solidFill>
              <a:latin typeface="+mj-lt"/>
              <a:cs typeface="Helvetica" panose="020B0604020202020204" pitchFamily="34" charset="0"/>
            </a:endParaRPr>
          </a:p>
          <a:p>
            <a:pPr indent="-415925">
              <a:buClr>
                <a:srgbClr val="FF0066"/>
              </a:buClr>
            </a:pPr>
            <a:r>
              <a:rPr lang="en-US" altLang="zh-CN" sz="2800" dirty="0" smtClean="0">
                <a:solidFill>
                  <a:schemeClr val="bg1"/>
                </a:solidFill>
                <a:latin typeface="+mj-lt"/>
                <a:cs typeface="Helvetica" panose="020B0604020202020204" pitchFamily="34" charset="0"/>
              </a:rPr>
              <a:t>being </a:t>
            </a:r>
            <a:r>
              <a:rPr lang="en-US" altLang="zh-CN" sz="2800" dirty="0">
                <a:solidFill>
                  <a:schemeClr val="bg1"/>
                </a:solidFill>
                <a:latin typeface="+mj-lt"/>
                <a:cs typeface="Helvetica" panose="020B0604020202020204" pitchFamily="34" charset="0"/>
              </a:rPr>
              <a:t>modified by guest.</a:t>
            </a:r>
          </a:p>
        </p:txBody>
      </p:sp>
      <p:sp>
        <p:nvSpPr>
          <p:cNvPr id="12" name="Rectangle 16"/>
          <p:cNvSpPr/>
          <p:nvPr/>
        </p:nvSpPr>
        <p:spPr>
          <a:xfrm>
            <a:off x="4737310" y="3682421"/>
            <a:ext cx="4406690" cy="954107"/>
          </a:xfrm>
          <a:prstGeom prst="rect">
            <a:avLst/>
          </a:prstGeom>
          <a:solidFill>
            <a:srgbClr val="01B150"/>
          </a:solidFill>
          <a:ln w="31750" cap="rnd" cmpd="dbl">
            <a:noFill/>
          </a:ln>
        </p:spPr>
        <p:txBody>
          <a:bodyPr wrap="square">
            <a:spAutoFit/>
          </a:bodyPr>
          <a:lstStyle/>
          <a:p>
            <a:pPr indent="-415925">
              <a:buClr>
                <a:srgbClr val="FF0066"/>
              </a:buClr>
            </a:pPr>
            <a:r>
              <a:rPr lang="en-US" altLang="zh-CN" sz="2800" dirty="0">
                <a:solidFill>
                  <a:schemeClr val="bg1"/>
                </a:solidFill>
                <a:cs typeface="Helvetica" panose="020B0604020202020204" pitchFamily="34" charset="0"/>
              </a:rPr>
              <a:t>Claim that some pages </a:t>
            </a:r>
            <a:r>
              <a:rPr lang="en-US" altLang="zh-CN" sz="2800" dirty="0" smtClean="0">
                <a:solidFill>
                  <a:schemeClr val="bg1"/>
                </a:solidFill>
                <a:cs typeface="Helvetica" panose="020B0604020202020204" pitchFamily="34" charset="0"/>
              </a:rPr>
              <a:t>should be persisted.</a:t>
            </a:r>
            <a:endParaRPr lang="en-US" altLang="zh-CN" sz="2800" dirty="0">
              <a:solidFill>
                <a:schemeClr val="bg1"/>
              </a:solidFill>
              <a:cs typeface="Helvetica" panose="020B0604020202020204" pitchFamily="34" charset="0"/>
            </a:endParaRPr>
          </a:p>
        </p:txBody>
      </p:sp>
      <p:sp>
        <p:nvSpPr>
          <p:cNvPr id="13" name="Rectangle 16"/>
          <p:cNvSpPr/>
          <p:nvPr/>
        </p:nvSpPr>
        <p:spPr>
          <a:xfrm>
            <a:off x="4737310" y="5218093"/>
            <a:ext cx="4406690" cy="954107"/>
          </a:xfrm>
          <a:prstGeom prst="rect">
            <a:avLst/>
          </a:prstGeom>
          <a:solidFill>
            <a:srgbClr val="01B150"/>
          </a:solidFill>
          <a:ln w="31750" cap="rnd" cmpd="dbl">
            <a:noFill/>
          </a:ln>
        </p:spPr>
        <p:txBody>
          <a:bodyPr wrap="square">
            <a:spAutoFit/>
          </a:bodyPr>
          <a:lstStyle/>
          <a:p>
            <a:pPr indent="-415925">
              <a:buClr>
                <a:srgbClr val="FF0066"/>
              </a:buClr>
            </a:pPr>
            <a:r>
              <a:rPr lang="en-US" altLang="zh-CN" sz="2800" dirty="0">
                <a:solidFill>
                  <a:schemeClr val="bg1"/>
                </a:solidFill>
                <a:cs typeface="Helvetica" panose="020B0604020202020204" pitchFamily="34" charset="0"/>
              </a:rPr>
              <a:t>Wait until all persist requests have been </a:t>
            </a:r>
            <a:r>
              <a:rPr lang="en-US" altLang="zh-CN" sz="2800" dirty="0" smtClean="0">
                <a:solidFill>
                  <a:schemeClr val="bg1"/>
                </a:solidFill>
                <a:cs typeface="Helvetica" panose="020B0604020202020204" pitchFamily="34" charset="0"/>
              </a:rPr>
              <a:t>done.</a:t>
            </a:r>
            <a:endParaRPr lang="en-US" altLang="zh-CN" sz="2800" dirty="0">
              <a:solidFill>
                <a:schemeClr val="bg1"/>
              </a:solidFill>
              <a:cs typeface="Helvetica" panose="020B0604020202020204" pitchFamily="34" charset="0"/>
            </a:endParaRPr>
          </a:p>
        </p:txBody>
      </p:sp>
    </p:spTree>
    <p:extLst>
      <p:ext uri="{BB962C8B-B14F-4D97-AF65-F5344CB8AC3E}">
        <p14:creationId xmlns:p14="http://schemas.microsoft.com/office/powerpoint/2010/main" val="442102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righ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9"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圆角矩形 42"/>
          <p:cNvSpPr/>
          <p:nvPr/>
        </p:nvSpPr>
        <p:spPr>
          <a:xfrm>
            <a:off x="283708" y="5731129"/>
            <a:ext cx="1249867" cy="628650"/>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4" name="圆角矩形 73"/>
          <p:cNvSpPr/>
          <p:nvPr/>
        </p:nvSpPr>
        <p:spPr>
          <a:xfrm>
            <a:off x="3276600" y="5825330"/>
            <a:ext cx="1225290" cy="630314"/>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17</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53" name="矩形 52"/>
          <p:cNvSpPr/>
          <p:nvPr/>
        </p:nvSpPr>
        <p:spPr>
          <a:xfrm>
            <a:off x="38101" y="4121326"/>
            <a:ext cx="4838700" cy="1039056"/>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95993" y="4007026"/>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1295400" y="3835576"/>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498156" y="3762957"/>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圆角矩形 65"/>
          <p:cNvSpPr/>
          <p:nvPr/>
        </p:nvSpPr>
        <p:spPr>
          <a:xfrm>
            <a:off x="1371600" y="4165776"/>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2423071" y="4168913"/>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2956469" y="4165775"/>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3425732" y="4157807"/>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3953510" y="415479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1774563" y="5676017"/>
            <a:ext cx="1161440" cy="69128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269373" y="563622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1757846" y="5595081"/>
            <a:ext cx="632030" cy="18485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3259248" y="5731129"/>
            <a:ext cx="702776" cy="239937"/>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5400000">
            <a:off x="952677" y="5220662"/>
            <a:ext cx="765922" cy="529124"/>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1031373" y="5825330"/>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5400000">
            <a:off x="2243847" y="5414962"/>
            <a:ext cx="717386" cy="9826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曲线连接符 2"/>
          <p:cNvCxnSpPr>
            <a:stCxn id="8" idx="2"/>
            <a:endCxn id="70" idx="0"/>
          </p:cNvCxnSpPr>
          <p:nvPr/>
        </p:nvCxnSpPr>
        <p:spPr>
          <a:xfrm rot="5400000">
            <a:off x="3457508" y="2955052"/>
            <a:ext cx="1399580" cy="1005931"/>
          </a:xfrm>
          <a:prstGeom prst="curvedConnector3">
            <a:avLst>
              <a:gd name="adj1" fmla="val 50000"/>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86203">
            <a:off x="4334846" y="1889971"/>
            <a:ext cx="824721" cy="876962"/>
          </a:xfrm>
          <a:prstGeom prst="rect">
            <a:avLst/>
          </a:prstGeom>
        </p:spPr>
      </p:pic>
      <p:sp>
        <p:nvSpPr>
          <p:cNvPr id="37" name="Rectangle 16"/>
          <p:cNvSpPr/>
          <p:nvPr/>
        </p:nvSpPr>
        <p:spPr>
          <a:xfrm>
            <a:off x="1278" y="1158958"/>
            <a:ext cx="3199122"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wanted.</a:t>
            </a:r>
            <a:endParaRPr lang="zh-CN" altLang="en-US" sz="2000" dirty="0" smtClean="0">
              <a:solidFill>
                <a:schemeClr val="bg1"/>
              </a:solidFill>
              <a:latin typeface="+mj-lt"/>
              <a:cs typeface="Helvetica" panose="020B0604020202020204" pitchFamily="34" charset="0"/>
            </a:endParaRPr>
          </a:p>
        </p:txBody>
      </p:sp>
      <p:cxnSp>
        <p:nvCxnSpPr>
          <p:cNvPr id="42" name="曲线连接符 41"/>
          <p:cNvCxnSpPr>
            <a:stCxn id="8" idx="2"/>
          </p:cNvCxnSpPr>
          <p:nvPr/>
        </p:nvCxnSpPr>
        <p:spPr>
          <a:xfrm rot="5400000">
            <a:off x="3455915" y="2963269"/>
            <a:ext cx="1409390" cy="999307"/>
          </a:xfrm>
          <a:prstGeom prst="curvedConnector3">
            <a:avLst>
              <a:gd name="adj1" fmla="val 50000"/>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Rectangle 16"/>
          <p:cNvSpPr/>
          <p:nvPr/>
        </p:nvSpPr>
        <p:spPr>
          <a:xfrm>
            <a:off x="0" y="2590800"/>
            <a:ext cx="2903898"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handled.</a:t>
            </a:r>
            <a:endParaRPr lang="zh-CN" altLang="en-US" sz="2000" dirty="0" smtClean="0">
              <a:solidFill>
                <a:schemeClr val="bg1"/>
              </a:solidFill>
              <a:latin typeface="+mj-lt"/>
              <a:cs typeface="Helvetica" panose="020B0604020202020204" pitchFamily="34" charset="0"/>
            </a:endParaRPr>
          </a:p>
        </p:txBody>
      </p:sp>
      <p:sp>
        <p:nvSpPr>
          <p:cNvPr id="39" name="圆角矩形 69"/>
          <p:cNvSpPr/>
          <p:nvPr/>
        </p:nvSpPr>
        <p:spPr>
          <a:xfrm>
            <a:off x="3432452" y="4171013"/>
            <a:ext cx="457199" cy="936487"/>
          </a:xfrm>
          <a:prstGeom prst="roundRect">
            <a:avLst/>
          </a:prstGeom>
          <a:pattFill prst="wdDnDiag">
            <a:fgClr>
              <a:schemeClr val="tx2">
                <a:lumMod val="40000"/>
                <a:lumOff val="60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5400000">
            <a:off x="2835475" y="5003929"/>
            <a:ext cx="728492" cy="90922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1903906" y="4165775"/>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34" name="曲线连接符 33"/>
          <p:cNvCxnSpPr>
            <a:stCxn id="33" idx="2"/>
            <a:endCxn id="94" idx="2"/>
          </p:cNvCxnSpPr>
          <p:nvPr/>
        </p:nvCxnSpPr>
        <p:spPr>
          <a:xfrm rot="16200000" flipH="1">
            <a:off x="1911113" y="5323654"/>
            <a:ext cx="823985" cy="381199"/>
          </a:xfrm>
          <a:prstGeom prst="curvedConnector2">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2513705" y="577993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8743" y="4301855"/>
            <a:ext cx="374310" cy="374310"/>
          </a:xfrm>
          <a:prstGeom prst="rect">
            <a:avLst/>
          </a:prstGeom>
        </p:spPr>
      </p:pic>
      <p:sp>
        <p:nvSpPr>
          <p:cNvPr id="48" name="Rectangle 16"/>
          <p:cNvSpPr/>
          <p:nvPr/>
        </p:nvSpPr>
        <p:spPr>
          <a:xfrm>
            <a:off x="-1991" y="2114490"/>
            <a:ext cx="3884922"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Write request is issued over DRAM.</a:t>
            </a:r>
            <a:endParaRPr lang="zh-CN" altLang="en-US" sz="2000" dirty="0" smtClean="0">
              <a:solidFill>
                <a:schemeClr val="bg1"/>
              </a:solidFill>
              <a:latin typeface="+mj-lt"/>
              <a:cs typeface="Helvetica" panose="020B0604020202020204" pitchFamily="34" charset="0"/>
            </a:endParaRPr>
          </a:p>
        </p:txBody>
      </p:sp>
      <p:sp>
        <p:nvSpPr>
          <p:cNvPr id="49" name="Rectangle 16"/>
          <p:cNvSpPr/>
          <p:nvPr/>
        </p:nvSpPr>
        <p:spPr>
          <a:xfrm>
            <a:off x="1279" y="1657290"/>
            <a:ext cx="182752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Lock page</a:t>
            </a:r>
            <a:endParaRPr lang="zh-CN" altLang="en-US" sz="2000" dirty="0" smtClean="0">
              <a:solidFill>
                <a:schemeClr val="bg1"/>
              </a:solidFill>
              <a:latin typeface="+mj-lt"/>
              <a:cs typeface="Helvetica" panose="020B0604020202020204" pitchFamily="34" charset="0"/>
            </a:endParaRPr>
          </a:p>
        </p:txBody>
      </p:sp>
      <p:sp>
        <p:nvSpPr>
          <p:cNvPr id="50" name="Rectangle 16"/>
          <p:cNvSpPr/>
          <p:nvPr/>
        </p:nvSpPr>
        <p:spPr>
          <a:xfrm>
            <a:off x="-1991" y="3082270"/>
            <a:ext cx="183079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latin typeface="+mj-lt"/>
                <a:cs typeface="Helvetica" panose="020B0604020202020204" pitchFamily="34" charset="0"/>
              </a:rPr>
              <a:t>Unlock page</a:t>
            </a:r>
            <a:endParaRPr lang="zh-CN" altLang="en-US" sz="2000" dirty="0" smtClean="0">
              <a:solidFill>
                <a:schemeClr val="bg1"/>
              </a:solidFill>
              <a:latin typeface="+mj-lt"/>
              <a:cs typeface="Helvetica" panose="020B0604020202020204" pitchFamily="34" charset="0"/>
            </a:endParaRPr>
          </a:p>
        </p:txBody>
      </p:sp>
    </p:spTree>
    <p:extLst>
      <p:ext uri="{BB962C8B-B14F-4D97-AF65-F5344CB8AC3E}">
        <p14:creationId xmlns:p14="http://schemas.microsoft.com/office/powerpoint/2010/main" val="1433039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left)">
                                      <p:cBhvr>
                                        <p:cTn id="16" dur="500"/>
                                        <p:tgtEl>
                                          <p:spTgt spid="49"/>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400"/>
                                        <p:tgtEl>
                                          <p:spTgt spid="13"/>
                                        </p:tgtEl>
                                      </p:cBhvr>
                                    </p:animEffect>
                                    <p:anim calcmode="lin" valueType="num">
                                      <p:cBhvr>
                                        <p:cTn id="21" dur="400" fill="hold"/>
                                        <p:tgtEl>
                                          <p:spTgt spid="13"/>
                                        </p:tgtEl>
                                        <p:attrNameLst>
                                          <p:attrName>ppt_x</p:attrName>
                                        </p:attrNameLst>
                                      </p:cBhvr>
                                      <p:tavLst>
                                        <p:tav tm="0">
                                          <p:val>
                                            <p:strVal val="#ppt_x"/>
                                          </p:val>
                                        </p:tav>
                                        <p:tav tm="100000">
                                          <p:val>
                                            <p:strVal val="#ppt_x"/>
                                          </p:val>
                                        </p:tav>
                                      </p:tavLst>
                                    </p:anim>
                                    <p:anim calcmode="lin" valueType="num">
                                      <p:cBhvr>
                                        <p:cTn id="22" dur="4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1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mph" presetSubtype="0" fill="hold" nodeType="clickEffect">
                                  <p:stCondLst>
                                    <p:cond delay="0"/>
                                  </p:stCondLst>
                                  <p:childTnLst>
                                    <p:animEffect transition="out" filter="fade">
                                      <p:cBhvr>
                                        <p:cTn id="35" dur="500" tmFilter="0, 0; .2, .5; .8, .5; 1, 0"/>
                                        <p:tgtEl>
                                          <p:spTgt spid="95"/>
                                        </p:tgtEl>
                                      </p:cBhvr>
                                    </p:animEffect>
                                    <p:animScale>
                                      <p:cBhvr>
                                        <p:cTn id="36" dur="250" autoRev="1" fill="hold"/>
                                        <p:tgtEl>
                                          <p:spTgt spid="95"/>
                                        </p:tgtEl>
                                      </p:cBhvr>
                                      <p:by x="105000" y="105000"/>
                                    </p:animScale>
                                  </p:childTnLst>
                                </p:cTn>
                              </p:par>
                              <p:par>
                                <p:cTn id="37" presetID="26" presetClass="emph" presetSubtype="0" fill="hold" grpId="0" nodeType="withEffect">
                                  <p:stCondLst>
                                    <p:cond delay="0"/>
                                  </p:stCondLst>
                                  <p:childTnLst>
                                    <p:animEffect transition="out" filter="fade">
                                      <p:cBhvr>
                                        <p:cTn id="38" dur="500" tmFilter="0, 0; .2, .5; .8, .5; 1, 0"/>
                                        <p:tgtEl>
                                          <p:spTgt spid="70"/>
                                        </p:tgtEl>
                                      </p:cBhvr>
                                    </p:animEffect>
                                    <p:animScale>
                                      <p:cBhvr>
                                        <p:cTn id="39" dur="250" autoRev="1" fill="hold"/>
                                        <p:tgtEl>
                                          <p:spTgt spid="70"/>
                                        </p:tgtEl>
                                      </p:cBhvr>
                                      <p:by x="105000" y="105000"/>
                                    </p:animScale>
                                  </p:childTnLst>
                                </p:cTn>
                              </p:par>
                              <p:par>
                                <p:cTn id="40" presetID="5" presetClass="entr" presetSubtype="10" fill="hold" grpId="1"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checkerboard(across)">
                                      <p:cBhvr>
                                        <p:cTn id="42" dur="5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 presetClass="exit" presetSubtype="4" fill="hold" nodeType="withEffect">
                                  <p:stCondLst>
                                    <p:cond delay="0"/>
                                  </p:stCondLst>
                                  <p:childTnLst>
                                    <p:anim calcmode="lin" valueType="num">
                                      <p:cBhvr additive="base">
                                        <p:cTn id="58" dur="500"/>
                                        <p:tgtEl>
                                          <p:spTgt spid="13"/>
                                        </p:tgtEl>
                                        <p:attrNameLst>
                                          <p:attrName>ppt_x</p:attrName>
                                        </p:attrNameLst>
                                      </p:cBhvr>
                                      <p:tavLst>
                                        <p:tav tm="0">
                                          <p:val>
                                            <p:strVal val="ppt_x"/>
                                          </p:val>
                                        </p:tav>
                                        <p:tav tm="100000">
                                          <p:val>
                                            <p:strVal val="ppt_x"/>
                                          </p:val>
                                        </p:tav>
                                      </p:tavLst>
                                    </p:anim>
                                    <p:anim calcmode="lin" valueType="num">
                                      <p:cBhvr additive="base">
                                        <p:cTn id="59" dur="500"/>
                                        <p:tgtEl>
                                          <p:spTgt spid="13"/>
                                        </p:tgtEl>
                                        <p:attrNameLst>
                                          <p:attrName>ppt_y</p:attrName>
                                        </p:attrNameLst>
                                      </p:cBhvr>
                                      <p:tavLst>
                                        <p:tav tm="0">
                                          <p:val>
                                            <p:strVal val="ppt_y"/>
                                          </p:val>
                                        </p:tav>
                                        <p:tav tm="100000">
                                          <p:val>
                                            <p:strVal val="1+ppt_h/2"/>
                                          </p:val>
                                        </p:tav>
                                      </p:tavLst>
                                    </p:anim>
                                    <p:set>
                                      <p:cBhvr>
                                        <p:cTn id="60" dur="1" fill="hold">
                                          <p:stCondLst>
                                            <p:cond delay="499"/>
                                          </p:stCondLst>
                                        </p:cTn>
                                        <p:tgtEl>
                                          <p:spTgt spid="1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xit" presetSubtype="2" fill="hold" grpId="1" nodeType="clickEffect">
                                  <p:stCondLst>
                                    <p:cond delay="0"/>
                                  </p:stCondLst>
                                  <p:childTnLst>
                                    <p:animEffect transition="out" filter="wipe(right)">
                                      <p:cBhvr>
                                        <p:cTn id="64" dur="500"/>
                                        <p:tgtEl>
                                          <p:spTgt spid="47"/>
                                        </p:tgtEl>
                                      </p:cBhvr>
                                    </p:animEffect>
                                    <p:set>
                                      <p:cBhvr>
                                        <p:cTn id="65" dur="1" fill="hold">
                                          <p:stCondLst>
                                            <p:cond delay="499"/>
                                          </p:stCondLst>
                                        </p:cTn>
                                        <p:tgtEl>
                                          <p:spTgt spid="47"/>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8"/>
                                        </p:tgtEl>
                                      </p:cBhvr>
                                    </p:animEffect>
                                    <p:set>
                                      <p:cBhvr>
                                        <p:cTn id="68" dur="1" fill="hold">
                                          <p:stCondLst>
                                            <p:cond delay="499"/>
                                          </p:stCondLst>
                                        </p:cTn>
                                        <p:tgtEl>
                                          <p:spTgt spid="8"/>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3"/>
                                        </p:tgtEl>
                                      </p:cBhvr>
                                    </p:animEffect>
                                    <p:set>
                                      <p:cBhvr>
                                        <p:cTn id="71" dur="1" fill="hold">
                                          <p:stCondLst>
                                            <p:cond delay="499"/>
                                          </p:stCondLst>
                                        </p:cTn>
                                        <p:tgtEl>
                                          <p:spTgt spid="3"/>
                                        </p:tgtEl>
                                        <p:attrNameLst>
                                          <p:attrName>style.visibility</p:attrName>
                                        </p:attrNameLst>
                                      </p:cBhvr>
                                      <p:to>
                                        <p:strVal val="hidden"/>
                                      </p:to>
                                    </p:set>
                                  </p:childTnLst>
                                </p:cTn>
                              </p:par>
                              <p:par>
                                <p:cTn id="72" presetID="22" presetClass="exit" presetSubtype="2" fill="hold" grpId="1" nodeType="withEffect">
                                  <p:stCondLst>
                                    <p:cond delay="0"/>
                                  </p:stCondLst>
                                  <p:childTnLst>
                                    <p:animEffect transition="out" filter="wipe(right)">
                                      <p:cBhvr>
                                        <p:cTn id="73" dur="500"/>
                                        <p:tgtEl>
                                          <p:spTgt spid="37"/>
                                        </p:tgtEl>
                                      </p:cBhvr>
                                    </p:animEffect>
                                    <p:set>
                                      <p:cBhvr>
                                        <p:cTn id="74" dur="1" fill="hold">
                                          <p:stCondLst>
                                            <p:cond delay="499"/>
                                          </p:stCondLst>
                                        </p:cTn>
                                        <p:tgtEl>
                                          <p:spTgt spid="37"/>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42"/>
                                        </p:tgtEl>
                                      </p:cBhvr>
                                    </p:animEffect>
                                    <p:set>
                                      <p:cBhvr>
                                        <p:cTn id="77" dur="1" fill="hold">
                                          <p:stCondLst>
                                            <p:cond delay="499"/>
                                          </p:stCondLst>
                                        </p:cTn>
                                        <p:tgtEl>
                                          <p:spTgt spid="42"/>
                                        </p:tgtEl>
                                        <p:attrNameLst>
                                          <p:attrName>style.visibility</p:attrName>
                                        </p:attrNameLst>
                                      </p:cBhvr>
                                      <p:to>
                                        <p:strVal val="hidden"/>
                                      </p:to>
                                    </p:set>
                                  </p:childTnLst>
                                </p:cTn>
                              </p:par>
                              <p:par>
                                <p:cTn id="78" presetID="26" presetClass="emph" presetSubtype="0" fill="hold" grpId="0" nodeType="withEffect">
                                  <p:stCondLst>
                                    <p:cond delay="0"/>
                                  </p:stCondLst>
                                  <p:childTnLst>
                                    <p:animEffect transition="out" filter="fade">
                                      <p:cBhvr>
                                        <p:cTn id="79" dur="500" tmFilter="0, 0; .2, .5; .8, .5; 1, 0"/>
                                        <p:tgtEl>
                                          <p:spTgt spid="39"/>
                                        </p:tgtEl>
                                      </p:cBhvr>
                                    </p:animEffect>
                                    <p:animScale>
                                      <p:cBhvr>
                                        <p:cTn id="80" dur="250" autoRev="1" fill="hold"/>
                                        <p:tgtEl>
                                          <p:spTgt spid="39"/>
                                        </p:tgtEl>
                                      </p:cBhvr>
                                      <p:by x="105000" y="105000"/>
                                    </p:animScale>
                                  </p:childTnLst>
                                </p:cTn>
                              </p:par>
                              <p:par>
                                <p:cTn id="81" presetID="22" presetClass="exit" presetSubtype="2" fill="hold" grpId="1" nodeType="withEffect">
                                  <p:stCondLst>
                                    <p:cond delay="0"/>
                                  </p:stCondLst>
                                  <p:childTnLst>
                                    <p:animEffect transition="out" filter="wipe(right)">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22" presetClass="exit" presetSubtype="2" fill="hold" grpId="1" nodeType="withEffect">
                                  <p:stCondLst>
                                    <p:cond delay="0"/>
                                  </p:stCondLst>
                                  <p:childTnLst>
                                    <p:animEffect transition="out" filter="wipe(right)">
                                      <p:cBhvr>
                                        <p:cTn id="85" dur="500"/>
                                        <p:tgtEl>
                                          <p:spTgt spid="48"/>
                                        </p:tgtEl>
                                      </p:cBhvr>
                                    </p:animEffect>
                                    <p:set>
                                      <p:cBhvr>
                                        <p:cTn id="86" dur="1" fill="hold">
                                          <p:stCondLst>
                                            <p:cond delay="499"/>
                                          </p:stCondLst>
                                        </p:cTn>
                                        <p:tgtEl>
                                          <p:spTgt spid="48"/>
                                        </p:tgtEl>
                                        <p:attrNameLst>
                                          <p:attrName>style.visibility</p:attrName>
                                        </p:attrNameLst>
                                      </p:cBhvr>
                                      <p:to>
                                        <p:strVal val="hidden"/>
                                      </p:to>
                                    </p:set>
                                  </p:childTnLst>
                                </p:cTn>
                              </p:par>
                              <p:par>
                                <p:cTn id="87" presetID="22" presetClass="exit" presetSubtype="2" fill="hold" grpId="1" nodeType="withEffect">
                                  <p:stCondLst>
                                    <p:cond delay="0"/>
                                  </p:stCondLst>
                                  <p:childTnLst>
                                    <p:animEffect transition="out" filter="wipe(right)">
                                      <p:cBhvr>
                                        <p:cTn id="88" dur="500"/>
                                        <p:tgtEl>
                                          <p:spTgt spid="50"/>
                                        </p:tgtEl>
                                      </p:cBhvr>
                                    </p:animEffect>
                                    <p:set>
                                      <p:cBhvr>
                                        <p:cTn id="89" dur="1" fill="hold">
                                          <p:stCondLst>
                                            <p:cond delay="4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37" grpId="0" animBg="1"/>
      <p:bldP spid="37" grpId="1" animBg="1"/>
      <p:bldP spid="47" grpId="0" animBg="1"/>
      <p:bldP spid="47" grpId="1" animBg="1"/>
      <p:bldP spid="39" grpId="0" animBg="1"/>
      <p:bldP spid="39" grpId="1" animBg="1"/>
      <p:bldP spid="48" grpId="0" animBg="1"/>
      <p:bldP spid="48" grpId="1" animBg="1"/>
      <p:bldP spid="49" grpId="0" animBg="1"/>
      <p:bldP spid="49" grpId="1" animBg="1"/>
      <p:bldP spid="50" grpId="0" animBg="1"/>
      <p:bldP spid="50" grpId="1"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 name="圆角矩形 47"/>
          <p:cNvSpPr/>
          <p:nvPr/>
        </p:nvSpPr>
        <p:spPr>
          <a:xfrm>
            <a:off x="283708" y="5731129"/>
            <a:ext cx="1249867" cy="628650"/>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4" name="圆角矩形 73"/>
          <p:cNvSpPr/>
          <p:nvPr/>
        </p:nvSpPr>
        <p:spPr>
          <a:xfrm>
            <a:off x="3276600" y="5825330"/>
            <a:ext cx="1225290" cy="630314"/>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18</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53" name="矩形 52"/>
          <p:cNvSpPr/>
          <p:nvPr/>
        </p:nvSpPr>
        <p:spPr>
          <a:xfrm>
            <a:off x="38101" y="4121326"/>
            <a:ext cx="4838700" cy="1039056"/>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95993" y="4007026"/>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1295400" y="3835576"/>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498156" y="3762957"/>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圆角矩形 65"/>
          <p:cNvSpPr/>
          <p:nvPr/>
        </p:nvSpPr>
        <p:spPr>
          <a:xfrm>
            <a:off x="1371600" y="4165776"/>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2423071" y="4168913"/>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2956469" y="4165775"/>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3425732" y="4157807"/>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3953510" y="415479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1774563" y="5676017"/>
            <a:ext cx="1161440" cy="69128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269373" y="563622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1757846" y="5595081"/>
            <a:ext cx="632030" cy="18485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3259248" y="5731129"/>
            <a:ext cx="702776" cy="239937"/>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5400000">
            <a:off x="952677" y="5220662"/>
            <a:ext cx="765922" cy="529124"/>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1031373" y="5825330"/>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5400000">
            <a:off x="2243847" y="5414962"/>
            <a:ext cx="717386" cy="9826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ectangle 16"/>
          <p:cNvSpPr/>
          <p:nvPr/>
        </p:nvSpPr>
        <p:spPr>
          <a:xfrm>
            <a:off x="1278" y="1158958"/>
            <a:ext cx="290262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a:solidFill>
                  <a:schemeClr val="bg1"/>
                </a:solidFill>
                <a:cs typeface="Helvetica" panose="020B0604020202020204" pitchFamily="34" charset="0"/>
              </a:rPr>
              <a:t>Issue a persist request</a:t>
            </a:r>
            <a:endParaRPr lang="zh-CN" altLang="en-US" sz="2000" dirty="0">
              <a:solidFill>
                <a:schemeClr val="bg1"/>
              </a:solidFill>
              <a:cs typeface="Helvetica" panose="020B0604020202020204" pitchFamily="34" charset="0"/>
            </a:endParaRPr>
          </a:p>
        </p:txBody>
      </p:sp>
      <p:sp>
        <p:nvSpPr>
          <p:cNvPr id="47" name="Rectangle 16"/>
          <p:cNvSpPr/>
          <p:nvPr/>
        </p:nvSpPr>
        <p:spPr>
          <a:xfrm>
            <a:off x="0" y="1634798"/>
            <a:ext cx="2903898"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a:solidFill>
                  <a:schemeClr val="bg1"/>
                </a:solidFill>
                <a:cs typeface="Helvetica" panose="020B0604020202020204" pitchFamily="34" charset="0"/>
              </a:rPr>
              <a:t>Return immediately</a:t>
            </a:r>
            <a:endParaRPr lang="zh-CN" altLang="en-US" sz="2000" dirty="0">
              <a:solidFill>
                <a:schemeClr val="bg1"/>
              </a:solidFill>
              <a:cs typeface="Helvetica" panose="020B0604020202020204" pitchFamily="34" charset="0"/>
            </a:endParaRPr>
          </a:p>
        </p:txBody>
      </p:sp>
      <p:sp>
        <p:nvSpPr>
          <p:cNvPr id="39" name="圆角矩形 69"/>
          <p:cNvSpPr/>
          <p:nvPr/>
        </p:nvSpPr>
        <p:spPr>
          <a:xfrm>
            <a:off x="3432452" y="4171013"/>
            <a:ext cx="457199" cy="936487"/>
          </a:xfrm>
          <a:prstGeom prst="roundRect">
            <a:avLst/>
          </a:prstGeom>
          <a:pattFill prst="wdDnDiag">
            <a:fgClr>
              <a:schemeClr val="tx2">
                <a:lumMod val="40000"/>
                <a:lumOff val="60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5400000">
            <a:off x="2835475" y="5003929"/>
            <a:ext cx="728492" cy="90922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1903906" y="4165775"/>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34" name="曲线连接符 33"/>
          <p:cNvCxnSpPr>
            <a:stCxn id="33" idx="2"/>
            <a:endCxn id="94" idx="2"/>
          </p:cNvCxnSpPr>
          <p:nvPr/>
        </p:nvCxnSpPr>
        <p:spPr>
          <a:xfrm rot="16200000" flipH="1">
            <a:off x="1911113" y="5323654"/>
            <a:ext cx="823985" cy="381199"/>
          </a:xfrm>
          <a:prstGeom prst="curvedConnector2">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2513705" y="577993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86203">
            <a:off x="5322749" y="1166581"/>
            <a:ext cx="824721" cy="876962"/>
          </a:xfrm>
          <a:prstGeom prst="rect">
            <a:avLst/>
          </a:prstGeom>
        </p:spPr>
      </p:pic>
      <p:sp>
        <p:nvSpPr>
          <p:cNvPr id="36" name="矩形 52"/>
          <p:cNvSpPr/>
          <p:nvPr/>
        </p:nvSpPr>
        <p:spPr>
          <a:xfrm>
            <a:off x="5179017" y="3270139"/>
            <a:ext cx="3888783" cy="736887"/>
          </a:xfrm>
          <a:prstGeom prst="rect">
            <a:avLst/>
          </a:prstGeom>
          <a:solidFill>
            <a:schemeClr val="bg1"/>
          </a:solidFill>
          <a:ln w="38100" cap="flat">
            <a:solidFill>
              <a:schemeClr val="tx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8" name="圆角矩形 66"/>
          <p:cNvSpPr/>
          <p:nvPr/>
        </p:nvSpPr>
        <p:spPr>
          <a:xfrm>
            <a:off x="53314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0" name="矩形 55"/>
          <p:cNvSpPr/>
          <p:nvPr/>
        </p:nvSpPr>
        <p:spPr>
          <a:xfrm>
            <a:off x="8001924" y="3178825"/>
            <a:ext cx="1059786" cy="209403"/>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Q</a:t>
            </a:r>
            <a:endParaRPr lang="zh-CN" altLang="en-US" sz="2000" dirty="0">
              <a:solidFill>
                <a:schemeClr val="bg1"/>
              </a:solidFill>
              <a:latin typeface="Century Gothic" panose="020B0502020202020204" pitchFamily="34" charset="0"/>
            </a:endParaRPr>
          </a:p>
        </p:txBody>
      </p:sp>
      <p:sp>
        <p:nvSpPr>
          <p:cNvPr id="41" name="圆角矩形 66"/>
          <p:cNvSpPr/>
          <p:nvPr/>
        </p:nvSpPr>
        <p:spPr>
          <a:xfrm>
            <a:off x="56362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3" name="圆角矩形 66"/>
          <p:cNvSpPr/>
          <p:nvPr/>
        </p:nvSpPr>
        <p:spPr>
          <a:xfrm>
            <a:off x="5971833"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44" name="曲线连接符 43"/>
          <p:cNvCxnSpPr>
            <a:stCxn id="35" idx="2"/>
            <a:endCxn id="45" idx="0"/>
          </p:cNvCxnSpPr>
          <p:nvPr/>
        </p:nvCxnSpPr>
        <p:spPr>
          <a:xfrm rot="16200000" flipH="1">
            <a:off x="5394654" y="2288348"/>
            <a:ext cx="1261146" cy="754123"/>
          </a:xfrm>
          <a:prstGeom prst="curvedConnector3">
            <a:avLst>
              <a:gd name="adj1" fmla="val 50000"/>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圆角矩形 66"/>
          <p:cNvSpPr/>
          <p:nvPr/>
        </p:nvSpPr>
        <p:spPr>
          <a:xfrm>
            <a:off x="6303397" y="3295983"/>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46" name="曲线连接符 45"/>
          <p:cNvCxnSpPr/>
          <p:nvPr/>
        </p:nvCxnSpPr>
        <p:spPr>
          <a:xfrm rot="16200000" flipH="1">
            <a:off x="5393165" y="2262505"/>
            <a:ext cx="1261146" cy="754123"/>
          </a:xfrm>
          <a:prstGeom prst="curvedConnector3">
            <a:avLst>
              <a:gd name="adj1" fmla="val 50000"/>
            </a:avLst>
          </a:prstGeom>
          <a:ln w="57150">
            <a:solidFill>
              <a:schemeClr val="accent2"/>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6138109" y="2346450"/>
            <a:ext cx="1330749" cy="369332"/>
          </a:xfrm>
          <a:prstGeom prst="rect">
            <a:avLst/>
          </a:prstGeom>
        </p:spPr>
        <p:txBody>
          <a:bodyPr wrap="none">
            <a:spAutoFit/>
          </a:bodyPr>
          <a:lstStyle/>
          <a:p>
            <a:r>
              <a:rPr lang="en-US" altLang="zh-CN" dirty="0" err="1">
                <a:cs typeface="Helvetica" panose="020B0604020202020204" pitchFamily="34" charset="0"/>
              </a:rPr>
              <a:t>vpm_persist</a:t>
            </a:r>
            <a:endParaRPr lang="en-US" dirty="0"/>
          </a:p>
        </p:txBody>
      </p:sp>
    </p:spTree>
    <p:extLst>
      <p:ext uri="{BB962C8B-B14F-4D97-AF65-F5344CB8AC3E}">
        <p14:creationId xmlns:p14="http://schemas.microsoft.com/office/powerpoint/2010/main" val="3610902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dissolve">
                                      <p:cBhvr>
                                        <p:cTn id="29" dur="500"/>
                                        <p:tgtEl>
                                          <p:spTgt spid="42"/>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22" presetClass="entr" presetSubtype="1" fill="hold" nodeType="withEffect">
                                  <p:stCondLst>
                                    <p:cond delay="40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par>
                                <p:cTn id="37" presetID="22" presetClass="entr" presetSubtype="1" fill="hold" grpId="0" nodeType="withEffect">
                                  <p:stCondLst>
                                    <p:cond delay="70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left)">
                                      <p:cBhvr>
                                        <p:cTn id="44" dur="500"/>
                                        <p:tgtEl>
                                          <p:spTgt spid="47"/>
                                        </p:tgtEl>
                                      </p:cBhvr>
                                    </p:animEffect>
                                  </p:childTnLst>
                                </p:cTn>
                              </p:par>
                            </p:childTnLst>
                          </p:cTn>
                        </p:par>
                        <p:par>
                          <p:cTn id="45" fill="hold">
                            <p:stCondLst>
                              <p:cond delay="500"/>
                            </p:stCondLst>
                            <p:childTnLst>
                              <p:par>
                                <p:cTn id="46" presetID="22" presetClass="entr" presetSubtype="4"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down)">
                                      <p:cBhvr>
                                        <p:cTn id="4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7" grpId="0" animBg="1"/>
      <p:bldP spid="36" grpId="0" animBg="1"/>
      <p:bldP spid="38" grpId="0" animBg="1"/>
      <p:bldP spid="40" grpId="0" animBg="1"/>
      <p:bldP spid="41" grpId="0" animBg="1"/>
      <p:bldP spid="43" grpId="0" animBg="1"/>
      <p:bldP spid="45" grpId="0" animBg="1"/>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3276600" y="5825330"/>
            <a:ext cx="1225290" cy="630314"/>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19</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53" name="矩形 52"/>
          <p:cNvSpPr/>
          <p:nvPr/>
        </p:nvSpPr>
        <p:spPr>
          <a:xfrm>
            <a:off x="38101" y="4121326"/>
            <a:ext cx="4838700" cy="1039056"/>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95993" y="4007026"/>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1295400" y="3835576"/>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498156" y="3762957"/>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圆角矩形 65"/>
          <p:cNvSpPr/>
          <p:nvPr/>
        </p:nvSpPr>
        <p:spPr>
          <a:xfrm>
            <a:off x="1371600" y="4165776"/>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2423071" y="4168913"/>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2956469" y="4165775"/>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3425732" y="4157807"/>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3953510" y="415479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1774563" y="5676017"/>
            <a:ext cx="1161440" cy="69128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283708" y="5731129"/>
            <a:ext cx="1249867" cy="628650"/>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269373" y="563622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1757846" y="5595081"/>
            <a:ext cx="632030" cy="18485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3259248" y="5731129"/>
            <a:ext cx="702776" cy="239937"/>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5400000">
            <a:off x="952677" y="5220662"/>
            <a:ext cx="765922" cy="529124"/>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1031373" y="5825330"/>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5400000">
            <a:off x="2243847" y="5414962"/>
            <a:ext cx="717386" cy="9826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ectangle 16"/>
          <p:cNvSpPr/>
          <p:nvPr/>
        </p:nvSpPr>
        <p:spPr>
          <a:xfrm>
            <a:off x="1277" y="1158958"/>
            <a:ext cx="6628123"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Persist thread will consume these requests in the background </a:t>
            </a:r>
            <a:endParaRPr lang="zh-CN" altLang="en-US" sz="2000" dirty="0">
              <a:solidFill>
                <a:schemeClr val="bg1"/>
              </a:solidFill>
              <a:cs typeface="Helvetica" panose="020B0604020202020204" pitchFamily="34" charset="0"/>
            </a:endParaRPr>
          </a:p>
        </p:txBody>
      </p:sp>
      <p:sp>
        <p:nvSpPr>
          <p:cNvPr id="47" name="Rectangle 16"/>
          <p:cNvSpPr/>
          <p:nvPr/>
        </p:nvSpPr>
        <p:spPr>
          <a:xfrm>
            <a:off x="0" y="1634798"/>
            <a:ext cx="3882931"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Do nothing to a PM mapped page</a:t>
            </a:r>
            <a:endParaRPr lang="zh-CN" altLang="en-US" sz="2000" dirty="0">
              <a:solidFill>
                <a:schemeClr val="bg1"/>
              </a:solidFill>
              <a:cs typeface="Helvetica" panose="020B0604020202020204" pitchFamily="34" charset="0"/>
            </a:endParaRPr>
          </a:p>
        </p:txBody>
      </p:sp>
      <p:sp>
        <p:nvSpPr>
          <p:cNvPr id="39" name="圆角矩形 69"/>
          <p:cNvSpPr/>
          <p:nvPr/>
        </p:nvSpPr>
        <p:spPr>
          <a:xfrm>
            <a:off x="3432452" y="4171013"/>
            <a:ext cx="457199" cy="936487"/>
          </a:xfrm>
          <a:prstGeom prst="roundRect">
            <a:avLst/>
          </a:prstGeom>
          <a:pattFill prst="wdDnDiag">
            <a:fgClr>
              <a:schemeClr val="tx2">
                <a:lumMod val="40000"/>
                <a:lumOff val="60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5400000">
            <a:off x="2835475" y="5003929"/>
            <a:ext cx="728492" cy="90922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1903906" y="4165775"/>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34" name="曲线连接符 33"/>
          <p:cNvCxnSpPr>
            <a:stCxn id="33" idx="2"/>
            <a:endCxn id="94" idx="2"/>
          </p:cNvCxnSpPr>
          <p:nvPr/>
        </p:nvCxnSpPr>
        <p:spPr>
          <a:xfrm rot="16200000" flipH="1">
            <a:off x="1911113" y="5323654"/>
            <a:ext cx="823985" cy="381199"/>
          </a:xfrm>
          <a:prstGeom prst="curvedConnector2">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2513705" y="577993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6" name="矩形 52"/>
          <p:cNvSpPr/>
          <p:nvPr/>
        </p:nvSpPr>
        <p:spPr>
          <a:xfrm>
            <a:off x="5179017" y="3270139"/>
            <a:ext cx="3888783" cy="736887"/>
          </a:xfrm>
          <a:prstGeom prst="rect">
            <a:avLst/>
          </a:prstGeom>
          <a:solidFill>
            <a:schemeClr val="bg1"/>
          </a:solidFill>
          <a:ln w="38100" cap="flat">
            <a:solidFill>
              <a:schemeClr val="tx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8" name="圆角矩形 66"/>
          <p:cNvSpPr/>
          <p:nvPr/>
        </p:nvSpPr>
        <p:spPr>
          <a:xfrm>
            <a:off x="53314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0" name="矩形 55"/>
          <p:cNvSpPr/>
          <p:nvPr/>
        </p:nvSpPr>
        <p:spPr>
          <a:xfrm>
            <a:off x="8001924" y="3178825"/>
            <a:ext cx="1059786" cy="209403"/>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Q</a:t>
            </a:r>
            <a:endParaRPr lang="zh-CN" altLang="en-US" sz="2000" dirty="0">
              <a:solidFill>
                <a:schemeClr val="bg1"/>
              </a:solidFill>
              <a:latin typeface="Century Gothic" panose="020B0502020202020204" pitchFamily="34" charset="0"/>
            </a:endParaRPr>
          </a:p>
        </p:txBody>
      </p:sp>
      <p:sp>
        <p:nvSpPr>
          <p:cNvPr id="41" name="圆角矩形 66"/>
          <p:cNvSpPr/>
          <p:nvPr/>
        </p:nvSpPr>
        <p:spPr>
          <a:xfrm>
            <a:off x="56362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3" name="圆角矩形 66"/>
          <p:cNvSpPr/>
          <p:nvPr/>
        </p:nvSpPr>
        <p:spPr>
          <a:xfrm>
            <a:off x="5971833"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5" name="圆角矩形 66"/>
          <p:cNvSpPr/>
          <p:nvPr/>
        </p:nvSpPr>
        <p:spPr>
          <a:xfrm>
            <a:off x="6303397" y="3295983"/>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42" name="Picture 238"/>
          <p:cNvPicPr>
            <a:picLocks noChangeAspect="1"/>
          </p:cNvPicPr>
          <p:nvPr/>
        </p:nvPicPr>
        <p:blipFill>
          <a:blip r:embed="rId3"/>
          <a:stretch>
            <a:fillRect/>
          </a:stretch>
        </p:blipFill>
        <p:spPr>
          <a:xfrm rot="16200000">
            <a:off x="7107378" y="4479277"/>
            <a:ext cx="584144" cy="1224001"/>
          </a:xfrm>
          <a:prstGeom prst="rect">
            <a:avLst/>
          </a:prstGeom>
        </p:spPr>
      </p:pic>
      <p:sp>
        <p:nvSpPr>
          <p:cNvPr id="48" name="矩形 55"/>
          <p:cNvSpPr/>
          <p:nvPr/>
        </p:nvSpPr>
        <p:spPr>
          <a:xfrm>
            <a:off x="7394906" y="5372990"/>
            <a:ext cx="1520493" cy="222091"/>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Thread</a:t>
            </a:r>
            <a:endParaRPr lang="zh-CN" altLang="en-US" sz="2000" dirty="0">
              <a:solidFill>
                <a:schemeClr val="bg1"/>
              </a:solidFill>
              <a:latin typeface="Century Gothic" panose="020B0502020202020204" pitchFamily="34" charset="0"/>
            </a:endParaRPr>
          </a:p>
        </p:txBody>
      </p:sp>
      <p:cxnSp>
        <p:nvCxnSpPr>
          <p:cNvPr id="49" name="曲线连接符 48"/>
          <p:cNvCxnSpPr>
            <a:stCxn id="38" idx="2"/>
            <a:endCxn id="42" idx="0"/>
          </p:cNvCxnSpPr>
          <p:nvPr/>
        </p:nvCxnSpPr>
        <p:spPr>
          <a:xfrm rot="16200000" flipH="1">
            <a:off x="5541210" y="3845038"/>
            <a:ext cx="1135338" cy="1357141"/>
          </a:xfrm>
          <a:prstGeom prst="curvedConnector2">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576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left)">
                                      <p:cBhvr>
                                        <p:cTn id="20" dur="500"/>
                                        <p:tgtEl>
                                          <p:spTgt spid="47"/>
                                        </p:tgtEl>
                                      </p:cBhvr>
                                    </p:animEffect>
                                  </p:childTnLst>
                                </p:cTn>
                              </p:par>
                            </p:childTnLst>
                          </p:cTn>
                        </p:par>
                      </p:childTnLst>
                    </p:cTn>
                  </p:par>
                  <p:par>
                    <p:cTn id="21" fill="hold">
                      <p:stCondLst>
                        <p:cond delay="indefinite"/>
                      </p:stCondLst>
                      <p:childTnLst>
                        <p:par>
                          <p:cTn id="22" fill="hold">
                            <p:stCondLst>
                              <p:cond delay="0"/>
                            </p:stCondLst>
                            <p:childTnLst>
                              <p:par>
                                <p:cTn id="23" presetID="27" presetClass="emph" presetSubtype="0" fill="remove" grpId="0" nodeType="clickEffect">
                                  <p:stCondLst>
                                    <p:cond delay="0"/>
                                  </p:stCondLst>
                                  <p:childTnLst>
                                    <p:animClr clrSpc="rgb" dir="cw">
                                      <p:cBhvr override="childStyle">
                                        <p:cTn id="24" dur="250" autoRev="1" fill="remove"/>
                                        <p:tgtEl>
                                          <p:spTgt spid="38"/>
                                        </p:tgtEl>
                                        <p:attrNameLst>
                                          <p:attrName>style.color</p:attrName>
                                        </p:attrNameLst>
                                      </p:cBhvr>
                                      <p:to>
                                        <a:srgbClr val="000000"/>
                                      </p:to>
                                    </p:animClr>
                                    <p:animClr clrSpc="rgb" dir="cw">
                                      <p:cBhvr>
                                        <p:cTn id="25" dur="250" autoRev="1" fill="remove"/>
                                        <p:tgtEl>
                                          <p:spTgt spid="38"/>
                                        </p:tgtEl>
                                        <p:attrNameLst>
                                          <p:attrName>fillcolor</p:attrName>
                                        </p:attrNameLst>
                                      </p:cBhvr>
                                      <p:to>
                                        <a:srgbClr val="000000"/>
                                      </p:to>
                                    </p:animClr>
                                    <p:set>
                                      <p:cBhvr>
                                        <p:cTn id="26" dur="250" autoRev="1" fill="remove"/>
                                        <p:tgtEl>
                                          <p:spTgt spid="38"/>
                                        </p:tgtEl>
                                        <p:attrNameLst>
                                          <p:attrName>fill.type</p:attrName>
                                        </p:attrNameLst>
                                      </p:cBhvr>
                                      <p:to>
                                        <p:strVal val="solid"/>
                                      </p:to>
                                    </p:set>
                                    <p:set>
                                      <p:cBhvr>
                                        <p:cTn id="27" dur="250" autoRev="1" fill="remove"/>
                                        <p:tgtEl>
                                          <p:spTgt spid="38"/>
                                        </p:tgtEl>
                                        <p:attrNameLst>
                                          <p:attrName>fill.on</p:attrName>
                                        </p:attrNameLst>
                                      </p:cBhvr>
                                      <p:to>
                                        <p:strVal val="true"/>
                                      </p:to>
                                    </p:set>
                                  </p:childTnLst>
                                </p:cTn>
                              </p:par>
                              <p:par>
                                <p:cTn id="28" presetID="27" presetClass="emph" presetSubtype="0" fill="remove" grpId="0" nodeType="withEffect">
                                  <p:stCondLst>
                                    <p:cond delay="0"/>
                                  </p:stCondLst>
                                  <p:childTnLst>
                                    <p:animClr clrSpc="rgb" dir="cw">
                                      <p:cBhvr override="childStyle">
                                        <p:cTn id="29" dur="250" autoRev="1" fill="remove"/>
                                        <p:tgtEl>
                                          <p:spTgt spid="66"/>
                                        </p:tgtEl>
                                        <p:attrNameLst>
                                          <p:attrName>style.color</p:attrName>
                                        </p:attrNameLst>
                                      </p:cBhvr>
                                      <p:to>
                                        <a:srgbClr val="000000"/>
                                      </p:to>
                                    </p:animClr>
                                    <p:animClr clrSpc="rgb" dir="cw">
                                      <p:cBhvr>
                                        <p:cTn id="30" dur="250" autoRev="1" fill="remove"/>
                                        <p:tgtEl>
                                          <p:spTgt spid="66"/>
                                        </p:tgtEl>
                                        <p:attrNameLst>
                                          <p:attrName>fillcolor</p:attrName>
                                        </p:attrNameLst>
                                      </p:cBhvr>
                                      <p:to>
                                        <a:srgbClr val="000000"/>
                                      </p:to>
                                    </p:animClr>
                                    <p:set>
                                      <p:cBhvr>
                                        <p:cTn id="31" dur="250" autoRev="1" fill="remove"/>
                                        <p:tgtEl>
                                          <p:spTgt spid="66"/>
                                        </p:tgtEl>
                                        <p:attrNameLst>
                                          <p:attrName>fill.type</p:attrName>
                                        </p:attrNameLst>
                                      </p:cBhvr>
                                      <p:to>
                                        <p:strVal val="solid"/>
                                      </p:to>
                                    </p:set>
                                    <p:set>
                                      <p:cBhvr>
                                        <p:cTn id="32" dur="250" autoRev="1" fill="remove"/>
                                        <p:tgtEl>
                                          <p:spTgt spid="66"/>
                                        </p:tgtEl>
                                        <p:attrNameLst>
                                          <p:attrName>fill.on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up)">
                                      <p:cBhvr>
                                        <p:cTn id="3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37" grpId="0" animBg="1"/>
      <p:bldP spid="47" grpId="0" animBg="1"/>
      <p:bldP spid="38" grpId="0" animBg="1"/>
      <p:bldP spid="48"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3276600" y="5825330"/>
            <a:ext cx="1225290" cy="630314"/>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20</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53" name="矩形 52"/>
          <p:cNvSpPr/>
          <p:nvPr/>
        </p:nvSpPr>
        <p:spPr>
          <a:xfrm>
            <a:off x="38101" y="4121326"/>
            <a:ext cx="4838700" cy="1039056"/>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95993" y="4007026"/>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1295400" y="3835576"/>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498156" y="3762957"/>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圆角矩形 65"/>
          <p:cNvSpPr/>
          <p:nvPr/>
        </p:nvSpPr>
        <p:spPr>
          <a:xfrm>
            <a:off x="1371600" y="4165776"/>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2423071" y="4168913"/>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2956469" y="4165775"/>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3425732" y="4157807"/>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3953510" y="415479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1774563" y="5676017"/>
            <a:ext cx="1161440" cy="69128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283708" y="5731129"/>
            <a:ext cx="1249867" cy="628650"/>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269373" y="563622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1757846" y="5595081"/>
            <a:ext cx="632030" cy="18485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3259248" y="5731129"/>
            <a:ext cx="702776" cy="239937"/>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5400000">
            <a:off x="952677" y="5220662"/>
            <a:ext cx="765922" cy="529124"/>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1031373" y="5825330"/>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5400000">
            <a:off x="2243847" y="5414962"/>
            <a:ext cx="717386" cy="9826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ectangle 16"/>
          <p:cNvSpPr/>
          <p:nvPr/>
        </p:nvSpPr>
        <p:spPr>
          <a:xfrm>
            <a:off x="1277" y="1158958"/>
            <a:ext cx="6628123"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Persist thread will consume these requests in the background </a:t>
            </a:r>
            <a:endParaRPr lang="zh-CN" altLang="en-US" sz="2000" dirty="0">
              <a:solidFill>
                <a:schemeClr val="bg1"/>
              </a:solidFill>
              <a:cs typeface="Helvetica" panose="020B0604020202020204" pitchFamily="34" charset="0"/>
            </a:endParaRPr>
          </a:p>
        </p:txBody>
      </p:sp>
      <p:sp>
        <p:nvSpPr>
          <p:cNvPr id="47" name="Rectangle 16"/>
          <p:cNvSpPr/>
          <p:nvPr/>
        </p:nvSpPr>
        <p:spPr>
          <a:xfrm>
            <a:off x="0" y="1634798"/>
            <a:ext cx="3882931"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Do nothing to a PM mapped page</a:t>
            </a:r>
            <a:endParaRPr lang="zh-CN" altLang="en-US" sz="2000" dirty="0">
              <a:solidFill>
                <a:schemeClr val="bg1"/>
              </a:solidFill>
              <a:cs typeface="Helvetica" panose="020B0604020202020204" pitchFamily="34" charset="0"/>
            </a:endParaRPr>
          </a:p>
        </p:txBody>
      </p:sp>
      <p:sp>
        <p:nvSpPr>
          <p:cNvPr id="39" name="圆角矩形 69"/>
          <p:cNvSpPr/>
          <p:nvPr/>
        </p:nvSpPr>
        <p:spPr>
          <a:xfrm>
            <a:off x="3432452" y="4171013"/>
            <a:ext cx="457199" cy="936487"/>
          </a:xfrm>
          <a:prstGeom prst="roundRect">
            <a:avLst/>
          </a:prstGeom>
          <a:pattFill prst="wdDnDiag">
            <a:fgClr>
              <a:schemeClr val="tx2">
                <a:lumMod val="40000"/>
                <a:lumOff val="60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5400000">
            <a:off x="2835475" y="5003929"/>
            <a:ext cx="728492" cy="90922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1903906" y="4165775"/>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34" name="曲线连接符 33"/>
          <p:cNvCxnSpPr>
            <a:stCxn id="33" idx="2"/>
            <a:endCxn id="94" idx="2"/>
          </p:cNvCxnSpPr>
          <p:nvPr/>
        </p:nvCxnSpPr>
        <p:spPr>
          <a:xfrm rot="16200000" flipH="1">
            <a:off x="1911113" y="5323654"/>
            <a:ext cx="823985" cy="381199"/>
          </a:xfrm>
          <a:prstGeom prst="curvedConnector2">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2513705" y="577993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6" name="矩形 52"/>
          <p:cNvSpPr/>
          <p:nvPr/>
        </p:nvSpPr>
        <p:spPr>
          <a:xfrm>
            <a:off x="5179017" y="3270139"/>
            <a:ext cx="3888783" cy="736887"/>
          </a:xfrm>
          <a:prstGeom prst="rect">
            <a:avLst/>
          </a:prstGeom>
          <a:solidFill>
            <a:schemeClr val="bg1"/>
          </a:solidFill>
          <a:ln w="38100" cap="flat">
            <a:solidFill>
              <a:schemeClr val="tx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8" name="圆角矩形 66"/>
          <p:cNvSpPr/>
          <p:nvPr/>
        </p:nvSpPr>
        <p:spPr>
          <a:xfrm>
            <a:off x="53314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0" name="矩形 55"/>
          <p:cNvSpPr/>
          <p:nvPr/>
        </p:nvSpPr>
        <p:spPr>
          <a:xfrm>
            <a:off x="8001924" y="3178825"/>
            <a:ext cx="1059786" cy="209403"/>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Q</a:t>
            </a:r>
            <a:endParaRPr lang="zh-CN" altLang="en-US" sz="2000" dirty="0">
              <a:solidFill>
                <a:schemeClr val="bg1"/>
              </a:solidFill>
              <a:latin typeface="Century Gothic" panose="020B0502020202020204" pitchFamily="34" charset="0"/>
            </a:endParaRPr>
          </a:p>
        </p:txBody>
      </p:sp>
      <p:sp>
        <p:nvSpPr>
          <p:cNvPr id="41" name="圆角矩形 66"/>
          <p:cNvSpPr/>
          <p:nvPr/>
        </p:nvSpPr>
        <p:spPr>
          <a:xfrm>
            <a:off x="56362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3" name="圆角矩形 66"/>
          <p:cNvSpPr/>
          <p:nvPr/>
        </p:nvSpPr>
        <p:spPr>
          <a:xfrm>
            <a:off x="5971833"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5" name="圆角矩形 66"/>
          <p:cNvSpPr/>
          <p:nvPr/>
        </p:nvSpPr>
        <p:spPr>
          <a:xfrm>
            <a:off x="6303397" y="3295983"/>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42" name="Picture 238"/>
          <p:cNvPicPr>
            <a:picLocks noChangeAspect="1"/>
          </p:cNvPicPr>
          <p:nvPr/>
        </p:nvPicPr>
        <p:blipFill>
          <a:blip r:embed="rId3"/>
          <a:stretch>
            <a:fillRect/>
          </a:stretch>
        </p:blipFill>
        <p:spPr>
          <a:xfrm rot="16200000">
            <a:off x="7107378" y="4479277"/>
            <a:ext cx="584144" cy="1224001"/>
          </a:xfrm>
          <a:prstGeom prst="rect">
            <a:avLst/>
          </a:prstGeom>
        </p:spPr>
      </p:pic>
      <p:sp>
        <p:nvSpPr>
          <p:cNvPr id="48" name="矩形 55"/>
          <p:cNvSpPr/>
          <p:nvPr/>
        </p:nvSpPr>
        <p:spPr>
          <a:xfrm>
            <a:off x="7394906" y="5372990"/>
            <a:ext cx="1520493" cy="222091"/>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Thread</a:t>
            </a:r>
            <a:endParaRPr lang="zh-CN" altLang="en-US" sz="2000" dirty="0">
              <a:solidFill>
                <a:schemeClr val="bg1"/>
              </a:solidFill>
              <a:latin typeface="Century Gothic" panose="020B0502020202020204" pitchFamily="34" charset="0"/>
            </a:endParaRPr>
          </a:p>
        </p:txBody>
      </p:sp>
      <p:cxnSp>
        <p:nvCxnSpPr>
          <p:cNvPr id="49" name="曲线连接符 48"/>
          <p:cNvCxnSpPr>
            <a:stCxn id="38" idx="2"/>
            <a:endCxn id="42" idx="0"/>
          </p:cNvCxnSpPr>
          <p:nvPr/>
        </p:nvCxnSpPr>
        <p:spPr>
          <a:xfrm rot="16200000" flipH="1">
            <a:off x="5541210" y="3845038"/>
            <a:ext cx="1135338" cy="1357141"/>
          </a:xfrm>
          <a:prstGeom prst="curvedConnector2">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曲线连接符 49"/>
          <p:cNvCxnSpPr>
            <a:stCxn id="41" idx="2"/>
            <a:endCxn id="42" idx="0"/>
          </p:cNvCxnSpPr>
          <p:nvPr/>
        </p:nvCxnSpPr>
        <p:spPr>
          <a:xfrm rot="16200000" flipH="1">
            <a:off x="5693610" y="3997438"/>
            <a:ext cx="1135338" cy="1052341"/>
          </a:xfrm>
          <a:prstGeom prst="curvedConnector2">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Rectangle 16"/>
          <p:cNvSpPr/>
          <p:nvPr/>
        </p:nvSpPr>
        <p:spPr>
          <a:xfrm>
            <a:off x="0" y="2114490"/>
            <a:ext cx="45720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Apply HOT DRAM mapped page to PM</a:t>
            </a:r>
            <a:endParaRPr lang="zh-CN" altLang="en-US" sz="2000" dirty="0">
              <a:solidFill>
                <a:schemeClr val="bg1"/>
              </a:solidFill>
              <a:cs typeface="Helvetica" panose="020B0604020202020204" pitchFamily="34" charset="0"/>
            </a:endParaRPr>
          </a:p>
        </p:txBody>
      </p:sp>
      <p:sp>
        <p:nvSpPr>
          <p:cNvPr id="46" name="圆角矩形 45"/>
          <p:cNvSpPr/>
          <p:nvPr/>
        </p:nvSpPr>
        <p:spPr>
          <a:xfrm>
            <a:off x="1903367" y="4168913"/>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44" name="曲线连接符 43"/>
          <p:cNvCxnSpPr/>
          <p:nvPr/>
        </p:nvCxnSpPr>
        <p:spPr>
          <a:xfrm rot="5400000">
            <a:off x="1288183" y="4981007"/>
            <a:ext cx="723068" cy="965579"/>
          </a:xfrm>
          <a:prstGeom prst="curvedConnector3">
            <a:avLst>
              <a:gd name="adj1" fmla="val 50000"/>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304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38"/>
                                        </p:tgtEl>
                                      </p:cBhvr>
                                    </p:animEffect>
                                    <p:set>
                                      <p:cBhvr>
                                        <p:cTn id="7" dur="1" fill="hold">
                                          <p:stCondLst>
                                            <p:cond delay="499"/>
                                          </p:stCondLst>
                                        </p:cTn>
                                        <p:tgtEl>
                                          <p:spTgt spid="38"/>
                                        </p:tgtEl>
                                        <p:attrNameLst>
                                          <p:attrName>style.visibility</p:attrName>
                                        </p:attrNameLst>
                                      </p:cBhvr>
                                      <p:to>
                                        <p:strVal val="hidden"/>
                                      </p:to>
                                    </p:set>
                                  </p:childTnLst>
                                </p:cTn>
                              </p:par>
                            </p:childTnLst>
                          </p:cTn>
                        </p:par>
                        <p:par>
                          <p:cTn id="8" fill="hold">
                            <p:stCondLst>
                              <p:cond delay="500"/>
                            </p:stCondLst>
                            <p:childTnLst>
                              <p:par>
                                <p:cTn id="9" presetID="22" presetClass="exit" presetSubtype="1" fill="hold" nodeType="afterEffect">
                                  <p:stCondLst>
                                    <p:cond delay="0"/>
                                  </p:stCondLst>
                                  <p:childTnLst>
                                    <p:animEffect transition="out" filter="wipe(up)">
                                      <p:cBhvr>
                                        <p:cTn id="10" dur="500"/>
                                        <p:tgtEl>
                                          <p:spTgt spid="49"/>
                                        </p:tgtEl>
                                      </p:cBhvr>
                                    </p:animEffect>
                                    <p:set>
                                      <p:cBhvr>
                                        <p:cTn id="11" dur="1" fill="hold">
                                          <p:stCondLst>
                                            <p:cond delay="499"/>
                                          </p:stCondLst>
                                        </p:cTn>
                                        <p:tgtEl>
                                          <p:spTgt spid="4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left)">
                                      <p:cBhvr>
                                        <p:cTn id="16" dur="500"/>
                                        <p:tgtEl>
                                          <p:spTgt spid="55"/>
                                        </p:tgtEl>
                                      </p:cBhvr>
                                    </p:animEffect>
                                  </p:childTnLst>
                                </p:cTn>
                              </p:par>
                            </p:childTnLst>
                          </p:cTn>
                        </p:par>
                      </p:childTnLst>
                    </p:cTn>
                  </p:par>
                  <p:par>
                    <p:cTn id="17" fill="hold">
                      <p:stCondLst>
                        <p:cond delay="indefinite"/>
                      </p:stCondLst>
                      <p:childTnLst>
                        <p:par>
                          <p:cTn id="18" fill="hold">
                            <p:stCondLst>
                              <p:cond delay="0"/>
                            </p:stCondLst>
                            <p:childTnLst>
                              <p:par>
                                <p:cTn id="19" presetID="27" presetClass="emph" presetSubtype="0" fill="remove" grpId="0" nodeType="clickEffect">
                                  <p:stCondLst>
                                    <p:cond delay="0"/>
                                  </p:stCondLst>
                                  <p:childTnLst>
                                    <p:animClr clrSpc="rgb" dir="cw">
                                      <p:cBhvr override="childStyle">
                                        <p:cTn id="20" dur="250" autoRev="1" fill="remove"/>
                                        <p:tgtEl>
                                          <p:spTgt spid="41"/>
                                        </p:tgtEl>
                                        <p:attrNameLst>
                                          <p:attrName>style.color</p:attrName>
                                        </p:attrNameLst>
                                      </p:cBhvr>
                                      <p:to>
                                        <a:srgbClr val="000000"/>
                                      </p:to>
                                    </p:animClr>
                                    <p:animClr clrSpc="rgb" dir="cw">
                                      <p:cBhvr>
                                        <p:cTn id="21" dur="250" autoRev="1" fill="remove"/>
                                        <p:tgtEl>
                                          <p:spTgt spid="41"/>
                                        </p:tgtEl>
                                        <p:attrNameLst>
                                          <p:attrName>fillcolor</p:attrName>
                                        </p:attrNameLst>
                                      </p:cBhvr>
                                      <p:to>
                                        <a:srgbClr val="000000"/>
                                      </p:to>
                                    </p:animClr>
                                    <p:set>
                                      <p:cBhvr>
                                        <p:cTn id="22" dur="250" autoRev="1" fill="remove"/>
                                        <p:tgtEl>
                                          <p:spTgt spid="41"/>
                                        </p:tgtEl>
                                        <p:attrNameLst>
                                          <p:attrName>fill.type</p:attrName>
                                        </p:attrNameLst>
                                      </p:cBhvr>
                                      <p:to>
                                        <p:strVal val="solid"/>
                                      </p:to>
                                    </p:set>
                                    <p:set>
                                      <p:cBhvr>
                                        <p:cTn id="23" dur="250" autoRev="1" fill="remove"/>
                                        <p:tgtEl>
                                          <p:spTgt spid="41"/>
                                        </p:tgtEl>
                                        <p:attrNameLst>
                                          <p:attrName>fill.on</p:attrName>
                                        </p:attrNameLst>
                                      </p:cBhvr>
                                      <p:to>
                                        <p:strVal val="true"/>
                                      </p:to>
                                    </p:set>
                                  </p:childTnLst>
                                </p:cTn>
                              </p:par>
                              <p:par>
                                <p:cTn id="24" presetID="27" presetClass="emph" presetSubtype="0" fill="remove" grpId="0" nodeType="withEffect">
                                  <p:stCondLst>
                                    <p:cond delay="0"/>
                                  </p:stCondLst>
                                  <p:childTnLst>
                                    <p:animClr clrSpc="rgb" dir="cw">
                                      <p:cBhvr override="childStyle">
                                        <p:cTn id="25" dur="250" autoRev="1" fill="remove"/>
                                        <p:tgtEl>
                                          <p:spTgt spid="33"/>
                                        </p:tgtEl>
                                        <p:attrNameLst>
                                          <p:attrName>style.color</p:attrName>
                                        </p:attrNameLst>
                                      </p:cBhvr>
                                      <p:to>
                                        <a:srgbClr val="000000"/>
                                      </p:to>
                                    </p:animClr>
                                    <p:animClr clrSpc="rgb" dir="cw">
                                      <p:cBhvr>
                                        <p:cTn id="26" dur="250" autoRev="1" fill="remove"/>
                                        <p:tgtEl>
                                          <p:spTgt spid="33"/>
                                        </p:tgtEl>
                                        <p:attrNameLst>
                                          <p:attrName>fillcolor</p:attrName>
                                        </p:attrNameLst>
                                      </p:cBhvr>
                                      <p:to>
                                        <a:srgbClr val="000000"/>
                                      </p:to>
                                    </p:animClr>
                                    <p:set>
                                      <p:cBhvr>
                                        <p:cTn id="27" dur="250" autoRev="1" fill="remove"/>
                                        <p:tgtEl>
                                          <p:spTgt spid="33"/>
                                        </p:tgtEl>
                                        <p:attrNameLst>
                                          <p:attrName>fill.type</p:attrName>
                                        </p:attrNameLst>
                                      </p:cBhvr>
                                      <p:to>
                                        <p:strVal val="solid"/>
                                      </p:to>
                                    </p:set>
                                    <p:set>
                                      <p:cBhvr>
                                        <p:cTn id="28" dur="250" autoRev="1" fill="remove"/>
                                        <p:tgtEl>
                                          <p:spTgt spid="33"/>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up)">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xit" presetSubtype="1" fill="hold" nodeType="clickEffect">
                                  <p:stCondLst>
                                    <p:cond delay="0"/>
                                  </p:stCondLst>
                                  <p:childTnLst>
                                    <p:animEffect transition="out" filter="wipe(up)">
                                      <p:cBhvr>
                                        <p:cTn id="37" dur="500"/>
                                        <p:tgtEl>
                                          <p:spTgt spid="34"/>
                                        </p:tgtEl>
                                      </p:cBhvr>
                                    </p:animEffect>
                                    <p:set>
                                      <p:cBhvr>
                                        <p:cTn id="38" dur="1" fill="hold">
                                          <p:stCondLst>
                                            <p:cond delay="499"/>
                                          </p:stCondLst>
                                        </p:cTn>
                                        <p:tgtEl>
                                          <p:spTgt spid="3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up)">
                                      <p:cBhvr>
                                        <p:cTn id="43" dur="500"/>
                                        <p:tgtEl>
                                          <p:spTgt spid="4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8" grpId="0" animBg="1"/>
      <p:bldP spid="41" grpId="0" animBg="1"/>
      <p:bldP spid="55" grpId="0" animBg="1"/>
      <p:bldP spid="4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3276600" y="5825330"/>
            <a:ext cx="1225290" cy="630314"/>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21</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53" name="矩形 52"/>
          <p:cNvSpPr/>
          <p:nvPr/>
        </p:nvSpPr>
        <p:spPr>
          <a:xfrm>
            <a:off x="38101" y="4121326"/>
            <a:ext cx="4838700" cy="1039056"/>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95993" y="4007026"/>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1295400" y="3835576"/>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498156" y="3762957"/>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圆角矩形 65"/>
          <p:cNvSpPr/>
          <p:nvPr/>
        </p:nvSpPr>
        <p:spPr>
          <a:xfrm>
            <a:off x="1371600" y="4165776"/>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2423071" y="4168913"/>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2956469" y="4165775"/>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3425732" y="4157807"/>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3953510" y="415479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1774563" y="5676017"/>
            <a:ext cx="1161440" cy="69128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283708" y="5731129"/>
            <a:ext cx="1249867" cy="628650"/>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269373" y="563622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1757846" y="5595081"/>
            <a:ext cx="632030" cy="18485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3259248" y="5731129"/>
            <a:ext cx="702776" cy="239937"/>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5400000">
            <a:off x="952677" y="5220662"/>
            <a:ext cx="765922" cy="529124"/>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1031373" y="5825330"/>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5400000">
            <a:off x="2243847" y="5414962"/>
            <a:ext cx="717386" cy="9826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ectangle 16"/>
          <p:cNvSpPr/>
          <p:nvPr/>
        </p:nvSpPr>
        <p:spPr>
          <a:xfrm>
            <a:off x="1277" y="1158958"/>
            <a:ext cx="6628123"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Persist thread will consume these requests in the background </a:t>
            </a:r>
            <a:endParaRPr lang="zh-CN" altLang="en-US" sz="2000" dirty="0">
              <a:solidFill>
                <a:schemeClr val="bg1"/>
              </a:solidFill>
              <a:cs typeface="Helvetica" panose="020B0604020202020204" pitchFamily="34" charset="0"/>
            </a:endParaRPr>
          </a:p>
        </p:txBody>
      </p:sp>
      <p:sp>
        <p:nvSpPr>
          <p:cNvPr id="47" name="Rectangle 16"/>
          <p:cNvSpPr/>
          <p:nvPr/>
        </p:nvSpPr>
        <p:spPr>
          <a:xfrm>
            <a:off x="0" y="1634798"/>
            <a:ext cx="3882931"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Do nothing to a PM mapped page</a:t>
            </a:r>
            <a:endParaRPr lang="zh-CN" altLang="en-US" sz="2000" dirty="0">
              <a:solidFill>
                <a:schemeClr val="bg1"/>
              </a:solidFill>
              <a:cs typeface="Helvetica" panose="020B0604020202020204" pitchFamily="34" charset="0"/>
            </a:endParaRPr>
          </a:p>
        </p:txBody>
      </p:sp>
      <p:sp>
        <p:nvSpPr>
          <p:cNvPr id="39" name="圆角矩形 69"/>
          <p:cNvSpPr/>
          <p:nvPr/>
        </p:nvSpPr>
        <p:spPr>
          <a:xfrm>
            <a:off x="3432452" y="4171013"/>
            <a:ext cx="457199" cy="936487"/>
          </a:xfrm>
          <a:prstGeom prst="roundRect">
            <a:avLst/>
          </a:prstGeom>
          <a:pattFill prst="wdDnDiag">
            <a:fgClr>
              <a:schemeClr val="tx2">
                <a:lumMod val="40000"/>
                <a:lumOff val="60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5400000">
            <a:off x="2835475" y="5003929"/>
            <a:ext cx="728492" cy="90922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1903906" y="4165775"/>
            <a:ext cx="457199" cy="936487"/>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94" name="椭圆 93"/>
          <p:cNvSpPr/>
          <p:nvPr/>
        </p:nvSpPr>
        <p:spPr>
          <a:xfrm>
            <a:off x="2513705" y="577993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6" name="矩形 52"/>
          <p:cNvSpPr/>
          <p:nvPr/>
        </p:nvSpPr>
        <p:spPr>
          <a:xfrm>
            <a:off x="5179017" y="3270139"/>
            <a:ext cx="3888783" cy="736887"/>
          </a:xfrm>
          <a:prstGeom prst="rect">
            <a:avLst/>
          </a:prstGeom>
          <a:solidFill>
            <a:schemeClr val="bg1"/>
          </a:solidFill>
          <a:ln w="38100" cap="flat">
            <a:solidFill>
              <a:schemeClr val="tx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0" name="矩形 55"/>
          <p:cNvSpPr/>
          <p:nvPr/>
        </p:nvSpPr>
        <p:spPr>
          <a:xfrm>
            <a:off x="8001924" y="3178825"/>
            <a:ext cx="1059786" cy="209403"/>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Q</a:t>
            </a:r>
            <a:endParaRPr lang="zh-CN" altLang="en-US" sz="2000" dirty="0">
              <a:solidFill>
                <a:schemeClr val="bg1"/>
              </a:solidFill>
              <a:latin typeface="Century Gothic" panose="020B0502020202020204" pitchFamily="34" charset="0"/>
            </a:endParaRPr>
          </a:p>
        </p:txBody>
      </p:sp>
      <p:sp>
        <p:nvSpPr>
          <p:cNvPr id="41" name="圆角矩形 66"/>
          <p:cNvSpPr/>
          <p:nvPr/>
        </p:nvSpPr>
        <p:spPr>
          <a:xfrm>
            <a:off x="5636217"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3" name="圆角矩形 66"/>
          <p:cNvSpPr/>
          <p:nvPr/>
        </p:nvSpPr>
        <p:spPr>
          <a:xfrm>
            <a:off x="5971833"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5" name="圆角矩形 66"/>
          <p:cNvSpPr/>
          <p:nvPr/>
        </p:nvSpPr>
        <p:spPr>
          <a:xfrm>
            <a:off x="6303397" y="3295983"/>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42" name="Picture 238"/>
          <p:cNvPicPr>
            <a:picLocks noChangeAspect="1"/>
          </p:cNvPicPr>
          <p:nvPr/>
        </p:nvPicPr>
        <p:blipFill>
          <a:blip r:embed="rId3"/>
          <a:stretch>
            <a:fillRect/>
          </a:stretch>
        </p:blipFill>
        <p:spPr>
          <a:xfrm rot="16200000">
            <a:off x="7107378" y="4479277"/>
            <a:ext cx="584144" cy="1224001"/>
          </a:xfrm>
          <a:prstGeom prst="rect">
            <a:avLst/>
          </a:prstGeom>
        </p:spPr>
      </p:pic>
      <p:sp>
        <p:nvSpPr>
          <p:cNvPr id="48" name="矩形 55"/>
          <p:cNvSpPr/>
          <p:nvPr/>
        </p:nvSpPr>
        <p:spPr>
          <a:xfrm>
            <a:off x="7394906" y="5372990"/>
            <a:ext cx="1520493" cy="222091"/>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Thread</a:t>
            </a:r>
            <a:endParaRPr lang="zh-CN" altLang="en-US" sz="2000" dirty="0">
              <a:solidFill>
                <a:schemeClr val="bg1"/>
              </a:solidFill>
              <a:latin typeface="Century Gothic" panose="020B0502020202020204" pitchFamily="34" charset="0"/>
            </a:endParaRPr>
          </a:p>
        </p:txBody>
      </p:sp>
      <p:cxnSp>
        <p:nvCxnSpPr>
          <p:cNvPr id="50" name="曲线连接符 49"/>
          <p:cNvCxnSpPr>
            <a:stCxn id="41" idx="2"/>
            <a:endCxn id="42" idx="0"/>
          </p:cNvCxnSpPr>
          <p:nvPr/>
        </p:nvCxnSpPr>
        <p:spPr>
          <a:xfrm rot="16200000" flipH="1">
            <a:off x="5693610" y="3997438"/>
            <a:ext cx="1135338" cy="1052341"/>
          </a:xfrm>
          <a:prstGeom prst="curvedConnector2">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曲线连接符 53"/>
          <p:cNvCxnSpPr>
            <a:stCxn id="33" idx="2"/>
            <a:endCxn id="80" idx="0"/>
          </p:cNvCxnSpPr>
          <p:nvPr/>
        </p:nvCxnSpPr>
        <p:spPr>
          <a:xfrm rot="5400000">
            <a:off x="1288183" y="4981007"/>
            <a:ext cx="723068" cy="965579"/>
          </a:xfrm>
          <a:prstGeom prst="curvedConnector3">
            <a:avLst>
              <a:gd name="adj1" fmla="val 50000"/>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Rectangle 16"/>
          <p:cNvSpPr/>
          <p:nvPr/>
        </p:nvSpPr>
        <p:spPr>
          <a:xfrm>
            <a:off x="0" y="2114490"/>
            <a:ext cx="45720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Apply HOT DRAM mapped page to PM</a:t>
            </a:r>
            <a:endParaRPr lang="zh-CN" altLang="en-US" sz="2000" dirty="0">
              <a:solidFill>
                <a:schemeClr val="bg1"/>
              </a:solidFill>
              <a:cs typeface="Helvetica" panose="020B0604020202020204" pitchFamily="34" charset="0"/>
            </a:endParaRPr>
          </a:p>
        </p:txBody>
      </p:sp>
      <p:sp>
        <p:nvSpPr>
          <p:cNvPr id="57" name="Rectangle 16"/>
          <p:cNvSpPr/>
          <p:nvPr/>
        </p:nvSpPr>
        <p:spPr>
          <a:xfrm>
            <a:off x="0" y="2590800"/>
            <a:ext cx="45720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Persist COLD DRAM mapped page to SSD</a:t>
            </a:r>
            <a:endParaRPr lang="zh-CN" altLang="en-US" sz="2000" dirty="0">
              <a:solidFill>
                <a:schemeClr val="bg1"/>
              </a:solidFill>
              <a:cs typeface="Helvetica" panose="020B0604020202020204" pitchFamily="34" charset="0"/>
            </a:endParaRPr>
          </a:p>
        </p:txBody>
      </p:sp>
      <p:cxnSp>
        <p:nvCxnSpPr>
          <p:cNvPr id="60" name="曲线连接符 59"/>
          <p:cNvCxnSpPr>
            <a:stCxn id="43" idx="2"/>
            <a:endCxn id="42" idx="0"/>
          </p:cNvCxnSpPr>
          <p:nvPr/>
        </p:nvCxnSpPr>
        <p:spPr>
          <a:xfrm rot="16200000" flipH="1">
            <a:off x="5861418" y="4165246"/>
            <a:ext cx="1135338" cy="716725"/>
          </a:xfrm>
          <a:prstGeom prst="curvedConnector2">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右箭头 1"/>
          <p:cNvSpPr/>
          <p:nvPr/>
        </p:nvSpPr>
        <p:spPr>
          <a:xfrm>
            <a:off x="2819861" y="6072562"/>
            <a:ext cx="560144" cy="328984"/>
          </a:xfrm>
          <a:prstGeom prst="rightArrow">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Tree>
    <p:extLst>
      <p:ext uri="{BB962C8B-B14F-4D97-AF65-F5344CB8AC3E}">
        <p14:creationId xmlns:p14="http://schemas.microsoft.com/office/powerpoint/2010/main" val="513868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41"/>
                                        </p:tgtEl>
                                      </p:cBhvr>
                                    </p:animEffect>
                                    <p:set>
                                      <p:cBhvr>
                                        <p:cTn id="7" dur="1" fill="hold">
                                          <p:stCondLst>
                                            <p:cond delay="499"/>
                                          </p:stCondLst>
                                        </p:cTn>
                                        <p:tgtEl>
                                          <p:spTgt spid="41"/>
                                        </p:tgtEl>
                                        <p:attrNameLst>
                                          <p:attrName>style.visibility</p:attrName>
                                        </p:attrNameLst>
                                      </p:cBhvr>
                                      <p:to>
                                        <p:strVal val="hidden"/>
                                      </p:to>
                                    </p:set>
                                  </p:childTnLst>
                                </p:cTn>
                              </p:par>
                            </p:childTnLst>
                          </p:cTn>
                        </p:par>
                        <p:par>
                          <p:cTn id="8" fill="hold">
                            <p:stCondLst>
                              <p:cond delay="500"/>
                            </p:stCondLst>
                            <p:childTnLst>
                              <p:par>
                                <p:cTn id="9" presetID="22" presetClass="exit" presetSubtype="1" fill="hold" nodeType="afterEffect">
                                  <p:stCondLst>
                                    <p:cond delay="0"/>
                                  </p:stCondLst>
                                  <p:childTnLst>
                                    <p:animEffect transition="out" filter="wipe(up)">
                                      <p:cBhvr>
                                        <p:cTn id="10" dur="500"/>
                                        <p:tgtEl>
                                          <p:spTgt spid="50"/>
                                        </p:tgtEl>
                                      </p:cBhvr>
                                    </p:animEffect>
                                    <p:set>
                                      <p:cBhvr>
                                        <p:cTn id="11" dur="1" fill="hold">
                                          <p:stCondLst>
                                            <p:cond delay="499"/>
                                          </p:stCondLst>
                                        </p:cTn>
                                        <p:tgtEl>
                                          <p:spTgt spid="5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left)">
                                      <p:cBhvr>
                                        <p:cTn id="16" dur="500"/>
                                        <p:tgtEl>
                                          <p:spTgt spid="57"/>
                                        </p:tgtEl>
                                      </p:cBhvr>
                                    </p:animEffect>
                                  </p:childTnLst>
                                </p:cTn>
                              </p:par>
                            </p:childTnLst>
                          </p:cTn>
                        </p:par>
                      </p:childTnLst>
                    </p:cTn>
                  </p:par>
                  <p:par>
                    <p:cTn id="17" fill="hold">
                      <p:stCondLst>
                        <p:cond delay="indefinite"/>
                      </p:stCondLst>
                      <p:childTnLst>
                        <p:par>
                          <p:cTn id="18" fill="hold">
                            <p:stCondLst>
                              <p:cond delay="0"/>
                            </p:stCondLst>
                            <p:childTnLst>
                              <p:par>
                                <p:cTn id="19" presetID="27" presetClass="emph" presetSubtype="0" fill="remove" grpId="0" nodeType="clickEffect">
                                  <p:stCondLst>
                                    <p:cond delay="0"/>
                                  </p:stCondLst>
                                  <p:childTnLst>
                                    <p:animClr clrSpc="rgb" dir="cw">
                                      <p:cBhvr override="childStyle">
                                        <p:cTn id="20" dur="250" autoRev="1" fill="remove"/>
                                        <p:tgtEl>
                                          <p:spTgt spid="68"/>
                                        </p:tgtEl>
                                        <p:attrNameLst>
                                          <p:attrName>style.color</p:attrName>
                                        </p:attrNameLst>
                                      </p:cBhvr>
                                      <p:to>
                                        <a:srgbClr val="000000"/>
                                      </p:to>
                                    </p:animClr>
                                    <p:animClr clrSpc="rgb" dir="cw">
                                      <p:cBhvr>
                                        <p:cTn id="21" dur="250" autoRev="1" fill="remove"/>
                                        <p:tgtEl>
                                          <p:spTgt spid="68"/>
                                        </p:tgtEl>
                                        <p:attrNameLst>
                                          <p:attrName>fillcolor</p:attrName>
                                        </p:attrNameLst>
                                      </p:cBhvr>
                                      <p:to>
                                        <a:srgbClr val="000000"/>
                                      </p:to>
                                    </p:animClr>
                                    <p:set>
                                      <p:cBhvr>
                                        <p:cTn id="22" dur="250" autoRev="1" fill="remove"/>
                                        <p:tgtEl>
                                          <p:spTgt spid="68"/>
                                        </p:tgtEl>
                                        <p:attrNameLst>
                                          <p:attrName>fill.type</p:attrName>
                                        </p:attrNameLst>
                                      </p:cBhvr>
                                      <p:to>
                                        <p:strVal val="solid"/>
                                      </p:to>
                                    </p:set>
                                    <p:set>
                                      <p:cBhvr>
                                        <p:cTn id="23" dur="250" autoRev="1" fill="remove"/>
                                        <p:tgtEl>
                                          <p:spTgt spid="68"/>
                                        </p:tgtEl>
                                        <p:attrNameLst>
                                          <p:attrName>fill.on</p:attrName>
                                        </p:attrNameLst>
                                      </p:cBhvr>
                                      <p:to>
                                        <p:strVal val="true"/>
                                      </p:to>
                                    </p:set>
                                  </p:childTnLst>
                                </p:cTn>
                              </p:par>
                              <p:par>
                                <p:cTn id="24" presetID="27" presetClass="emph" presetSubtype="0" fill="remove" grpId="0" nodeType="withEffect">
                                  <p:stCondLst>
                                    <p:cond delay="0"/>
                                  </p:stCondLst>
                                  <p:childTnLst>
                                    <p:animClr clrSpc="rgb" dir="cw">
                                      <p:cBhvr override="childStyle">
                                        <p:cTn id="25" dur="250" autoRev="1" fill="remove"/>
                                        <p:tgtEl>
                                          <p:spTgt spid="43"/>
                                        </p:tgtEl>
                                        <p:attrNameLst>
                                          <p:attrName>style.color</p:attrName>
                                        </p:attrNameLst>
                                      </p:cBhvr>
                                      <p:to>
                                        <a:srgbClr val="000000"/>
                                      </p:to>
                                    </p:animClr>
                                    <p:animClr clrSpc="rgb" dir="cw">
                                      <p:cBhvr>
                                        <p:cTn id="26" dur="250" autoRev="1" fill="remove"/>
                                        <p:tgtEl>
                                          <p:spTgt spid="43"/>
                                        </p:tgtEl>
                                        <p:attrNameLst>
                                          <p:attrName>fillcolor</p:attrName>
                                        </p:attrNameLst>
                                      </p:cBhvr>
                                      <p:to>
                                        <a:srgbClr val="000000"/>
                                      </p:to>
                                    </p:animClr>
                                    <p:set>
                                      <p:cBhvr>
                                        <p:cTn id="27" dur="250" autoRev="1" fill="remove"/>
                                        <p:tgtEl>
                                          <p:spTgt spid="43"/>
                                        </p:tgtEl>
                                        <p:attrNameLst>
                                          <p:attrName>fill.type</p:attrName>
                                        </p:attrNameLst>
                                      </p:cBhvr>
                                      <p:to>
                                        <p:strVal val="solid"/>
                                      </p:to>
                                    </p:set>
                                    <p:set>
                                      <p:cBhvr>
                                        <p:cTn id="28" dur="250" autoRev="1" fill="remove"/>
                                        <p:tgtEl>
                                          <p:spTgt spid="43"/>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up)">
                                      <p:cBhvr>
                                        <p:cTn id="33" dur="500"/>
                                        <p:tgtEl>
                                          <p:spTgt spid="6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41" grpId="0" animBg="1"/>
      <p:bldP spid="43" grpId="0" animBg="1"/>
      <p:bldP spid="57"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 name="圆角矩形 73"/>
          <p:cNvSpPr/>
          <p:nvPr/>
        </p:nvSpPr>
        <p:spPr>
          <a:xfrm>
            <a:off x="3276600" y="5825330"/>
            <a:ext cx="1225290" cy="630314"/>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467AEA72-A156-47E1-8CF5-744DC386C618}" type="slidenum">
              <a:rPr lang="en-US" smtClean="0"/>
              <a:t>22</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53" name="矩形 52"/>
          <p:cNvSpPr/>
          <p:nvPr/>
        </p:nvSpPr>
        <p:spPr>
          <a:xfrm>
            <a:off x="38101" y="4121326"/>
            <a:ext cx="4838700" cy="1039056"/>
          </a:xfrm>
          <a:prstGeom prst="rect">
            <a:avLst/>
          </a:prstGeom>
          <a:solidFill>
            <a:schemeClr val="bg1"/>
          </a:solidFill>
          <a:ln w="381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6" name="矩形 55"/>
          <p:cNvSpPr/>
          <p:nvPr/>
        </p:nvSpPr>
        <p:spPr>
          <a:xfrm>
            <a:off x="95993" y="4007026"/>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EPT</a:t>
            </a:r>
            <a:endParaRPr lang="zh-CN" altLang="en-US" sz="2000" dirty="0">
              <a:solidFill>
                <a:schemeClr val="bg1"/>
              </a:solidFill>
              <a:latin typeface="Century Gothic" panose="020B0502020202020204" pitchFamily="34" charset="0"/>
            </a:endParaRPr>
          </a:p>
        </p:txBody>
      </p:sp>
      <p:cxnSp>
        <p:nvCxnSpPr>
          <p:cNvPr id="58" name="直接连接符 57"/>
          <p:cNvCxnSpPr/>
          <p:nvPr/>
        </p:nvCxnSpPr>
        <p:spPr>
          <a:xfrm>
            <a:off x="1295400" y="3835576"/>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498156" y="3762957"/>
            <a:ext cx="0" cy="1638300"/>
          </a:xfrm>
          <a:prstGeom prst="line">
            <a:avLst/>
          </a:prstGeom>
          <a:ln w="25400">
            <a:solidFill>
              <a:schemeClr val="accent2">
                <a:lumMod val="40000"/>
                <a:lumOff val="6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圆角矩形 65"/>
          <p:cNvSpPr/>
          <p:nvPr/>
        </p:nvSpPr>
        <p:spPr>
          <a:xfrm>
            <a:off x="1371600" y="4165776"/>
            <a:ext cx="457199" cy="936487"/>
          </a:xfrm>
          <a:prstGeom prst="roundRect">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8" name="圆角矩形 67"/>
          <p:cNvSpPr/>
          <p:nvPr/>
        </p:nvSpPr>
        <p:spPr>
          <a:xfrm>
            <a:off x="2423071" y="4168913"/>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9" name="圆角矩形 68"/>
          <p:cNvSpPr/>
          <p:nvPr/>
        </p:nvSpPr>
        <p:spPr>
          <a:xfrm>
            <a:off x="2956469" y="4165775"/>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0" name="圆角矩形 69"/>
          <p:cNvSpPr/>
          <p:nvPr/>
        </p:nvSpPr>
        <p:spPr>
          <a:xfrm>
            <a:off x="3425732" y="4157807"/>
            <a:ext cx="457199" cy="936487"/>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1" name="圆角矩形 70"/>
          <p:cNvSpPr/>
          <p:nvPr/>
        </p:nvSpPr>
        <p:spPr>
          <a:xfrm>
            <a:off x="3953510" y="4154791"/>
            <a:ext cx="457199" cy="936487"/>
          </a:xfrm>
          <a:prstGeom prst="round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3" name="圆角矩形 72"/>
          <p:cNvSpPr/>
          <p:nvPr/>
        </p:nvSpPr>
        <p:spPr>
          <a:xfrm>
            <a:off x="1774563" y="5676017"/>
            <a:ext cx="1161440" cy="691286"/>
          </a:xfrm>
          <a:prstGeom prst="roundRect">
            <a:avLst/>
          </a:prstGeom>
          <a:solidFill>
            <a:schemeClr val="bg1"/>
          </a:solidFill>
          <a:ln>
            <a:solidFill>
              <a:schemeClr val="tx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2" name="圆角矩形 71"/>
          <p:cNvSpPr/>
          <p:nvPr/>
        </p:nvSpPr>
        <p:spPr>
          <a:xfrm>
            <a:off x="283708" y="5731129"/>
            <a:ext cx="1249867" cy="628650"/>
          </a:xfrm>
          <a:prstGeom prst="roundRect">
            <a:avLst/>
          </a:prstGeom>
          <a:solidFill>
            <a:schemeClr val="bg1"/>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5" name="矩形 74"/>
          <p:cNvSpPr/>
          <p:nvPr/>
        </p:nvSpPr>
        <p:spPr>
          <a:xfrm>
            <a:off x="269373" y="5636222"/>
            <a:ext cx="762000" cy="22860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PM</a:t>
            </a:r>
            <a:endParaRPr lang="zh-CN" altLang="en-US" sz="2000" dirty="0">
              <a:solidFill>
                <a:schemeClr val="bg1"/>
              </a:solidFill>
              <a:latin typeface="Century Gothic" panose="020B0502020202020204" pitchFamily="34" charset="0"/>
            </a:endParaRPr>
          </a:p>
        </p:txBody>
      </p:sp>
      <p:sp>
        <p:nvSpPr>
          <p:cNvPr id="76" name="矩形 75"/>
          <p:cNvSpPr/>
          <p:nvPr/>
        </p:nvSpPr>
        <p:spPr>
          <a:xfrm>
            <a:off x="1757846" y="5595081"/>
            <a:ext cx="632030" cy="184850"/>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RAM</a:t>
            </a:r>
            <a:endParaRPr lang="zh-CN" altLang="en-US" sz="2000" dirty="0">
              <a:solidFill>
                <a:schemeClr val="bg1"/>
              </a:solidFill>
              <a:latin typeface="Century Gothic" panose="020B0502020202020204" pitchFamily="34" charset="0"/>
            </a:endParaRPr>
          </a:p>
        </p:txBody>
      </p:sp>
      <p:sp>
        <p:nvSpPr>
          <p:cNvPr id="77" name="矩形 76"/>
          <p:cNvSpPr/>
          <p:nvPr/>
        </p:nvSpPr>
        <p:spPr>
          <a:xfrm>
            <a:off x="3259248" y="5731129"/>
            <a:ext cx="702776" cy="239937"/>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SSD</a:t>
            </a:r>
            <a:endParaRPr lang="zh-CN" altLang="en-US" sz="2000" dirty="0">
              <a:solidFill>
                <a:schemeClr val="bg1"/>
              </a:solidFill>
              <a:latin typeface="Century Gothic" panose="020B0502020202020204" pitchFamily="34" charset="0"/>
            </a:endParaRPr>
          </a:p>
        </p:txBody>
      </p:sp>
      <p:cxnSp>
        <p:nvCxnSpPr>
          <p:cNvPr id="79" name="曲线连接符 78"/>
          <p:cNvCxnSpPr>
            <a:stCxn id="66" idx="2"/>
            <a:endCxn id="80" idx="1"/>
          </p:cNvCxnSpPr>
          <p:nvPr/>
        </p:nvCxnSpPr>
        <p:spPr>
          <a:xfrm rot="5400000">
            <a:off x="952677" y="5220662"/>
            <a:ext cx="765922" cy="529124"/>
          </a:xfrm>
          <a:prstGeom prst="curvedConnector3">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1031373" y="5825330"/>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6" name="曲线连接符 95"/>
          <p:cNvCxnSpPr>
            <a:stCxn id="68" idx="2"/>
            <a:endCxn id="94" idx="1"/>
          </p:cNvCxnSpPr>
          <p:nvPr/>
        </p:nvCxnSpPr>
        <p:spPr>
          <a:xfrm rot="5400000">
            <a:off x="2243847" y="5414962"/>
            <a:ext cx="717386" cy="9826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ectangle 16"/>
          <p:cNvSpPr/>
          <p:nvPr/>
        </p:nvSpPr>
        <p:spPr>
          <a:xfrm>
            <a:off x="1277" y="1158958"/>
            <a:ext cx="6628123"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Persist thread will consume these requests in the background </a:t>
            </a:r>
            <a:endParaRPr lang="zh-CN" altLang="en-US" sz="2000" dirty="0">
              <a:solidFill>
                <a:schemeClr val="bg1"/>
              </a:solidFill>
              <a:cs typeface="Helvetica" panose="020B0604020202020204" pitchFamily="34" charset="0"/>
            </a:endParaRPr>
          </a:p>
        </p:txBody>
      </p:sp>
      <p:sp>
        <p:nvSpPr>
          <p:cNvPr id="47" name="Rectangle 16"/>
          <p:cNvSpPr/>
          <p:nvPr/>
        </p:nvSpPr>
        <p:spPr>
          <a:xfrm>
            <a:off x="0" y="1634798"/>
            <a:ext cx="3882931"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Do nothing to a PM mapped page</a:t>
            </a:r>
            <a:endParaRPr lang="zh-CN" altLang="en-US" sz="2000" dirty="0">
              <a:solidFill>
                <a:schemeClr val="bg1"/>
              </a:solidFill>
              <a:cs typeface="Helvetica" panose="020B0604020202020204" pitchFamily="34" charset="0"/>
            </a:endParaRPr>
          </a:p>
        </p:txBody>
      </p:sp>
      <p:sp>
        <p:nvSpPr>
          <p:cNvPr id="39" name="圆角矩形 69"/>
          <p:cNvSpPr/>
          <p:nvPr/>
        </p:nvSpPr>
        <p:spPr>
          <a:xfrm>
            <a:off x="3432452" y="4171013"/>
            <a:ext cx="457199" cy="936487"/>
          </a:xfrm>
          <a:prstGeom prst="roundRect">
            <a:avLst/>
          </a:prstGeom>
          <a:pattFill prst="wdDnDiag">
            <a:fgClr>
              <a:schemeClr val="tx2">
                <a:lumMod val="40000"/>
                <a:lumOff val="60000"/>
              </a:schemeClr>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cxnSp>
        <p:nvCxnSpPr>
          <p:cNvPr id="95" name="曲线连接符 94"/>
          <p:cNvCxnSpPr>
            <a:stCxn id="70" idx="2"/>
            <a:endCxn id="94" idx="7"/>
          </p:cNvCxnSpPr>
          <p:nvPr/>
        </p:nvCxnSpPr>
        <p:spPr>
          <a:xfrm rot="5400000">
            <a:off x="2835475" y="5003929"/>
            <a:ext cx="728492" cy="909223"/>
          </a:xfrm>
          <a:prstGeom prst="curvedConnector3">
            <a:avLst/>
          </a:prstGeom>
          <a:ln w="19050">
            <a:solidFill>
              <a:srgbClr val="01B150"/>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圆角矩形 32"/>
          <p:cNvSpPr/>
          <p:nvPr/>
        </p:nvSpPr>
        <p:spPr>
          <a:xfrm>
            <a:off x="1903906" y="4165775"/>
            <a:ext cx="457199" cy="936487"/>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94" name="椭圆 93"/>
          <p:cNvSpPr/>
          <p:nvPr/>
        </p:nvSpPr>
        <p:spPr>
          <a:xfrm>
            <a:off x="2513705" y="5779931"/>
            <a:ext cx="271107" cy="29263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36" name="矩形 52"/>
          <p:cNvSpPr/>
          <p:nvPr/>
        </p:nvSpPr>
        <p:spPr>
          <a:xfrm>
            <a:off x="5179017" y="3270139"/>
            <a:ext cx="3888783" cy="736887"/>
          </a:xfrm>
          <a:prstGeom prst="rect">
            <a:avLst/>
          </a:prstGeom>
          <a:solidFill>
            <a:schemeClr val="bg1"/>
          </a:solidFill>
          <a:ln w="38100" cap="flat">
            <a:solidFill>
              <a:schemeClr val="tx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0" name="矩形 55"/>
          <p:cNvSpPr/>
          <p:nvPr/>
        </p:nvSpPr>
        <p:spPr>
          <a:xfrm>
            <a:off x="8001924" y="3178825"/>
            <a:ext cx="1059786" cy="209403"/>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Q</a:t>
            </a:r>
            <a:endParaRPr lang="zh-CN" altLang="en-US" sz="2000" dirty="0">
              <a:solidFill>
                <a:schemeClr val="bg1"/>
              </a:solidFill>
              <a:latin typeface="Century Gothic" panose="020B0502020202020204" pitchFamily="34" charset="0"/>
            </a:endParaRPr>
          </a:p>
        </p:txBody>
      </p:sp>
      <p:sp>
        <p:nvSpPr>
          <p:cNvPr id="43" name="圆角矩形 66"/>
          <p:cNvSpPr/>
          <p:nvPr/>
        </p:nvSpPr>
        <p:spPr>
          <a:xfrm>
            <a:off x="5971833" y="3293125"/>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5" name="圆角矩形 66"/>
          <p:cNvSpPr/>
          <p:nvPr/>
        </p:nvSpPr>
        <p:spPr>
          <a:xfrm>
            <a:off x="6303397" y="3295983"/>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42" name="Picture 238"/>
          <p:cNvPicPr>
            <a:picLocks noChangeAspect="1"/>
          </p:cNvPicPr>
          <p:nvPr/>
        </p:nvPicPr>
        <p:blipFill>
          <a:blip r:embed="rId3"/>
          <a:stretch>
            <a:fillRect/>
          </a:stretch>
        </p:blipFill>
        <p:spPr>
          <a:xfrm rot="16200000">
            <a:off x="7107378" y="4479277"/>
            <a:ext cx="584144" cy="1224001"/>
          </a:xfrm>
          <a:prstGeom prst="rect">
            <a:avLst/>
          </a:prstGeom>
        </p:spPr>
      </p:pic>
      <p:sp>
        <p:nvSpPr>
          <p:cNvPr id="48" name="矩形 55"/>
          <p:cNvSpPr/>
          <p:nvPr/>
        </p:nvSpPr>
        <p:spPr>
          <a:xfrm>
            <a:off x="7394906" y="5372990"/>
            <a:ext cx="1520493" cy="222091"/>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Thread</a:t>
            </a:r>
            <a:endParaRPr lang="zh-CN" altLang="en-US" sz="2000" dirty="0">
              <a:solidFill>
                <a:schemeClr val="bg1"/>
              </a:solidFill>
              <a:latin typeface="Century Gothic" panose="020B0502020202020204" pitchFamily="34" charset="0"/>
            </a:endParaRPr>
          </a:p>
        </p:txBody>
      </p:sp>
      <p:cxnSp>
        <p:nvCxnSpPr>
          <p:cNvPr id="54" name="曲线连接符 53"/>
          <p:cNvCxnSpPr>
            <a:stCxn id="33" idx="2"/>
            <a:endCxn id="80" idx="0"/>
          </p:cNvCxnSpPr>
          <p:nvPr/>
        </p:nvCxnSpPr>
        <p:spPr>
          <a:xfrm rot="5400000">
            <a:off x="1288183" y="4981007"/>
            <a:ext cx="723068" cy="965579"/>
          </a:xfrm>
          <a:prstGeom prst="curvedConnector3">
            <a:avLst>
              <a:gd name="adj1" fmla="val 50000"/>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Rectangle 16"/>
          <p:cNvSpPr/>
          <p:nvPr/>
        </p:nvSpPr>
        <p:spPr>
          <a:xfrm>
            <a:off x="0" y="2114490"/>
            <a:ext cx="45720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Apply HOT DRAM mapped page to PM</a:t>
            </a:r>
            <a:endParaRPr lang="zh-CN" altLang="en-US" sz="2000" dirty="0">
              <a:solidFill>
                <a:schemeClr val="bg1"/>
              </a:solidFill>
              <a:cs typeface="Helvetica" panose="020B0604020202020204" pitchFamily="34" charset="0"/>
            </a:endParaRPr>
          </a:p>
        </p:txBody>
      </p:sp>
      <p:sp>
        <p:nvSpPr>
          <p:cNvPr id="57" name="Rectangle 16"/>
          <p:cNvSpPr/>
          <p:nvPr/>
        </p:nvSpPr>
        <p:spPr>
          <a:xfrm>
            <a:off x="0" y="2590800"/>
            <a:ext cx="45720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Persist COLD DRAM mapped page to SSD</a:t>
            </a:r>
            <a:endParaRPr lang="zh-CN" altLang="en-US" sz="2000" dirty="0">
              <a:solidFill>
                <a:schemeClr val="bg1"/>
              </a:solidFill>
              <a:cs typeface="Helvetica" panose="020B0604020202020204" pitchFamily="34" charset="0"/>
            </a:endParaRPr>
          </a:p>
        </p:txBody>
      </p:sp>
      <p:cxnSp>
        <p:nvCxnSpPr>
          <p:cNvPr id="60" name="曲线连接符 59"/>
          <p:cNvCxnSpPr>
            <a:stCxn id="43" idx="2"/>
            <a:endCxn id="42" idx="0"/>
          </p:cNvCxnSpPr>
          <p:nvPr/>
        </p:nvCxnSpPr>
        <p:spPr>
          <a:xfrm rot="16200000" flipH="1">
            <a:off x="5861418" y="4165246"/>
            <a:ext cx="1135338" cy="716725"/>
          </a:xfrm>
          <a:prstGeom prst="curvedConnector2">
            <a:avLst/>
          </a:prstGeom>
          <a:ln w="19050">
            <a:solidFill>
              <a:schemeClr val="tx1">
                <a:lumMod val="95000"/>
                <a:lumOff val="5000"/>
              </a:schemeClr>
            </a:solidFill>
            <a:prstDash val="solid"/>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右箭头 1"/>
          <p:cNvSpPr/>
          <p:nvPr/>
        </p:nvSpPr>
        <p:spPr>
          <a:xfrm>
            <a:off x="2819861" y="6072562"/>
            <a:ext cx="560144" cy="328984"/>
          </a:xfrm>
          <a:prstGeom prst="rightArrow">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Tree>
    <p:extLst>
      <p:ext uri="{BB962C8B-B14F-4D97-AF65-F5344CB8AC3E}">
        <p14:creationId xmlns:p14="http://schemas.microsoft.com/office/powerpoint/2010/main" val="2135985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43"/>
                                        </p:tgtEl>
                                      </p:cBhvr>
                                    </p:animEffect>
                                    <p:set>
                                      <p:cBhvr>
                                        <p:cTn id="7" dur="1" fill="hold">
                                          <p:stCondLst>
                                            <p:cond delay="499"/>
                                          </p:stCondLst>
                                        </p:cTn>
                                        <p:tgtEl>
                                          <p:spTgt spid="43"/>
                                        </p:tgtEl>
                                        <p:attrNameLst>
                                          <p:attrName>style.visibility</p:attrName>
                                        </p:attrNameLst>
                                      </p:cBhvr>
                                      <p:to>
                                        <p:strVal val="hidden"/>
                                      </p:to>
                                    </p:set>
                                  </p:childTnLst>
                                </p:cTn>
                              </p:par>
                              <p:par>
                                <p:cTn id="8" presetID="22" presetClass="exit" presetSubtype="8" fill="hold" grpId="0" nodeType="withEffect">
                                  <p:stCondLst>
                                    <p:cond delay="0"/>
                                  </p:stCondLst>
                                  <p:childTnLst>
                                    <p:animEffect transition="out" filter="wipe(left)">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par>
                          <p:cTn id="11" fill="hold">
                            <p:stCondLst>
                              <p:cond delay="500"/>
                            </p:stCondLst>
                            <p:childTnLst>
                              <p:par>
                                <p:cTn id="12" presetID="22" presetClass="exit" presetSubtype="1" fill="hold" nodeType="afterEffect">
                                  <p:stCondLst>
                                    <p:cond delay="0"/>
                                  </p:stCondLst>
                                  <p:childTnLst>
                                    <p:animEffect transition="out" filter="wipe(up)">
                                      <p:cBhvr>
                                        <p:cTn id="13" dur="500"/>
                                        <p:tgtEl>
                                          <p:spTgt spid="60"/>
                                        </p:tgtEl>
                                      </p:cBhvr>
                                    </p:animEffect>
                                    <p:set>
                                      <p:cBhvr>
                                        <p:cTn id="14" dur="1" fill="hold">
                                          <p:stCondLst>
                                            <p:cond delay="499"/>
                                          </p:stCondLst>
                                        </p:cTn>
                                        <p:tgtEl>
                                          <p:spTgt spid="6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xit" presetSubtype="2" fill="hold" grpId="0" nodeType="clickEffect">
                                  <p:stCondLst>
                                    <p:cond delay="0"/>
                                  </p:stCondLst>
                                  <p:childTnLst>
                                    <p:animEffect transition="out" filter="wipe(right)">
                                      <p:cBhvr>
                                        <p:cTn id="18" dur="500"/>
                                        <p:tgtEl>
                                          <p:spTgt spid="57"/>
                                        </p:tgtEl>
                                      </p:cBhvr>
                                    </p:animEffect>
                                    <p:set>
                                      <p:cBhvr>
                                        <p:cTn id="19" dur="1" fill="hold">
                                          <p:stCondLst>
                                            <p:cond delay="499"/>
                                          </p:stCondLst>
                                        </p:cTn>
                                        <p:tgtEl>
                                          <p:spTgt spid="57"/>
                                        </p:tgtEl>
                                        <p:attrNameLst>
                                          <p:attrName>style.visibility</p:attrName>
                                        </p:attrNameLst>
                                      </p:cBhvr>
                                      <p:to>
                                        <p:strVal val="hidden"/>
                                      </p:to>
                                    </p:set>
                                  </p:childTnLst>
                                </p:cTn>
                              </p:par>
                              <p:par>
                                <p:cTn id="20" presetID="22" presetClass="exit" presetSubtype="2" fill="hold" grpId="0" nodeType="withEffect">
                                  <p:stCondLst>
                                    <p:cond delay="0"/>
                                  </p:stCondLst>
                                  <p:childTnLst>
                                    <p:animEffect transition="out" filter="wipe(right)">
                                      <p:cBhvr>
                                        <p:cTn id="21" dur="500"/>
                                        <p:tgtEl>
                                          <p:spTgt spid="55"/>
                                        </p:tgtEl>
                                      </p:cBhvr>
                                    </p:animEffect>
                                    <p:set>
                                      <p:cBhvr>
                                        <p:cTn id="22" dur="1" fill="hold">
                                          <p:stCondLst>
                                            <p:cond delay="499"/>
                                          </p:stCondLst>
                                        </p:cTn>
                                        <p:tgtEl>
                                          <p:spTgt spid="55"/>
                                        </p:tgtEl>
                                        <p:attrNameLst>
                                          <p:attrName>style.visibility</p:attrName>
                                        </p:attrNameLst>
                                      </p:cBhvr>
                                      <p:to>
                                        <p:strVal val="hidden"/>
                                      </p:to>
                                    </p:set>
                                  </p:childTnLst>
                                </p:cTn>
                              </p:par>
                              <p:par>
                                <p:cTn id="23" presetID="22" presetClass="exit" presetSubtype="2" fill="hold" grpId="0" nodeType="withEffect">
                                  <p:stCondLst>
                                    <p:cond delay="0"/>
                                  </p:stCondLst>
                                  <p:childTnLst>
                                    <p:animEffect transition="out" filter="wipe(right)">
                                      <p:cBhvr>
                                        <p:cTn id="24" dur="500"/>
                                        <p:tgtEl>
                                          <p:spTgt spid="47"/>
                                        </p:tgtEl>
                                      </p:cBhvr>
                                    </p:animEffect>
                                    <p:set>
                                      <p:cBhvr>
                                        <p:cTn id="25" dur="1" fill="hold">
                                          <p:stCondLst>
                                            <p:cond delay="499"/>
                                          </p:stCondLst>
                                        </p:cTn>
                                        <p:tgtEl>
                                          <p:spTgt spid="47"/>
                                        </p:tgtEl>
                                        <p:attrNameLst>
                                          <p:attrName>style.visibility</p:attrName>
                                        </p:attrNameLst>
                                      </p:cBhvr>
                                      <p:to>
                                        <p:strVal val="hidden"/>
                                      </p:to>
                                    </p:set>
                                  </p:childTnLst>
                                </p:cTn>
                              </p:par>
                              <p:par>
                                <p:cTn id="26" presetID="22" presetClass="exit" presetSubtype="2" fill="hold" grpId="0" nodeType="withEffect">
                                  <p:stCondLst>
                                    <p:cond delay="0"/>
                                  </p:stCondLst>
                                  <p:childTnLst>
                                    <p:animEffect transition="out" filter="wipe(right)">
                                      <p:cBhvr>
                                        <p:cTn id="27" dur="500"/>
                                        <p:tgtEl>
                                          <p:spTgt spid="37"/>
                                        </p:tgtEl>
                                      </p:cBhvr>
                                    </p:animEffect>
                                    <p:set>
                                      <p:cBhvr>
                                        <p:cTn id="28" dur="1" fill="hold">
                                          <p:stCondLst>
                                            <p:cond delay="499"/>
                                          </p:stCondLst>
                                        </p:cTn>
                                        <p:tgtEl>
                                          <p:spTgt spid="37"/>
                                        </p:tgtEl>
                                        <p:attrNameLst>
                                          <p:attrName>style.visibility</p:attrName>
                                        </p:attrNameLst>
                                      </p:cBhvr>
                                      <p:to>
                                        <p:strVal val="hidden"/>
                                      </p:to>
                                    </p:set>
                                  </p:childTnLst>
                                </p:cTn>
                              </p:par>
                              <p:par>
                                <p:cTn id="29" presetID="42" presetClass="exit" presetSubtype="0" fill="hold" grpId="1" nodeType="withEffect">
                                  <p:stCondLst>
                                    <p:cond delay="0"/>
                                  </p:stCondLst>
                                  <p:childTnLst>
                                    <p:animEffect transition="out" filter="fade">
                                      <p:cBhvr>
                                        <p:cTn id="30" dur="1000"/>
                                        <p:tgtEl>
                                          <p:spTgt spid="2"/>
                                        </p:tgtEl>
                                      </p:cBhvr>
                                    </p:animEffect>
                                    <p:anim calcmode="lin" valueType="num">
                                      <p:cBhvr>
                                        <p:cTn id="31" dur="1000"/>
                                        <p:tgtEl>
                                          <p:spTgt spid="2"/>
                                        </p:tgtEl>
                                        <p:attrNameLst>
                                          <p:attrName>ppt_x</p:attrName>
                                        </p:attrNameLst>
                                      </p:cBhvr>
                                      <p:tavLst>
                                        <p:tav tm="0">
                                          <p:val>
                                            <p:strVal val="ppt_x"/>
                                          </p:val>
                                        </p:tav>
                                        <p:tav tm="100000">
                                          <p:val>
                                            <p:strVal val="ppt_x"/>
                                          </p:val>
                                        </p:tav>
                                      </p:tavLst>
                                    </p:anim>
                                    <p:anim calcmode="lin" valueType="num">
                                      <p:cBhvr>
                                        <p:cTn id="32" dur="1000"/>
                                        <p:tgtEl>
                                          <p:spTgt spid="2"/>
                                        </p:tgtEl>
                                        <p:attrNameLst>
                                          <p:attrName>ppt_y</p:attrName>
                                        </p:attrNameLst>
                                      </p:cBhvr>
                                      <p:tavLst>
                                        <p:tav tm="0">
                                          <p:val>
                                            <p:strVal val="ppt_y"/>
                                          </p:val>
                                        </p:tav>
                                        <p:tav tm="100000">
                                          <p:val>
                                            <p:strVal val="ppt_y+.1"/>
                                          </p:val>
                                        </p:tav>
                                      </p:tavLst>
                                    </p:anim>
                                    <p:set>
                                      <p:cBhvr>
                                        <p:cTn id="33" dur="1" fill="hold">
                                          <p:stCondLst>
                                            <p:cond delay="999"/>
                                          </p:stCondLst>
                                        </p:cTn>
                                        <p:tgtEl>
                                          <p:spTgt spid="2"/>
                                        </p:tgtEl>
                                        <p:attrNameLst>
                                          <p:attrName>style.visibility</p:attrName>
                                        </p:attrNameLst>
                                      </p:cBhvr>
                                      <p:to>
                                        <p:strVal val="hidden"/>
                                      </p:to>
                                    </p:set>
                                  </p:childTnLst>
                                </p:cTn>
                              </p:par>
                              <p:par>
                                <p:cTn id="34" presetID="42" presetClass="exit" presetSubtype="0" fill="hold" grpId="0" nodeType="withEffect">
                                  <p:stCondLst>
                                    <p:cond delay="0"/>
                                  </p:stCondLst>
                                  <p:childTnLst>
                                    <p:animEffect transition="out" filter="fade">
                                      <p:cBhvr>
                                        <p:cTn id="35" dur="1000"/>
                                        <p:tgtEl>
                                          <p:spTgt spid="74"/>
                                        </p:tgtEl>
                                      </p:cBhvr>
                                    </p:animEffect>
                                    <p:anim calcmode="lin" valueType="num">
                                      <p:cBhvr>
                                        <p:cTn id="36" dur="1000"/>
                                        <p:tgtEl>
                                          <p:spTgt spid="74"/>
                                        </p:tgtEl>
                                        <p:attrNameLst>
                                          <p:attrName>ppt_x</p:attrName>
                                        </p:attrNameLst>
                                      </p:cBhvr>
                                      <p:tavLst>
                                        <p:tav tm="0">
                                          <p:val>
                                            <p:strVal val="ppt_x"/>
                                          </p:val>
                                        </p:tav>
                                        <p:tav tm="100000">
                                          <p:val>
                                            <p:strVal val="ppt_x"/>
                                          </p:val>
                                        </p:tav>
                                      </p:tavLst>
                                    </p:anim>
                                    <p:anim calcmode="lin" valueType="num">
                                      <p:cBhvr>
                                        <p:cTn id="37" dur="1000"/>
                                        <p:tgtEl>
                                          <p:spTgt spid="74"/>
                                        </p:tgtEl>
                                        <p:attrNameLst>
                                          <p:attrName>ppt_y</p:attrName>
                                        </p:attrNameLst>
                                      </p:cBhvr>
                                      <p:tavLst>
                                        <p:tav tm="0">
                                          <p:val>
                                            <p:strVal val="ppt_y"/>
                                          </p:val>
                                        </p:tav>
                                        <p:tav tm="100000">
                                          <p:val>
                                            <p:strVal val="ppt_y+.1"/>
                                          </p:val>
                                        </p:tav>
                                      </p:tavLst>
                                    </p:anim>
                                    <p:set>
                                      <p:cBhvr>
                                        <p:cTn id="38" dur="1" fill="hold">
                                          <p:stCondLst>
                                            <p:cond delay="999"/>
                                          </p:stCondLst>
                                        </p:cTn>
                                        <p:tgtEl>
                                          <p:spTgt spid="74"/>
                                        </p:tgtEl>
                                        <p:attrNameLst>
                                          <p:attrName>style.visibility</p:attrName>
                                        </p:attrNameLst>
                                      </p:cBhvr>
                                      <p:to>
                                        <p:strVal val="hidden"/>
                                      </p:to>
                                    </p:set>
                                  </p:childTnLst>
                                </p:cTn>
                              </p:par>
                              <p:par>
                                <p:cTn id="39" presetID="42" presetClass="exit" presetSubtype="0" fill="hold" grpId="0" nodeType="withEffect">
                                  <p:stCondLst>
                                    <p:cond delay="0"/>
                                  </p:stCondLst>
                                  <p:childTnLst>
                                    <p:animEffect transition="out" filter="fade">
                                      <p:cBhvr>
                                        <p:cTn id="40" dur="1000"/>
                                        <p:tgtEl>
                                          <p:spTgt spid="53"/>
                                        </p:tgtEl>
                                      </p:cBhvr>
                                    </p:animEffect>
                                    <p:anim calcmode="lin" valueType="num">
                                      <p:cBhvr>
                                        <p:cTn id="41" dur="1000"/>
                                        <p:tgtEl>
                                          <p:spTgt spid="53"/>
                                        </p:tgtEl>
                                        <p:attrNameLst>
                                          <p:attrName>ppt_x</p:attrName>
                                        </p:attrNameLst>
                                      </p:cBhvr>
                                      <p:tavLst>
                                        <p:tav tm="0">
                                          <p:val>
                                            <p:strVal val="ppt_x"/>
                                          </p:val>
                                        </p:tav>
                                        <p:tav tm="100000">
                                          <p:val>
                                            <p:strVal val="ppt_x"/>
                                          </p:val>
                                        </p:tav>
                                      </p:tavLst>
                                    </p:anim>
                                    <p:anim calcmode="lin" valueType="num">
                                      <p:cBhvr>
                                        <p:cTn id="42" dur="1000"/>
                                        <p:tgtEl>
                                          <p:spTgt spid="53"/>
                                        </p:tgtEl>
                                        <p:attrNameLst>
                                          <p:attrName>ppt_y</p:attrName>
                                        </p:attrNameLst>
                                      </p:cBhvr>
                                      <p:tavLst>
                                        <p:tav tm="0">
                                          <p:val>
                                            <p:strVal val="ppt_y"/>
                                          </p:val>
                                        </p:tav>
                                        <p:tav tm="100000">
                                          <p:val>
                                            <p:strVal val="ppt_y+.1"/>
                                          </p:val>
                                        </p:tav>
                                      </p:tavLst>
                                    </p:anim>
                                    <p:set>
                                      <p:cBhvr>
                                        <p:cTn id="43" dur="1" fill="hold">
                                          <p:stCondLst>
                                            <p:cond delay="999"/>
                                          </p:stCondLst>
                                        </p:cTn>
                                        <p:tgtEl>
                                          <p:spTgt spid="53"/>
                                        </p:tgtEl>
                                        <p:attrNameLst>
                                          <p:attrName>style.visibility</p:attrName>
                                        </p:attrNameLst>
                                      </p:cBhvr>
                                      <p:to>
                                        <p:strVal val="hidden"/>
                                      </p:to>
                                    </p:set>
                                  </p:childTnLst>
                                </p:cTn>
                              </p:par>
                              <p:par>
                                <p:cTn id="44" presetID="42" presetClass="exit" presetSubtype="0" fill="hold" grpId="0" nodeType="withEffect">
                                  <p:stCondLst>
                                    <p:cond delay="0"/>
                                  </p:stCondLst>
                                  <p:childTnLst>
                                    <p:animEffect transition="out" filter="fade">
                                      <p:cBhvr>
                                        <p:cTn id="45" dur="1000"/>
                                        <p:tgtEl>
                                          <p:spTgt spid="56"/>
                                        </p:tgtEl>
                                      </p:cBhvr>
                                    </p:animEffect>
                                    <p:anim calcmode="lin" valueType="num">
                                      <p:cBhvr>
                                        <p:cTn id="46" dur="1000"/>
                                        <p:tgtEl>
                                          <p:spTgt spid="56"/>
                                        </p:tgtEl>
                                        <p:attrNameLst>
                                          <p:attrName>ppt_x</p:attrName>
                                        </p:attrNameLst>
                                      </p:cBhvr>
                                      <p:tavLst>
                                        <p:tav tm="0">
                                          <p:val>
                                            <p:strVal val="ppt_x"/>
                                          </p:val>
                                        </p:tav>
                                        <p:tav tm="100000">
                                          <p:val>
                                            <p:strVal val="ppt_x"/>
                                          </p:val>
                                        </p:tav>
                                      </p:tavLst>
                                    </p:anim>
                                    <p:anim calcmode="lin" valueType="num">
                                      <p:cBhvr>
                                        <p:cTn id="47" dur="1000"/>
                                        <p:tgtEl>
                                          <p:spTgt spid="56"/>
                                        </p:tgtEl>
                                        <p:attrNameLst>
                                          <p:attrName>ppt_y</p:attrName>
                                        </p:attrNameLst>
                                      </p:cBhvr>
                                      <p:tavLst>
                                        <p:tav tm="0">
                                          <p:val>
                                            <p:strVal val="ppt_y"/>
                                          </p:val>
                                        </p:tav>
                                        <p:tav tm="100000">
                                          <p:val>
                                            <p:strVal val="ppt_y+.1"/>
                                          </p:val>
                                        </p:tav>
                                      </p:tavLst>
                                    </p:anim>
                                    <p:set>
                                      <p:cBhvr>
                                        <p:cTn id="48" dur="1" fill="hold">
                                          <p:stCondLst>
                                            <p:cond delay="999"/>
                                          </p:stCondLst>
                                        </p:cTn>
                                        <p:tgtEl>
                                          <p:spTgt spid="56"/>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1000"/>
                                        <p:tgtEl>
                                          <p:spTgt spid="58"/>
                                        </p:tgtEl>
                                      </p:cBhvr>
                                    </p:animEffect>
                                    <p:anim calcmode="lin" valueType="num">
                                      <p:cBhvr>
                                        <p:cTn id="51" dur="1000"/>
                                        <p:tgtEl>
                                          <p:spTgt spid="58"/>
                                        </p:tgtEl>
                                        <p:attrNameLst>
                                          <p:attrName>ppt_x</p:attrName>
                                        </p:attrNameLst>
                                      </p:cBhvr>
                                      <p:tavLst>
                                        <p:tav tm="0">
                                          <p:val>
                                            <p:strVal val="ppt_x"/>
                                          </p:val>
                                        </p:tav>
                                        <p:tav tm="100000">
                                          <p:val>
                                            <p:strVal val="ppt_x"/>
                                          </p:val>
                                        </p:tav>
                                      </p:tavLst>
                                    </p:anim>
                                    <p:anim calcmode="lin" valueType="num">
                                      <p:cBhvr>
                                        <p:cTn id="52" dur="1000"/>
                                        <p:tgtEl>
                                          <p:spTgt spid="58"/>
                                        </p:tgtEl>
                                        <p:attrNameLst>
                                          <p:attrName>ppt_y</p:attrName>
                                        </p:attrNameLst>
                                      </p:cBhvr>
                                      <p:tavLst>
                                        <p:tav tm="0">
                                          <p:val>
                                            <p:strVal val="ppt_y"/>
                                          </p:val>
                                        </p:tav>
                                        <p:tav tm="100000">
                                          <p:val>
                                            <p:strVal val="ppt_y+.1"/>
                                          </p:val>
                                        </p:tav>
                                      </p:tavLst>
                                    </p:anim>
                                    <p:set>
                                      <p:cBhvr>
                                        <p:cTn id="53" dur="1" fill="hold">
                                          <p:stCondLst>
                                            <p:cond delay="999"/>
                                          </p:stCondLst>
                                        </p:cTn>
                                        <p:tgtEl>
                                          <p:spTgt spid="58"/>
                                        </p:tgtEl>
                                        <p:attrNameLst>
                                          <p:attrName>style.visibility</p:attrName>
                                        </p:attrNameLst>
                                      </p:cBhvr>
                                      <p:to>
                                        <p:strVal val="hidden"/>
                                      </p:to>
                                    </p:set>
                                  </p:childTnLst>
                                </p:cTn>
                              </p:par>
                              <p:par>
                                <p:cTn id="54" presetID="42" presetClass="exit" presetSubtype="0" fill="hold" nodeType="withEffect">
                                  <p:stCondLst>
                                    <p:cond delay="0"/>
                                  </p:stCondLst>
                                  <p:childTnLst>
                                    <p:animEffect transition="out" filter="fade">
                                      <p:cBhvr>
                                        <p:cTn id="55" dur="1000"/>
                                        <p:tgtEl>
                                          <p:spTgt spid="59"/>
                                        </p:tgtEl>
                                      </p:cBhvr>
                                    </p:animEffect>
                                    <p:anim calcmode="lin" valueType="num">
                                      <p:cBhvr>
                                        <p:cTn id="56" dur="1000"/>
                                        <p:tgtEl>
                                          <p:spTgt spid="59"/>
                                        </p:tgtEl>
                                        <p:attrNameLst>
                                          <p:attrName>ppt_x</p:attrName>
                                        </p:attrNameLst>
                                      </p:cBhvr>
                                      <p:tavLst>
                                        <p:tav tm="0">
                                          <p:val>
                                            <p:strVal val="ppt_x"/>
                                          </p:val>
                                        </p:tav>
                                        <p:tav tm="100000">
                                          <p:val>
                                            <p:strVal val="ppt_x"/>
                                          </p:val>
                                        </p:tav>
                                      </p:tavLst>
                                    </p:anim>
                                    <p:anim calcmode="lin" valueType="num">
                                      <p:cBhvr>
                                        <p:cTn id="57" dur="1000"/>
                                        <p:tgtEl>
                                          <p:spTgt spid="59"/>
                                        </p:tgtEl>
                                        <p:attrNameLst>
                                          <p:attrName>ppt_y</p:attrName>
                                        </p:attrNameLst>
                                      </p:cBhvr>
                                      <p:tavLst>
                                        <p:tav tm="0">
                                          <p:val>
                                            <p:strVal val="ppt_y"/>
                                          </p:val>
                                        </p:tav>
                                        <p:tav tm="100000">
                                          <p:val>
                                            <p:strVal val="ppt_y+.1"/>
                                          </p:val>
                                        </p:tav>
                                      </p:tavLst>
                                    </p:anim>
                                    <p:set>
                                      <p:cBhvr>
                                        <p:cTn id="58" dur="1" fill="hold">
                                          <p:stCondLst>
                                            <p:cond delay="999"/>
                                          </p:stCondLst>
                                        </p:cTn>
                                        <p:tgtEl>
                                          <p:spTgt spid="59"/>
                                        </p:tgtEl>
                                        <p:attrNameLst>
                                          <p:attrName>style.visibility</p:attrName>
                                        </p:attrNameLst>
                                      </p:cBhvr>
                                      <p:to>
                                        <p:strVal val="hidden"/>
                                      </p:to>
                                    </p:set>
                                  </p:childTnLst>
                                </p:cTn>
                              </p:par>
                              <p:par>
                                <p:cTn id="59" presetID="42" presetClass="exit" presetSubtype="0" fill="hold" grpId="0" nodeType="withEffect">
                                  <p:stCondLst>
                                    <p:cond delay="0"/>
                                  </p:stCondLst>
                                  <p:childTnLst>
                                    <p:animEffect transition="out" filter="fade">
                                      <p:cBhvr>
                                        <p:cTn id="60" dur="1000"/>
                                        <p:tgtEl>
                                          <p:spTgt spid="66"/>
                                        </p:tgtEl>
                                      </p:cBhvr>
                                    </p:animEffect>
                                    <p:anim calcmode="lin" valueType="num">
                                      <p:cBhvr>
                                        <p:cTn id="61" dur="1000"/>
                                        <p:tgtEl>
                                          <p:spTgt spid="66"/>
                                        </p:tgtEl>
                                        <p:attrNameLst>
                                          <p:attrName>ppt_x</p:attrName>
                                        </p:attrNameLst>
                                      </p:cBhvr>
                                      <p:tavLst>
                                        <p:tav tm="0">
                                          <p:val>
                                            <p:strVal val="ppt_x"/>
                                          </p:val>
                                        </p:tav>
                                        <p:tav tm="100000">
                                          <p:val>
                                            <p:strVal val="ppt_x"/>
                                          </p:val>
                                        </p:tav>
                                      </p:tavLst>
                                    </p:anim>
                                    <p:anim calcmode="lin" valueType="num">
                                      <p:cBhvr>
                                        <p:cTn id="62" dur="1000"/>
                                        <p:tgtEl>
                                          <p:spTgt spid="66"/>
                                        </p:tgtEl>
                                        <p:attrNameLst>
                                          <p:attrName>ppt_y</p:attrName>
                                        </p:attrNameLst>
                                      </p:cBhvr>
                                      <p:tavLst>
                                        <p:tav tm="0">
                                          <p:val>
                                            <p:strVal val="ppt_y"/>
                                          </p:val>
                                        </p:tav>
                                        <p:tav tm="100000">
                                          <p:val>
                                            <p:strVal val="ppt_y+.1"/>
                                          </p:val>
                                        </p:tav>
                                      </p:tavLst>
                                    </p:anim>
                                    <p:set>
                                      <p:cBhvr>
                                        <p:cTn id="63" dur="1" fill="hold">
                                          <p:stCondLst>
                                            <p:cond delay="999"/>
                                          </p:stCondLst>
                                        </p:cTn>
                                        <p:tgtEl>
                                          <p:spTgt spid="66"/>
                                        </p:tgtEl>
                                        <p:attrNameLst>
                                          <p:attrName>style.visibility</p:attrName>
                                        </p:attrNameLst>
                                      </p:cBhvr>
                                      <p:to>
                                        <p:strVal val="hidden"/>
                                      </p:to>
                                    </p:set>
                                  </p:childTnLst>
                                </p:cTn>
                              </p:par>
                              <p:par>
                                <p:cTn id="64" presetID="42" presetClass="exit" presetSubtype="0" fill="hold" grpId="0" nodeType="withEffect">
                                  <p:stCondLst>
                                    <p:cond delay="0"/>
                                  </p:stCondLst>
                                  <p:childTnLst>
                                    <p:animEffect transition="out" filter="fade">
                                      <p:cBhvr>
                                        <p:cTn id="65" dur="1000"/>
                                        <p:tgtEl>
                                          <p:spTgt spid="68"/>
                                        </p:tgtEl>
                                      </p:cBhvr>
                                    </p:animEffect>
                                    <p:anim calcmode="lin" valueType="num">
                                      <p:cBhvr>
                                        <p:cTn id="66" dur="1000"/>
                                        <p:tgtEl>
                                          <p:spTgt spid="68"/>
                                        </p:tgtEl>
                                        <p:attrNameLst>
                                          <p:attrName>ppt_x</p:attrName>
                                        </p:attrNameLst>
                                      </p:cBhvr>
                                      <p:tavLst>
                                        <p:tav tm="0">
                                          <p:val>
                                            <p:strVal val="ppt_x"/>
                                          </p:val>
                                        </p:tav>
                                        <p:tav tm="100000">
                                          <p:val>
                                            <p:strVal val="ppt_x"/>
                                          </p:val>
                                        </p:tav>
                                      </p:tavLst>
                                    </p:anim>
                                    <p:anim calcmode="lin" valueType="num">
                                      <p:cBhvr>
                                        <p:cTn id="67" dur="1000"/>
                                        <p:tgtEl>
                                          <p:spTgt spid="68"/>
                                        </p:tgtEl>
                                        <p:attrNameLst>
                                          <p:attrName>ppt_y</p:attrName>
                                        </p:attrNameLst>
                                      </p:cBhvr>
                                      <p:tavLst>
                                        <p:tav tm="0">
                                          <p:val>
                                            <p:strVal val="ppt_y"/>
                                          </p:val>
                                        </p:tav>
                                        <p:tav tm="100000">
                                          <p:val>
                                            <p:strVal val="ppt_y+.1"/>
                                          </p:val>
                                        </p:tav>
                                      </p:tavLst>
                                    </p:anim>
                                    <p:set>
                                      <p:cBhvr>
                                        <p:cTn id="68" dur="1" fill="hold">
                                          <p:stCondLst>
                                            <p:cond delay="999"/>
                                          </p:stCondLst>
                                        </p:cTn>
                                        <p:tgtEl>
                                          <p:spTgt spid="68"/>
                                        </p:tgtEl>
                                        <p:attrNameLst>
                                          <p:attrName>style.visibility</p:attrName>
                                        </p:attrNameLst>
                                      </p:cBhvr>
                                      <p:to>
                                        <p:strVal val="hidden"/>
                                      </p:to>
                                    </p:set>
                                  </p:childTnLst>
                                </p:cTn>
                              </p:par>
                              <p:par>
                                <p:cTn id="69" presetID="42" presetClass="exit" presetSubtype="0" fill="hold" grpId="0" nodeType="withEffect">
                                  <p:stCondLst>
                                    <p:cond delay="0"/>
                                  </p:stCondLst>
                                  <p:childTnLst>
                                    <p:animEffect transition="out" filter="fade">
                                      <p:cBhvr>
                                        <p:cTn id="70" dur="1000"/>
                                        <p:tgtEl>
                                          <p:spTgt spid="69"/>
                                        </p:tgtEl>
                                      </p:cBhvr>
                                    </p:animEffect>
                                    <p:anim calcmode="lin" valueType="num">
                                      <p:cBhvr>
                                        <p:cTn id="71" dur="1000"/>
                                        <p:tgtEl>
                                          <p:spTgt spid="69"/>
                                        </p:tgtEl>
                                        <p:attrNameLst>
                                          <p:attrName>ppt_x</p:attrName>
                                        </p:attrNameLst>
                                      </p:cBhvr>
                                      <p:tavLst>
                                        <p:tav tm="0">
                                          <p:val>
                                            <p:strVal val="ppt_x"/>
                                          </p:val>
                                        </p:tav>
                                        <p:tav tm="100000">
                                          <p:val>
                                            <p:strVal val="ppt_x"/>
                                          </p:val>
                                        </p:tav>
                                      </p:tavLst>
                                    </p:anim>
                                    <p:anim calcmode="lin" valueType="num">
                                      <p:cBhvr>
                                        <p:cTn id="72" dur="1000"/>
                                        <p:tgtEl>
                                          <p:spTgt spid="69"/>
                                        </p:tgtEl>
                                        <p:attrNameLst>
                                          <p:attrName>ppt_y</p:attrName>
                                        </p:attrNameLst>
                                      </p:cBhvr>
                                      <p:tavLst>
                                        <p:tav tm="0">
                                          <p:val>
                                            <p:strVal val="ppt_y"/>
                                          </p:val>
                                        </p:tav>
                                        <p:tav tm="100000">
                                          <p:val>
                                            <p:strVal val="ppt_y+.1"/>
                                          </p:val>
                                        </p:tav>
                                      </p:tavLst>
                                    </p:anim>
                                    <p:set>
                                      <p:cBhvr>
                                        <p:cTn id="73" dur="1" fill="hold">
                                          <p:stCondLst>
                                            <p:cond delay="999"/>
                                          </p:stCondLst>
                                        </p:cTn>
                                        <p:tgtEl>
                                          <p:spTgt spid="69"/>
                                        </p:tgtEl>
                                        <p:attrNameLst>
                                          <p:attrName>style.visibility</p:attrName>
                                        </p:attrNameLst>
                                      </p:cBhvr>
                                      <p:to>
                                        <p:strVal val="hidden"/>
                                      </p:to>
                                    </p:set>
                                  </p:childTnLst>
                                </p:cTn>
                              </p:par>
                              <p:par>
                                <p:cTn id="74" presetID="42" presetClass="exit" presetSubtype="0" fill="hold" grpId="0" nodeType="withEffect">
                                  <p:stCondLst>
                                    <p:cond delay="0"/>
                                  </p:stCondLst>
                                  <p:childTnLst>
                                    <p:animEffect transition="out" filter="fade">
                                      <p:cBhvr>
                                        <p:cTn id="75" dur="1000"/>
                                        <p:tgtEl>
                                          <p:spTgt spid="70"/>
                                        </p:tgtEl>
                                      </p:cBhvr>
                                    </p:animEffect>
                                    <p:anim calcmode="lin" valueType="num">
                                      <p:cBhvr>
                                        <p:cTn id="76" dur="1000"/>
                                        <p:tgtEl>
                                          <p:spTgt spid="70"/>
                                        </p:tgtEl>
                                        <p:attrNameLst>
                                          <p:attrName>ppt_x</p:attrName>
                                        </p:attrNameLst>
                                      </p:cBhvr>
                                      <p:tavLst>
                                        <p:tav tm="0">
                                          <p:val>
                                            <p:strVal val="ppt_x"/>
                                          </p:val>
                                        </p:tav>
                                        <p:tav tm="100000">
                                          <p:val>
                                            <p:strVal val="ppt_x"/>
                                          </p:val>
                                        </p:tav>
                                      </p:tavLst>
                                    </p:anim>
                                    <p:anim calcmode="lin" valueType="num">
                                      <p:cBhvr>
                                        <p:cTn id="77" dur="1000"/>
                                        <p:tgtEl>
                                          <p:spTgt spid="70"/>
                                        </p:tgtEl>
                                        <p:attrNameLst>
                                          <p:attrName>ppt_y</p:attrName>
                                        </p:attrNameLst>
                                      </p:cBhvr>
                                      <p:tavLst>
                                        <p:tav tm="0">
                                          <p:val>
                                            <p:strVal val="ppt_y"/>
                                          </p:val>
                                        </p:tav>
                                        <p:tav tm="100000">
                                          <p:val>
                                            <p:strVal val="ppt_y+.1"/>
                                          </p:val>
                                        </p:tav>
                                      </p:tavLst>
                                    </p:anim>
                                    <p:set>
                                      <p:cBhvr>
                                        <p:cTn id="78" dur="1" fill="hold">
                                          <p:stCondLst>
                                            <p:cond delay="999"/>
                                          </p:stCondLst>
                                        </p:cTn>
                                        <p:tgtEl>
                                          <p:spTgt spid="70"/>
                                        </p:tgtEl>
                                        <p:attrNameLst>
                                          <p:attrName>style.visibility</p:attrName>
                                        </p:attrNameLst>
                                      </p:cBhvr>
                                      <p:to>
                                        <p:strVal val="hidden"/>
                                      </p:to>
                                    </p:set>
                                  </p:childTnLst>
                                </p:cTn>
                              </p:par>
                              <p:par>
                                <p:cTn id="79" presetID="42" presetClass="exit" presetSubtype="0" fill="hold" grpId="0" nodeType="withEffect">
                                  <p:stCondLst>
                                    <p:cond delay="0"/>
                                  </p:stCondLst>
                                  <p:childTnLst>
                                    <p:animEffect transition="out" filter="fade">
                                      <p:cBhvr>
                                        <p:cTn id="80" dur="1000"/>
                                        <p:tgtEl>
                                          <p:spTgt spid="71"/>
                                        </p:tgtEl>
                                      </p:cBhvr>
                                    </p:animEffect>
                                    <p:anim calcmode="lin" valueType="num">
                                      <p:cBhvr>
                                        <p:cTn id="81" dur="1000"/>
                                        <p:tgtEl>
                                          <p:spTgt spid="71"/>
                                        </p:tgtEl>
                                        <p:attrNameLst>
                                          <p:attrName>ppt_x</p:attrName>
                                        </p:attrNameLst>
                                      </p:cBhvr>
                                      <p:tavLst>
                                        <p:tav tm="0">
                                          <p:val>
                                            <p:strVal val="ppt_x"/>
                                          </p:val>
                                        </p:tav>
                                        <p:tav tm="100000">
                                          <p:val>
                                            <p:strVal val="ppt_x"/>
                                          </p:val>
                                        </p:tav>
                                      </p:tavLst>
                                    </p:anim>
                                    <p:anim calcmode="lin" valueType="num">
                                      <p:cBhvr>
                                        <p:cTn id="82" dur="1000"/>
                                        <p:tgtEl>
                                          <p:spTgt spid="71"/>
                                        </p:tgtEl>
                                        <p:attrNameLst>
                                          <p:attrName>ppt_y</p:attrName>
                                        </p:attrNameLst>
                                      </p:cBhvr>
                                      <p:tavLst>
                                        <p:tav tm="0">
                                          <p:val>
                                            <p:strVal val="ppt_y"/>
                                          </p:val>
                                        </p:tav>
                                        <p:tav tm="100000">
                                          <p:val>
                                            <p:strVal val="ppt_y+.1"/>
                                          </p:val>
                                        </p:tav>
                                      </p:tavLst>
                                    </p:anim>
                                    <p:set>
                                      <p:cBhvr>
                                        <p:cTn id="83" dur="1" fill="hold">
                                          <p:stCondLst>
                                            <p:cond delay="999"/>
                                          </p:stCondLst>
                                        </p:cTn>
                                        <p:tgtEl>
                                          <p:spTgt spid="71"/>
                                        </p:tgtEl>
                                        <p:attrNameLst>
                                          <p:attrName>style.visibility</p:attrName>
                                        </p:attrNameLst>
                                      </p:cBhvr>
                                      <p:to>
                                        <p:strVal val="hidden"/>
                                      </p:to>
                                    </p:set>
                                  </p:childTnLst>
                                </p:cTn>
                              </p:par>
                              <p:par>
                                <p:cTn id="84" presetID="42" presetClass="exit" presetSubtype="0" fill="hold" grpId="0" nodeType="withEffect">
                                  <p:stCondLst>
                                    <p:cond delay="0"/>
                                  </p:stCondLst>
                                  <p:childTnLst>
                                    <p:animEffect transition="out" filter="fade">
                                      <p:cBhvr>
                                        <p:cTn id="85" dur="1000"/>
                                        <p:tgtEl>
                                          <p:spTgt spid="73"/>
                                        </p:tgtEl>
                                      </p:cBhvr>
                                    </p:animEffect>
                                    <p:anim calcmode="lin" valueType="num">
                                      <p:cBhvr>
                                        <p:cTn id="86" dur="1000"/>
                                        <p:tgtEl>
                                          <p:spTgt spid="73"/>
                                        </p:tgtEl>
                                        <p:attrNameLst>
                                          <p:attrName>ppt_x</p:attrName>
                                        </p:attrNameLst>
                                      </p:cBhvr>
                                      <p:tavLst>
                                        <p:tav tm="0">
                                          <p:val>
                                            <p:strVal val="ppt_x"/>
                                          </p:val>
                                        </p:tav>
                                        <p:tav tm="100000">
                                          <p:val>
                                            <p:strVal val="ppt_x"/>
                                          </p:val>
                                        </p:tav>
                                      </p:tavLst>
                                    </p:anim>
                                    <p:anim calcmode="lin" valueType="num">
                                      <p:cBhvr>
                                        <p:cTn id="87" dur="1000"/>
                                        <p:tgtEl>
                                          <p:spTgt spid="73"/>
                                        </p:tgtEl>
                                        <p:attrNameLst>
                                          <p:attrName>ppt_y</p:attrName>
                                        </p:attrNameLst>
                                      </p:cBhvr>
                                      <p:tavLst>
                                        <p:tav tm="0">
                                          <p:val>
                                            <p:strVal val="ppt_y"/>
                                          </p:val>
                                        </p:tav>
                                        <p:tav tm="100000">
                                          <p:val>
                                            <p:strVal val="ppt_y+.1"/>
                                          </p:val>
                                        </p:tav>
                                      </p:tavLst>
                                    </p:anim>
                                    <p:set>
                                      <p:cBhvr>
                                        <p:cTn id="88" dur="1" fill="hold">
                                          <p:stCondLst>
                                            <p:cond delay="999"/>
                                          </p:stCondLst>
                                        </p:cTn>
                                        <p:tgtEl>
                                          <p:spTgt spid="73"/>
                                        </p:tgtEl>
                                        <p:attrNameLst>
                                          <p:attrName>style.visibility</p:attrName>
                                        </p:attrNameLst>
                                      </p:cBhvr>
                                      <p:to>
                                        <p:strVal val="hidden"/>
                                      </p:to>
                                    </p:set>
                                  </p:childTnLst>
                                </p:cTn>
                              </p:par>
                              <p:par>
                                <p:cTn id="89" presetID="42" presetClass="exit" presetSubtype="0" fill="hold" grpId="0" nodeType="withEffect">
                                  <p:stCondLst>
                                    <p:cond delay="0"/>
                                  </p:stCondLst>
                                  <p:childTnLst>
                                    <p:animEffect transition="out" filter="fade">
                                      <p:cBhvr>
                                        <p:cTn id="90" dur="1000"/>
                                        <p:tgtEl>
                                          <p:spTgt spid="72"/>
                                        </p:tgtEl>
                                      </p:cBhvr>
                                    </p:animEffect>
                                    <p:anim calcmode="lin" valueType="num">
                                      <p:cBhvr>
                                        <p:cTn id="91" dur="1000"/>
                                        <p:tgtEl>
                                          <p:spTgt spid="72"/>
                                        </p:tgtEl>
                                        <p:attrNameLst>
                                          <p:attrName>ppt_x</p:attrName>
                                        </p:attrNameLst>
                                      </p:cBhvr>
                                      <p:tavLst>
                                        <p:tav tm="0">
                                          <p:val>
                                            <p:strVal val="ppt_x"/>
                                          </p:val>
                                        </p:tav>
                                        <p:tav tm="100000">
                                          <p:val>
                                            <p:strVal val="ppt_x"/>
                                          </p:val>
                                        </p:tav>
                                      </p:tavLst>
                                    </p:anim>
                                    <p:anim calcmode="lin" valueType="num">
                                      <p:cBhvr>
                                        <p:cTn id="92" dur="1000"/>
                                        <p:tgtEl>
                                          <p:spTgt spid="72"/>
                                        </p:tgtEl>
                                        <p:attrNameLst>
                                          <p:attrName>ppt_y</p:attrName>
                                        </p:attrNameLst>
                                      </p:cBhvr>
                                      <p:tavLst>
                                        <p:tav tm="0">
                                          <p:val>
                                            <p:strVal val="ppt_y"/>
                                          </p:val>
                                        </p:tav>
                                        <p:tav tm="100000">
                                          <p:val>
                                            <p:strVal val="ppt_y+.1"/>
                                          </p:val>
                                        </p:tav>
                                      </p:tavLst>
                                    </p:anim>
                                    <p:set>
                                      <p:cBhvr>
                                        <p:cTn id="93" dur="1" fill="hold">
                                          <p:stCondLst>
                                            <p:cond delay="999"/>
                                          </p:stCondLst>
                                        </p:cTn>
                                        <p:tgtEl>
                                          <p:spTgt spid="72"/>
                                        </p:tgtEl>
                                        <p:attrNameLst>
                                          <p:attrName>style.visibility</p:attrName>
                                        </p:attrNameLst>
                                      </p:cBhvr>
                                      <p:to>
                                        <p:strVal val="hidden"/>
                                      </p:to>
                                    </p:set>
                                  </p:childTnLst>
                                </p:cTn>
                              </p:par>
                              <p:par>
                                <p:cTn id="94" presetID="42" presetClass="exit" presetSubtype="0" fill="hold" grpId="0" nodeType="withEffect">
                                  <p:stCondLst>
                                    <p:cond delay="0"/>
                                  </p:stCondLst>
                                  <p:childTnLst>
                                    <p:animEffect transition="out" filter="fade">
                                      <p:cBhvr>
                                        <p:cTn id="95" dur="1000"/>
                                        <p:tgtEl>
                                          <p:spTgt spid="75"/>
                                        </p:tgtEl>
                                      </p:cBhvr>
                                    </p:animEffect>
                                    <p:anim calcmode="lin" valueType="num">
                                      <p:cBhvr>
                                        <p:cTn id="96" dur="1000"/>
                                        <p:tgtEl>
                                          <p:spTgt spid="75"/>
                                        </p:tgtEl>
                                        <p:attrNameLst>
                                          <p:attrName>ppt_x</p:attrName>
                                        </p:attrNameLst>
                                      </p:cBhvr>
                                      <p:tavLst>
                                        <p:tav tm="0">
                                          <p:val>
                                            <p:strVal val="ppt_x"/>
                                          </p:val>
                                        </p:tav>
                                        <p:tav tm="100000">
                                          <p:val>
                                            <p:strVal val="ppt_x"/>
                                          </p:val>
                                        </p:tav>
                                      </p:tavLst>
                                    </p:anim>
                                    <p:anim calcmode="lin" valueType="num">
                                      <p:cBhvr>
                                        <p:cTn id="97" dur="1000"/>
                                        <p:tgtEl>
                                          <p:spTgt spid="75"/>
                                        </p:tgtEl>
                                        <p:attrNameLst>
                                          <p:attrName>ppt_y</p:attrName>
                                        </p:attrNameLst>
                                      </p:cBhvr>
                                      <p:tavLst>
                                        <p:tav tm="0">
                                          <p:val>
                                            <p:strVal val="ppt_y"/>
                                          </p:val>
                                        </p:tav>
                                        <p:tav tm="100000">
                                          <p:val>
                                            <p:strVal val="ppt_y+.1"/>
                                          </p:val>
                                        </p:tav>
                                      </p:tavLst>
                                    </p:anim>
                                    <p:set>
                                      <p:cBhvr>
                                        <p:cTn id="98" dur="1" fill="hold">
                                          <p:stCondLst>
                                            <p:cond delay="999"/>
                                          </p:stCondLst>
                                        </p:cTn>
                                        <p:tgtEl>
                                          <p:spTgt spid="75"/>
                                        </p:tgtEl>
                                        <p:attrNameLst>
                                          <p:attrName>style.visibility</p:attrName>
                                        </p:attrNameLst>
                                      </p:cBhvr>
                                      <p:to>
                                        <p:strVal val="hidden"/>
                                      </p:to>
                                    </p:set>
                                  </p:childTnLst>
                                </p:cTn>
                              </p:par>
                              <p:par>
                                <p:cTn id="99" presetID="42" presetClass="exit" presetSubtype="0" fill="hold" grpId="0" nodeType="withEffect">
                                  <p:stCondLst>
                                    <p:cond delay="0"/>
                                  </p:stCondLst>
                                  <p:childTnLst>
                                    <p:animEffect transition="out" filter="fade">
                                      <p:cBhvr>
                                        <p:cTn id="100" dur="1000"/>
                                        <p:tgtEl>
                                          <p:spTgt spid="76"/>
                                        </p:tgtEl>
                                      </p:cBhvr>
                                    </p:animEffect>
                                    <p:anim calcmode="lin" valueType="num">
                                      <p:cBhvr>
                                        <p:cTn id="101" dur="1000"/>
                                        <p:tgtEl>
                                          <p:spTgt spid="76"/>
                                        </p:tgtEl>
                                        <p:attrNameLst>
                                          <p:attrName>ppt_x</p:attrName>
                                        </p:attrNameLst>
                                      </p:cBhvr>
                                      <p:tavLst>
                                        <p:tav tm="0">
                                          <p:val>
                                            <p:strVal val="ppt_x"/>
                                          </p:val>
                                        </p:tav>
                                        <p:tav tm="100000">
                                          <p:val>
                                            <p:strVal val="ppt_x"/>
                                          </p:val>
                                        </p:tav>
                                      </p:tavLst>
                                    </p:anim>
                                    <p:anim calcmode="lin" valueType="num">
                                      <p:cBhvr>
                                        <p:cTn id="102" dur="1000"/>
                                        <p:tgtEl>
                                          <p:spTgt spid="76"/>
                                        </p:tgtEl>
                                        <p:attrNameLst>
                                          <p:attrName>ppt_y</p:attrName>
                                        </p:attrNameLst>
                                      </p:cBhvr>
                                      <p:tavLst>
                                        <p:tav tm="0">
                                          <p:val>
                                            <p:strVal val="ppt_y"/>
                                          </p:val>
                                        </p:tav>
                                        <p:tav tm="100000">
                                          <p:val>
                                            <p:strVal val="ppt_y+.1"/>
                                          </p:val>
                                        </p:tav>
                                      </p:tavLst>
                                    </p:anim>
                                    <p:set>
                                      <p:cBhvr>
                                        <p:cTn id="103" dur="1" fill="hold">
                                          <p:stCondLst>
                                            <p:cond delay="999"/>
                                          </p:stCondLst>
                                        </p:cTn>
                                        <p:tgtEl>
                                          <p:spTgt spid="76"/>
                                        </p:tgtEl>
                                        <p:attrNameLst>
                                          <p:attrName>style.visibility</p:attrName>
                                        </p:attrNameLst>
                                      </p:cBhvr>
                                      <p:to>
                                        <p:strVal val="hidden"/>
                                      </p:to>
                                    </p:set>
                                  </p:childTnLst>
                                </p:cTn>
                              </p:par>
                              <p:par>
                                <p:cTn id="104" presetID="42" presetClass="exit" presetSubtype="0" fill="hold" grpId="0" nodeType="withEffect">
                                  <p:stCondLst>
                                    <p:cond delay="0"/>
                                  </p:stCondLst>
                                  <p:childTnLst>
                                    <p:animEffect transition="out" filter="fade">
                                      <p:cBhvr>
                                        <p:cTn id="105" dur="1000"/>
                                        <p:tgtEl>
                                          <p:spTgt spid="77"/>
                                        </p:tgtEl>
                                      </p:cBhvr>
                                    </p:animEffect>
                                    <p:anim calcmode="lin" valueType="num">
                                      <p:cBhvr>
                                        <p:cTn id="106" dur="1000"/>
                                        <p:tgtEl>
                                          <p:spTgt spid="77"/>
                                        </p:tgtEl>
                                        <p:attrNameLst>
                                          <p:attrName>ppt_x</p:attrName>
                                        </p:attrNameLst>
                                      </p:cBhvr>
                                      <p:tavLst>
                                        <p:tav tm="0">
                                          <p:val>
                                            <p:strVal val="ppt_x"/>
                                          </p:val>
                                        </p:tav>
                                        <p:tav tm="100000">
                                          <p:val>
                                            <p:strVal val="ppt_x"/>
                                          </p:val>
                                        </p:tav>
                                      </p:tavLst>
                                    </p:anim>
                                    <p:anim calcmode="lin" valueType="num">
                                      <p:cBhvr>
                                        <p:cTn id="107" dur="1000"/>
                                        <p:tgtEl>
                                          <p:spTgt spid="77"/>
                                        </p:tgtEl>
                                        <p:attrNameLst>
                                          <p:attrName>ppt_y</p:attrName>
                                        </p:attrNameLst>
                                      </p:cBhvr>
                                      <p:tavLst>
                                        <p:tav tm="0">
                                          <p:val>
                                            <p:strVal val="ppt_y"/>
                                          </p:val>
                                        </p:tav>
                                        <p:tav tm="100000">
                                          <p:val>
                                            <p:strVal val="ppt_y+.1"/>
                                          </p:val>
                                        </p:tav>
                                      </p:tavLst>
                                    </p:anim>
                                    <p:set>
                                      <p:cBhvr>
                                        <p:cTn id="108" dur="1" fill="hold">
                                          <p:stCondLst>
                                            <p:cond delay="999"/>
                                          </p:stCondLst>
                                        </p:cTn>
                                        <p:tgtEl>
                                          <p:spTgt spid="77"/>
                                        </p:tgtEl>
                                        <p:attrNameLst>
                                          <p:attrName>style.visibility</p:attrName>
                                        </p:attrNameLst>
                                      </p:cBhvr>
                                      <p:to>
                                        <p:strVal val="hidden"/>
                                      </p:to>
                                    </p:set>
                                  </p:childTnLst>
                                </p:cTn>
                              </p:par>
                              <p:par>
                                <p:cTn id="109" presetID="42" presetClass="exit" presetSubtype="0" fill="hold" nodeType="withEffect">
                                  <p:stCondLst>
                                    <p:cond delay="0"/>
                                  </p:stCondLst>
                                  <p:childTnLst>
                                    <p:animEffect transition="out" filter="fade">
                                      <p:cBhvr>
                                        <p:cTn id="110" dur="1000"/>
                                        <p:tgtEl>
                                          <p:spTgt spid="79"/>
                                        </p:tgtEl>
                                      </p:cBhvr>
                                    </p:animEffect>
                                    <p:anim calcmode="lin" valueType="num">
                                      <p:cBhvr>
                                        <p:cTn id="111" dur="1000"/>
                                        <p:tgtEl>
                                          <p:spTgt spid="79"/>
                                        </p:tgtEl>
                                        <p:attrNameLst>
                                          <p:attrName>ppt_x</p:attrName>
                                        </p:attrNameLst>
                                      </p:cBhvr>
                                      <p:tavLst>
                                        <p:tav tm="0">
                                          <p:val>
                                            <p:strVal val="ppt_x"/>
                                          </p:val>
                                        </p:tav>
                                        <p:tav tm="100000">
                                          <p:val>
                                            <p:strVal val="ppt_x"/>
                                          </p:val>
                                        </p:tav>
                                      </p:tavLst>
                                    </p:anim>
                                    <p:anim calcmode="lin" valueType="num">
                                      <p:cBhvr>
                                        <p:cTn id="112" dur="1000"/>
                                        <p:tgtEl>
                                          <p:spTgt spid="79"/>
                                        </p:tgtEl>
                                        <p:attrNameLst>
                                          <p:attrName>ppt_y</p:attrName>
                                        </p:attrNameLst>
                                      </p:cBhvr>
                                      <p:tavLst>
                                        <p:tav tm="0">
                                          <p:val>
                                            <p:strVal val="ppt_y"/>
                                          </p:val>
                                        </p:tav>
                                        <p:tav tm="100000">
                                          <p:val>
                                            <p:strVal val="ppt_y+.1"/>
                                          </p:val>
                                        </p:tav>
                                      </p:tavLst>
                                    </p:anim>
                                    <p:set>
                                      <p:cBhvr>
                                        <p:cTn id="113" dur="1" fill="hold">
                                          <p:stCondLst>
                                            <p:cond delay="999"/>
                                          </p:stCondLst>
                                        </p:cTn>
                                        <p:tgtEl>
                                          <p:spTgt spid="79"/>
                                        </p:tgtEl>
                                        <p:attrNameLst>
                                          <p:attrName>style.visibility</p:attrName>
                                        </p:attrNameLst>
                                      </p:cBhvr>
                                      <p:to>
                                        <p:strVal val="hidden"/>
                                      </p:to>
                                    </p:set>
                                  </p:childTnLst>
                                </p:cTn>
                              </p:par>
                              <p:par>
                                <p:cTn id="114" presetID="42" presetClass="exit" presetSubtype="0" fill="hold" grpId="0" nodeType="withEffect" nodePh="1">
                                  <p:stCondLst>
                                    <p:cond delay="0"/>
                                  </p:stCondLst>
                                  <p:endCondLst>
                                    <p:cond evt="begin" delay="0">
                                      <p:tn val="114"/>
                                    </p:cond>
                                  </p:endCondLst>
                                  <p:childTnLst>
                                    <p:animEffect transition="out" filter="fade">
                                      <p:cBhvr>
                                        <p:cTn id="115" dur="1000"/>
                                        <p:tgtEl>
                                          <p:spTgt spid="80"/>
                                        </p:tgtEl>
                                      </p:cBhvr>
                                    </p:animEffect>
                                    <p:anim calcmode="lin" valueType="num">
                                      <p:cBhvr>
                                        <p:cTn id="116" dur="1000"/>
                                        <p:tgtEl>
                                          <p:spTgt spid="80"/>
                                        </p:tgtEl>
                                        <p:attrNameLst>
                                          <p:attrName>ppt_x</p:attrName>
                                        </p:attrNameLst>
                                      </p:cBhvr>
                                      <p:tavLst>
                                        <p:tav tm="0">
                                          <p:val>
                                            <p:strVal val="ppt_x"/>
                                          </p:val>
                                        </p:tav>
                                        <p:tav tm="100000">
                                          <p:val>
                                            <p:strVal val="ppt_x"/>
                                          </p:val>
                                        </p:tav>
                                      </p:tavLst>
                                    </p:anim>
                                    <p:anim calcmode="lin" valueType="num">
                                      <p:cBhvr>
                                        <p:cTn id="117" dur="1000"/>
                                        <p:tgtEl>
                                          <p:spTgt spid="80"/>
                                        </p:tgtEl>
                                        <p:attrNameLst>
                                          <p:attrName>ppt_y</p:attrName>
                                        </p:attrNameLst>
                                      </p:cBhvr>
                                      <p:tavLst>
                                        <p:tav tm="0">
                                          <p:val>
                                            <p:strVal val="ppt_y"/>
                                          </p:val>
                                        </p:tav>
                                        <p:tav tm="100000">
                                          <p:val>
                                            <p:strVal val="ppt_y+.1"/>
                                          </p:val>
                                        </p:tav>
                                      </p:tavLst>
                                    </p:anim>
                                    <p:set>
                                      <p:cBhvr>
                                        <p:cTn id="118" dur="1" fill="hold">
                                          <p:stCondLst>
                                            <p:cond delay="999"/>
                                          </p:stCondLst>
                                        </p:cTn>
                                        <p:tgtEl>
                                          <p:spTgt spid="80"/>
                                        </p:tgtEl>
                                        <p:attrNameLst>
                                          <p:attrName>style.visibility</p:attrName>
                                        </p:attrNameLst>
                                      </p:cBhvr>
                                      <p:to>
                                        <p:strVal val="hidden"/>
                                      </p:to>
                                    </p:set>
                                  </p:childTnLst>
                                </p:cTn>
                              </p:par>
                              <p:par>
                                <p:cTn id="119" presetID="42" presetClass="exit" presetSubtype="0" fill="hold" nodeType="withEffect">
                                  <p:stCondLst>
                                    <p:cond delay="0"/>
                                  </p:stCondLst>
                                  <p:childTnLst>
                                    <p:animEffect transition="out" filter="fade">
                                      <p:cBhvr>
                                        <p:cTn id="120" dur="1000"/>
                                        <p:tgtEl>
                                          <p:spTgt spid="96"/>
                                        </p:tgtEl>
                                      </p:cBhvr>
                                    </p:animEffect>
                                    <p:anim calcmode="lin" valueType="num">
                                      <p:cBhvr>
                                        <p:cTn id="121" dur="1000"/>
                                        <p:tgtEl>
                                          <p:spTgt spid="96"/>
                                        </p:tgtEl>
                                        <p:attrNameLst>
                                          <p:attrName>ppt_x</p:attrName>
                                        </p:attrNameLst>
                                      </p:cBhvr>
                                      <p:tavLst>
                                        <p:tav tm="0">
                                          <p:val>
                                            <p:strVal val="ppt_x"/>
                                          </p:val>
                                        </p:tav>
                                        <p:tav tm="100000">
                                          <p:val>
                                            <p:strVal val="ppt_x"/>
                                          </p:val>
                                        </p:tav>
                                      </p:tavLst>
                                    </p:anim>
                                    <p:anim calcmode="lin" valueType="num">
                                      <p:cBhvr>
                                        <p:cTn id="122" dur="1000"/>
                                        <p:tgtEl>
                                          <p:spTgt spid="96"/>
                                        </p:tgtEl>
                                        <p:attrNameLst>
                                          <p:attrName>ppt_y</p:attrName>
                                        </p:attrNameLst>
                                      </p:cBhvr>
                                      <p:tavLst>
                                        <p:tav tm="0">
                                          <p:val>
                                            <p:strVal val="ppt_y"/>
                                          </p:val>
                                        </p:tav>
                                        <p:tav tm="100000">
                                          <p:val>
                                            <p:strVal val="ppt_y+.1"/>
                                          </p:val>
                                        </p:tav>
                                      </p:tavLst>
                                    </p:anim>
                                    <p:set>
                                      <p:cBhvr>
                                        <p:cTn id="123" dur="1" fill="hold">
                                          <p:stCondLst>
                                            <p:cond delay="999"/>
                                          </p:stCondLst>
                                        </p:cTn>
                                        <p:tgtEl>
                                          <p:spTgt spid="96"/>
                                        </p:tgtEl>
                                        <p:attrNameLst>
                                          <p:attrName>style.visibility</p:attrName>
                                        </p:attrNameLst>
                                      </p:cBhvr>
                                      <p:to>
                                        <p:strVal val="hidden"/>
                                      </p:to>
                                    </p:set>
                                  </p:childTnLst>
                                </p:cTn>
                              </p:par>
                              <p:par>
                                <p:cTn id="124" presetID="42" presetClass="exit" presetSubtype="0" fill="hold" grpId="0" nodeType="withEffect">
                                  <p:stCondLst>
                                    <p:cond delay="0"/>
                                  </p:stCondLst>
                                  <p:childTnLst>
                                    <p:animEffect transition="out" filter="fade">
                                      <p:cBhvr>
                                        <p:cTn id="125" dur="1000"/>
                                        <p:tgtEl>
                                          <p:spTgt spid="39"/>
                                        </p:tgtEl>
                                      </p:cBhvr>
                                    </p:animEffect>
                                    <p:anim calcmode="lin" valueType="num">
                                      <p:cBhvr>
                                        <p:cTn id="126" dur="1000"/>
                                        <p:tgtEl>
                                          <p:spTgt spid="39"/>
                                        </p:tgtEl>
                                        <p:attrNameLst>
                                          <p:attrName>ppt_x</p:attrName>
                                        </p:attrNameLst>
                                      </p:cBhvr>
                                      <p:tavLst>
                                        <p:tav tm="0">
                                          <p:val>
                                            <p:strVal val="ppt_x"/>
                                          </p:val>
                                        </p:tav>
                                        <p:tav tm="100000">
                                          <p:val>
                                            <p:strVal val="ppt_x"/>
                                          </p:val>
                                        </p:tav>
                                      </p:tavLst>
                                    </p:anim>
                                    <p:anim calcmode="lin" valueType="num">
                                      <p:cBhvr>
                                        <p:cTn id="127" dur="1000"/>
                                        <p:tgtEl>
                                          <p:spTgt spid="39"/>
                                        </p:tgtEl>
                                        <p:attrNameLst>
                                          <p:attrName>ppt_y</p:attrName>
                                        </p:attrNameLst>
                                      </p:cBhvr>
                                      <p:tavLst>
                                        <p:tav tm="0">
                                          <p:val>
                                            <p:strVal val="ppt_y"/>
                                          </p:val>
                                        </p:tav>
                                        <p:tav tm="100000">
                                          <p:val>
                                            <p:strVal val="ppt_y+.1"/>
                                          </p:val>
                                        </p:tav>
                                      </p:tavLst>
                                    </p:anim>
                                    <p:set>
                                      <p:cBhvr>
                                        <p:cTn id="128" dur="1" fill="hold">
                                          <p:stCondLst>
                                            <p:cond delay="999"/>
                                          </p:stCondLst>
                                        </p:cTn>
                                        <p:tgtEl>
                                          <p:spTgt spid="39"/>
                                        </p:tgtEl>
                                        <p:attrNameLst>
                                          <p:attrName>style.visibility</p:attrName>
                                        </p:attrNameLst>
                                      </p:cBhvr>
                                      <p:to>
                                        <p:strVal val="hidden"/>
                                      </p:to>
                                    </p:set>
                                  </p:childTnLst>
                                </p:cTn>
                              </p:par>
                              <p:par>
                                <p:cTn id="129" presetID="42" presetClass="exit" presetSubtype="0" fill="hold" nodeType="withEffect">
                                  <p:stCondLst>
                                    <p:cond delay="0"/>
                                  </p:stCondLst>
                                  <p:childTnLst>
                                    <p:animEffect transition="out" filter="fade">
                                      <p:cBhvr>
                                        <p:cTn id="130" dur="1000"/>
                                        <p:tgtEl>
                                          <p:spTgt spid="95"/>
                                        </p:tgtEl>
                                      </p:cBhvr>
                                    </p:animEffect>
                                    <p:anim calcmode="lin" valueType="num">
                                      <p:cBhvr>
                                        <p:cTn id="131" dur="1000"/>
                                        <p:tgtEl>
                                          <p:spTgt spid="95"/>
                                        </p:tgtEl>
                                        <p:attrNameLst>
                                          <p:attrName>ppt_x</p:attrName>
                                        </p:attrNameLst>
                                      </p:cBhvr>
                                      <p:tavLst>
                                        <p:tav tm="0">
                                          <p:val>
                                            <p:strVal val="ppt_x"/>
                                          </p:val>
                                        </p:tav>
                                        <p:tav tm="100000">
                                          <p:val>
                                            <p:strVal val="ppt_x"/>
                                          </p:val>
                                        </p:tav>
                                      </p:tavLst>
                                    </p:anim>
                                    <p:anim calcmode="lin" valueType="num">
                                      <p:cBhvr>
                                        <p:cTn id="132" dur="1000"/>
                                        <p:tgtEl>
                                          <p:spTgt spid="95"/>
                                        </p:tgtEl>
                                        <p:attrNameLst>
                                          <p:attrName>ppt_y</p:attrName>
                                        </p:attrNameLst>
                                      </p:cBhvr>
                                      <p:tavLst>
                                        <p:tav tm="0">
                                          <p:val>
                                            <p:strVal val="ppt_y"/>
                                          </p:val>
                                        </p:tav>
                                        <p:tav tm="100000">
                                          <p:val>
                                            <p:strVal val="ppt_y+.1"/>
                                          </p:val>
                                        </p:tav>
                                      </p:tavLst>
                                    </p:anim>
                                    <p:set>
                                      <p:cBhvr>
                                        <p:cTn id="133" dur="1" fill="hold">
                                          <p:stCondLst>
                                            <p:cond delay="999"/>
                                          </p:stCondLst>
                                        </p:cTn>
                                        <p:tgtEl>
                                          <p:spTgt spid="95"/>
                                        </p:tgtEl>
                                        <p:attrNameLst>
                                          <p:attrName>style.visibility</p:attrName>
                                        </p:attrNameLst>
                                      </p:cBhvr>
                                      <p:to>
                                        <p:strVal val="hidden"/>
                                      </p:to>
                                    </p:set>
                                  </p:childTnLst>
                                </p:cTn>
                              </p:par>
                              <p:par>
                                <p:cTn id="134" presetID="42" presetClass="exit" presetSubtype="0" fill="hold" grpId="0" nodeType="withEffect">
                                  <p:stCondLst>
                                    <p:cond delay="0"/>
                                  </p:stCondLst>
                                  <p:childTnLst>
                                    <p:animEffect transition="out" filter="fade">
                                      <p:cBhvr>
                                        <p:cTn id="135" dur="1000"/>
                                        <p:tgtEl>
                                          <p:spTgt spid="33"/>
                                        </p:tgtEl>
                                      </p:cBhvr>
                                    </p:animEffect>
                                    <p:anim calcmode="lin" valueType="num">
                                      <p:cBhvr>
                                        <p:cTn id="136" dur="1000"/>
                                        <p:tgtEl>
                                          <p:spTgt spid="33"/>
                                        </p:tgtEl>
                                        <p:attrNameLst>
                                          <p:attrName>ppt_x</p:attrName>
                                        </p:attrNameLst>
                                      </p:cBhvr>
                                      <p:tavLst>
                                        <p:tav tm="0">
                                          <p:val>
                                            <p:strVal val="ppt_x"/>
                                          </p:val>
                                        </p:tav>
                                        <p:tav tm="100000">
                                          <p:val>
                                            <p:strVal val="ppt_x"/>
                                          </p:val>
                                        </p:tav>
                                      </p:tavLst>
                                    </p:anim>
                                    <p:anim calcmode="lin" valueType="num">
                                      <p:cBhvr>
                                        <p:cTn id="137" dur="1000"/>
                                        <p:tgtEl>
                                          <p:spTgt spid="33"/>
                                        </p:tgtEl>
                                        <p:attrNameLst>
                                          <p:attrName>ppt_y</p:attrName>
                                        </p:attrNameLst>
                                      </p:cBhvr>
                                      <p:tavLst>
                                        <p:tav tm="0">
                                          <p:val>
                                            <p:strVal val="ppt_y"/>
                                          </p:val>
                                        </p:tav>
                                        <p:tav tm="100000">
                                          <p:val>
                                            <p:strVal val="ppt_y+.1"/>
                                          </p:val>
                                        </p:tav>
                                      </p:tavLst>
                                    </p:anim>
                                    <p:set>
                                      <p:cBhvr>
                                        <p:cTn id="138" dur="1" fill="hold">
                                          <p:stCondLst>
                                            <p:cond delay="999"/>
                                          </p:stCondLst>
                                        </p:cTn>
                                        <p:tgtEl>
                                          <p:spTgt spid="33"/>
                                        </p:tgtEl>
                                        <p:attrNameLst>
                                          <p:attrName>style.visibility</p:attrName>
                                        </p:attrNameLst>
                                      </p:cBhvr>
                                      <p:to>
                                        <p:strVal val="hidden"/>
                                      </p:to>
                                    </p:set>
                                  </p:childTnLst>
                                </p:cTn>
                              </p:par>
                              <p:par>
                                <p:cTn id="139" presetID="42" presetClass="exit" presetSubtype="0" fill="hold" grpId="0" nodeType="withEffect" nodePh="1">
                                  <p:stCondLst>
                                    <p:cond delay="0"/>
                                  </p:stCondLst>
                                  <p:endCondLst>
                                    <p:cond evt="begin" delay="0">
                                      <p:tn val="139"/>
                                    </p:cond>
                                  </p:endCondLst>
                                  <p:childTnLst>
                                    <p:animEffect transition="out" filter="fade">
                                      <p:cBhvr>
                                        <p:cTn id="140" dur="1000"/>
                                        <p:tgtEl>
                                          <p:spTgt spid="94"/>
                                        </p:tgtEl>
                                      </p:cBhvr>
                                    </p:animEffect>
                                    <p:anim calcmode="lin" valueType="num">
                                      <p:cBhvr>
                                        <p:cTn id="141" dur="1000"/>
                                        <p:tgtEl>
                                          <p:spTgt spid="94"/>
                                        </p:tgtEl>
                                        <p:attrNameLst>
                                          <p:attrName>ppt_x</p:attrName>
                                        </p:attrNameLst>
                                      </p:cBhvr>
                                      <p:tavLst>
                                        <p:tav tm="0">
                                          <p:val>
                                            <p:strVal val="ppt_x"/>
                                          </p:val>
                                        </p:tav>
                                        <p:tav tm="100000">
                                          <p:val>
                                            <p:strVal val="ppt_x"/>
                                          </p:val>
                                        </p:tav>
                                      </p:tavLst>
                                    </p:anim>
                                    <p:anim calcmode="lin" valueType="num">
                                      <p:cBhvr>
                                        <p:cTn id="142" dur="1000"/>
                                        <p:tgtEl>
                                          <p:spTgt spid="94"/>
                                        </p:tgtEl>
                                        <p:attrNameLst>
                                          <p:attrName>ppt_y</p:attrName>
                                        </p:attrNameLst>
                                      </p:cBhvr>
                                      <p:tavLst>
                                        <p:tav tm="0">
                                          <p:val>
                                            <p:strVal val="ppt_y"/>
                                          </p:val>
                                        </p:tav>
                                        <p:tav tm="100000">
                                          <p:val>
                                            <p:strVal val="ppt_y+.1"/>
                                          </p:val>
                                        </p:tav>
                                      </p:tavLst>
                                    </p:anim>
                                    <p:set>
                                      <p:cBhvr>
                                        <p:cTn id="143" dur="1" fill="hold">
                                          <p:stCondLst>
                                            <p:cond delay="999"/>
                                          </p:stCondLst>
                                        </p:cTn>
                                        <p:tgtEl>
                                          <p:spTgt spid="94"/>
                                        </p:tgtEl>
                                        <p:attrNameLst>
                                          <p:attrName>style.visibility</p:attrName>
                                        </p:attrNameLst>
                                      </p:cBhvr>
                                      <p:to>
                                        <p:strVal val="hidden"/>
                                      </p:to>
                                    </p:set>
                                  </p:childTnLst>
                                </p:cTn>
                              </p:par>
                              <p:par>
                                <p:cTn id="144" presetID="42" presetClass="exit" presetSubtype="0" fill="hold" nodeType="withEffect">
                                  <p:stCondLst>
                                    <p:cond delay="0"/>
                                  </p:stCondLst>
                                  <p:childTnLst>
                                    <p:animEffect transition="out" filter="fade">
                                      <p:cBhvr>
                                        <p:cTn id="145" dur="1000"/>
                                        <p:tgtEl>
                                          <p:spTgt spid="54"/>
                                        </p:tgtEl>
                                      </p:cBhvr>
                                    </p:animEffect>
                                    <p:anim calcmode="lin" valueType="num">
                                      <p:cBhvr>
                                        <p:cTn id="146" dur="1000"/>
                                        <p:tgtEl>
                                          <p:spTgt spid="54"/>
                                        </p:tgtEl>
                                        <p:attrNameLst>
                                          <p:attrName>ppt_x</p:attrName>
                                        </p:attrNameLst>
                                      </p:cBhvr>
                                      <p:tavLst>
                                        <p:tav tm="0">
                                          <p:val>
                                            <p:strVal val="ppt_x"/>
                                          </p:val>
                                        </p:tav>
                                        <p:tav tm="100000">
                                          <p:val>
                                            <p:strVal val="ppt_x"/>
                                          </p:val>
                                        </p:tav>
                                      </p:tavLst>
                                    </p:anim>
                                    <p:anim calcmode="lin" valueType="num">
                                      <p:cBhvr>
                                        <p:cTn id="147" dur="1000"/>
                                        <p:tgtEl>
                                          <p:spTgt spid="54"/>
                                        </p:tgtEl>
                                        <p:attrNameLst>
                                          <p:attrName>ppt_y</p:attrName>
                                        </p:attrNameLst>
                                      </p:cBhvr>
                                      <p:tavLst>
                                        <p:tav tm="0">
                                          <p:val>
                                            <p:strVal val="ppt_y"/>
                                          </p:val>
                                        </p:tav>
                                        <p:tav tm="100000">
                                          <p:val>
                                            <p:strVal val="ppt_y+.1"/>
                                          </p:val>
                                        </p:tav>
                                      </p:tavLst>
                                    </p:anim>
                                    <p:set>
                                      <p:cBhvr>
                                        <p:cTn id="148" dur="1" fill="hold">
                                          <p:stCondLst>
                                            <p:cond delay="9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53" grpId="0" animBg="1"/>
      <p:bldP spid="56" grpId="0" animBg="1"/>
      <p:bldP spid="66" grpId="0" animBg="1"/>
      <p:bldP spid="68" grpId="0" animBg="1"/>
      <p:bldP spid="69" grpId="0" animBg="1"/>
      <p:bldP spid="70" grpId="0" animBg="1"/>
      <p:bldP spid="71" grpId="0" animBg="1"/>
      <p:bldP spid="73" grpId="0" animBg="1"/>
      <p:bldP spid="72" grpId="0" animBg="1"/>
      <p:bldP spid="75" grpId="0" animBg="1"/>
      <p:bldP spid="76" grpId="0" animBg="1"/>
      <p:bldP spid="77" grpId="0" animBg="1"/>
      <p:bldP spid="80" grpId="0"/>
      <p:bldP spid="37" grpId="0" animBg="1"/>
      <p:bldP spid="47" grpId="0" animBg="1"/>
      <p:bldP spid="39" grpId="0" animBg="1"/>
      <p:bldP spid="33" grpId="0" animBg="1"/>
      <p:bldP spid="94" grpId="0"/>
      <p:bldP spid="43" grpId="0" animBg="1"/>
      <p:bldP spid="55" grpId="0" animBg="1"/>
      <p:bldP spid="57" grpId="0" animBg="1"/>
      <p:bldP spid="2" grpId="0" animBg="1"/>
      <p:bldP spid="2" grpId="1"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23</a:t>
            </a:fld>
            <a:endParaRPr lang="en-US"/>
          </a:p>
        </p:txBody>
      </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2423832" y="235472"/>
            <a:ext cx="5577168"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Para-Virtualization: VPM-PV</a:t>
            </a:r>
            <a:endParaRPr lang="zh-CN" altLang="en-US" sz="3200" dirty="0">
              <a:solidFill>
                <a:schemeClr val="bg1"/>
              </a:solidFill>
              <a:latin typeface="Century Gothic" panose="020B0502020202020204" pitchFamily="34" charset="0"/>
            </a:endParaRPr>
          </a:p>
        </p:txBody>
      </p:sp>
      <p:sp>
        <p:nvSpPr>
          <p:cNvPr id="37" name="Rectangle 16"/>
          <p:cNvSpPr/>
          <p:nvPr/>
        </p:nvSpPr>
        <p:spPr>
          <a:xfrm>
            <a:off x="1277" y="1158958"/>
            <a:ext cx="1827523"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Issue </a:t>
            </a:r>
            <a:r>
              <a:rPr lang="en-US" altLang="zh-CN" sz="2000" dirty="0" err="1" smtClean="0">
                <a:solidFill>
                  <a:schemeClr val="bg1"/>
                </a:solidFill>
                <a:cs typeface="Helvetica" panose="020B0604020202020204" pitchFamily="34" charset="0"/>
              </a:rPr>
              <a:t>pcommit</a:t>
            </a:r>
            <a:endParaRPr lang="zh-CN" altLang="en-US" sz="2000" dirty="0">
              <a:solidFill>
                <a:schemeClr val="bg1"/>
              </a:solidFill>
              <a:cs typeface="Helvetica" panose="020B0604020202020204" pitchFamily="34" charset="0"/>
            </a:endParaRPr>
          </a:p>
        </p:txBody>
      </p:sp>
      <p:sp>
        <p:nvSpPr>
          <p:cNvPr id="36" name="矩形 52"/>
          <p:cNvSpPr/>
          <p:nvPr/>
        </p:nvSpPr>
        <p:spPr>
          <a:xfrm>
            <a:off x="5179017" y="3270139"/>
            <a:ext cx="3888783" cy="736887"/>
          </a:xfrm>
          <a:prstGeom prst="rect">
            <a:avLst/>
          </a:prstGeom>
          <a:solidFill>
            <a:schemeClr val="bg1"/>
          </a:solidFill>
          <a:ln w="38100" cap="flat">
            <a:solidFill>
              <a:schemeClr val="tx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0" name="矩形 55"/>
          <p:cNvSpPr/>
          <p:nvPr/>
        </p:nvSpPr>
        <p:spPr>
          <a:xfrm>
            <a:off x="8001924" y="3178825"/>
            <a:ext cx="1059786" cy="209403"/>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Q</a:t>
            </a:r>
            <a:endParaRPr lang="zh-CN" altLang="en-US" sz="2000" dirty="0">
              <a:solidFill>
                <a:schemeClr val="bg1"/>
              </a:solidFill>
              <a:latin typeface="Century Gothic" panose="020B0502020202020204" pitchFamily="34" charset="0"/>
            </a:endParaRPr>
          </a:p>
        </p:txBody>
      </p:sp>
      <p:sp>
        <p:nvSpPr>
          <p:cNvPr id="45" name="圆角矩形 66"/>
          <p:cNvSpPr/>
          <p:nvPr/>
        </p:nvSpPr>
        <p:spPr>
          <a:xfrm>
            <a:off x="6303397" y="3307174"/>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42" name="Picture 238"/>
          <p:cNvPicPr>
            <a:picLocks noChangeAspect="1"/>
          </p:cNvPicPr>
          <p:nvPr/>
        </p:nvPicPr>
        <p:blipFill>
          <a:blip r:embed="rId3"/>
          <a:stretch>
            <a:fillRect/>
          </a:stretch>
        </p:blipFill>
        <p:spPr>
          <a:xfrm rot="16200000">
            <a:off x="7107378" y="4479277"/>
            <a:ext cx="584144" cy="1224001"/>
          </a:xfrm>
          <a:prstGeom prst="rect">
            <a:avLst/>
          </a:prstGeom>
        </p:spPr>
      </p:pic>
      <p:sp>
        <p:nvSpPr>
          <p:cNvPr id="48" name="矩形 55"/>
          <p:cNvSpPr/>
          <p:nvPr/>
        </p:nvSpPr>
        <p:spPr>
          <a:xfrm>
            <a:off x="7394906" y="5372990"/>
            <a:ext cx="1520493" cy="222091"/>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Persist</a:t>
            </a:r>
            <a:r>
              <a:rPr lang="zh-CN" altLang="en-US" sz="1400" dirty="0" smtClean="0">
                <a:solidFill>
                  <a:schemeClr val="bg1"/>
                </a:solidFill>
                <a:latin typeface="Century Gothic" panose="020B0502020202020204" pitchFamily="34" charset="0"/>
              </a:rPr>
              <a:t> </a:t>
            </a:r>
            <a:r>
              <a:rPr lang="en-US" altLang="zh-CN" sz="1400" dirty="0" smtClean="0">
                <a:solidFill>
                  <a:schemeClr val="bg1"/>
                </a:solidFill>
                <a:latin typeface="Century Gothic" panose="020B0502020202020204" pitchFamily="34" charset="0"/>
              </a:rPr>
              <a:t>Thread</a:t>
            </a:r>
            <a:endParaRPr lang="zh-CN" altLang="en-US" sz="2000" dirty="0">
              <a:solidFill>
                <a:schemeClr val="bg1"/>
              </a:solidFill>
              <a:latin typeface="Century Gothic" panose="020B0502020202020204" pitchFamily="34" charset="0"/>
            </a:endParaRPr>
          </a:p>
        </p:txBody>
      </p:sp>
      <p:sp>
        <p:nvSpPr>
          <p:cNvPr id="41" name="圆角矩形 66"/>
          <p:cNvSpPr/>
          <p:nvPr/>
        </p:nvSpPr>
        <p:spPr>
          <a:xfrm>
            <a:off x="6627528" y="3305029"/>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4" name="圆角矩形 66"/>
          <p:cNvSpPr/>
          <p:nvPr/>
        </p:nvSpPr>
        <p:spPr>
          <a:xfrm>
            <a:off x="6927422" y="3305029"/>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46" name="圆角矩形 66"/>
          <p:cNvSpPr/>
          <p:nvPr/>
        </p:nvSpPr>
        <p:spPr>
          <a:xfrm>
            <a:off x="7251553" y="3307174"/>
            <a:ext cx="197784" cy="662815"/>
          </a:xfrm>
          <a:prstGeom prst="roundRect">
            <a:avLst/>
          </a:prstGeom>
          <a:solidFill>
            <a:srgbClr val="FFD25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86203">
            <a:off x="4800056" y="2039478"/>
            <a:ext cx="824721" cy="876962"/>
          </a:xfrm>
          <a:prstGeom prst="rect">
            <a:avLst/>
          </a:prstGeom>
        </p:spPr>
      </p:pic>
      <p:sp>
        <p:nvSpPr>
          <p:cNvPr id="50" name="圆角矩形 49"/>
          <p:cNvSpPr/>
          <p:nvPr/>
        </p:nvSpPr>
        <p:spPr>
          <a:xfrm>
            <a:off x="2710944" y="4007026"/>
            <a:ext cx="1437113" cy="1839061"/>
          </a:xfrm>
          <a:prstGeom prst="roundRect">
            <a:avLst/>
          </a:prstGeom>
          <a:solidFill>
            <a:schemeClr val="bg1"/>
          </a:solidFill>
          <a:ln>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1" name="矩形 60"/>
          <p:cNvSpPr/>
          <p:nvPr/>
        </p:nvSpPr>
        <p:spPr>
          <a:xfrm>
            <a:off x="2693593" y="3912826"/>
            <a:ext cx="844865" cy="333061"/>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400" dirty="0" smtClean="0">
                <a:solidFill>
                  <a:schemeClr val="bg1"/>
                </a:solidFill>
                <a:latin typeface="Century Gothic" panose="020B0502020202020204" pitchFamily="34" charset="0"/>
              </a:rPr>
              <a:t>VPM</a:t>
            </a:r>
            <a:endParaRPr lang="zh-CN" altLang="en-US" sz="2000" dirty="0">
              <a:solidFill>
                <a:schemeClr val="bg1"/>
              </a:solidFill>
              <a:latin typeface="Century Gothic" panose="020B0502020202020204" pitchFamily="34" charset="0"/>
            </a:endParaRPr>
          </a:p>
        </p:txBody>
      </p:sp>
      <p:cxnSp>
        <p:nvCxnSpPr>
          <p:cNvPr id="62" name="曲线连接符 61"/>
          <p:cNvCxnSpPr>
            <a:stCxn id="49" idx="2"/>
            <a:endCxn id="61" idx="0"/>
          </p:cNvCxnSpPr>
          <p:nvPr/>
        </p:nvCxnSpPr>
        <p:spPr>
          <a:xfrm rot="5400000">
            <a:off x="3618204" y="2405557"/>
            <a:ext cx="1005092" cy="2009447"/>
          </a:xfrm>
          <a:prstGeom prst="curvedConnector3">
            <a:avLst>
              <a:gd name="adj1" fmla="val 50000"/>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16"/>
          <p:cNvSpPr/>
          <p:nvPr/>
        </p:nvSpPr>
        <p:spPr>
          <a:xfrm>
            <a:off x="0" y="1657290"/>
            <a:ext cx="38862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smtClean="0">
                <a:solidFill>
                  <a:schemeClr val="bg1"/>
                </a:solidFill>
                <a:cs typeface="Helvetica" panose="020B0604020202020204" pitchFamily="34" charset="0"/>
              </a:rPr>
              <a:t>Block until all requests are handled</a:t>
            </a:r>
            <a:endParaRPr lang="zh-CN" altLang="en-US" sz="2000" dirty="0">
              <a:solidFill>
                <a:schemeClr val="bg1"/>
              </a:solidFill>
              <a:cs typeface="Helvetica" panose="020B0604020202020204" pitchFamily="34" charset="0"/>
            </a:endParaRPr>
          </a:p>
        </p:txBody>
      </p:sp>
      <p:sp>
        <p:nvSpPr>
          <p:cNvPr id="65" name="Rectangle 16"/>
          <p:cNvSpPr/>
          <p:nvPr/>
        </p:nvSpPr>
        <p:spPr>
          <a:xfrm>
            <a:off x="0" y="2190690"/>
            <a:ext cx="3886200" cy="400110"/>
          </a:xfrm>
          <a:prstGeom prst="rect">
            <a:avLst/>
          </a:prstGeom>
          <a:solidFill>
            <a:srgbClr val="00B0F0"/>
          </a:solidFill>
          <a:ln w="31750" cap="rnd" cmpd="dbl">
            <a:noFill/>
          </a:ln>
        </p:spPr>
        <p:txBody>
          <a:bodyPr wrap="square">
            <a:spAutoFit/>
          </a:bodyPr>
          <a:lstStyle/>
          <a:p>
            <a:pPr indent="-415925">
              <a:buClr>
                <a:srgbClr val="FF0066"/>
              </a:buClr>
            </a:pPr>
            <a:r>
              <a:rPr lang="en-US" altLang="zh-CN" sz="2000" dirty="0" err="1" smtClean="0">
                <a:solidFill>
                  <a:schemeClr val="bg1"/>
                </a:solidFill>
                <a:cs typeface="Helvetica" panose="020B0604020202020204" pitchFamily="34" charset="0"/>
              </a:rPr>
              <a:t>Pcommit</a:t>
            </a:r>
            <a:r>
              <a:rPr lang="en-US" altLang="zh-CN" sz="2000" dirty="0" smtClean="0">
                <a:solidFill>
                  <a:schemeClr val="bg1"/>
                </a:solidFill>
                <a:cs typeface="Helvetica" panose="020B0604020202020204" pitchFamily="34" charset="0"/>
              </a:rPr>
              <a:t> is handled</a:t>
            </a:r>
            <a:endParaRPr lang="zh-CN" altLang="en-US" sz="2000" dirty="0">
              <a:solidFill>
                <a:schemeClr val="bg1"/>
              </a:solidFill>
              <a:cs typeface="Helvetica" panose="020B0604020202020204" pitchFamily="34" charset="0"/>
            </a:endParaRPr>
          </a:p>
        </p:txBody>
      </p:sp>
      <p:cxnSp>
        <p:nvCxnSpPr>
          <p:cNvPr id="67" name="曲线连接符 66"/>
          <p:cNvCxnSpPr/>
          <p:nvPr/>
        </p:nvCxnSpPr>
        <p:spPr>
          <a:xfrm rot="5400000">
            <a:off x="3630447" y="2393728"/>
            <a:ext cx="1005092" cy="2009447"/>
          </a:xfrm>
          <a:prstGeom prst="curvedConnector3">
            <a:avLst>
              <a:gd name="adj1" fmla="val 50000"/>
            </a:avLst>
          </a:prstGeom>
          <a:ln w="57150">
            <a:solidFill>
              <a:schemeClr val="accent2"/>
            </a:solidFill>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0612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22" presetClass="entr" presetSubtype="1" fill="hold" grpId="1"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up)">
                                      <p:cBhvr>
                                        <p:cTn id="11" dur="500"/>
                                        <p:tgtEl>
                                          <p:spTgt spid="44"/>
                                        </p:tgtEl>
                                      </p:cBhvr>
                                    </p:animEffect>
                                  </p:childTnLst>
                                </p:cTn>
                              </p:par>
                            </p:childTnLst>
                          </p:cTn>
                        </p:par>
                        <p:par>
                          <p:cTn id="12" fill="hold">
                            <p:stCondLst>
                              <p:cond delay="1000"/>
                            </p:stCondLst>
                            <p:childTnLst>
                              <p:par>
                                <p:cTn id="13" presetID="22" presetClass="entr" presetSubtype="1" fill="hold" grpId="1"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up)">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500"/>
                            </p:stCondLst>
                            <p:childTnLst>
                              <p:par>
                                <p:cTn id="33" presetID="22" presetClass="entr" presetSubtype="1"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up)">
                                      <p:cBhvr>
                                        <p:cTn id="35" dur="500"/>
                                        <p:tgtEl>
                                          <p:spTgt spid="6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500"/>
                                        <p:tgtEl>
                                          <p:spTgt spid="64"/>
                                        </p:tgtEl>
                                      </p:cBhvr>
                                    </p:animEffect>
                                  </p:childTnLst>
                                </p:cTn>
                              </p:par>
                            </p:childTnLst>
                          </p:cTn>
                        </p:par>
                      </p:childTnLst>
                    </p:cTn>
                  </p:par>
                  <p:par>
                    <p:cTn id="41" fill="hold">
                      <p:stCondLst>
                        <p:cond delay="indefinite"/>
                      </p:stCondLst>
                      <p:childTnLst>
                        <p:par>
                          <p:cTn id="42" fill="hold">
                            <p:stCondLst>
                              <p:cond delay="0"/>
                            </p:stCondLst>
                            <p:childTnLst>
                              <p:par>
                                <p:cTn id="43" presetID="27" presetClass="emph" presetSubtype="0" fill="remove" nodeType="clickEffect">
                                  <p:stCondLst>
                                    <p:cond delay="0"/>
                                  </p:stCondLst>
                                  <p:childTnLst>
                                    <p:animClr clrSpc="rgb" dir="cw">
                                      <p:cBhvr override="childStyle">
                                        <p:cTn id="44" dur="250" autoRev="1" fill="remove"/>
                                        <p:tgtEl>
                                          <p:spTgt spid="42"/>
                                        </p:tgtEl>
                                        <p:attrNameLst>
                                          <p:attrName>style.color</p:attrName>
                                        </p:attrNameLst>
                                      </p:cBhvr>
                                      <p:to>
                                        <a:srgbClr val="000000"/>
                                      </p:to>
                                    </p:animClr>
                                    <p:animClr clrSpc="rgb" dir="cw">
                                      <p:cBhvr>
                                        <p:cTn id="45" dur="250" autoRev="1" fill="remove"/>
                                        <p:tgtEl>
                                          <p:spTgt spid="42"/>
                                        </p:tgtEl>
                                        <p:attrNameLst>
                                          <p:attrName>fillcolor</p:attrName>
                                        </p:attrNameLst>
                                      </p:cBhvr>
                                      <p:to>
                                        <a:srgbClr val="000000"/>
                                      </p:to>
                                    </p:animClr>
                                    <p:set>
                                      <p:cBhvr>
                                        <p:cTn id="46" dur="250" autoRev="1" fill="remove"/>
                                        <p:tgtEl>
                                          <p:spTgt spid="42"/>
                                        </p:tgtEl>
                                        <p:attrNameLst>
                                          <p:attrName>fill.type</p:attrName>
                                        </p:attrNameLst>
                                      </p:cBhvr>
                                      <p:to>
                                        <p:strVal val="solid"/>
                                      </p:to>
                                    </p:set>
                                    <p:set>
                                      <p:cBhvr>
                                        <p:cTn id="47" dur="250" autoRev="1" fill="remove"/>
                                        <p:tgtEl>
                                          <p:spTgt spid="42"/>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22" presetClass="exit" presetSubtype="1" fill="hold" grpId="0" nodeType="clickEffect">
                                  <p:stCondLst>
                                    <p:cond delay="0"/>
                                  </p:stCondLst>
                                  <p:childTnLst>
                                    <p:animEffect transition="out" filter="wipe(up)">
                                      <p:cBhvr>
                                        <p:cTn id="51" dur="500"/>
                                        <p:tgtEl>
                                          <p:spTgt spid="45"/>
                                        </p:tgtEl>
                                      </p:cBhvr>
                                    </p:animEffect>
                                    <p:set>
                                      <p:cBhvr>
                                        <p:cTn id="52" dur="1" fill="hold">
                                          <p:stCondLst>
                                            <p:cond delay="499"/>
                                          </p:stCondLst>
                                        </p:cTn>
                                        <p:tgtEl>
                                          <p:spTgt spid="45"/>
                                        </p:tgtEl>
                                        <p:attrNameLst>
                                          <p:attrName>style.visibility</p:attrName>
                                        </p:attrNameLst>
                                      </p:cBhvr>
                                      <p:to>
                                        <p:strVal val="hidden"/>
                                      </p:to>
                                    </p:set>
                                  </p:childTnLst>
                                </p:cTn>
                              </p:par>
                            </p:childTnLst>
                          </p:cTn>
                        </p:par>
                        <p:par>
                          <p:cTn id="53" fill="hold">
                            <p:stCondLst>
                              <p:cond delay="500"/>
                            </p:stCondLst>
                            <p:childTnLst>
                              <p:par>
                                <p:cTn id="54" presetID="22" presetClass="exit" presetSubtype="1" fill="hold" grpId="0" nodeType="afterEffect">
                                  <p:stCondLst>
                                    <p:cond delay="0"/>
                                  </p:stCondLst>
                                  <p:childTnLst>
                                    <p:animEffect transition="out" filter="wipe(up)">
                                      <p:cBhvr>
                                        <p:cTn id="55" dur="500"/>
                                        <p:tgtEl>
                                          <p:spTgt spid="41"/>
                                        </p:tgtEl>
                                      </p:cBhvr>
                                    </p:animEffect>
                                    <p:set>
                                      <p:cBhvr>
                                        <p:cTn id="56" dur="1" fill="hold">
                                          <p:stCondLst>
                                            <p:cond delay="499"/>
                                          </p:stCondLst>
                                        </p:cTn>
                                        <p:tgtEl>
                                          <p:spTgt spid="41"/>
                                        </p:tgtEl>
                                        <p:attrNameLst>
                                          <p:attrName>style.visibility</p:attrName>
                                        </p:attrNameLst>
                                      </p:cBhvr>
                                      <p:to>
                                        <p:strVal val="hidden"/>
                                      </p:to>
                                    </p:set>
                                  </p:childTnLst>
                                </p:cTn>
                              </p:par>
                            </p:childTnLst>
                          </p:cTn>
                        </p:par>
                        <p:par>
                          <p:cTn id="57" fill="hold">
                            <p:stCondLst>
                              <p:cond delay="1000"/>
                            </p:stCondLst>
                            <p:childTnLst>
                              <p:par>
                                <p:cTn id="58" presetID="22" presetClass="exit" presetSubtype="1" fill="hold" grpId="0" nodeType="afterEffect">
                                  <p:stCondLst>
                                    <p:cond delay="0"/>
                                  </p:stCondLst>
                                  <p:childTnLst>
                                    <p:animEffect transition="out" filter="wipe(up)">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par>
                          <p:cTn id="61" fill="hold">
                            <p:stCondLst>
                              <p:cond delay="1500"/>
                            </p:stCondLst>
                            <p:childTnLst>
                              <p:par>
                                <p:cTn id="62" presetID="22" presetClass="exit" presetSubtype="1" fill="hold" grpId="0" nodeType="afterEffect">
                                  <p:stCondLst>
                                    <p:cond delay="0"/>
                                  </p:stCondLst>
                                  <p:childTnLst>
                                    <p:animEffect transition="out" filter="wipe(up)">
                                      <p:cBhvr>
                                        <p:cTn id="63" dur="500"/>
                                        <p:tgtEl>
                                          <p:spTgt spid="46"/>
                                        </p:tgtEl>
                                      </p:cBhvr>
                                    </p:animEffect>
                                    <p:set>
                                      <p:cBhvr>
                                        <p:cTn id="64" dur="1" fill="hold">
                                          <p:stCondLst>
                                            <p:cond delay="499"/>
                                          </p:stCondLst>
                                        </p:cTn>
                                        <p:tgtEl>
                                          <p:spTgt spid="46"/>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500"/>
                                        <p:tgtEl>
                                          <p:spTgt spid="65"/>
                                        </p:tgtEl>
                                      </p:cBhvr>
                                    </p:animEffect>
                                  </p:childTnLst>
                                </p:cTn>
                              </p:par>
                            </p:childTnLst>
                          </p:cTn>
                        </p:par>
                        <p:par>
                          <p:cTn id="70" fill="hold">
                            <p:stCondLst>
                              <p:cond delay="500"/>
                            </p:stCondLst>
                            <p:childTnLst>
                              <p:par>
                                <p:cTn id="71" presetID="22" presetClass="entr" presetSubtype="4" fill="hold" nodeType="after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wipe(down)">
                                      <p:cBhvr>
                                        <p:cTn id="73" dur="500"/>
                                        <p:tgtEl>
                                          <p:spTgt spid="6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xit" presetSubtype="2" fill="hold" grpId="1" nodeType="clickEffect">
                                  <p:stCondLst>
                                    <p:cond delay="0"/>
                                  </p:stCondLst>
                                  <p:childTnLst>
                                    <p:animEffect transition="out" filter="wipe(right)">
                                      <p:cBhvr>
                                        <p:cTn id="77" dur="500"/>
                                        <p:tgtEl>
                                          <p:spTgt spid="37"/>
                                        </p:tgtEl>
                                      </p:cBhvr>
                                    </p:animEffect>
                                    <p:set>
                                      <p:cBhvr>
                                        <p:cTn id="78" dur="1" fill="hold">
                                          <p:stCondLst>
                                            <p:cond delay="499"/>
                                          </p:stCondLst>
                                        </p:cTn>
                                        <p:tgtEl>
                                          <p:spTgt spid="37"/>
                                        </p:tgtEl>
                                        <p:attrNameLst>
                                          <p:attrName>style.visibility</p:attrName>
                                        </p:attrNameLst>
                                      </p:cBhvr>
                                      <p:to>
                                        <p:strVal val="hidden"/>
                                      </p:to>
                                    </p:set>
                                  </p:childTnLst>
                                </p:cTn>
                              </p:par>
                              <p:par>
                                <p:cTn id="79" presetID="22" presetClass="exit" presetSubtype="2" fill="hold" grpId="1" nodeType="withEffect">
                                  <p:stCondLst>
                                    <p:cond delay="0"/>
                                  </p:stCondLst>
                                  <p:childTnLst>
                                    <p:animEffect transition="out" filter="wipe(right)">
                                      <p:cBhvr>
                                        <p:cTn id="80" dur="500"/>
                                        <p:tgtEl>
                                          <p:spTgt spid="64"/>
                                        </p:tgtEl>
                                      </p:cBhvr>
                                    </p:animEffect>
                                    <p:set>
                                      <p:cBhvr>
                                        <p:cTn id="81" dur="1" fill="hold">
                                          <p:stCondLst>
                                            <p:cond delay="499"/>
                                          </p:stCondLst>
                                        </p:cTn>
                                        <p:tgtEl>
                                          <p:spTgt spid="64"/>
                                        </p:tgtEl>
                                        <p:attrNameLst>
                                          <p:attrName>style.visibility</p:attrName>
                                        </p:attrNameLst>
                                      </p:cBhvr>
                                      <p:to>
                                        <p:strVal val="hidden"/>
                                      </p:to>
                                    </p:set>
                                  </p:childTnLst>
                                </p:cTn>
                              </p:par>
                              <p:par>
                                <p:cTn id="82" presetID="22" presetClass="exit" presetSubtype="2" fill="hold" grpId="1" nodeType="withEffect">
                                  <p:stCondLst>
                                    <p:cond delay="0"/>
                                  </p:stCondLst>
                                  <p:childTnLst>
                                    <p:animEffect transition="out" filter="wipe(right)">
                                      <p:cBhvr>
                                        <p:cTn id="83" dur="500"/>
                                        <p:tgtEl>
                                          <p:spTgt spid="65"/>
                                        </p:tgtEl>
                                      </p:cBhvr>
                                    </p:animEffect>
                                    <p:set>
                                      <p:cBhvr>
                                        <p:cTn id="84" dur="1" fill="hold">
                                          <p:stCondLst>
                                            <p:cond delay="499"/>
                                          </p:stCondLst>
                                        </p:cTn>
                                        <p:tgtEl>
                                          <p:spTgt spid="65"/>
                                        </p:tgtEl>
                                        <p:attrNameLst>
                                          <p:attrName>style.visibility</p:attrName>
                                        </p:attrNameLst>
                                      </p:cBhvr>
                                      <p:to>
                                        <p:strVal val="hidden"/>
                                      </p:to>
                                    </p:set>
                                  </p:childTnLst>
                                </p:cTn>
                              </p:par>
                              <p:par>
                                <p:cTn id="85" presetID="22" presetClass="exit" presetSubtype="8" fill="hold" grpId="2" nodeType="withEffect">
                                  <p:stCondLst>
                                    <p:cond delay="0"/>
                                  </p:stCondLst>
                                  <p:childTnLst>
                                    <p:animEffect transition="out" filter="wipe(left)">
                                      <p:cBhvr>
                                        <p:cTn id="86" dur="500"/>
                                        <p:tgtEl>
                                          <p:spTgt spid="41"/>
                                        </p:tgtEl>
                                      </p:cBhvr>
                                    </p:animEffect>
                                    <p:set>
                                      <p:cBhvr>
                                        <p:cTn id="87" dur="1" fill="hold">
                                          <p:stCondLst>
                                            <p:cond delay="499"/>
                                          </p:stCondLst>
                                        </p:cTn>
                                        <p:tgtEl>
                                          <p:spTgt spid="41"/>
                                        </p:tgtEl>
                                        <p:attrNameLst>
                                          <p:attrName>style.visibility</p:attrName>
                                        </p:attrNameLst>
                                      </p:cBhvr>
                                      <p:to>
                                        <p:strVal val="hidden"/>
                                      </p:to>
                                    </p:set>
                                  </p:childTnLst>
                                </p:cTn>
                              </p:par>
                              <p:par>
                                <p:cTn id="88" presetID="22" presetClass="exit" presetSubtype="8" fill="hold" grpId="2" nodeType="withEffect">
                                  <p:stCondLst>
                                    <p:cond delay="0"/>
                                  </p:stCondLst>
                                  <p:childTnLst>
                                    <p:animEffect transition="out" filter="wipe(left)">
                                      <p:cBhvr>
                                        <p:cTn id="89" dur="500"/>
                                        <p:tgtEl>
                                          <p:spTgt spid="44"/>
                                        </p:tgtEl>
                                      </p:cBhvr>
                                    </p:animEffect>
                                    <p:set>
                                      <p:cBhvr>
                                        <p:cTn id="90" dur="1" fill="hold">
                                          <p:stCondLst>
                                            <p:cond delay="499"/>
                                          </p:stCondLst>
                                        </p:cTn>
                                        <p:tgtEl>
                                          <p:spTgt spid="44"/>
                                        </p:tgtEl>
                                        <p:attrNameLst>
                                          <p:attrName>style.visibility</p:attrName>
                                        </p:attrNameLst>
                                      </p:cBhvr>
                                      <p:to>
                                        <p:strVal val="hidden"/>
                                      </p:to>
                                    </p:set>
                                  </p:childTnLst>
                                </p:cTn>
                              </p:par>
                              <p:par>
                                <p:cTn id="91" presetID="22" presetClass="exit" presetSubtype="8" fill="hold" grpId="2" nodeType="withEffect">
                                  <p:stCondLst>
                                    <p:cond delay="0"/>
                                  </p:stCondLst>
                                  <p:childTnLst>
                                    <p:animEffect transition="out" filter="wipe(left)">
                                      <p:cBhvr>
                                        <p:cTn id="92" dur="500"/>
                                        <p:tgtEl>
                                          <p:spTgt spid="46"/>
                                        </p:tgtEl>
                                      </p:cBhvr>
                                    </p:animEffect>
                                    <p:set>
                                      <p:cBhvr>
                                        <p:cTn id="93" dur="1" fill="hold">
                                          <p:stCondLst>
                                            <p:cond delay="499"/>
                                          </p:stCondLst>
                                        </p:cTn>
                                        <p:tgtEl>
                                          <p:spTgt spid="46"/>
                                        </p:tgtEl>
                                        <p:attrNameLst>
                                          <p:attrName>style.visibility</p:attrName>
                                        </p:attrNameLst>
                                      </p:cBhvr>
                                      <p:to>
                                        <p:strVal val="hidden"/>
                                      </p:to>
                                    </p:set>
                                  </p:childTnLst>
                                </p:cTn>
                              </p:par>
                              <p:par>
                                <p:cTn id="94" presetID="22" presetClass="exit" presetSubtype="8" fill="hold" nodeType="withEffect">
                                  <p:stCondLst>
                                    <p:cond delay="0"/>
                                  </p:stCondLst>
                                  <p:childTnLst>
                                    <p:animEffect transition="out" filter="wipe(left)">
                                      <p:cBhvr>
                                        <p:cTn id="95" dur="500"/>
                                        <p:tgtEl>
                                          <p:spTgt spid="42"/>
                                        </p:tgtEl>
                                      </p:cBhvr>
                                    </p:animEffect>
                                    <p:set>
                                      <p:cBhvr>
                                        <p:cTn id="96" dur="1" fill="hold">
                                          <p:stCondLst>
                                            <p:cond delay="499"/>
                                          </p:stCondLst>
                                        </p:cTn>
                                        <p:tgtEl>
                                          <p:spTgt spid="42"/>
                                        </p:tgtEl>
                                        <p:attrNameLst>
                                          <p:attrName>style.visibility</p:attrName>
                                        </p:attrNameLst>
                                      </p:cBhvr>
                                      <p:to>
                                        <p:strVal val="hidden"/>
                                      </p:to>
                                    </p:set>
                                  </p:childTnLst>
                                </p:cTn>
                              </p:par>
                              <p:par>
                                <p:cTn id="97" presetID="22" presetClass="exit" presetSubtype="8" fill="hold" grpId="1" nodeType="withEffect">
                                  <p:stCondLst>
                                    <p:cond delay="0"/>
                                  </p:stCondLst>
                                  <p:childTnLst>
                                    <p:animEffect transition="out" filter="wipe(left)">
                                      <p:cBhvr>
                                        <p:cTn id="98" dur="500"/>
                                        <p:tgtEl>
                                          <p:spTgt spid="45"/>
                                        </p:tgtEl>
                                      </p:cBhvr>
                                    </p:animEffect>
                                    <p:set>
                                      <p:cBhvr>
                                        <p:cTn id="99" dur="1" fill="hold">
                                          <p:stCondLst>
                                            <p:cond delay="499"/>
                                          </p:stCondLst>
                                        </p:cTn>
                                        <p:tgtEl>
                                          <p:spTgt spid="45"/>
                                        </p:tgtEl>
                                        <p:attrNameLst>
                                          <p:attrName>style.visibility</p:attrName>
                                        </p:attrNameLst>
                                      </p:cBhvr>
                                      <p:to>
                                        <p:strVal val="hidden"/>
                                      </p:to>
                                    </p:set>
                                  </p:childTnLst>
                                </p:cTn>
                              </p:par>
                              <p:par>
                                <p:cTn id="100" presetID="22" presetClass="exit" presetSubtype="8" fill="hold" grpId="0" nodeType="withEffect">
                                  <p:stCondLst>
                                    <p:cond delay="0"/>
                                  </p:stCondLst>
                                  <p:childTnLst>
                                    <p:animEffect transition="out" filter="wipe(left)">
                                      <p:cBhvr>
                                        <p:cTn id="101" dur="500"/>
                                        <p:tgtEl>
                                          <p:spTgt spid="36"/>
                                        </p:tgtEl>
                                      </p:cBhvr>
                                    </p:animEffect>
                                    <p:set>
                                      <p:cBhvr>
                                        <p:cTn id="102" dur="1" fill="hold">
                                          <p:stCondLst>
                                            <p:cond delay="499"/>
                                          </p:stCondLst>
                                        </p:cTn>
                                        <p:tgtEl>
                                          <p:spTgt spid="36"/>
                                        </p:tgtEl>
                                        <p:attrNameLst>
                                          <p:attrName>style.visibility</p:attrName>
                                        </p:attrNameLst>
                                      </p:cBhvr>
                                      <p:to>
                                        <p:strVal val="hidden"/>
                                      </p:to>
                                    </p:set>
                                  </p:childTnLst>
                                </p:cTn>
                              </p:par>
                              <p:par>
                                <p:cTn id="103" presetID="22" presetClass="exit" presetSubtype="8" fill="hold" grpId="0" nodeType="withEffect">
                                  <p:stCondLst>
                                    <p:cond delay="0"/>
                                  </p:stCondLst>
                                  <p:childTnLst>
                                    <p:animEffect transition="out" filter="wipe(left)">
                                      <p:cBhvr>
                                        <p:cTn id="104" dur="500"/>
                                        <p:tgtEl>
                                          <p:spTgt spid="40"/>
                                        </p:tgtEl>
                                      </p:cBhvr>
                                    </p:animEffect>
                                    <p:set>
                                      <p:cBhvr>
                                        <p:cTn id="105" dur="1" fill="hold">
                                          <p:stCondLst>
                                            <p:cond delay="499"/>
                                          </p:stCondLst>
                                        </p:cTn>
                                        <p:tgtEl>
                                          <p:spTgt spid="40"/>
                                        </p:tgtEl>
                                        <p:attrNameLst>
                                          <p:attrName>style.visibility</p:attrName>
                                        </p:attrNameLst>
                                      </p:cBhvr>
                                      <p:to>
                                        <p:strVal val="hidden"/>
                                      </p:to>
                                    </p:set>
                                  </p:childTnLst>
                                </p:cTn>
                              </p:par>
                              <p:par>
                                <p:cTn id="106" presetID="22" presetClass="exit" presetSubtype="8" fill="hold" grpId="0" nodeType="withEffect">
                                  <p:stCondLst>
                                    <p:cond delay="0"/>
                                  </p:stCondLst>
                                  <p:childTnLst>
                                    <p:animEffect transition="out" filter="wipe(left)">
                                      <p:cBhvr>
                                        <p:cTn id="107" dur="500"/>
                                        <p:tgtEl>
                                          <p:spTgt spid="48"/>
                                        </p:tgtEl>
                                      </p:cBhvr>
                                    </p:animEffect>
                                    <p:set>
                                      <p:cBhvr>
                                        <p:cTn id="108" dur="1" fill="hold">
                                          <p:stCondLst>
                                            <p:cond delay="499"/>
                                          </p:stCondLst>
                                        </p:cTn>
                                        <p:tgtEl>
                                          <p:spTgt spid="48"/>
                                        </p:tgtEl>
                                        <p:attrNameLst>
                                          <p:attrName>style.visibility</p:attrName>
                                        </p:attrNameLst>
                                      </p:cBhvr>
                                      <p:to>
                                        <p:strVal val="hidden"/>
                                      </p:to>
                                    </p:set>
                                  </p:childTnLst>
                                </p:cTn>
                              </p:par>
                              <p:par>
                                <p:cTn id="109" presetID="22" presetClass="exit" presetSubtype="4" fill="hold" nodeType="withEffect">
                                  <p:stCondLst>
                                    <p:cond delay="0"/>
                                  </p:stCondLst>
                                  <p:childTnLst>
                                    <p:animEffect transition="out" filter="wipe(down)">
                                      <p:cBhvr>
                                        <p:cTn id="110" dur="500"/>
                                        <p:tgtEl>
                                          <p:spTgt spid="49"/>
                                        </p:tgtEl>
                                      </p:cBhvr>
                                    </p:animEffect>
                                    <p:set>
                                      <p:cBhvr>
                                        <p:cTn id="111" dur="1" fill="hold">
                                          <p:stCondLst>
                                            <p:cond delay="499"/>
                                          </p:stCondLst>
                                        </p:cTn>
                                        <p:tgtEl>
                                          <p:spTgt spid="49"/>
                                        </p:tgtEl>
                                        <p:attrNameLst>
                                          <p:attrName>style.visibility</p:attrName>
                                        </p:attrNameLst>
                                      </p:cBhvr>
                                      <p:to>
                                        <p:strVal val="hidden"/>
                                      </p:to>
                                    </p:set>
                                  </p:childTnLst>
                                </p:cTn>
                              </p:par>
                              <p:par>
                                <p:cTn id="112" presetID="22" presetClass="exit" presetSubtype="4" fill="hold" grpId="1" nodeType="withEffect">
                                  <p:stCondLst>
                                    <p:cond delay="0"/>
                                  </p:stCondLst>
                                  <p:childTnLst>
                                    <p:animEffect transition="out" filter="wipe(down)">
                                      <p:cBhvr>
                                        <p:cTn id="113" dur="500"/>
                                        <p:tgtEl>
                                          <p:spTgt spid="50"/>
                                        </p:tgtEl>
                                      </p:cBhvr>
                                    </p:animEffect>
                                    <p:set>
                                      <p:cBhvr>
                                        <p:cTn id="114" dur="1" fill="hold">
                                          <p:stCondLst>
                                            <p:cond delay="499"/>
                                          </p:stCondLst>
                                        </p:cTn>
                                        <p:tgtEl>
                                          <p:spTgt spid="50"/>
                                        </p:tgtEl>
                                        <p:attrNameLst>
                                          <p:attrName>style.visibility</p:attrName>
                                        </p:attrNameLst>
                                      </p:cBhvr>
                                      <p:to>
                                        <p:strVal val="hidden"/>
                                      </p:to>
                                    </p:set>
                                  </p:childTnLst>
                                </p:cTn>
                              </p:par>
                              <p:par>
                                <p:cTn id="115" presetID="22" presetClass="exit" presetSubtype="4" fill="hold" grpId="1" nodeType="withEffect">
                                  <p:stCondLst>
                                    <p:cond delay="0"/>
                                  </p:stCondLst>
                                  <p:childTnLst>
                                    <p:animEffect transition="out" filter="wipe(down)">
                                      <p:cBhvr>
                                        <p:cTn id="116" dur="500"/>
                                        <p:tgtEl>
                                          <p:spTgt spid="61"/>
                                        </p:tgtEl>
                                      </p:cBhvr>
                                    </p:animEffect>
                                    <p:set>
                                      <p:cBhvr>
                                        <p:cTn id="117" dur="1" fill="hold">
                                          <p:stCondLst>
                                            <p:cond delay="499"/>
                                          </p:stCondLst>
                                        </p:cTn>
                                        <p:tgtEl>
                                          <p:spTgt spid="61"/>
                                        </p:tgtEl>
                                        <p:attrNameLst>
                                          <p:attrName>style.visibility</p:attrName>
                                        </p:attrNameLst>
                                      </p:cBhvr>
                                      <p:to>
                                        <p:strVal val="hidden"/>
                                      </p:to>
                                    </p:set>
                                  </p:childTnLst>
                                </p:cTn>
                              </p:par>
                              <p:par>
                                <p:cTn id="118" presetID="22" presetClass="exit" presetSubtype="4" fill="hold" nodeType="withEffect">
                                  <p:stCondLst>
                                    <p:cond delay="0"/>
                                  </p:stCondLst>
                                  <p:childTnLst>
                                    <p:animEffect transition="out" filter="wipe(down)">
                                      <p:cBhvr>
                                        <p:cTn id="119" dur="500"/>
                                        <p:tgtEl>
                                          <p:spTgt spid="62"/>
                                        </p:tgtEl>
                                      </p:cBhvr>
                                    </p:animEffect>
                                    <p:set>
                                      <p:cBhvr>
                                        <p:cTn id="120" dur="1" fill="hold">
                                          <p:stCondLst>
                                            <p:cond delay="499"/>
                                          </p:stCondLst>
                                        </p:cTn>
                                        <p:tgtEl>
                                          <p:spTgt spid="62"/>
                                        </p:tgtEl>
                                        <p:attrNameLst>
                                          <p:attrName>style.visibility</p:attrName>
                                        </p:attrNameLst>
                                      </p:cBhvr>
                                      <p:to>
                                        <p:strVal val="hidden"/>
                                      </p:to>
                                    </p:set>
                                  </p:childTnLst>
                                </p:cTn>
                              </p:par>
                              <p:par>
                                <p:cTn id="121" presetID="22" presetClass="exit" presetSubtype="4" fill="hold" nodeType="withEffect">
                                  <p:stCondLst>
                                    <p:cond delay="0"/>
                                  </p:stCondLst>
                                  <p:childTnLst>
                                    <p:animEffect transition="out" filter="wipe(down)">
                                      <p:cBhvr>
                                        <p:cTn id="122" dur="500"/>
                                        <p:tgtEl>
                                          <p:spTgt spid="67"/>
                                        </p:tgtEl>
                                      </p:cBhvr>
                                    </p:animEffect>
                                    <p:set>
                                      <p:cBhvr>
                                        <p:cTn id="123" dur="1" fill="hold">
                                          <p:stCondLst>
                                            <p:cond delay="499"/>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6" grpId="0" animBg="1"/>
      <p:bldP spid="40" grpId="0" animBg="1"/>
      <p:bldP spid="45" grpId="0" animBg="1"/>
      <p:bldP spid="45" grpId="1" animBg="1"/>
      <p:bldP spid="48" grpId="0" animBg="1"/>
      <p:bldP spid="41" grpId="0" animBg="1"/>
      <p:bldP spid="41" grpId="1" animBg="1"/>
      <p:bldP spid="41" grpId="2" animBg="1"/>
      <p:bldP spid="44" grpId="0" animBg="1"/>
      <p:bldP spid="44" grpId="1" animBg="1"/>
      <p:bldP spid="44" grpId="2" animBg="1"/>
      <p:bldP spid="46" grpId="0" animBg="1"/>
      <p:bldP spid="46" grpId="1" animBg="1"/>
      <p:bldP spid="46" grpId="2" animBg="1"/>
      <p:bldP spid="50" grpId="0" animBg="1"/>
      <p:bldP spid="50" grpId="1" animBg="1"/>
      <p:bldP spid="61" grpId="0" animBg="1"/>
      <p:bldP spid="61" grpId="1" animBg="1"/>
      <p:bldP spid="64" grpId="0" animBg="1"/>
      <p:bldP spid="64" grpId="1" animBg="1"/>
      <p:bldP spid="65" grpId="0" animBg="1"/>
      <p:bldP spid="65" grpId="1"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24</a:t>
            </a:fld>
            <a:endParaRPr lang="en-US"/>
          </a:p>
        </p:txBody>
      </p:sp>
      <p:grpSp>
        <p:nvGrpSpPr>
          <p:cNvPr id="5" name="Group 4"/>
          <p:cNvGrpSpPr/>
          <p:nvPr/>
        </p:nvGrpSpPr>
        <p:grpSpPr>
          <a:xfrm>
            <a:off x="5386225" y="2550244"/>
            <a:ext cx="1480763" cy="1031462"/>
            <a:chOff x="5075423" y="2379625"/>
            <a:chExt cx="1480763" cy="1031462"/>
          </a:xfrm>
        </p:grpSpPr>
        <p:sp>
          <p:nvSpPr>
            <p:cNvPr id="6" name="圆角矩形 24"/>
            <p:cNvSpPr/>
            <p:nvPr/>
          </p:nvSpPr>
          <p:spPr>
            <a:xfrm>
              <a:off x="5099611" y="2394021"/>
              <a:ext cx="236246" cy="187642"/>
            </a:xfrm>
            <a:prstGeom prst="roundRect">
              <a:avLst/>
            </a:prstGeom>
            <a:solidFill>
              <a:schemeClr val="tx2">
                <a:lumMod val="40000"/>
                <a:lumOff val="6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tx1"/>
                </a:solidFill>
                <a:latin typeface="Microsoft YaHei UI" panose="020B0503020204020204" pitchFamily="34" charset="-122"/>
                <a:ea typeface="Microsoft YaHei UI" panose="020B0503020204020204" pitchFamily="34" charset="-122"/>
              </a:endParaRPr>
            </a:p>
          </p:txBody>
        </p:sp>
        <p:sp>
          <p:nvSpPr>
            <p:cNvPr id="7" name="文本框 25"/>
            <p:cNvSpPr txBox="1"/>
            <p:nvPr/>
          </p:nvSpPr>
          <p:spPr>
            <a:xfrm>
              <a:off x="5354392" y="2379625"/>
              <a:ext cx="1120820" cy="230832"/>
            </a:xfrm>
            <a:prstGeom prst="rect">
              <a:avLst/>
            </a:prstGeom>
            <a:noFill/>
          </p:spPr>
          <p:txBody>
            <a:bodyPr wrap="none" rtlCol="0">
              <a:spAutoFit/>
            </a:bodyPr>
            <a:lstStyle/>
            <a:p>
              <a:r>
                <a:rPr lang="en-US" altLang="zh-CN" sz="900" dirty="0" smtClean="0">
                  <a:latin typeface="Microsoft YaHei UI" panose="020B0503020204020204" pitchFamily="34" charset="-122"/>
                  <a:ea typeface="Microsoft YaHei UI" panose="020B0503020204020204" pitchFamily="34" charset="-122"/>
                </a:rPr>
                <a:t>Writable (</a:t>
              </a:r>
              <a:r>
                <a:rPr lang="en-US" altLang="zh-CN" sz="900" dirty="0">
                  <a:latin typeface="Microsoft YaHei UI" panose="020B0503020204020204" pitchFamily="34" charset="-122"/>
                  <a:ea typeface="Microsoft YaHei UI" panose="020B0503020204020204" pitchFamily="34" charset="-122"/>
                </a:rPr>
                <a:t>DRAM)</a:t>
              </a:r>
              <a:endParaRPr lang="zh-CN" altLang="en-US" sz="900" dirty="0">
                <a:latin typeface="Microsoft YaHei UI" panose="020B0503020204020204" pitchFamily="34" charset="-122"/>
                <a:ea typeface="Microsoft YaHei UI" panose="020B0503020204020204" pitchFamily="34" charset="-122"/>
              </a:endParaRPr>
            </a:p>
          </p:txBody>
        </p:sp>
        <p:sp>
          <p:nvSpPr>
            <p:cNvPr id="8" name="圆角矩形 41"/>
            <p:cNvSpPr/>
            <p:nvPr/>
          </p:nvSpPr>
          <p:spPr>
            <a:xfrm>
              <a:off x="5090062" y="2655091"/>
              <a:ext cx="260345" cy="187642"/>
            </a:xfrm>
            <a:prstGeom prst="roundRect">
              <a:avLst/>
            </a:pr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88" dirty="0">
                <a:solidFill>
                  <a:schemeClr val="tx1"/>
                </a:solidFill>
                <a:latin typeface="Microsoft YaHei UI" panose="020B0503020204020204" pitchFamily="34" charset="-122"/>
                <a:ea typeface="Microsoft YaHei UI" panose="020B0503020204020204" pitchFamily="34" charset="-122"/>
              </a:endParaRPr>
            </a:p>
          </p:txBody>
        </p:sp>
        <p:sp>
          <p:nvSpPr>
            <p:cNvPr id="9" name="文本框 42"/>
            <p:cNvSpPr txBox="1"/>
            <p:nvPr/>
          </p:nvSpPr>
          <p:spPr>
            <a:xfrm>
              <a:off x="5350407" y="2634983"/>
              <a:ext cx="888385"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Not mapped</a:t>
              </a:r>
              <a:endParaRPr lang="zh-CN" altLang="en-US" sz="900" dirty="0">
                <a:latin typeface="Microsoft YaHei UI" panose="020B0503020204020204" pitchFamily="34" charset="-122"/>
                <a:ea typeface="Microsoft YaHei UI" panose="020B0503020204020204" pitchFamily="34" charset="-122"/>
              </a:endParaRPr>
            </a:p>
          </p:txBody>
        </p:sp>
        <p:sp>
          <p:nvSpPr>
            <p:cNvPr id="10" name="圆角矩形 43"/>
            <p:cNvSpPr/>
            <p:nvPr/>
          </p:nvSpPr>
          <p:spPr>
            <a:xfrm>
              <a:off x="5075423" y="2915156"/>
              <a:ext cx="274984" cy="187642"/>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solidFill>
                  <a:schemeClr val="bg1"/>
                </a:solidFill>
                <a:latin typeface="Microsoft YaHei UI" panose="020B0503020204020204" pitchFamily="34" charset="-122"/>
                <a:ea typeface="Microsoft YaHei UI" panose="020B0503020204020204" pitchFamily="34" charset="-122"/>
              </a:endParaRPr>
            </a:p>
          </p:txBody>
        </p:sp>
        <p:sp>
          <p:nvSpPr>
            <p:cNvPr id="11" name="文本框 44"/>
            <p:cNvSpPr txBox="1"/>
            <p:nvPr/>
          </p:nvSpPr>
          <p:spPr>
            <a:xfrm>
              <a:off x="5350407" y="2905101"/>
              <a:ext cx="1205779"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Writable (NVRAM)</a:t>
              </a:r>
              <a:endParaRPr lang="zh-CN" altLang="en-US" sz="900" dirty="0">
                <a:latin typeface="Microsoft YaHei UI" panose="020B0503020204020204" pitchFamily="34" charset="-122"/>
                <a:ea typeface="Microsoft YaHei UI" panose="020B0503020204020204" pitchFamily="34" charset="-122"/>
              </a:endParaRPr>
            </a:p>
          </p:txBody>
        </p:sp>
        <p:sp>
          <p:nvSpPr>
            <p:cNvPr id="12" name="圆角矩形 45"/>
            <p:cNvSpPr/>
            <p:nvPr/>
          </p:nvSpPr>
          <p:spPr>
            <a:xfrm>
              <a:off x="5075423" y="3166823"/>
              <a:ext cx="274984" cy="200922"/>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50" dirty="0">
                <a:solidFill>
                  <a:schemeClr val="bg1"/>
                </a:solidFill>
                <a:latin typeface="Microsoft YaHei UI" panose="020B0503020204020204" pitchFamily="34" charset="-122"/>
                <a:ea typeface="Microsoft YaHei UI" panose="020B0503020204020204" pitchFamily="34" charset="-122"/>
              </a:endParaRPr>
            </a:p>
          </p:txBody>
        </p:sp>
        <p:sp>
          <p:nvSpPr>
            <p:cNvPr id="13" name="文本框 46"/>
            <p:cNvSpPr txBox="1"/>
            <p:nvPr/>
          </p:nvSpPr>
          <p:spPr>
            <a:xfrm>
              <a:off x="5350407" y="3180255"/>
              <a:ext cx="617477" cy="230832"/>
            </a:xfrm>
            <a:prstGeom prst="rect">
              <a:avLst/>
            </a:prstGeom>
            <a:noFill/>
          </p:spPr>
          <p:txBody>
            <a:bodyPr wrap="none" rtlCol="0">
              <a:spAutoFit/>
            </a:bodyPr>
            <a:lstStyle/>
            <a:p>
              <a:r>
                <a:rPr lang="en-US" altLang="zh-CN" sz="900" dirty="0">
                  <a:latin typeface="Microsoft YaHei UI" panose="020B0503020204020204" pitchFamily="34" charset="-122"/>
                  <a:ea typeface="Microsoft YaHei UI" panose="020B0503020204020204" pitchFamily="34" charset="-122"/>
                </a:rPr>
                <a:t>On Disk</a:t>
              </a:r>
              <a:endParaRPr lang="zh-CN" altLang="en-US" sz="900" dirty="0">
                <a:latin typeface="Microsoft YaHei UI" panose="020B0503020204020204" pitchFamily="34" charset="-122"/>
                <a:ea typeface="Microsoft YaHei UI" panose="020B0503020204020204" pitchFamily="34" charset="-122"/>
              </a:endParaRPr>
            </a:p>
          </p:txBody>
        </p:sp>
      </p:grpSp>
      <p:sp>
        <p:nvSpPr>
          <p:cNvPr id="51" name="矩形 50"/>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52" name="文本框 51"/>
          <p:cNvSpPr txBox="1"/>
          <p:nvPr/>
        </p:nvSpPr>
        <p:spPr>
          <a:xfrm>
            <a:off x="3060994" y="235472"/>
            <a:ext cx="4464685"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VPM-PV: Architecture</a:t>
            </a:r>
            <a:endParaRPr lang="zh-CN" altLang="en-US" sz="3200" dirty="0" smtClean="0">
              <a:solidFill>
                <a:schemeClr val="bg1"/>
              </a:solidFill>
              <a:latin typeface="Century Gothic" panose="020B0502020202020204" pitchFamily="34" charset="0"/>
            </a:endParaRPr>
          </a:p>
        </p:txBody>
      </p:sp>
      <p:grpSp>
        <p:nvGrpSpPr>
          <p:cNvPr id="56" name="组合 55"/>
          <p:cNvGrpSpPr/>
          <p:nvPr/>
        </p:nvGrpSpPr>
        <p:grpSpPr>
          <a:xfrm>
            <a:off x="457200" y="2057400"/>
            <a:ext cx="4516621" cy="3710521"/>
            <a:chOff x="942431" y="1981200"/>
            <a:chExt cx="4516621" cy="3710521"/>
          </a:xfrm>
        </p:grpSpPr>
        <p:grpSp>
          <p:nvGrpSpPr>
            <p:cNvPr id="28" name="组合 27"/>
            <p:cNvGrpSpPr/>
            <p:nvPr/>
          </p:nvGrpSpPr>
          <p:grpSpPr>
            <a:xfrm>
              <a:off x="942431" y="1981200"/>
              <a:ext cx="4516621" cy="3710521"/>
              <a:chOff x="488443" y="2004480"/>
              <a:chExt cx="4516621" cy="3710521"/>
            </a:xfrm>
          </p:grpSpPr>
          <p:grpSp>
            <p:nvGrpSpPr>
              <p:cNvPr id="14" name="Group 13"/>
              <p:cNvGrpSpPr/>
              <p:nvPr/>
            </p:nvGrpSpPr>
            <p:grpSpPr>
              <a:xfrm>
                <a:off x="488443" y="2004480"/>
                <a:ext cx="4516621" cy="3710521"/>
                <a:chOff x="616170" y="2034826"/>
                <a:chExt cx="4231395" cy="3414511"/>
              </a:xfrm>
            </p:grpSpPr>
            <p:sp>
              <p:nvSpPr>
                <p:cNvPr id="15" name="矩形 4"/>
                <p:cNvSpPr/>
                <p:nvPr/>
              </p:nvSpPr>
              <p:spPr>
                <a:xfrm>
                  <a:off x="616170" y="2830194"/>
                  <a:ext cx="4231395" cy="261914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单圆角矩形 5"/>
                <p:cNvSpPr/>
                <p:nvPr/>
              </p:nvSpPr>
              <p:spPr>
                <a:xfrm>
                  <a:off x="1433236" y="2034826"/>
                  <a:ext cx="1487063" cy="652793"/>
                </a:xfrm>
                <a:prstGeom prst="round1Rect">
                  <a:avLst>
                    <a:gd name="adj" fmla="val 22785"/>
                  </a:avLst>
                </a:prstGeom>
                <a:solidFill>
                  <a:schemeClr val="bg1"/>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圆角矩形 6"/>
                <p:cNvSpPr/>
                <p:nvPr/>
              </p:nvSpPr>
              <p:spPr>
                <a:xfrm>
                  <a:off x="1794251" y="2482787"/>
                  <a:ext cx="1105692" cy="198538"/>
                </a:xfrm>
                <a:prstGeom prst="roundRect">
                  <a:avLst>
                    <a:gd name="adj" fmla="val 13134"/>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t>PMEM</a:t>
                  </a:r>
                  <a:endParaRPr lang="zh-CN" altLang="en-US" sz="1050" dirty="0"/>
                </a:p>
              </p:txBody>
            </p:sp>
            <p:sp>
              <p:nvSpPr>
                <p:cNvPr id="19" name="圆角矩形 9"/>
                <p:cNvSpPr/>
                <p:nvPr/>
              </p:nvSpPr>
              <p:spPr>
                <a:xfrm>
                  <a:off x="1200903" y="3362974"/>
                  <a:ext cx="2721990" cy="1624976"/>
                </a:xfrm>
                <a:prstGeom prst="roundRect">
                  <a:avLst>
                    <a:gd name="adj" fmla="val 5510"/>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0" name="文本框 10"/>
                <p:cNvSpPr txBox="1"/>
                <p:nvPr/>
              </p:nvSpPr>
              <p:spPr>
                <a:xfrm>
                  <a:off x="1195930" y="3392454"/>
                  <a:ext cx="635110" cy="369332"/>
                </a:xfrm>
                <a:prstGeom prst="rect">
                  <a:avLst/>
                </a:prstGeom>
                <a:noFill/>
              </p:spPr>
              <p:txBody>
                <a:bodyPr wrap="none" rtlCol="0">
                  <a:spAutoFit/>
                </a:bodyPr>
                <a:lstStyle/>
                <a:p>
                  <a:pPr algn="ctr"/>
                  <a:r>
                    <a:rPr lang="en-US" altLang="zh-CN" sz="900" dirty="0">
                      <a:latin typeface="Microsoft YaHei UI" panose="020B0503020204020204" pitchFamily="34" charset="-122"/>
                      <a:ea typeface="Microsoft YaHei UI" panose="020B0503020204020204" pitchFamily="34" charset="-122"/>
                    </a:rPr>
                    <a:t>VM0 </a:t>
                  </a:r>
                </a:p>
                <a:p>
                  <a:r>
                    <a:rPr lang="en-US" altLang="zh-CN" sz="900" dirty="0">
                      <a:latin typeface="Microsoft YaHei UI" panose="020B0503020204020204" pitchFamily="34" charset="-122"/>
                      <a:ea typeface="Microsoft YaHei UI" panose="020B0503020204020204" pitchFamily="34" charset="-122"/>
                    </a:rPr>
                    <a:t>VPM DS</a:t>
                  </a:r>
                  <a:endParaRPr lang="zh-CN" altLang="en-US" sz="900" dirty="0">
                    <a:latin typeface="Microsoft YaHei UI" panose="020B0503020204020204" pitchFamily="34" charset="-122"/>
                    <a:ea typeface="Microsoft YaHei UI" panose="020B0503020204020204" pitchFamily="34" charset="-122"/>
                  </a:endParaRPr>
                </a:p>
              </p:txBody>
            </p:sp>
            <p:sp>
              <p:nvSpPr>
                <p:cNvPr id="21" name="文本框 11"/>
                <p:cNvSpPr txBox="1"/>
                <p:nvPr/>
              </p:nvSpPr>
              <p:spPr>
                <a:xfrm>
                  <a:off x="1433235" y="2034826"/>
                  <a:ext cx="365806" cy="184666"/>
                </a:xfrm>
                <a:prstGeom prst="rect">
                  <a:avLst/>
                </a:prstGeom>
                <a:solidFill>
                  <a:schemeClr val="bg1">
                    <a:lumMod val="65000"/>
                  </a:schemeClr>
                </a:solidFill>
              </p:spPr>
              <p:txBody>
                <a:bodyPr wrap="non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22" name="圆角矩形 12"/>
                <p:cNvSpPr/>
                <p:nvPr/>
              </p:nvSpPr>
              <p:spPr>
                <a:xfrm>
                  <a:off x="2176768" y="3765527"/>
                  <a:ext cx="723176" cy="1181439"/>
                </a:xfrm>
                <a:prstGeom prst="roundRect">
                  <a:avLst>
                    <a:gd name="adj" fmla="val 5510"/>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圆角矩形 13"/>
                <p:cNvSpPr/>
                <p:nvPr/>
              </p:nvSpPr>
              <p:spPr>
                <a:xfrm>
                  <a:off x="2207403" y="4014277"/>
                  <a:ext cx="655526" cy="187642"/>
                </a:xfrm>
                <a:prstGeom prst="roundRect">
                  <a:avLst/>
                </a:prstGeom>
                <a:solidFill>
                  <a:schemeClr val="tx2">
                    <a:lumMod val="40000"/>
                    <a:lumOff val="6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tx1"/>
                      </a:solidFill>
                      <a:latin typeface="Microsoft YaHei UI" panose="020B0503020204020204" pitchFamily="34" charset="-122"/>
                      <a:ea typeface="Microsoft YaHei UI" panose="020B0503020204020204" pitchFamily="34" charset="-122"/>
                    </a:rPr>
                    <a:t>DRAM</a:t>
                  </a:r>
                  <a:endParaRPr lang="zh-CN" altLang="en-US" sz="900" dirty="0">
                    <a:solidFill>
                      <a:schemeClr val="tx1"/>
                    </a:solidFill>
                    <a:latin typeface="Microsoft YaHei UI" panose="020B0503020204020204" pitchFamily="34" charset="-122"/>
                    <a:ea typeface="Microsoft YaHei UI" panose="020B0503020204020204" pitchFamily="34" charset="-122"/>
                  </a:endParaRPr>
                </a:p>
              </p:txBody>
            </p:sp>
            <p:sp>
              <p:nvSpPr>
                <p:cNvPr id="24" name="文本框 14"/>
                <p:cNvSpPr txBox="1"/>
                <p:nvPr/>
              </p:nvSpPr>
              <p:spPr>
                <a:xfrm>
                  <a:off x="2264364" y="3577074"/>
                  <a:ext cx="590895" cy="254901"/>
                </a:xfrm>
                <a:prstGeom prst="rect">
                  <a:avLst/>
                </a:prstGeom>
                <a:solidFill>
                  <a:schemeClr val="tx1">
                    <a:lumMod val="65000"/>
                    <a:lumOff val="35000"/>
                  </a:schemeClr>
                </a:solidFill>
              </p:spPr>
              <p:txBody>
                <a:bodyPr wrap="squar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 </a:t>
                  </a:r>
                </a:p>
                <a:p>
                  <a:r>
                    <a:rPr lang="en-US" altLang="zh-CN" sz="600" b="1" dirty="0">
                      <a:solidFill>
                        <a:schemeClr val="bg1"/>
                      </a:solidFill>
                      <a:latin typeface="Microsoft YaHei UI" panose="020B0503020204020204" pitchFamily="34" charset="-122"/>
                      <a:ea typeface="Microsoft YaHei UI" panose="020B0503020204020204" pitchFamily="34" charset="-122"/>
                    </a:rPr>
                    <a:t>PMEM-PT</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25" name="圆角矩形 16"/>
                <p:cNvSpPr/>
                <p:nvPr/>
              </p:nvSpPr>
              <p:spPr>
                <a:xfrm>
                  <a:off x="2201773" y="4452336"/>
                  <a:ext cx="655526" cy="214827"/>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bg1"/>
                      </a:solidFill>
                      <a:latin typeface="Microsoft YaHei UI" panose="020B0503020204020204" pitchFamily="34" charset="-122"/>
                      <a:ea typeface="Microsoft YaHei UI" panose="020B0503020204020204" pitchFamily="34" charset="-122"/>
                    </a:rPr>
                    <a:t>NVRAM</a:t>
                  </a:r>
                  <a:endParaRPr lang="zh-CN" altLang="en-US" sz="900" dirty="0">
                    <a:solidFill>
                      <a:schemeClr val="bg1"/>
                    </a:solidFill>
                    <a:latin typeface="Microsoft YaHei UI" panose="020B0503020204020204" pitchFamily="34" charset="-122"/>
                    <a:ea typeface="Microsoft YaHei UI" panose="020B0503020204020204" pitchFamily="34" charset="-122"/>
                  </a:endParaRPr>
                </a:p>
              </p:txBody>
            </p:sp>
            <p:sp>
              <p:nvSpPr>
                <p:cNvPr id="26" name="圆角矩形 17"/>
                <p:cNvSpPr/>
                <p:nvPr/>
              </p:nvSpPr>
              <p:spPr>
                <a:xfrm>
                  <a:off x="2203588" y="3810553"/>
                  <a:ext cx="655526" cy="187642"/>
                </a:xfrm>
                <a:prstGeom prst="round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bg1"/>
                      </a:solidFill>
                      <a:latin typeface="Microsoft YaHei UI" panose="020B0503020204020204" pitchFamily="34" charset="-122"/>
                      <a:ea typeface="Microsoft YaHei UI" panose="020B0503020204020204" pitchFamily="34" charset="-122"/>
                    </a:rPr>
                    <a:t>NVRAM</a:t>
                  </a:r>
                  <a:endParaRPr lang="zh-CN" altLang="en-US" sz="900" dirty="0">
                    <a:solidFill>
                      <a:schemeClr val="bg1"/>
                    </a:solidFill>
                    <a:latin typeface="Microsoft YaHei UI" panose="020B0503020204020204" pitchFamily="34" charset="-122"/>
                    <a:ea typeface="Microsoft YaHei UI" panose="020B0503020204020204" pitchFamily="34" charset="-122"/>
                  </a:endParaRPr>
                </a:p>
              </p:txBody>
            </p:sp>
            <p:sp>
              <p:nvSpPr>
                <p:cNvPr id="27" name="圆角矩形 19"/>
                <p:cNvSpPr/>
                <p:nvPr/>
              </p:nvSpPr>
              <p:spPr>
                <a:xfrm>
                  <a:off x="1787335" y="5031743"/>
                  <a:ext cx="2967356" cy="361287"/>
                </a:xfrm>
                <a:prstGeom prst="round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tx1"/>
                      </a:solidFill>
                      <a:latin typeface="Microsoft YaHei UI" panose="020B0503020204020204" pitchFamily="34" charset="-122"/>
                      <a:ea typeface="Microsoft YaHei UI" panose="020B0503020204020204" pitchFamily="34" charset="-122"/>
                    </a:rPr>
                    <a:t>Shared across all VM</a:t>
                  </a:r>
                  <a:endParaRPr lang="zh-CN" altLang="en-US" sz="1050" dirty="0">
                    <a:solidFill>
                      <a:schemeClr val="tx1"/>
                    </a:solidFill>
                    <a:latin typeface="Microsoft YaHei UI" panose="020B0503020204020204" pitchFamily="34" charset="-122"/>
                    <a:ea typeface="Microsoft YaHei UI" panose="020B0503020204020204" pitchFamily="34" charset="-122"/>
                  </a:endParaRPr>
                </a:p>
              </p:txBody>
            </p:sp>
            <p:sp>
              <p:nvSpPr>
                <p:cNvPr id="29" name="文本框 21"/>
                <p:cNvSpPr txBox="1"/>
                <p:nvPr/>
              </p:nvSpPr>
              <p:spPr>
                <a:xfrm>
                  <a:off x="1303708" y="3856618"/>
                  <a:ext cx="544697" cy="254901"/>
                </a:xfrm>
                <a:prstGeom prst="rect">
                  <a:avLst/>
                </a:prstGeom>
                <a:solidFill>
                  <a:schemeClr val="tx1">
                    <a:lumMod val="65000"/>
                    <a:lumOff val="35000"/>
                  </a:schemeClr>
                </a:solidFill>
              </p:spPr>
              <p:txBody>
                <a:bodyPr wrap="squar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VM0 </a:t>
                  </a:r>
                </a:p>
                <a:p>
                  <a:r>
                    <a:rPr lang="en-US" altLang="zh-CN" sz="600" b="1" dirty="0">
                      <a:solidFill>
                        <a:schemeClr val="bg1"/>
                      </a:solidFill>
                      <a:latin typeface="Microsoft YaHei UI" panose="020B0503020204020204" pitchFamily="34" charset="-122"/>
                      <a:ea typeface="Microsoft YaHei UI" panose="020B0503020204020204" pitchFamily="34" charset="-122"/>
                    </a:rPr>
                    <a:t>VP-meta</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cxnSp>
              <p:nvCxnSpPr>
                <p:cNvPr id="30" name="曲线连接符 22"/>
                <p:cNvCxnSpPr>
                  <a:stCxn id="20" idx="1"/>
                </p:cNvCxnSpPr>
                <p:nvPr/>
              </p:nvCxnSpPr>
              <p:spPr>
                <a:xfrm rot="10800000" flipV="1">
                  <a:off x="2083336" y="4546156"/>
                  <a:ext cx="118439" cy="663694"/>
                </a:xfrm>
                <a:prstGeom prst="curvedConnector2">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曲线连接符 26"/>
                <p:cNvCxnSpPr>
                  <a:stCxn id="24" idx="3"/>
                </p:cNvCxnSpPr>
                <p:nvPr/>
              </p:nvCxnSpPr>
              <p:spPr>
                <a:xfrm flipV="1">
                  <a:off x="1904424" y="3670894"/>
                  <a:ext cx="367607" cy="362909"/>
                </a:xfrm>
                <a:prstGeom prst="curvedConnector3">
                  <a:avLst>
                    <a:gd name="adj1" fmla="val 50000"/>
                  </a:avLst>
                </a:prstGeom>
                <a:ln w="28575">
                  <a:solidFill>
                    <a:schemeClr val="tx1">
                      <a:lumMod val="95000"/>
                      <a:lumOff val="5000"/>
                    </a:schemeClr>
                  </a:solidFill>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曲线连接符 28"/>
                <p:cNvCxnSpPr>
                  <a:stCxn id="24" idx="0"/>
                  <a:endCxn id="17" idx="2"/>
                </p:cNvCxnSpPr>
                <p:nvPr/>
              </p:nvCxnSpPr>
              <p:spPr>
                <a:xfrm rot="16200000" flipV="1">
                  <a:off x="2005581" y="3022842"/>
                  <a:ext cx="895748" cy="212715"/>
                </a:xfrm>
                <a:prstGeom prst="curvedConnector3">
                  <a:avLst>
                    <a:gd name="adj1" fmla="val 50000"/>
                  </a:avLst>
                </a:prstGeom>
                <a:ln w="28575">
                  <a:solidFill>
                    <a:schemeClr val="tx1">
                      <a:lumMod val="95000"/>
                      <a:lumOff val="5000"/>
                    </a:schemeClr>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圆角矩形 30"/>
                <p:cNvSpPr/>
                <p:nvPr/>
              </p:nvSpPr>
              <p:spPr>
                <a:xfrm>
                  <a:off x="3128165" y="3904374"/>
                  <a:ext cx="754499" cy="1036068"/>
                </a:xfrm>
                <a:prstGeom prst="roundRect">
                  <a:avLst>
                    <a:gd name="adj" fmla="val 5879"/>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icrosoft YaHei UI" panose="020B0503020204020204" pitchFamily="34" charset="-122"/>
                    <a:ea typeface="Microsoft YaHei UI" panose="020B0503020204020204" pitchFamily="34" charset="-122"/>
                  </a:endParaRPr>
                </a:p>
              </p:txBody>
            </p:sp>
            <p:sp>
              <p:nvSpPr>
                <p:cNvPr id="35" name="圆角矩形 32"/>
                <p:cNvSpPr/>
                <p:nvPr/>
              </p:nvSpPr>
              <p:spPr>
                <a:xfrm>
                  <a:off x="3197496" y="3938547"/>
                  <a:ext cx="662252" cy="271345"/>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0" dirty="0">
                      <a:solidFill>
                        <a:schemeClr val="bg1"/>
                      </a:solidFill>
                      <a:latin typeface="Microsoft YaHei UI" panose="020B0503020204020204" pitchFamily="34" charset="-122"/>
                      <a:ea typeface="Microsoft YaHei UI" panose="020B0503020204020204" pitchFamily="34" charset="-122"/>
                    </a:rPr>
                    <a:t>Backing Block n</a:t>
                  </a:r>
                  <a:endParaRPr lang="zh-CN" altLang="en-US" sz="750" dirty="0">
                    <a:solidFill>
                      <a:schemeClr val="bg1"/>
                    </a:solidFill>
                    <a:latin typeface="Microsoft YaHei UI" panose="020B0503020204020204" pitchFamily="34" charset="-122"/>
                    <a:ea typeface="Microsoft YaHei UI" panose="020B0503020204020204" pitchFamily="34" charset="-122"/>
                  </a:endParaRPr>
                </a:p>
              </p:txBody>
            </p:sp>
            <p:cxnSp>
              <p:nvCxnSpPr>
                <p:cNvPr id="36" name="曲线连接符 33"/>
                <p:cNvCxnSpPr>
                  <a:stCxn id="36" idx="1"/>
                  <a:endCxn id="17" idx="3"/>
                </p:cNvCxnSpPr>
                <p:nvPr/>
              </p:nvCxnSpPr>
              <p:spPr>
                <a:xfrm rot="10800000" flipV="1">
                  <a:off x="2862928" y="4074220"/>
                  <a:ext cx="334568" cy="33878"/>
                </a:xfrm>
                <a:prstGeom prst="curvedConnector3">
                  <a:avLst>
                    <a:gd name="adj1" fmla="val 50000"/>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sp>
              <p:nvSpPr>
                <p:cNvPr id="38" name="圆角矩形 36"/>
                <p:cNvSpPr/>
                <p:nvPr/>
              </p:nvSpPr>
              <p:spPr>
                <a:xfrm>
                  <a:off x="3194451" y="4322620"/>
                  <a:ext cx="662251" cy="285017"/>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50" dirty="0">
                      <a:solidFill>
                        <a:schemeClr val="bg1"/>
                      </a:solidFill>
                      <a:latin typeface="Microsoft YaHei UI" panose="020B0503020204020204" pitchFamily="34" charset="-122"/>
                      <a:ea typeface="Microsoft YaHei UI" panose="020B0503020204020204" pitchFamily="34" charset="-122"/>
                    </a:rPr>
                    <a:t>Backing</a:t>
                  </a:r>
                </a:p>
                <a:p>
                  <a:pPr algn="ctr"/>
                  <a:r>
                    <a:rPr lang="en-US" altLang="zh-CN" sz="750" dirty="0">
                      <a:solidFill>
                        <a:schemeClr val="bg1"/>
                      </a:solidFill>
                      <a:latin typeface="Microsoft YaHei UI" panose="020B0503020204020204" pitchFamily="34" charset="-122"/>
                      <a:ea typeface="Microsoft YaHei UI" panose="020B0503020204020204" pitchFamily="34" charset="-122"/>
                    </a:rPr>
                    <a:t>Block m</a:t>
                  </a:r>
                  <a:endParaRPr lang="zh-CN" altLang="en-US" sz="750" dirty="0">
                    <a:solidFill>
                      <a:schemeClr val="bg1"/>
                    </a:solidFill>
                    <a:latin typeface="Microsoft YaHei UI" panose="020B0503020204020204" pitchFamily="34" charset="-122"/>
                    <a:ea typeface="Microsoft YaHei UI" panose="020B0503020204020204" pitchFamily="34" charset="-122"/>
                  </a:endParaRPr>
                </a:p>
              </p:txBody>
            </p:sp>
            <p:cxnSp>
              <p:nvCxnSpPr>
                <p:cNvPr id="39" name="曲线连接符 37"/>
                <p:cNvCxnSpPr>
                  <a:stCxn id="40" idx="1"/>
                </p:cNvCxnSpPr>
                <p:nvPr/>
              </p:nvCxnSpPr>
              <p:spPr>
                <a:xfrm rot="10800000" flipV="1">
                  <a:off x="2855261" y="4465129"/>
                  <a:ext cx="339191" cy="332528"/>
                </a:xfrm>
                <a:prstGeom prst="curvedConnector3">
                  <a:avLst>
                    <a:gd name="adj1" fmla="val 50000"/>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3087060" y="4699384"/>
                  <a:ext cx="735735" cy="1965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tx1"/>
                      </a:solidFill>
                      <a:latin typeface="Microsoft YaHei UI" panose="020B0503020204020204" pitchFamily="34" charset="-122"/>
                      <a:ea typeface="Microsoft YaHei UI" panose="020B0503020204020204" pitchFamily="34" charset="-122"/>
                    </a:rPr>
                    <a:t>…</a:t>
                  </a:r>
                  <a:endParaRPr lang="zh-CN" altLang="en-US" sz="825" dirty="0">
                    <a:solidFill>
                      <a:schemeClr val="tx1"/>
                    </a:solidFill>
                    <a:latin typeface="Microsoft YaHei UI" panose="020B0503020204020204" pitchFamily="34" charset="-122"/>
                    <a:ea typeface="Microsoft YaHei UI" panose="020B0503020204020204" pitchFamily="34" charset="-122"/>
                  </a:endParaRPr>
                </a:p>
              </p:txBody>
            </p:sp>
            <p:sp>
              <p:nvSpPr>
                <p:cNvPr id="42" name="圆角矩形 49"/>
                <p:cNvSpPr/>
                <p:nvPr/>
              </p:nvSpPr>
              <p:spPr>
                <a:xfrm>
                  <a:off x="3975338" y="3350460"/>
                  <a:ext cx="756908" cy="1624976"/>
                </a:xfrm>
                <a:prstGeom prst="roundRect">
                  <a:avLst>
                    <a:gd name="adj" fmla="val 11826"/>
                  </a:avLst>
                </a:prstGeom>
                <a:solidFill>
                  <a:schemeClr val="bg1"/>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3" name="文本框 50"/>
                <p:cNvSpPr txBox="1"/>
                <p:nvPr/>
              </p:nvSpPr>
              <p:spPr>
                <a:xfrm>
                  <a:off x="3980183" y="3382382"/>
                  <a:ext cx="756908" cy="369332"/>
                </a:xfrm>
                <a:prstGeom prst="rect">
                  <a:avLst/>
                </a:prstGeom>
                <a:noFill/>
              </p:spPr>
              <p:txBody>
                <a:bodyPr wrap="square" rtlCol="0">
                  <a:spAutoFit/>
                </a:bodyPr>
                <a:lstStyle/>
                <a:p>
                  <a:pPr algn="ctr"/>
                  <a:r>
                    <a:rPr lang="en-US" altLang="zh-CN" sz="900" dirty="0">
                      <a:latin typeface="Microsoft YaHei UI" panose="020B0503020204020204" pitchFamily="34" charset="-122"/>
                      <a:ea typeface="Microsoft YaHei UI" panose="020B0503020204020204" pitchFamily="34" charset="-122"/>
                    </a:rPr>
                    <a:t>VM1 </a:t>
                  </a:r>
                </a:p>
                <a:p>
                  <a:pPr algn="ctr"/>
                  <a:r>
                    <a:rPr lang="en-US" altLang="zh-CN" sz="900" dirty="0">
                      <a:latin typeface="Microsoft YaHei UI" panose="020B0503020204020204" pitchFamily="34" charset="-122"/>
                      <a:ea typeface="Microsoft YaHei UI" panose="020B0503020204020204" pitchFamily="34" charset="-122"/>
                    </a:rPr>
                    <a:t>VPM DS</a:t>
                  </a:r>
                  <a:endParaRPr lang="zh-CN" altLang="en-US" sz="900" dirty="0">
                    <a:latin typeface="Microsoft YaHei UI" panose="020B0503020204020204" pitchFamily="34" charset="-122"/>
                    <a:ea typeface="Microsoft YaHei UI" panose="020B0503020204020204" pitchFamily="34" charset="-122"/>
                  </a:endParaRPr>
                </a:p>
              </p:txBody>
            </p:sp>
            <p:sp>
              <p:nvSpPr>
                <p:cNvPr id="44" name="圆角矩形 51"/>
                <p:cNvSpPr/>
                <p:nvPr/>
              </p:nvSpPr>
              <p:spPr>
                <a:xfrm>
                  <a:off x="1200903" y="5037883"/>
                  <a:ext cx="562613" cy="357638"/>
                </a:xfrm>
                <a:prstGeom prst="roundRect">
                  <a:avLst/>
                </a:prstGeom>
                <a:solidFill>
                  <a:srgbClr val="FFD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 dirty="0">
                      <a:solidFill>
                        <a:schemeClr val="tx1"/>
                      </a:solidFill>
                      <a:latin typeface="Microsoft YaHei UI" panose="020B0503020204020204" pitchFamily="34" charset="-122"/>
                      <a:ea typeface="Microsoft YaHei UI" panose="020B0503020204020204" pitchFamily="34" charset="-122"/>
                    </a:rPr>
                    <a:t>Reserved</a:t>
                  </a:r>
                </a:p>
                <a:p>
                  <a:pPr algn="ctr"/>
                  <a:r>
                    <a:rPr lang="en-US" altLang="zh-CN" sz="600" dirty="0">
                      <a:solidFill>
                        <a:schemeClr val="tx1"/>
                      </a:solidFill>
                      <a:latin typeface="Microsoft YaHei UI" panose="020B0503020204020204" pitchFamily="34" charset="-122"/>
                      <a:ea typeface="Microsoft YaHei UI" panose="020B0503020204020204" pitchFamily="34" charset="-122"/>
                    </a:rPr>
                    <a:t>for</a:t>
                  </a:r>
                </a:p>
                <a:p>
                  <a:pPr algn="ctr"/>
                  <a:r>
                    <a:rPr lang="en-US" altLang="zh-CN" sz="600" dirty="0">
                      <a:solidFill>
                        <a:schemeClr val="tx1"/>
                      </a:solidFill>
                      <a:latin typeface="Microsoft YaHei UI" panose="020B0503020204020204" pitchFamily="34" charset="-122"/>
                      <a:ea typeface="Microsoft YaHei UI" panose="020B0503020204020204" pitchFamily="34" charset="-122"/>
                    </a:rPr>
                    <a:t>metadata</a:t>
                  </a:r>
                  <a:endParaRPr lang="zh-CN" altLang="en-US" sz="675" dirty="0">
                    <a:solidFill>
                      <a:schemeClr val="tx1"/>
                    </a:solidFill>
                    <a:latin typeface="Microsoft YaHei UI" panose="020B0503020204020204" pitchFamily="34" charset="-122"/>
                    <a:ea typeface="Microsoft YaHei UI" panose="020B0503020204020204" pitchFamily="34" charset="-122"/>
                  </a:endParaRPr>
                </a:p>
              </p:txBody>
            </p:sp>
            <p:cxnSp>
              <p:nvCxnSpPr>
                <p:cNvPr id="45" name="曲线连接符 52"/>
                <p:cNvCxnSpPr>
                  <a:stCxn id="29" idx="2"/>
                </p:cNvCxnSpPr>
                <p:nvPr/>
              </p:nvCxnSpPr>
              <p:spPr>
                <a:xfrm rot="5400000">
                  <a:off x="1065952" y="4527779"/>
                  <a:ext cx="926364" cy="93847"/>
                </a:xfrm>
                <a:prstGeom prst="curvedConnector3">
                  <a:avLst>
                    <a:gd name="adj1" fmla="val 50000"/>
                  </a:avLst>
                </a:prstGeom>
                <a:ln w="19050">
                  <a:solidFill>
                    <a:schemeClr val="bg2">
                      <a:lumMod val="1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曲线连接符 53"/>
                <p:cNvCxnSpPr>
                  <a:stCxn id="21" idx="1"/>
                </p:cNvCxnSpPr>
                <p:nvPr/>
              </p:nvCxnSpPr>
              <p:spPr>
                <a:xfrm rot="10800000" flipV="1">
                  <a:off x="1843443" y="3904374"/>
                  <a:ext cx="360146" cy="1292609"/>
                </a:xfrm>
                <a:prstGeom prst="curvedConnector2">
                  <a:avLst/>
                </a:prstGeom>
                <a:ln w="19050">
                  <a:solidFill>
                    <a:schemeClr val="bg2">
                      <a:lumMod val="10000"/>
                    </a:schemeClr>
                  </a:solidFill>
                  <a:headEnd type="oval" w="sm" len="sm"/>
                  <a:tailEnd type="triangle" w="med" len="med"/>
                </a:ln>
              </p:spPr>
              <p:style>
                <a:lnRef idx="1">
                  <a:schemeClr val="accent1"/>
                </a:lnRef>
                <a:fillRef idx="0">
                  <a:schemeClr val="accent1"/>
                </a:fillRef>
                <a:effectRef idx="0">
                  <a:schemeClr val="accent1"/>
                </a:effectRef>
                <a:fontRef idx="minor">
                  <a:schemeClr val="tx1"/>
                </a:fontRef>
              </p:style>
            </p:cxnSp>
            <p:sp>
              <p:nvSpPr>
                <p:cNvPr id="47" name="文本框 56"/>
                <p:cNvSpPr txBox="1"/>
                <p:nvPr/>
              </p:nvSpPr>
              <p:spPr>
                <a:xfrm>
                  <a:off x="654490" y="5133098"/>
                  <a:ext cx="582211" cy="184666"/>
                </a:xfrm>
                <a:prstGeom prst="rect">
                  <a:avLst/>
                </a:prstGeom>
                <a:solidFill>
                  <a:schemeClr val="tx1"/>
                </a:solidFill>
                <a:ln>
                  <a:solidFill>
                    <a:schemeClr val="bg1"/>
                  </a:solidFill>
                </a:ln>
              </p:spPr>
              <p:txBody>
                <a:bodyPr wrap="none" rtlCol="0">
                  <a:spAutoFit/>
                </a:bodyPr>
                <a:lstStyle/>
                <a:p>
                  <a:r>
                    <a:rPr lang="en-US" altLang="zh-CN" sz="600" b="1" dirty="0">
                      <a:solidFill>
                        <a:schemeClr val="bg1"/>
                      </a:solidFill>
                      <a:latin typeface="Microsoft YaHei UI" panose="020B0503020204020204" pitchFamily="34" charset="-122"/>
                      <a:ea typeface="Microsoft YaHei UI" panose="020B0503020204020204" pitchFamily="34" charset="-122"/>
                    </a:rPr>
                    <a:t>NVM Pool</a:t>
                  </a:r>
                  <a:endParaRPr lang="zh-CN" altLang="en-US" sz="600" b="1" dirty="0">
                    <a:solidFill>
                      <a:schemeClr val="bg1"/>
                    </a:solidFill>
                    <a:latin typeface="Microsoft YaHei UI" panose="020B0503020204020204" pitchFamily="34" charset="-122"/>
                    <a:ea typeface="Microsoft YaHei UI" panose="020B0503020204020204" pitchFamily="34" charset="-122"/>
                  </a:endParaRPr>
                </a:p>
              </p:txBody>
            </p:sp>
            <p:sp>
              <p:nvSpPr>
                <p:cNvPr id="48" name="圆角矩形 83"/>
                <p:cNvSpPr/>
                <p:nvPr/>
              </p:nvSpPr>
              <p:spPr>
                <a:xfrm>
                  <a:off x="2199734" y="4703835"/>
                  <a:ext cx="655526" cy="187642"/>
                </a:xfrm>
                <a:prstGeom prst="roundRect">
                  <a:avLst/>
                </a:prstGeom>
                <a:solidFill>
                  <a:schemeClr val="tx2">
                    <a:lumMod val="40000"/>
                    <a:lumOff val="6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25" dirty="0">
                      <a:solidFill>
                        <a:schemeClr val="tx1"/>
                      </a:solidFill>
                      <a:latin typeface="Microsoft YaHei UI" panose="020B0503020204020204" pitchFamily="34" charset="-122"/>
                      <a:ea typeface="Microsoft YaHei UI" panose="020B0503020204020204" pitchFamily="34" charset="-122"/>
                    </a:rPr>
                    <a:t>DRAM</a:t>
                  </a:r>
                  <a:endParaRPr lang="zh-CN" altLang="en-US" sz="900" dirty="0">
                    <a:solidFill>
                      <a:schemeClr val="tx1"/>
                    </a:solidFill>
                    <a:latin typeface="Microsoft YaHei UI" panose="020B0503020204020204" pitchFamily="34" charset="-122"/>
                    <a:ea typeface="Microsoft YaHei UI" panose="020B0503020204020204" pitchFamily="34" charset="-122"/>
                  </a:endParaRPr>
                </a:p>
              </p:txBody>
            </p:sp>
            <p:sp>
              <p:nvSpPr>
                <p:cNvPr id="49" name="圆角矩形 85"/>
                <p:cNvSpPr/>
                <p:nvPr/>
              </p:nvSpPr>
              <p:spPr>
                <a:xfrm>
                  <a:off x="2201773" y="4240815"/>
                  <a:ext cx="655526" cy="187642"/>
                </a:xfrm>
                <a:prstGeom prst="roundRect">
                  <a:avLst/>
                </a:prstGeom>
                <a:solidFill>
                  <a:schemeClr val="bg1">
                    <a:lumMod val="8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88" dirty="0">
                    <a:solidFill>
                      <a:schemeClr val="tx1"/>
                    </a:solidFill>
                    <a:latin typeface="Microsoft YaHei UI" panose="020B0503020204020204" pitchFamily="34" charset="-122"/>
                    <a:ea typeface="Microsoft YaHei UI" panose="020B0503020204020204" pitchFamily="34" charset="-122"/>
                  </a:endParaRPr>
                </a:p>
              </p:txBody>
            </p:sp>
          </p:grpSp>
          <p:sp>
            <p:nvSpPr>
              <p:cNvPr id="54" name="圆角矩形 4"/>
              <p:cNvSpPr/>
              <p:nvPr/>
            </p:nvSpPr>
            <p:spPr>
              <a:xfrm>
                <a:off x="2063344" y="2081351"/>
                <a:ext cx="846438" cy="234779"/>
              </a:xfrm>
              <a:prstGeom prst="roundRect">
                <a:avLst>
                  <a:gd name="adj" fmla="val 13134"/>
                </a:avLst>
              </a:prstGeom>
              <a:solidFill>
                <a:srgbClr val="01B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Shared</a:t>
                </a:r>
                <a:r>
                  <a:rPr lang="zh-CN" altLang="en-US" sz="1050" dirty="0" smtClean="0"/>
                  <a:t> </a:t>
                </a:r>
                <a:r>
                  <a:rPr lang="en-US" altLang="zh-CN" sz="1050" dirty="0"/>
                  <a:t>M</a:t>
                </a:r>
                <a:endParaRPr lang="zh-CN" altLang="en-US" sz="1050" dirty="0"/>
              </a:p>
            </p:txBody>
          </p:sp>
        </p:grpSp>
        <p:sp>
          <p:nvSpPr>
            <p:cNvPr id="53" name="矩形 52"/>
            <p:cNvSpPr/>
            <p:nvPr/>
          </p:nvSpPr>
          <p:spPr>
            <a:xfrm>
              <a:off x="956416" y="2873276"/>
              <a:ext cx="960519" cy="523220"/>
            </a:xfrm>
            <a:prstGeom prst="rect">
              <a:avLst/>
            </a:prstGeom>
          </p:spPr>
          <p:txBody>
            <a:bodyPr wrap="none">
              <a:spAutoFit/>
            </a:bodyPr>
            <a:lstStyle/>
            <a:p>
              <a:r>
                <a:rPr lang="en-US" altLang="zh-CN" sz="2800" b="1" dirty="0" smtClean="0">
                  <a:ln w="38100"/>
                  <a:effectLst>
                    <a:reflection blurRad="152400" stA="87000" endPos="35000" dir="5400000" sy="-90000" algn="bl" rotWithShape="0"/>
                  </a:effectLst>
                  <a:latin typeface="Century Gothic" panose="020B0502020202020204" pitchFamily="34" charset="0"/>
                </a:rPr>
                <a:t>VPM</a:t>
              </a:r>
              <a:endParaRPr lang="zh-CN" altLang="en-US" sz="2400" dirty="0"/>
            </a:p>
          </p:txBody>
        </p:sp>
      </p:grpSp>
      <p:sp>
        <p:nvSpPr>
          <p:cNvPr id="59" name="圆角矩形 4"/>
          <p:cNvSpPr/>
          <p:nvPr/>
        </p:nvSpPr>
        <p:spPr>
          <a:xfrm>
            <a:off x="3030905" y="3673869"/>
            <a:ext cx="846438" cy="234779"/>
          </a:xfrm>
          <a:prstGeom prst="roundRect">
            <a:avLst>
              <a:gd name="adj" fmla="val 13134"/>
            </a:avLst>
          </a:prstGeom>
          <a:solidFill>
            <a:srgbClr val="01B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smtClean="0"/>
              <a:t>Shared</a:t>
            </a:r>
            <a:r>
              <a:rPr lang="zh-CN" altLang="en-US" sz="1050" dirty="0" smtClean="0"/>
              <a:t> </a:t>
            </a:r>
            <a:r>
              <a:rPr lang="en-US" altLang="zh-CN" sz="1050" dirty="0"/>
              <a:t>M</a:t>
            </a:r>
            <a:endParaRPr lang="zh-CN" altLang="en-US" sz="1050" dirty="0"/>
          </a:p>
        </p:txBody>
      </p:sp>
      <p:cxnSp>
        <p:nvCxnSpPr>
          <p:cNvPr id="60" name="Curved Connector 90"/>
          <p:cNvCxnSpPr>
            <a:stCxn id="54" idx="3"/>
            <a:endCxn id="59" idx="0"/>
          </p:cNvCxnSpPr>
          <p:nvPr/>
        </p:nvCxnSpPr>
        <p:spPr>
          <a:xfrm>
            <a:off x="2878539" y="2251661"/>
            <a:ext cx="575585" cy="1422208"/>
          </a:xfrm>
          <a:prstGeom prst="curvedConnector2">
            <a:avLst/>
          </a:prstGeom>
          <a:ln w="254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 name="Curved Connector 72"/>
          <p:cNvCxnSpPr>
            <a:stCxn id="16" idx="1"/>
            <a:endCxn id="53" idx="0"/>
          </p:cNvCxnSpPr>
          <p:nvPr/>
        </p:nvCxnSpPr>
        <p:spPr>
          <a:xfrm rot="10800000" flipV="1">
            <a:off x="951446" y="2412092"/>
            <a:ext cx="377897" cy="537383"/>
          </a:xfrm>
          <a:prstGeom prst="curved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78"/>
          <p:cNvSpPr txBox="1"/>
          <p:nvPr/>
        </p:nvSpPr>
        <p:spPr>
          <a:xfrm>
            <a:off x="427654" y="2357958"/>
            <a:ext cx="856068" cy="300082"/>
          </a:xfrm>
          <a:prstGeom prst="rect">
            <a:avLst/>
          </a:prstGeom>
          <a:noFill/>
        </p:spPr>
        <p:txBody>
          <a:bodyPr wrap="none" rtlCol="0">
            <a:spAutoFit/>
          </a:bodyPr>
          <a:lstStyle/>
          <a:p>
            <a:r>
              <a:rPr lang="en-US" altLang="zh-CN" sz="1350" b="1" dirty="0" err="1"/>
              <a:t>Hypercall</a:t>
            </a:r>
            <a:endParaRPr lang="en-US" sz="1350" b="1" dirty="0"/>
          </a:p>
        </p:txBody>
      </p:sp>
    </p:spTree>
    <p:extLst>
      <p:ext uri="{BB962C8B-B14F-4D97-AF65-F5344CB8AC3E}">
        <p14:creationId xmlns:p14="http://schemas.microsoft.com/office/powerpoint/2010/main" val="366709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par>
                                <p:cTn id="14" presetID="10" presetClass="entr" presetSubtype="0"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childTnLst>
                                </p:cTn>
                              </p:par>
                              <p:par>
                                <p:cTn id="17" presetID="10" presetClass="entr" presetSubtype="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ounded Rectangle 4"/>
          <p:cNvSpPr/>
          <p:nvPr/>
        </p:nvSpPr>
        <p:spPr>
          <a:xfrm>
            <a:off x="152400" y="2971800"/>
            <a:ext cx="8610600" cy="914400"/>
          </a:xfrm>
          <a:prstGeom prst="roundRect">
            <a:avLst>
              <a:gd name="adj" fmla="val 8908"/>
            </a:avLst>
          </a:prstGeom>
          <a:solidFill>
            <a:schemeClr val="accent2">
              <a:lumMod val="40000"/>
              <a:lumOff val="6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b="1" dirty="0">
              <a:solidFill>
                <a:schemeClr val="tx1">
                  <a:lumMod val="85000"/>
                  <a:lumOff val="15000"/>
                </a:schemeClr>
              </a:solidFill>
            </a:endParaRPr>
          </a:p>
        </p:txBody>
      </p:sp>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pPr>
              <a:lnSpc>
                <a:spcPct val="150000"/>
              </a:lnSpc>
            </a:pPr>
            <a:r>
              <a:rPr lang="en-US" sz="3600" b="0" dirty="0">
                <a:latin typeface="Century Gothic" panose="020B0502020202020204" pitchFamily="34" charset="0"/>
              </a:rPr>
              <a:t>The Need of PM Virtualization</a:t>
            </a:r>
          </a:p>
          <a:p>
            <a:pPr>
              <a:lnSpc>
                <a:spcPct val="150000"/>
              </a:lnSpc>
            </a:pPr>
            <a:r>
              <a:rPr lang="en-US" sz="3600" b="0" dirty="0" smtClean="0">
                <a:solidFill>
                  <a:schemeClr val="tx1"/>
                </a:solidFill>
                <a:latin typeface="Century Gothic" panose="020B0502020202020204" pitchFamily="34" charset="0"/>
              </a:rPr>
              <a:t>Design of VPM.</a:t>
            </a:r>
            <a:endParaRPr lang="en-US" sz="3600" b="0" dirty="0">
              <a:solidFill>
                <a:schemeClr val="tx1"/>
              </a:solidFill>
              <a:latin typeface="Century Gothic" panose="020B0502020202020204" pitchFamily="34" charset="0"/>
            </a:endParaRPr>
          </a:p>
          <a:p>
            <a:pPr>
              <a:lnSpc>
                <a:spcPct val="150000"/>
              </a:lnSpc>
            </a:pPr>
            <a:r>
              <a:rPr lang="en-US" sz="3600" b="0" dirty="0" smtClean="0">
                <a:solidFill>
                  <a:schemeClr val="bg1"/>
                </a:solidFill>
                <a:latin typeface="Century Gothic" panose="020B0502020202020204" pitchFamily="34" charset="0"/>
              </a:rPr>
              <a:t>Implementation</a:t>
            </a:r>
          </a:p>
          <a:p>
            <a:pPr>
              <a:lnSpc>
                <a:spcPct val="150000"/>
              </a:lnSpc>
            </a:pPr>
            <a:r>
              <a:rPr lang="en-US" sz="3600" b="0" dirty="0" smtClean="0">
                <a:latin typeface="Century Gothic" panose="020B0502020202020204" pitchFamily="34" charset="0"/>
              </a:rPr>
              <a:t>Evaluation</a:t>
            </a:r>
          </a:p>
          <a:p>
            <a:pPr>
              <a:lnSpc>
                <a:spcPct val="150000"/>
              </a:lnSpc>
            </a:pPr>
            <a:r>
              <a:rPr lang="en-US" sz="3600" b="0" dirty="0" smtClean="0">
                <a:latin typeface="Century Gothic" panose="020B0502020202020204" pitchFamily="34" charset="0"/>
              </a:rPr>
              <a:t>Conclusion</a:t>
            </a:r>
          </a:p>
        </p:txBody>
      </p:sp>
      <p:sp>
        <p:nvSpPr>
          <p:cNvPr id="4" name="Slide Number Placeholder 3"/>
          <p:cNvSpPr>
            <a:spLocks noGrp="1"/>
          </p:cNvSpPr>
          <p:nvPr>
            <p:ph type="sldNum" sz="quarter" idx="12"/>
          </p:nvPr>
        </p:nvSpPr>
        <p:spPr/>
        <p:txBody>
          <a:bodyPr/>
          <a:lstStyle/>
          <a:p>
            <a:fld id="{467AEA72-A156-47E1-8CF5-744DC386C618}" type="slidenum">
              <a:rPr lang="en-US" smtClean="0"/>
              <a:t>25</a:t>
            </a:fld>
            <a:endParaRPr lang="en-US" dirty="0"/>
          </a:p>
        </p:txBody>
      </p:sp>
      <p:sp>
        <p:nvSpPr>
          <p:cNvPr id="6" name="矩形 5"/>
          <p:cNvSpPr/>
          <p:nvPr/>
        </p:nvSpPr>
        <p:spPr>
          <a:xfrm>
            <a:off x="0" y="152400"/>
            <a:ext cx="7924800" cy="785936"/>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 name="文本框 6"/>
          <p:cNvSpPr txBox="1"/>
          <p:nvPr/>
        </p:nvSpPr>
        <p:spPr>
          <a:xfrm>
            <a:off x="6313461" y="252980"/>
            <a:ext cx="1611339"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Outline</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273729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Guest OS</a:t>
            </a:r>
            <a:endParaRPr lang="zh-CN" altLang="en-US" dirty="0" smtClean="0"/>
          </a:p>
          <a:p>
            <a:pPr lvl="1"/>
            <a:r>
              <a:rPr lang="en-US" altLang="zh-CN" dirty="0" smtClean="0"/>
              <a:t>Kernel</a:t>
            </a:r>
            <a:r>
              <a:rPr lang="zh-CN" altLang="en-US" dirty="0" smtClean="0"/>
              <a:t> </a:t>
            </a:r>
            <a:r>
              <a:rPr lang="en-US" altLang="zh-CN" dirty="0" smtClean="0"/>
              <a:t>module</a:t>
            </a:r>
            <a:r>
              <a:rPr lang="zh-CN" altLang="en-US" dirty="0" smtClean="0"/>
              <a:t> </a:t>
            </a:r>
            <a:r>
              <a:rPr lang="en-US" altLang="zh-CN" dirty="0" smtClean="0"/>
              <a:t>for</a:t>
            </a:r>
            <a:r>
              <a:rPr lang="zh-CN" altLang="en-US" dirty="0" smtClean="0"/>
              <a:t> </a:t>
            </a:r>
            <a:r>
              <a:rPr lang="en-US" altLang="zh-CN" dirty="0" smtClean="0"/>
              <a:t>managing</a:t>
            </a:r>
            <a:r>
              <a:rPr lang="zh-CN" altLang="en-US" dirty="0" smtClean="0"/>
              <a:t> </a:t>
            </a:r>
            <a:r>
              <a:rPr lang="en-US" altLang="zh-CN" dirty="0" smtClean="0"/>
              <a:t>and</a:t>
            </a:r>
            <a:r>
              <a:rPr lang="zh-CN" altLang="en-US" dirty="0" smtClean="0"/>
              <a:t> </a:t>
            </a:r>
            <a:r>
              <a:rPr lang="en-US" altLang="zh-CN" dirty="0" smtClean="0"/>
              <a:t>allocating</a:t>
            </a:r>
            <a:r>
              <a:rPr lang="zh-CN" altLang="en-US" dirty="0" smtClean="0"/>
              <a:t> </a:t>
            </a:r>
            <a:r>
              <a:rPr lang="en-US" altLang="zh-CN" dirty="0" smtClean="0"/>
              <a:t>PM</a:t>
            </a:r>
            <a:endParaRPr lang="zh-CN" altLang="en-US" dirty="0" smtClean="0"/>
          </a:p>
          <a:p>
            <a:pPr lvl="1"/>
            <a:r>
              <a:rPr lang="en-US" altLang="zh-CN" dirty="0" smtClean="0"/>
              <a:t>Uses</a:t>
            </a:r>
            <a:r>
              <a:rPr lang="zh-CN" altLang="en-US" dirty="0" smtClean="0"/>
              <a:t> </a:t>
            </a:r>
            <a:r>
              <a:rPr lang="en-US" altLang="zh-CN" dirty="0" smtClean="0"/>
              <a:t>reserved</a:t>
            </a:r>
            <a:r>
              <a:rPr lang="zh-CN" altLang="en-US" dirty="0" smtClean="0"/>
              <a:t> </a:t>
            </a:r>
            <a:r>
              <a:rPr lang="en-US" altLang="zh-CN" dirty="0"/>
              <a:t>consecutive</a:t>
            </a:r>
            <a:r>
              <a:rPr lang="zh-CN" altLang="en-US" dirty="0"/>
              <a:t> </a:t>
            </a:r>
            <a:r>
              <a:rPr lang="en-US" altLang="zh-CN" dirty="0" smtClean="0"/>
              <a:t>physical</a:t>
            </a:r>
            <a:r>
              <a:rPr lang="zh-CN" altLang="en-US" dirty="0" smtClean="0"/>
              <a:t> </a:t>
            </a:r>
            <a:r>
              <a:rPr lang="en-US" altLang="zh-CN" dirty="0" smtClean="0"/>
              <a:t>memory</a:t>
            </a:r>
            <a:r>
              <a:rPr lang="zh-CN" altLang="en-US" dirty="0" smtClean="0"/>
              <a:t> </a:t>
            </a:r>
            <a:r>
              <a:rPr lang="en-US" altLang="zh-CN" dirty="0" smtClean="0"/>
              <a:t>region,</a:t>
            </a:r>
            <a:r>
              <a:rPr lang="zh-CN" altLang="en-US" dirty="0" smtClean="0"/>
              <a:t> </a:t>
            </a:r>
            <a:r>
              <a:rPr lang="en-US" altLang="zh-CN" dirty="0" smtClean="0"/>
              <a:t>backed</a:t>
            </a:r>
            <a:r>
              <a:rPr lang="zh-CN" altLang="en-US" dirty="0" smtClean="0"/>
              <a:t> </a:t>
            </a:r>
            <a:r>
              <a:rPr lang="en-US" altLang="zh-CN" dirty="0" smtClean="0"/>
              <a:t>by</a:t>
            </a:r>
            <a:r>
              <a:rPr lang="zh-CN" altLang="en-US" dirty="0" smtClean="0"/>
              <a:t> </a:t>
            </a:r>
            <a:r>
              <a:rPr lang="en-US" altLang="zh-CN" dirty="0" smtClean="0"/>
              <a:t>VPM</a:t>
            </a:r>
            <a:endParaRPr lang="en-US" dirty="0" smtClean="0"/>
          </a:p>
          <a:p>
            <a:pPr lvl="1"/>
            <a:endParaRPr lang="zh-CN" altLang="en-US" dirty="0" smtClean="0"/>
          </a:p>
          <a:p>
            <a:r>
              <a:rPr lang="en-US" altLang="zh-CN" dirty="0" smtClean="0"/>
              <a:t>VPM Hypervisor</a:t>
            </a:r>
          </a:p>
          <a:p>
            <a:pPr lvl="1"/>
            <a:r>
              <a:rPr lang="en-US" dirty="0" smtClean="0"/>
              <a:t>Tracking of PM</a:t>
            </a:r>
          </a:p>
          <a:p>
            <a:pPr lvl="2"/>
            <a:r>
              <a:rPr lang="en-US" dirty="0" smtClean="0"/>
              <a:t>VM exit event for VPM-HV</a:t>
            </a:r>
          </a:p>
          <a:p>
            <a:pPr lvl="2"/>
            <a:r>
              <a:rPr lang="en-US" dirty="0" smtClean="0"/>
              <a:t>Use </a:t>
            </a:r>
            <a:r>
              <a:rPr lang="en-US" dirty="0" err="1" smtClean="0"/>
              <a:t>vpm_persist</a:t>
            </a:r>
            <a:r>
              <a:rPr lang="en-US" dirty="0" smtClean="0"/>
              <a:t> interface for VPM-PV</a:t>
            </a:r>
          </a:p>
          <a:p>
            <a:pPr lvl="1"/>
            <a:r>
              <a:rPr lang="en-US" dirty="0" smtClean="0"/>
              <a:t>Managing of PM</a:t>
            </a:r>
          </a:p>
          <a:p>
            <a:pPr lvl="2"/>
            <a:r>
              <a:rPr lang="en-US" dirty="0"/>
              <a:t>Remaps the guest PM page to a DRAM page if the updating frequency is not high enough.</a:t>
            </a:r>
          </a:p>
          <a:p>
            <a:pPr lvl="2"/>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26</a:t>
            </a:fld>
            <a:endParaRPr lang="en-US"/>
          </a:p>
        </p:txBody>
      </p:sp>
      <p:sp>
        <p:nvSpPr>
          <p:cNvPr id="5" name="矩形 4"/>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 name="文本框 5"/>
          <p:cNvSpPr txBox="1"/>
          <p:nvPr/>
        </p:nvSpPr>
        <p:spPr>
          <a:xfrm>
            <a:off x="3549884" y="184591"/>
            <a:ext cx="4374916"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VPM Implementation</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7373065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Batching </a:t>
            </a:r>
            <a:r>
              <a:rPr lang="en-US" dirty="0"/>
              <a:t>of </a:t>
            </a:r>
            <a:r>
              <a:rPr lang="en-US" dirty="0" smtClean="0"/>
              <a:t>flushing </a:t>
            </a:r>
            <a:r>
              <a:rPr lang="en-US" dirty="0"/>
              <a:t>to </a:t>
            </a:r>
            <a:r>
              <a:rPr lang="en-US" dirty="0" smtClean="0"/>
              <a:t>disk</a:t>
            </a:r>
            <a:endParaRPr lang="zh-CN" altLang="en-US" dirty="0" smtClean="0"/>
          </a:p>
          <a:p>
            <a:pPr lvl="1"/>
            <a:r>
              <a:rPr lang="en-US" altLang="zh-CN" dirty="0" smtClean="0"/>
              <a:t>Swap</a:t>
            </a:r>
            <a:r>
              <a:rPr lang="zh-CN" altLang="en-US" dirty="0" smtClean="0"/>
              <a:t> </a:t>
            </a:r>
            <a:r>
              <a:rPr lang="en-US" altLang="zh-CN" dirty="0"/>
              <a:t>O</a:t>
            </a:r>
            <a:r>
              <a:rPr lang="en-US" altLang="zh-CN" dirty="0" smtClean="0"/>
              <a:t>ut</a:t>
            </a:r>
            <a:r>
              <a:rPr lang="zh-CN" altLang="en-US" dirty="0" smtClean="0"/>
              <a:t> </a:t>
            </a:r>
            <a:r>
              <a:rPr lang="zh-CN" altLang="en-US" dirty="0" smtClean="0">
                <a:sym typeface="Wingdings"/>
              </a:rPr>
              <a:t></a:t>
            </a:r>
            <a:r>
              <a:rPr lang="en-US" altLang="zh-CN" dirty="0" smtClean="0">
                <a:sym typeface="Wingdings"/>
              </a:rPr>
              <a:t> Disk Flush</a:t>
            </a:r>
          </a:p>
          <a:p>
            <a:pPr lvl="1"/>
            <a:r>
              <a:rPr lang="en-US" altLang="zh-CN" dirty="0">
                <a:sym typeface="Wingdings"/>
              </a:rPr>
              <a:t>Flush is not emergent if swapped page is not taken </a:t>
            </a:r>
            <a:r>
              <a:rPr lang="en-US" altLang="zh-CN" dirty="0" smtClean="0">
                <a:sym typeface="Wingdings"/>
              </a:rPr>
              <a:t>promptly</a:t>
            </a:r>
          </a:p>
          <a:p>
            <a:pPr lvl="1"/>
            <a:r>
              <a:rPr lang="en-US" dirty="0" smtClean="0"/>
              <a:t>Dirtied </a:t>
            </a:r>
            <a:r>
              <a:rPr lang="en-US" dirty="0"/>
              <a:t>data reaches a certain threshold or on applications’ request</a:t>
            </a:r>
            <a:endParaRPr lang="en-US" dirty="0" smtClean="0"/>
          </a:p>
          <a:p>
            <a:endParaRPr lang="en-US" dirty="0" smtClean="0"/>
          </a:p>
          <a:p>
            <a:r>
              <a:rPr lang="en-US" dirty="0"/>
              <a:t>Reducing writing cost with lazy </a:t>
            </a:r>
            <a:r>
              <a:rPr lang="en-US" dirty="0" smtClean="0"/>
              <a:t>reallocation</a:t>
            </a:r>
          </a:p>
          <a:p>
            <a:pPr lvl="1"/>
            <a:r>
              <a:rPr lang="en-US" dirty="0" smtClean="0"/>
              <a:t>Does </a:t>
            </a:r>
            <a:r>
              <a:rPr lang="en-US" dirty="0"/>
              <a:t>not immediately clear if swapped page is not taken promptly </a:t>
            </a:r>
            <a:endParaRPr lang="en-US" dirty="0" smtClean="0"/>
          </a:p>
          <a:p>
            <a:pPr lvl="1"/>
            <a:r>
              <a:rPr lang="en-US" altLang="zh-CN" dirty="0"/>
              <a:t>Its content and </a:t>
            </a:r>
            <a:r>
              <a:rPr lang="en-US" altLang="zh-CN" dirty="0" smtClean="0"/>
              <a:t>mapping info still retain until </a:t>
            </a:r>
            <a:r>
              <a:rPr lang="en-US" altLang="zh-CN" dirty="0"/>
              <a:t>it is reused by </a:t>
            </a:r>
            <a:r>
              <a:rPr lang="en-US" altLang="zh-CN" dirty="0" smtClean="0"/>
              <a:t>others</a:t>
            </a:r>
            <a:endParaRPr lang="en-US" altLang="zh-CN" dirty="0"/>
          </a:p>
          <a:p>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27</a:t>
            </a:fld>
            <a:endParaRPr lang="en-US" dirty="0"/>
          </a:p>
        </p:txBody>
      </p:sp>
      <p:sp>
        <p:nvSpPr>
          <p:cNvPr id="5" name="矩形 4"/>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6" name="文本框 5"/>
          <p:cNvSpPr txBox="1"/>
          <p:nvPr/>
        </p:nvSpPr>
        <p:spPr>
          <a:xfrm>
            <a:off x="2136656" y="184591"/>
            <a:ext cx="5843267"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Optimization Decomposition</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3813020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ounded Rectangle 4"/>
          <p:cNvSpPr/>
          <p:nvPr/>
        </p:nvSpPr>
        <p:spPr>
          <a:xfrm>
            <a:off x="152400" y="3886200"/>
            <a:ext cx="8610600" cy="914400"/>
          </a:xfrm>
          <a:prstGeom prst="roundRect">
            <a:avLst>
              <a:gd name="adj" fmla="val 8908"/>
            </a:avLst>
          </a:prstGeom>
          <a:solidFill>
            <a:schemeClr val="accent2">
              <a:lumMod val="40000"/>
              <a:lumOff val="6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b="1" dirty="0">
              <a:solidFill>
                <a:schemeClr val="tx1">
                  <a:lumMod val="85000"/>
                  <a:lumOff val="15000"/>
                </a:schemeClr>
              </a:solidFill>
            </a:endParaRPr>
          </a:p>
        </p:txBody>
      </p:sp>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pPr>
              <a:lnSpc>
                <a:spcPct val="150000"/>
              </a:lnSpc>
            </a:pPr>
            <a:r>
              <a:rPr lang="en-US" sz="3600" b="0" dirty="0">
                <a:latin typeface="Century Gothic" panose="020B0502020202020204" pitchFamily="34" charset="0"/>
              </a:rPr>
              <a:t>The Need of PM Virtualization</a:t>
            </a:r>
          </a:p>
          <a:p>
            <a:pPr>
              <a:lnSpc>
                <a:spcPct val="150000"/>
              </a:lnSpc>
            </a:pPr>
            <a:r>
              <a:rPr lang="en-US" sz="3600" b="0" dirty="0" smtClean="0">
                <a:solidFill>
                  <a:schemeClr val="tx1"/>
                </a:solidFill>
                <a:latin typeface="Century Gothic" panose="020B0502020202020204" pitchFamily="34" charset="0"/>
              </a:rPr>
              <a:t>Design of VPM.</a:t>
            </a:r>
            <a:endParaRPr lang="en-US" sz="3600" b="0" dirty="0">
              <a:solidFill>
                <a:schemeClr val="tx1"/>
              </a:solidFill>
              <a:latin typeface="Century Gothic" panose="020B0502020202020204" pitchFamily="34" charset="0"/>
            </a:endParaRPr>
          </a:p>
          <a:p>
            <a:pPr>
              <a:lnSpc>
                <a:spcPct val="150000"/>
              </a:lnSpc>
            </a:pPr>
            <a:r>
              <a:rPr lang="en-US" sz="3600" b="0" dirty="0" smtClean="0">
                <a:solidFill>
                  <a:schemeClr val="tx1"/>
                </a:solidFill>
                <a:latin typeface="Century Gothic" panose="020B0502020202020204" pitchFamily="34" charset="0"/>
              </a:rPr>
              <a:t>Implementation</a:t>
            </a:r>
          </a:p>
          <a:p>
            <a:pPr>
              <a:lnSpc>
                <a:spcPct val="150000"/>
              </a:lnSpc>
            </a:pPr>
            <a:r>
              <a:rPr lang="en-US" sz="3600" b="0" dirty="0" smtClean="0">
                <a:solidFill>
                  <a:schemeClr val="bg1"/>
                </a:solidFill>
                <a:latin typeface="Century Gothic" panose="020B0502020202020204" pitchFamily="34" charset="0"/>
              </a:rPr>
              <a:t>Evaluation</a:t>
            </a:r>
          </a:p>
          <a:p>
            <a:pPr>
              <a:lnSpc>
                <a:spcPct val="150000"/>
              </a:lnSpc>
            </a:pPr>
            <a:r>
              <a:rPr lang="en-US" sz="3600" b="0" dirty="0" smtClean="0">
                <a:latin typeface="Century Gothic" panose="020B0502020202020204" pitchFamily="34" charset="0"/>
              </a:rPr>
              <a:t>Conclusion</a:t>
            </a:r>
          </a:p>
        </p:txBody>
      </p:sp>
      <p:sp>
        <p:nvSpPr>
          <p:cNvPr id="4" name="Slide Number Placeholder 3"/>
          <p:cNvSpPr>
            <a:spLocks noGrp="1"/>
          </p:cNvSpPr>
          <p:nvPr>
            <p:ph type="sldNum" sz="quarter" idx="12"/>
          </p:nvPr>
        </p:nvSpPr>
        <p:spPr/>
        <p:txBody>
          <a:bodyPr/>
          <a:lstStyle/>
          <a:p>
            <a:fld id="{467AEA72-A156-47E1-8CF5-744DC386C618}" type="slidenum">
              <a:rPr lang="en-US" smtClean="0"/>
              <a:t>28</a:t>
            </a:fld>
            <a:endParaRPr lang="en-US" dirty="0"/>
          </a:p>
        </p:txBody>
      </p:sp>
      <p:sp>
        <p:nvSpPr>
          <p:cNvPr id="6" name="矩形 5"/>
          <p:cNvSpPr/>
          <p:nvPr/>
        </p:nvSpPr>
        <p:spPr>
          <a:xfrm>
            <a:off x="0" y="152400"/>
            <a:ext cx="7924800" cy="785936"/>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7" name="文本框 6"/>
          <p:cNvSpPr txBox="1"/>
          <p:nvPr/>
        </p:nvSpPr>
        <p:spPr>
          <a:xfrm>
            <a:off x="6313461" y="252980"/>
            <a:ext cx="1611339"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Outline</a:t>
            </a:r>
            <a:endParaRPr lang="zh-CN" altLang="en-US" sz="3200" dirty="0" smtClean="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9002347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3276600" cy="2971800"/>
          </a:xfrm>
        </p:spPr>
        <p:txBody>
          <a:bodyPr>
            <a:normAutofit/>
          </a:bodyPr>
          <a:lstStyle/>
          <a:p>
            <a:r>
              <a:rPr lang="en-US" altLang="zh-CN" sz="2400" dirty="0" smtClean="0"/>
              <a:t>PM</a:t>
            </a:r>
            <a:r>
              <a:rPr lang="zh-CN" altLang="en-US" sz="2400" dirty="0" smtClean="0"/>
              <a:t> </a:t>
            </a:r>
            <a:r>
              <a:rPr lang="en-US" altLang="zh-CN" sz="2400" dirty="0" smtClean="0"/>
              <a:t>Types</a:t>
            </a:r>
          </a:p>
          <a:p>
            <a:pPr lvl="1"/>
            <a:r>
              <a:rPr lang="en-US" sz="2000" dirty="0" smtClean="0"/>
              <a:t>NV-DIMM</a:t>
            </a:r>
          </a:p>
          <a:p>
            <a:pPr lvl="1"/>
            <a:r>
              <a:rPr lang="en-US" sz="2000" dirty="0" smtClean="0"/>
              <a:t>PCM</a:t>
            </a:r>
          </a:p>
          <a:p>
            <a:r>
              <a:rPr lang="en-US" sz="2400" dirty="0" smtClean="0"/>
              <a:t>Virtualization Types</a:t>
            </a:r>
          </a:p>
          <a:p>
            <a:pPr lvl="1"/>
            <a:r>
              <a:rPr lang="en-US" sz="2000" dirty="0" smtClean="0"/>
              <a:t>VPM-HV</a:t>
            </a:r>
          </a:p>
          <a:p>
            <a:pPr lvl="1"/>
            <a:r>
              <a:rPr lang="en-US" sz="2000" dirty="0" smtClean="0"/>
              <a:t>VPM-PV</a:t>
            </a:r>
          </a:p>
        </p:txBody>
      </p:sp>
      <p:sp>
        <p:nvSpPr>
          <p:cNvPr id="4" name="Slide Number Placeholder 3"/>
          <p:cNvSpPr>
            <a:spLocks noGrp="1"/>
          </p:cNvSpPr>
          <p:nvPr>
            <p:ph type="sldNum" sz="quarter" idx="12"/>
          </p:nvPr>
        </p:nvSpPr>
        <p:spPr/>
        <p:txBody>
          <a:bodyPr/>
          <a:lstStyle/>
          <a:p>
            <a:fld id="{467AEA72-A156-47E1-8CF5-744DC386C618}" type="slidenum">
              <a:rPr lang="en-US" smtClean="0"/>
              <a:t>29</a:t>
            </a:fld>
            <a:endParaRPr lang="en-US"/>
          </a:p>
        </p:txBody>
      </p:sp>
      <p:sp>
        <p:nvSpPr>
          <p:cNvPr id="6" name="矩形 4"/>
          <p:cNvSpPr/>
          <p:nvPr/>
        </p:nvSpPr>
        <p:spPr>
          <a:xfrm>
            <a:off x="5442695" y="5711784"/>
            <a:ext cx="3015505" cy="369332"/>
          </a:xfrm>
          <a:prstGeom prst="rect">
            <a:avLst/>
          </a:prstGeom>
        </p:spPr>
        <p:txBody>
          <a:bodyPr wrap="none">
            <a:spAutoFit/>
          </a:bodyPr>
          <a:lstStyle/>
          <a:p>
            <a:r>
              <a:rPr lang="en-US" altLang="zh-CN" b="1" dirty="0"/>
              <a:t>PMBD throughput slowdown </a:t>
            </a:r>
            <a:endParaRPr lang="zh-CN" altLang="en-US" b="1" dirty="0"/>
          </a:p>
        </p:txBody>
      </p:sp>
      <p:graphicFrame>
        <p:nvGraphicFramePr>
          <p:cNvPr id="7" name="Chart 6"/>
          <p:cNvGraphicFramePr/>
          <p:nvPr>
            <p:extLst>
              <p:ext uri="{D42A27DB-BD31-4B8C-83A1-F6EECF244321}">
                <p14:modId xmlns:p14="http://schemas.microsoft.com/office/powerpoint/2010/main" val="1204845390"/>
              </p:ext>
            </p:extLst>
          </p:nvPr>
        </p:nvGraphicFramePr>
        <p:xfrm>
          <a:off x="4000500" y="1701382"/>
          <a:ext cx="5105400" cy="3863280"/>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9" name="文本框 8"/>
          <p:cNvSpPr txBox="1"/>
          <p:nvPr/>
        </p:nvSpPr>
        <p:spPr>
          <a:xfrm>
            <a:off x="5630861" y="243117"/>
            <a:ext cx="2265364"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Evaluation</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56633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endParaRPr lang="zh-CN" alt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30</a:t>
            </a:fld>
            <a:endParaRPr lang="en-US"/>
          </a:p>
        </p:txBody>
      </p:sp>
      <p:grpSp>
        <p:nvGrpSpPr>
          <p:cNvPr id="9" name="Group 8"/>
          <p:cNvGrpSpPr/>
          <p:nvPr/>
        </p:nvGrpSpPr>
        <p:grpSpPr>
          <a:xfrm>
            <a:off x="4354417" y="2514600"/>
            <a:ext cx="4375453" cy="3810533"/>
            <a:chOff x="1600200" y="1447800"/>
            <a:chExt cx="6324600" cy="4853880"/>
          </a:xfrm>
        </p:grpSpPr>
        <p:graphicFrame>
          <p:nvGraphicFramePr>
            <p:cNvPr id="11" name="Chart 10"/>
            <p:cNvGraphicFramePr/>
            <p:nvPr>
              <p:extLst>
                <p:ext uri="{D42A27DB-BD31-4B8C-83A1-F6EECF244321}">
                  <p14:modId xmlns:p14="http://schemas.microsoft.com/office/powerpoint/2010/main" val="2093009803"/>
                </p:ext>
              </p:extLst>
            </p:nvPr>
          </p:nvGraphicFramePr>
          <p:xfrm>
            <a:off x="1600200" y="1447800"/>
            <a:ext cx="6324600" cy="4853880"/>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p:cNvCxnSpPr/>
            <p:nvPr/>
          </p:nvCxnSpPr>
          <p:spPr>
            <a:xfrm>
              <a:off x="6583791" y="2324777"/>
              <a:ext cx="0" cy="3141824"/>
            </a:xfrm>
            <a:prstGeom prst="line">
              <a:avLst/>
            </a:prstGeom>
            <a:ln w="317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16161" y="2324777"/>
              <a:ext cx="3581400" cy="0"/>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2514599"/>
            <a:ext cx="4343400" cy="3810533"/>
            <a:chOff x="1600200" y="1447800"/>
            <a:chExt cx="6324600" cy="4853880"/>
          </a:xfrm>
        </p:grpSpPr>
        <p:graphicFrame>
          <p:nvGraphicFramePr>
            <p:cNvPr id="15" name="Chart 14"/>
            <p:cNvGraphicFramePr/>
            <p:nvPr>
              <p:extLst>
                <p:ext uri="{D42A27DB-BD31-4B8C-83A1-F6EECF244321}">
                  <p14:modId xmlns:p14="http://schemas.microsoft.com/office/powerpoint/2010/main" val="1714205378"/>
                </p:ext>
              </p:extLst>
            </p:nvPr>
          </p:nvGraphicFramePr>
          <p:xfrm>
            <a:off x="1600200" y="1447800"/>
            <a:ext cx="6324600" cy="4853880"/>
          </p:xfrm>
          <a:graphic>
            <a:graphicData uri="http://schemas.openxmlformats.org/drawingml/2006/chart">
              <c:chart xmlns:c="http://schemas.openxmlformats.org/drawingml/2006/chart" xmlns:r="http://schemas.openxmlformats.org/officeDocument/2006/relationships" r:id="rId4"/>
            </a:graphicData>
          </a:graphic>
        </p:graphicFrame>
        <p:cxnSp>
          <p:nvCxnSpPr>
            <p:cNvPr id="16" name="Straight Connector 15"/>
            <p:cNvCxnSpPr/>
            <p:nvPr/>
          </p:nvCxnSpPr>
          <p:spPr>
            <a:xfrm>
              <a:off x="6593302" y="2324777"/>
              <a:ext cx="0" cy="3141824"/>
            </a:xfrm>
            <a:prstGeom prst="line">
              <a:avLst/>
            </a:prstGeom>
            <a:ln w="317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034096" y="2324777"/>
              <a:ext cx="3581400" cy="0"/>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723900" y="1413602"/>
            <a:ext cx="7696200" cy="707886"/>
          </a:xfrm>
          <a:prstGeom prst="rect">
            <a:avLst/>
          </a:prstGeom>
          <a:solidFill>
            <a:schemeClr val="tx2">
              <a:lumMod val="40000"/>
              <a:lumOff val="60000"/>
            </a:schemeClr>
          </a:solidFill>
        </p:spPr>
        <p:txBody>
          <a:bodyPr wrap="square" rtlCol="0">
            <a:spAutoFit/>
          </a:bodyPr>
          <a:lstStyle/>
          <a:p>
            <a:r>
              <a:rPr lang="en-US" altLang="zh-CN" sz="2000" dirty="0" smtClean="0"/>
              <a:t>a. Achieve </a:t>
            </a:r>
            <a:r>
              <a:rPr lang="en-US" altLang="zh-CN" sz="2000" dirty="0"/>
              <a:t>over 80% of the performance with only 20% of the </a:t>
            </a:r>
            <a:r>
              <a:rPr lang="en-US" altLang="zh-CN" sz="2000" dirty="0" smtClean="0"/>
              <a:t>PM</a:t>
            </a:r>
          </a:p>
          <a:p>
            <a:r>
              <a:rPr lang="en-US" altLang="zh-CN" sz="2000" dirty="0" smtClean="0"/>
              <a:t>b. </a:t>
            </a:r>
            <a:r>
              <a:rPr lang="en-US" altLang="zh-CN" sz="2000" dirty="0"/>
              <a:t>PV Outperforms </a:t>
            </a:r>
            <a:r>
              <a:rPr lang="en-US" altLang="zh-CN" sz="2000"/>
              <a:t>than </a:t>
            </a:r>
            <a:r>
              <a:rPr lang="en-US" altLang="zh-CN" sz="2000" smtClean="0"/>
              <a:t>base</a:t>
            </a:r>
            <a:r>
              <a:rPr lang="zh-CN" altLang="en-US" sz="2000" smtClean="0"/>
              <a:t> </a:t>
            </a:r>
            <a:r>
              <a:rPr lang="en-US" altLang="zh-CN" sz="2000" dirty="0" smtClean="0"/>
              <a:t>line</a:t>
            </a:r>
            <a:r>
              <a:rPr lang="zh-CN" altLang="en-US" sz="2000" dirty="0" smtClean="0"/>
              <a:t> </a:t>
            </a:r>
            <a:r>
              <a:rPr lang="en-US" altLang="zh-CN" sz="2000" dirty="0" smtClean="0"/>
              <a:t>in </a:t>
            </a:r>
            <a:r>
              <a:rPr lang="en-US" altLang="zh-CN" sz="2000" dirty="0"/>
              <a:t>PCM</a:t>
            </a:r>
            <a:r>
              <a:rPr lang="en-US" altLang="zh-CN" sz="2000" dirty="0" smtClean="0"/>
              <a:t>.</a:t>
            </a:r>
            <a:endParaRPr lang="en-US" altLang="zh-CN" sz="2000" dirty="0"/>
          </a:p>
        </p:txBody>
      </p:sp>
      <p:sp>
        <p:nvSpPr>
          <p:cNvPr id="19" name="矩形 18"/>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20" name="文本框 19"/>
          <p:cNvSpPr txBox="1"/>
          <p:nvPr/>
        </p:nvSpPr>
        <p:spPr>
          <a:xfrm>
            <a:off x="2057400" y="228600"/>
            <a:ext cx="5969904"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Fileserver over NVDIMM/PCM</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6153856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31</a:t>
            </a:fld>
            <a:endParaRPr lang="en-US"/>
          </a:p>
        </p:txBody>
      </p:sp>
      <p:sp>
        <p:nvSpPr>
          <p:cNvPr id="10" name="Title 9"/>
          <p:cNvSpPr>
            <a:spLocks noGrp="1"/>
          </p:cNvSpPr>
          <p:nvPr>
            <p:ph type="title"/>
          </p:nvPr>
        </p:nvSpPr>
        <p:spPr>
          <a:xfrm>
            <a:off x="0" y="0"/>
            <a:ext cx="9144000" cy="914400"/>
          </a:xfrm>
        </p:spPr>
        <p:txBody>
          <a:bodyPr/>
          <a:lstStyle/>
          <a:p>
            <a:endParaRPr lang="en-US" dirty="0"/>
          </a:p>
        </p:txBody>
      </p:sp>
      <p:grpSp>
        <p:nvGrpSpPr>
          <p:cNvPr id="9" name="Group 8"/>
          <p:cNvGrpSpPr/>
          <p:nvPr/>
        </p:nvGrpSpPr>
        <p:grpSpPr>
          <a:xfrm>
            <a:off x="4724400" y="2133600"/>
            <a:ext cx="4267200" cy="4130675"/>
            <a:chOff x="1600200" y="1447800"/>
            <a:chExt cx="6324600" cy="4853880"/>
          </a:xfrm>
        </p:grpSpPr>
        <p:graphicFrame>
          <p:nvGraphicFramePr>
            <p:cNvPr id="11" name="Chart 10"/>
            <p:cNvGraphicFramePr/>
            <p:nvPr>
              <p:extLst>
                <p:ext uri="{D42A27DB-BD31-4B8C-83A1-F6EECF244321}">
                  <p14:modId xmlns:p14="http://schemas.microsoft.com/office/powerpoint/2010/main" val="1392136038"/>
                </p:ext>
              </p:extLst>
            </p:nvPr>
          </p:nvGraphicFramePr>
          <p:xfrm>
            <a:off x="1600200" y="1447800"/>
            <a:ext cx="6324600" cy="4853880"/>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p:cNvCxnSpPr/>
            <p:nvPr/>
          </p:nvCxnSpPr>
          <p:spPr>
            <a:xfrm>
              <a:off x="6582047" y="2086197"/>
              <a:ext cx="0" cy="3380405"/>
            </a:xfrm>
            <a:prstGeom prst="line">
              <a:avLst/>
            </a:prstGeom>
            <a:ln w="317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023235" y="2086197"/>
              <a:ext cx="3581400" cy="0"/>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152400" y="2133600"/>
            <a:ext cx="4267200" cy="4130675"/>
            <a:chOff x="1600200" y="1447800"/>
            <a:chExt cx="6324600" cy="4853880"/>
          </a:xfrm>
        </p:grpSpPr>
        <p:graphicFrame>
          <p:nvGraphicFramePr>
            <p:cNvPr id="14" name="Chart 13"/>
            <p:cNvGraphicFramePr/>
            <p:nvPr>
              <p:extLst>
                <p:ext uri="{D42A27DB-BD31-4B8C-83A1-F6EECF244321}">
                  <p14:modId xmlns:p14="http://schemas.microsoft.com/office/powerpoint/2010/main" val="981557696"/>
                </p:ext>
              </p:extLst>
            </p:nvPr>
          </p:nvGraphicFramePr>
          <p:xfrm>
            <a:off x="1600200" y="1447800"/>
            <a:ext cx="6324600" cy="4853880"/>
          </p:xfrm>
          <a:graphic>
            <a:graphicData uri="http://schemas.openxmlformats.org/drawingml/2006/chart">
              <c:chart xmlns:c="http://schemas.openxmlformats.org/drawingml/2006/chart" xmlns:r="http://schemas.openxmlformats.org/officeDocument/2006/relationships" r:id="rId4"/>
            </a:graphicData>
          </a:graphic>
        </p:graphicFrame>
        <p:cxnSp>
          <p:nvCxnSpPr>
            <p:cNvPr id="15" name="Straight Connector 14"/>
            <p:cNvCxnSpPr/>
            <p:nvPr/>
          </p:nvCxnSpPr>
          <p:spPr>
            <a:xfrm>
              <a:off x="6582047" y="2086197"/>
              <a:ext cx="0" cy="3380405"/>
            </a:xfrm>
            <a:prstGeom prst="line">
              <a:avLst/>
            </a:prstGeom>
            <a:ln w="31750"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023235" y="2086197"/>
              <a:ext cx="3581400" cy="0"/>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666750" y="1154075"/>
            <a:ext cx="7810500" cy="707886"/>
          </a:xfrm>
          <a:prstGeom prst="rect">
            <a:avLst/>
          </a:prstGeom>
          <a:solidFill>
            <a:schemeClr val="tx2">
              <a:lumMod val="40000"/>
              <a:lumOff val="60000"/>
            </a:schemeClr>
          </a:solidFill>
        </p:spPr>
        <p:txBody>
          <a:bodyPr wrap="square" rtlCol="0">
            <a:spAutoFit/>
          </a:bodyPr>
          <a:lstStyle/>
          <a:p>
            <a:pPr marL="257175" indent="-257175">
              <a:buAutoNum type="alphaLcPeriod"/>
            </a:pPr>
            <a:r>
              <a:rPr lang="en-US" altLang="zh-CN" sz="2000" dirty="0" smtClean="0"/>
              <a:t>Frequent </a:t>
            </a:r>
            <a:r>
              <a:rPr lang="en-US" altLang="zh-CN" sz="2000" dirty="0"/>
              <a:t>flush, introduces many </a:t>
            </a:r>
            <a:r>
              <a:rPr lang="en-US" altLang="zh-CN" sz="2000" dirty="0" err="1"/>
              <a:t>VMExits</a:t>
            </a:r>
            <a:r>
              <a:rPr lang="en-US" altLang="zh-CN" sz="2000" dirty="0"/>
              <a:t>, which impairs the chance to hide the flush latency in the background</a:t>
            </a:r>
            <a:r>
              <a:rPr lang="en-US" altLang="zh-CN" sz="2000" dirty="0" smtClean="0"/>
              <a:t>.</a:t>
            </a:r>
            <a:endParaRPr lang="en-US" altLang="zh-CN" sz="2000" dirty="0"/>
          </a:p>
        </p:txBody>
      </p:sp>
      <p:sp>
        <p:nvSpPr>
          <p:cNvPr id="18" name="矩形 17"/>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19" name="文本框 18"/>
          <p:cNvSpPr txBox="1"/>
          <p:nvPr/>
        </p:nvSpPr>
        <p:spPr>
          <a:xfrm>
            <a:off x="2227407" y="228600"/>
            <a:ext cx="5697393" cy="584775"/>
          </a:xfrm>
          <a:prstGeom prst="rect">
            <a:avLst/>
          </a:prstGeom>
          <a:noFill/>
        </p:spPr>
        <p:txBody>
          <a:bodyPr wrap="none" rtlCol="0">
            <a:spAutoFit/>
          </a:bodyPr>
          <a:lstStyle/>
          <a:p>
            <a:pPr algn="ctr"/>
            <a:r>
              <a:rPr lang="en-US" altLang="zh-CN" sz="3200" dirty="0" err="1">
                <a:solidFill>
                  <a:schemeClr val="bg1"/>
                </a:solidFill>
                <a:latin typeface="Century Gothic" panose="020B0502020202020204" pitchFamily="34" charset="0"/>
              </a:rPr>
              <a:t>Varmail</a:t>
            </a:r>
            <a:r>
              <a:rPr lang="en-US" altLang="zh-CN" sz="3200" dirty="0">
                <a:solidFill>
                  <a:schemeClr val="bg1"/>
                </a:solidFill>
                <a:latin typeface="Century Gothic" panose="020B0502020202020204" pitchFamily="34" charset="0"/>
              </a:rPr>
              <a:t> over NVDIMM/PCM</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5247941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32</a:t>
            </a:fld>
            <a:endParaRPr lang="en-US"/>
          </a:p>
        </p:txBody>
      </p:sp>
      <p:sp>
        <p:nvSpPr>
          <p:cNvPr id="5" name="Title 1"/>
          <p:cNvSpPr>
            <a:spLocks noGrp="1"/>
          </p:cNvSpPr>
          <p:nvPr>
            <p:ph type="title"/>
          </p:nvPr>
        </p:nvSpPr>
        <p:spPr>
          <a:xfrm>
            <a:off x="0" y="0"/>
            <a:ext cx="9144000" cy="914400"/>
          </a:xfrm>
        </p:spPr>
        <p:txBody>
          <a:bodyPr/>
          <a:lstStyle/>
          <a:p>
            <a:endParaRPr lang="en-US" dirty="0"/>
          </a:p>
        </p:txBody>
      </p:sp>
      <p:grpSp>
        <p:nvGrpSpPr>
          <p:cNvPr id="27" name="Group 26"/>
          <p:cNvGrpSpPr/>
          <p:nvPr/>
        </p:nvGrpSpPr>
        <p:grpSpPr>
          <a:xfrm>
            <a:off x="609600" y="1905000"/>
            <a:ext cx="5105400" cy="4170738"/>
            <a:chOff x="304800" y="2077885"/>
            <a:chExt cx="5105400" cy="4170738"/>
          </a:xfrm>
        </p:grpSpPr>
        <p:graphicFrame>
          <p:nvGraphicFramePr>
            <p:cNvPr id="8" name="Chart 7"/>
            <p:cNvGraphicFramePr/>
            <p:nvPr>
              <p:extLst>
                <p:ext uri="{D42A27DB-BD31-4B8C-83A1-F6EECF244321}">
                  <p14:modId xmlns:p14="http://schemas.microsoft.com/office/powerpoint/2010/main" val="1086188489"/>
                </p:ext>
              </p:extLst>
            </p:nvPr>
          </p:nvGraphicFramePr>
          <p:xfrm>
            <a:off x="304800" y="2209577"/>
            <a:ext cx="5105400" cy="4039046"/>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p:cNvCxnSpPr/>
            <p:nvPr/>
          </p:nvCxnSpPr>
          <p:spPr>
            <a:xfrm>
              <a:off x="1981200" y="2895600"/>
              <a:ext cx="0" cy="2667000"/>
            </a:xfrm>
            <a:prstGeom prst="line">
              <a:avLst/>
            </a:prstGeom>
            <a:ln w="15875"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133600" y="2590800"/>
              <a:ext cx="0" cy="2971800"/>
            </a:xfrm>
            <a:prstGeom prst="line">
              <a:avLst/>
            </a:prstGeom>
            <a:ln w="15875"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581400" y="3352800"/>
              <a:ext cx="0" cy="2209800"/>
            </a:xfrm>
            <a:prstGeom prst="line">
              <a:avLst/>
            </a:prstGeom>
            <a:ln w="15875" cmpd="sng">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1487335" y="2101385"/>
              <a:ext cx="530530" cy="794215"/>
              <a:chOff x="1487335" y="2101385"/>
              <a:chExt cx="530530" cy="794215"/>
            </a:xfrm>
          </p:grpSpPr>
          <p:cxnSp>
            <p:nvCxnSpPr>
              <p:cNvPr id="14" name="Straight Arrow Connector 13"/>
              <p:cNvCxnSpPr/>
              <p:nvPr/>
            </p:nvCxnSpPr>
            <p:spPr>
              <a:xfrm>
                <a:off x="1752600" y="2362200"/>
                <a:ext cx="228600" cy="533400"/>
              </a:xfrm>
              <a:prstGeom prst="straightConnector1">
                <a:avLst/>
              </a:prstGeom>
              <a:ln>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487335" y="2101385"/>
                <a:ext cx="530530" cy="307777"/>
              </a:xfrm>
              <a:prstGeom prst="rect">
                <a:avLst/>
              </a:prstGeom>
              <a:noFill/>
            </p:spPr>
            <p:txBody>
              <a:bodyPr wrap="none" rtlCol="0">
                <a:spAutoFit/>
              </a:bodyPr>
              <a:lstStyle/>
              <a:p>
                <a:pPr algn="ctr"/>
                <a:r>
                  <a:rPr lang="en-US" sz="1400" b="1" dirty="0" smtClean="0">
                    <a:solidFill>
                      <a:srgbClr val="00B050"/>
                    </a:solidFill>
                  </a:rPr>
                  <a:t>start</a:t>
                </a:r>
              </a:p>
            </p:txBody>
          </p:sp>
        </p:grpSp>
        <p:grpSp>
          <p:nvGrpSpPr>
            <p:cNvPr id="19" name="Group 18"/>
            <p:cNvGrpSpPr/>
            <p:nvPr/>
          </p:nvGrpSpPr>
          <p:grpSpPr>
            <a:xfrm>
              <a:off x="2132166" y="2077885"/>
              <a:ext cx="667977" cy="551015"/>
              <a:chOff x="1373036" y="2101385"/>
              <a:chExt cx="667977" cy="551015"/>
            </a:xfrm>
          </p:grpSpPr>
          <p:cxnSp>
            <p:nvCxnSpPr>
              <p:cNvPr id="20" name="Straight Arrow Connector 19"/>
              <p:cNvCxnSpPr/>
              <p:nvPr/>
            </p:nvCxnSpPr>
            <p:spPr>
              <a:xfrm flipH="1">
                <a:off x="1373036" y="2415104"/>
                <a:ext cx="342899" cy="237296"/>
              </a:xfrm>
              <a:prstGeom prst="straightConnector1">
                <a:avLst/>
              </a:prstGeom>
              <a:ln>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464188" y="2101385"/>
                <a:ext cx="576825" cy="307777"/>
              </a:xfrm>
              <a:prstGeom prst="rect">
                <a:avLst/>
              </a:prstGeom>
              <a:noFill/>
            </p:spPr>
            <p:txBody>
              <a:bodyPr wrap="none" rtlCol="0">
                <a:spAutoFit/>
              </a:bodyPr>
              <a:lstStyle/>
              <a:p>
                <a:pPr algn="ctr"/>
                <a:r>
                  <a:rPr lang="en-US" sz="1400" b="1" dirty="0" smtClean="0">
                    <a:solidFill>
                      <a:srgbClr val="FF0000"/>
                    </a:solidFill>
                  </a:rPr>
                  <a:t>crash</a:t>
                </a:r>
              </a:p>
            </p:txBody>
          </p:sp>
        </p:grpSp>
        <p:grpSp>
          <p:nvGrpSpPr>
            <p:cNvPr id="24" name="Group 23"/>
            <p:cNvGrpSpPr/>
            <p:nvPr/>
          </p:nvGrpSpPr>
          <p:grpSpPr>
            <a:xfrm>
              <a:off x="3581400" y="2801785"/>
              <a:ext cx="667977" cy="551015"/>
              <a:chOff x="1373036" y="2101385"/>
              <a:chExt cx="667977" cy="551015"/>
            </a:xfrm>
          </p:grpSpPr>
          <p:cxnSp>
            <p:nvCxnSpPr>
              <p:cNvPr id="25" name="Straight Arrow Connector 24"/>
              <p:cNvCxnSpPr/>
              <p:nvPr/>
            </p:nvCxnSpPr>
            <p:spPr>
              <a:xfrm flipH="1">
                <a:off x="1373036" y="2415104"/>
                <a:ext cx="342899" cy="237296"/>
              </a:xfrm>
              <a:prstGeom prst="straightConnector1">
                <a:avLst/>
              </a:prstGeom>
              <a:ln>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464188" y="2101385"/>
                <a:ext cx="576825" cy="307777"/>
              </a:xfrm>
              <a:prstGeom prst="rect">
                <a:avLst/>
              </a:prstGeom>
              <a:noFill/>
            </p:spPr>
            <p:txBody>
              <a:bodyPr wrap="none" rtlCol="0">
                <a:spAutoFit/>
              </a:bodyPr>
              <a:lstStyle/>
              <a:p>
                <a:pPr algn="ctr"/>
                <a:r>
                  <a:rPr lang="en-US" sz="1400" b="1" dirty="0" smtClean="0">
                    <a:solidFill>
                      <a:srgbClr val="FF0000"/>
                    </a:solidFill>
                  </a:rPr>
                  <a:t>crash</a:t>
                </a:r>
              </a:p>
            </p:txBody>
          </p:sp>
        </p:grpSp>
      </p:grpSp>
      <p:sp>
        <p:nvSpPr>
          <p:cNvPr id="22" name="Content Placeholder 2"/>
          <p:cNvSpPr>
            <a:spLocks noGrp="1"/>
          </p:cNvSpPr>
          <p:nvPr>
            <p:ph idx="1"/>
          </p:nvPr>
        </p:nvSpPr>
        <p:spPr>
          <a:xfrm>
            <a:off x="5721017" y="1321036"/>
            <a:ext cx="3276600" cy="2971800"/>
          </a:xfrm>
        </p:spPr>
        <p:txBody>
          <a:bodyPr>
            <a:normAutofit/>
          </a:bodyPr>
          <a:lstStyle/>
          <a:p>
            <a:r>
              <a:rPr lang="en-US" altLang="zh-CN" sz="2400" dirty="0" smtClean="0"/>
              <a:t>Inject Crash</a:t>
            </a:r>
            <a:endParaRPr lang="en-US" altLang="zh-CN" sz="2000" dirty="0"/>
          </a:p>
          <a:p>
            <a:pPr lvl="1"/>
            <a:r>
              <a:rPr lang="en-US" altLang="zh-CN" sz="2000" dirty="0" smtClean="0"/>
              <a:t>Drop EPT entries</a:t>
            </a:r>
          </a:p>
        </p:txBody>
      </p:sp>
      <p:sp>
        <p:nvSpPr>
          <p:cNvPr id="23" name="矩形 22"/>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28" name="文本框 27"/>
          <p:cNvSpPr txBox="1"/>
          <p:nvPr/>
        </p:nvSpPr>
        <p:spPr>
          <a:xfrm>
            <a:off x="2390112" y="228600"/>
            <a:ext cx="5371983" cy="584775"/>
          </a:xfrm>
          <a:prstGeom prst="rect">
            <a:avLst/>
          </a:prstGeom>
          <a:noFill/>
        </p:spPr>
        <p:txBody>
          <a:bodyPr wrap="none" rtlCol="0">
            <a:spAutoFit/>
          </a:bodyPr>
          <a:lstStyle/>
          <a:p>
            <a:pPr algn="ctr"/>
            <a:r>
              <a:rPr lang="en-US" altLang="zh-CN" sz="3200" dirty="0">
                <a:solidFill>
                  <a:schemeClr val="bg1"/>
                </a:solidFill>
                <a:latin typeface="Century Gothic" panose="020B0502020202020204" pitchFamily="34" charset="0"/>
              </a:rPr>
              <a:t>Crash Recovery (Emulate)</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6991794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endParaRPr lang="en-US" dirty="0">
              <a:solidFill>
                <a:srgbClr val="01B150"/>
              </a:solidFill>
            </a:endParaRPr>
          </a:p>
        </p:txBody>
      </p:sp>
      <p:sp>
        <p:nvSpPr>
          <p:cNvPr id="3" name="Content Placeholder 2"/>
          <p:cNvSpPr>
            <a:spLocks noGrp="1"/>
          </p:cNvSpPr>
          <p:nvPr>
            <p:ph idx="1"/>
          </p:nvPr>
        </p:nvSpPr>
        <p:spPr/>
        <p:txBody>
          <a:bodyPr/>
          <a:lstStyle/>
          <a:p>
            <a:r>
              <a:rPr lang="en-US" dirty="0"/>
              <a:t>A study on interfaces and hypervisor to virtualize PM</a:t>
            </a:r>
          </a:p>
          <a:p>
            <a:r>
              <a:rPr lang="en-US" dirty="0"/>
              <a:t>A prototype: VPM</a:t>
            </a:r>
          </a:p>
          <a:p>
            <a:pPr lvl="1"/>
            <a:r>
              <a:rPr lang="en-US" dirty="0"/>
              <a:t>Full-virtualization of PM</a:t>
            </a:r>
          </a:p>
          <a:p>
            <a:pPr lvl="1"/>
            <a:r>
              <a:rPr lang="en-US" dirty="0"/>
              <a:t>Para-virtualization of PM</a:t>
            </a:r>
          </a:p>
          <a:p>
            <a:r>
              <a:rPr lang="en-US" dirty="0"/>
              <a:t>Efficiently manage </a:t>
            </a:r>
            <a:r>
              <a:rPr lang="en-US"/>
              <a:t>and </a:t>
            </a:r>
            <a:r>
              <a:rPr lang="en-US" smtClean="0"/>
              <a:t>multipl</a:t>
            </a:r>
            <a:r>
              <a:rPr lang="en-US" altLang="zh-CN" smtClean="0"/>
              <a:t>ex</a:t>
            </a:r>
            <a:r>
              <a:rPr lang="en-US" smtClean="0"/>
              <a:t> </a:t>
            </a:r>
            <a:r>
              <a:rPr lang="en-US" dirty="0"/>
              <a:t>PM, leading to small performance degradation</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33</a:t>
            </a:fld>
            <a:endParaRPr lang="en-US"/>
          </a:p>
        </p:txBody>
      </p:sp>
      <p:sp>
        <p:nvSpPr>
          <p:cNvPr id="5" name="TextBox 4"/>
          <p:cNvSpPr txBox="1"/>
          <p:nvPr/>
        </p:nvSpPr>
        <p:spPr>
          <a:xfrm>
            <a:off x="2133600" y="5538768"/>
            <a:ext cx="4335674" cy="1077218"/>
          </a:xfrm>
          <a:prstGeom prst="rect">
            <a:avLst/>
          </a:prstGeom>
          <a:noFill/>
        </p:spPr>
        <p:txBody>
          <a:bodyPr wrap="none" rtlCol="0">
            <a:spAutoFit/>
          </a:bodyPr>
          <a:lstStyle/>
          <a:p>
            <a:pPr algn="ctr"/>
            <a:r>
              <a:rPr lang="en-US" altLang="zh-CN" sz="3600" b="1" dirty="0" smtClean="0">
                <a:solidFill>
                  <a:srgbClr val="01B150"/>
                </a:solidFill>
              </a:rPr>
              <a:t>Thanks</a:t>
            </a:r>
            <a:endParaRPr lang="zh-CN" altLang="en-US" sz="2800" b="1" dirty="0" smtClean="0">
              <a:solidFill>
                <a:srgbClr val="01B150"/>
              </a:solidFill>
            </a:endParaRPr>
          </a:p>
          <a:p>
            <a:pPr algn="ctr"/>
            <a:r>
              <a:rPr lang="en-US" sz="2800" dirty="0">
                <a:solidFill>
                  <a:srgbClr val="01B150"/>
                </a:solidFill>
              </a:rPr>
              <a:t>http://</a:t>
            </a:r>
            <a:r>
              <a:rPr lang="en-US" sz="2800" dirty="0" err="1">
                <a:solidFill>
                  <a:srgbClr val="01B150"/>
                </a:solidFill>
              </a:rPr>
              <a:t>ipads.se.sjtu.edu.cn</a:t>
            </a:r>
            <a:r>
              <a:rPr lang="en-US" sz="2800" dirty="0">
                <a:solidFill>
                  <a:srgbClr val="01B150"/>
                </a:solidFill>
              </a:rPr>
              <a:t>/</a:t>
            </a:r>
            <a:endParaRPr lang="en-US" sz="2800" dirty="0" smtClean="0">
              <a:solidFill>
                <a:srgbClr val="01B150"/>
              </a:solidFill>
            </a:endParaRPr>
          </a:p>
        </p:txBody>
      </p:sp>
      <p:sp>
        <p:nvSpPr>
          <p:cNvPr id="7" name="矩形 6"/>
          <p:cNvSpPr/>
          <p:nvPr/>
        </p:nvSpPr>
        <p:spPr>
          <a:xfrm>
            <a:off x="0" y="152400"/>
            <a:ext cx="7924800" cy="785936"/>
          </a:xfrm>
          <a:prstGeom prst="rect">
            <a:avLst/>
          </a:prstGeom>
          <a:solidFill>
            <a:srgbClr val="FF80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dirty="0">
              <a:solidFill>
                <a:schemeClr val="tx1">
                  <a:lumMod val="85000"/>
                  <a:lumOff val="15000"/>
                </a:schemeClr>
              </a:solidFill>
            </a:endParaRPr>
          </a:p>
        </p:txBody>
      </p:sp>
      <p:sp>
        <p:nvSpPr>
          <p:cNvPr id="8" name="文本框 7"/>
          <p:cNvSpPr txBox="1"/>
          <p:nvPr/>
        </p:nvSpPr>
        <p:spPr>
          <a:xfrm>
            <a:off x="5529593" y="236433"/>
            <a:ext cx="2395207" cy="584775"/>
          </a:xfrm>
          <a:prstGeom prst="rect">
            <a:avLst/>
          </a:prstGeom>
          <a:noFill/>
        </p:spPr>
        <p:txBody>
          <a:bodyPr wrap="none" rtlCol="0">
            <a:spAutoFit/>
          </a:bodyPr>
          <a:lstStyle/>
          <a:p>
            <a:pPr algn="ctr"/>
            <a:r>
              <a:rPr lang="en-US" altLang="zh-CN" sz="3200" dirty="0" smtClean="0">
                <a:solidFill>
                  <a:schemeClr val="bg1"/>
                </a:solidFill>
                <a:latin typeface="Century Gothic" panose="020B0502020202020204" pitchFamily="34" charset="0"/>
              </a:rPr>
              <a:t>Conclusion</a:t>
            </a:r>
            <a:endParaRPr lang="zh-CN" altLang="en-US"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155001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Tracking of PM</a:t>
            </a:r>
            <a:endParaRPr lang="zh-CN" altLang="en-US" dirty="0"/>
          </a:p>
        </p:txBody>
      </p:sp>
      <p:sp>
        <p:nvSpPr>
          <p:cNvPr id="3" name="内容占位符 2"/>
          <p:cNvSpPr>
            <a:spLocks noGrp="1"/>
          </p:cNvSpPr>
          <p:nvPr>
            <p:ph idx="1"/>
          </p:nvPr>
        </p:nvSpPr>
        <p:spPr/>
        <p:txBody>
          <a:bodyPr>
            <a:normAutofit fontScale="85000" lnSpcReduction="10000"/>
          </a:bodyPr>
          <a:lstStyle/>
          <a:p>
            <a:pPr marL="342900" lvl="2" indent="-342900"/>
            <a:r>
              <a:rPr lang="en-US" altLang="zh-CN" sz="3200" dirty="0" smtClean="0"/>
              <a:t>Hardware</a:t>
            </a:r>
            <a:r>
              <a:rPr lang="zh-CN" altLang="en-US" sz="3200" dirty="0" smtClean="0"/>
              <a:t> </a:t>
            </a:r>
            <a:r>
              <a:rPr lang="en-US" altLang="zh-CN" sz="3200" dirty="0"/>
              <a:t>virtualization of PM</a:t>
            </a:r>
          </a:p>
          <a:p>
            <a:pPr lvl="1"/>
            <a:r>
              <a:rPr lang="en-US" altLang="zh-CN" sz="3200" dirty="0"/>
              <a:t>Leverages the Access/Dirty Bit on EPT entries, tracks PM pages every </a:t>
            </a:r>
            <a:r>
              <a:rPr lang="en-US" altLang="zh-CN" sz="3200" dirty="0" smtClean="0"/>
              <a:t>5</a:t>
            </a:r>
            <a:r>
              <a:rPr lang="en-US" altLang="zh-CN" sz="3200" dirty="0"/>
              <a:t>m</a:t>
            </a:r>
            <a:r>
              <a:rPr lang="en-US" altLang="zh-CN" sz="3200" dirty="0" smtClean="0"/>
              <a:t>s </a:t>
            </a:r>
            <a:r>
              <a:rPr lang="en-US" altLang="zh-CN" sz="3200" dirty="0"/>
              <a:t>in VM-Exit event</a:t>
            </a:r>
          </a:p>
          <a:p>
            <a:pPr lvl="1"/>
            <a:r>
              <a:rPr lang="en-US" altLang="zh-CN" sz="3200" dirty="0"/>
              <a:t>Checking ALL PM pages will hurt performance</a:t>
            </a:r>
          </a:p>
          <a:p>
            <a:pPr lvl="2"/>
            <a:r>
              <a:rPr lang="en-US" altLang="zh-CN" sz="3200" dirty="0"/>
              <a:t>Two-level scanning, pages will be exchanged between 2 level</a:t>
            </a:r>
          </a:p>
          <a:p>
            <a:pPr lvl="2"/>
            <a:r>
              <a:rPr lang="en-US" altLang="zh-CN" sz="3200" dirty="0"/>
              <a:t>Hot pages for each round</a:t>
            </a:r>
          </a:p>
          <a:p>
            <a:pPr lvl="2"/>
            <a:r>
              <a:rPr lang="en-US" altLang="zh-CN" sz="3200" dirty="0"/>
              <a:t>Cold pages will be scanned in a clock manner</a:t>
            </a:r>
          </a:p>
          <a:p>
            <a:endParaRPr lang="en-US" altLang="zh-CN" sz="3200" dirty="0" smtClean="0"/>
          </a:p>
          <a:p>
            <a:r>
              <a:rPr lang="en-US" altLang="zh-CN" sz="3200" dirty="0" smtClean="0"/>
              <a:t>Para-virtualization </a:t>
            </a:r>
            <a:r>
              <a:rPr lang="en-US" altLang="zh-CN" sz="3200" dirty="0"/>
              <a:t>of PM</a:t>
            </a:r>
          </a:p>
          <a:p>
            <a:pPr lvl="1"/>
            <a:r>
              <a:rPr lang="en-US" altLang="zh-CN" sz="3200" dirty="0"/>
              <a:t>Obtained directly when processing </a:t>
            </a:r>
            <a:r>
              <a:rPr lang="en-US" altLang="zh-CN" sz="3200" dirty="0" err="1"/>
              <a:t>vpm_persist</a:t>
            </a:r>
            <a:r>
              <a:rPr lang="en-US" altLang="zh-CN" sz="3200" dirty="0"/>
              <a:t> APIs.</a:t>
            </a:r>
          </a:p>
          <a:p>
            <a:pPr lvl="1"/>
            <a:endParaRPr lang="zh-CN" altLang="en-US" dirty="0"/>
          </a:p>
        </p:txBody>
      </p:sp>
    </p:spTree>
    <p:extLst>
      <p:ext uri="{BB962C8B-B14F-4D97-AF65-F5344CB8AC3E}">
        <p14:creationId xmlns:p14="http://schemas.microsoft.com/office/powerpoint/2010/main" val="34206300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Managing of PM</a:t>
            </a:r>
            <a:endParaRPr lang="en-US" dirty="0"/>
          </a:p>
        </p:txBody>
      </p:sp>
      <p:sp>
        <p:nvSpPr>
          <p:cNvPr id="3" name="Content Placeholder 2"/>
          <p:cNvSpPr>
            <a:spLocks noGrp="1"/>
          </p:cNvSpPr>
          <p:nvPr>
            <p:ph idx="1"/>
          </p:nvPr>
        </p:nvSpPr>
        <p:spPr/>
        <p:txBody>
          <a:bodyPr>
            <a:normAutofit fontScale="85000" lnSpcReduction="20000"/>
          </a:bodyPr>
          <a:lstStyle/>
          <a:p>
            <a:r>
              <a:rPr lang="en-US" dirty="0"/>
              <a:t>Hardware virtualization of PM</a:t>
            </a:r>
          </a:p>
          <a:p>
            <a:pPr lvl="1"/>
            <a:r>
              <a:rPr lang="en-US" dirty="0"/>
              <a:t>Handling PM access EPT-violation</a:t>
            </a:r>
          </a:p>
          <a:p>
            <a:pPr lvl="2"/>
            <a:r>
              <a:rPr lang="en-US" dirty="0"/>
              <a:t>Allocate native PM</a:t>
            </a:r>
          </a:p>
          <a:p>
            <a:pPr lvl="2"/>
            <a:r>
              <a:rPr lang="en-US" dirty="0"/>
              <a:t>In the worst situation, it revokes an already allocated PM </a:t>
            </a:r>
            <a:r>
              <a:rPr lang="en-US" dirty="0" smtClean="0"/>
              <a:t>page</a:t>
            </a:r>
            <a:endParaRPr lang="en-US" dirty="0"/>
          </a:p>
          <a:p>
            <a:pPr lvl="1"/>
            <a:r>
              <a:rPr lang="en-US" dirty="0"/>
              <a:t>Guest PM Page remapping</a:t>
            </a:r>
          </a:p>
          <a:p>
            <a:pPr lvl="2"/>
            <a:r>
              <a:rPr lang="en-US" dirty="0"/>
              <a:t>Remaps the guest PM page to a DRAM page if the updating frequency is not high enough.</a:t>
            </a:r>
          </a:p>
          <a:p>
            <a:pPr lvl="2"/>
            <a:r>
              <a:rPr lang="en-US" dirty="0"/>
              <a:t>Happens at the same frequency as the PM access tracking.</a:t>
            </a:r>
          </a:p>
          <a:p>
            <a:r>
              <a:rPr lang="en-US" dirty="0"/>
              <a:t>Para-virtualization of PM</a:t>
            </a:r>
          </a:p>
          <a:p>
            <a:pPr lvl="1"/>
            <a:r>
              <a:rPr lang="en-US" dirty="0"/>
              <a:t>Handling PM access EPT-violation</a:t>
            </a:r>
          </a:p>
          <a:p>
            <a:pPr lvl="2"/>
            <a:r>
              <a:rPr lang="en-US" dirty="0"/>
              <a:t>Try to allocate native PM, but it is not compulsory</a:t>
            </a:r>
          </a:p>
          <a:p>
            <a:pPr lvl="1"/>
            <a:r>
              <a:rPr lang="en-US" dirty="0"/>
              <a:t>Persist Thread in Hypervisor</a:t>
            </a:r>
          </a:p>
          <a:p>
            <a:pPr lvl="2"/>
            <a:r>
              <a:rPr lang="en-US" dirty="0"/>
              <a:t>Share memory with each guest VM: protect/unprotect, persist request</a:t>
            </a:r>
          </a:p>
          <a:p>
            <a:pPr lvl="2"/>
            <a:r>
              <a:rPr lang="en-US" dirty="0"/>
              <a:t>When </a:t>
            </a:r>
            <a:r>
              <a:rPr lang="en-US" dirty="0" err="1"/>
              <a:t>vpm_pcommit</a:t>
            </a:r>
            <a:r>
              <a:rPr lang="en-US" dirty="0"/>
              <a:t> comes, persist thread flushes whole queue</a:t>
            </a:r>
          </a:p>
          <a:p>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35</a:t>
            </a:fld>
            <a:endParaRPr lang="en-US"/>
          </a:p>
        </p:txBody>
      </p:sp>
    </p:spTree>
    <p:extLst>
      <p:ext uri="{BB962C8B-B14F-4D97-AF65-F5344CB8AC3E}">
        <p14:creationId xmlns:p14="http://schemas.microsoft.com/office/powerpoint/2010/main" val="38365190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Challenge</a:t>
            </a:r>
            <a:r>
              <a:rPr lang="zh-CN" altLang="en-US" dirty="0"/>
              <a:t> </a:t>
            </a:r>
            <a:r>
              <a:rPr lang="en-US" altLang="zh-CN" dirty="0"/>
              <a:t>of</a:t>
            </a:r>
            <a:r>
              <a:rPr lang="zh-CN" altLang="en-US" dirty="0"/>
              <a:t> </a:t>
            </a:r>
            <a:r>
              <a:rPr lang="en-US" altLang="zh-CN" dirty="0"/>
              <a:t>PM</a:t>
            </a:r>
            <a:r>
              <a:rPr lang="zh-CN" altLang="en-US" dirty="0"/>
              <a:t> </a:t>
            </a:r>
            <a:r>
              <a:rPr lang="en-US" altLang="zh-CN" dirty="0"/>
              <a:t>Virtualization</a:t>
            </a:r>
            <a:endParaRPr lang="en-US" dirty="0"/>
          </a:p>
        </p:txBody>
      </p:sp>
      <p:sp>
        <p:nvSpPr>
          <p:cNvPr id="3" name="Content Placeholder 2"/>
          <p:cNvSpPr>
            <a:spLocks noGrp="1"/>
          </p:cNvSpPr>
          <p:nvPr>
            <p:ph idx="1"/>
          </p:nvPr>
        </p:nvSpPr>
        <p:spPr/>
        <p:txBody>
          <a:bodyPr/>
          <a:lstStyle/>
          <a:p>
            <a:r>
              <a:rPr lang="en-US" altLang="zh-CN" dirty="0" smtClean="0"/>
              <a:t>A</a:t>
            </a:r>
            <a:r>
              <a:rPr lang="en-US" dirty="0" smtClean="0"/>
              <a:t>bstraction of PM</a:t>
            </a:r>
          </a:p>
          <a:p>
            <a:pPr lvl="1"/>
            <a:r>
              <a:rPr lang="en-US" altLang="zh-CN" dirty="0" smtClean="0"/>
              <a:t>Block device and memory</a:t>
            </a:r>
          </a:p>
          <a:p>
            <a:pPr lvl="1"/>
            <a:r>
              <a:rPr lang="en-US" altLang="zh-CN" dirty="0" smtClean="0"/>
              <a:t>PV</a:t>
            </a:r>
            <a:endParaRPr lang="zh-CN" altLang="en-US" dirty="0" smtClean="0"/>
          </a:p>
          <a:p>
            <a:r>
              <a:rPr lang="en-US" dirty="0" smtClean="0"/>
              <a:t>Consolidate </a:t>
            </a:r>
            <a:r>
              <a:rPr lang="en-US" dirty="0"/>
              <a:t>PM to maximize cost-efficiency, </a:t>
            </a:r>
            <a:r>
              <a:rPr lang="en-US" dirty="0" smtClean="0"/>
              <a:t>performance</a:t>
            </a:r>
          </a:p>
          <a:p>
            <a:pPr lvl="1"/>
            <a:r>
              <a:rPr lang="en-US" altLang="zh-CN" dirty="0" smtClean="0"/>
              <a:t>Put read-most data in DRAM</a:t>
            </a:r>
          </a:p>
          <a:p>
            <a:pPr lvl="1"/>
            <a:r>
              <a:rPr lang="en-US" altLang="zh-CN" dirty="0" smtClean="0"/>
              <a:t>TDP</a:t>
            </a:r>
            <a:endParaRPr lang="zh-CN" altLang="en-US" dirty="0" smtClean="0"/>
          </a:p>
          <a:p>
            <a:r>
              <a:rPr lang="en-US" altLang="zh-CN" dirty="0" smtClean="0"/>
              <a:t>C</a:t>
            </a:r>
            <a:r>
              <a:rPr lang="en-US" dirty="0" smtClean="0"/>
              <a:t>rash recovery in hybrid memory architecture</a:t>
            </a:r>
          </a:p>
          <a:p>
            <a:pPr lvl="1"/>
            <a:r>
              <a:rPr lang="en-US" dirty="0" smtClean="0"/>
              <a:t>Reserve key data structures in PM</a:t>
            </a:r>
          </a:p>
          <a:p>
            <a:pPr lvl="1"/>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36</a:t>
            </a:fld>
            <a:endParaRPr lang="en-US"/>
          </a:p>
        </p:txBody>
      </p:sp>
    </p:spTree>
    <p:extLst>
      <p:ext uri="{BB962C8B-B14F-4D97-AF65-F5344CB8AC3E}">
        <p14:creationId xmlns:p14="http://schemas.microsoft.com/office/powerpoint/2010/main" val="5062002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Crash Recovery</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467AEA72-A156-47E1-8CF5-744DC386C618}" type="slidenum">
              <a:rPr lang="en-US" smtClean="0"/>
              <a:t>37</a:t>
            </a:fld>
            <a:endParaRPr lang="en-US"/>
          </a:p>
        </p:txBody>
      </p:sp>
    </p:spTree>
    <p:extLst>
      <p:ext uri="{BB962C8B-B14F-4D97-AF65-F5344CB8AC3E}">
        <p14:creationId xmlns:p14="http://schemas.microsoft.com/office/powerpoint/2010/main" val="14756814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Using PM</a:t>
            </a:r>
            <a:endParaRPr lang="en-US" dirty="0"/>
          </a:p>
        </p:txBody>
      </p:sp>
      <p:sp>
        <p:nvSpPr>
          <p:cNvPr id="4" name="Slide Number Placeholder 3"/>
          <p:cNvSpPr>
            <a:spLocks noGrp="1"/>
          </p:cNvSpPr>
          <p:nvPr>
            <p:ph type="sldNum" sz="quarter" idx="12"/>
          </p:nvPr>
        </p:nvSpPr>
        <p:spPr/>
        <p:txBody>
          <a:bodyPr/>
          <a:lstStyle/>
          <a:p>
            <a:fld id="{467AEA72-A156-47E1-8CF5-744DC386C618}" type="slidenum">
              <a:rPr lang="en-US" smtClean="0"/>
              <a:t>38</a:t>
            </a:fld>
            <a:endParaRPr lang="en-US"/>
          </a:p>
        </p:txBody>
      </p:sp>
      <p:grpSp>
        <p:nvGrpSpPr>
          <p:cNvPr id="23" name="组合 9"/>
          <p:cNvGrpSpPr/>
          <p:nvPr/>
        </p:nvGrpSpPr>
        <p:grpSpPr>
          <a:xfrm>
            <a:off x="5791" y="4437828"/>
            <a:ext cx="2177142" cy="2177142"/>
            <a:chOff x="2069736" y="3039293"/>
            <a:chExt cx="2177142" cy="2177142"/>
          </a:xfrm>
        </p:grpSpPr>
        <p:pic>
          <p:nvPicPr>
            <p:cNvPr id="2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736" y="3039293"/>
              <a:ext cx="2177142" cy="2177142"/>
            </a:xfrm>
            <a:prstGeom prst="rect">
              <a:avLst/>
            </a:prstGeom>
          </p:spPr>
        </p:pic>
        <p:sp>
          <p:nvSpPr>
            <p:cNvPr id="25" name="文本框 7"/>
            <p:cNvSpPr txBox="1"/>
            <p:nvPr/>
          </p:nvSpPr>
          <p:spPr>
            <a:xfrm>
              <a:off x="2354240" y="4823881"/>
              <a:ext cx="1608133" cy="369332"/>
            </a:xfrm>
            <a:prstGeom prst="rect">
              <a:avLst/>
            </a:prstGeom>
            <a:noFill/>
          </p:spPr>
          <p:txBody>
            <a:bodyPr wrap="none" rtlCol="0">
              <a:spAutoFit/>
            </a:bodyPr>
            <a:lstStyle/>
            <a:p>
              <a:r>
                <a:rPr lang="en-US" altLang="zh-CN" b="1" dirty="0" smtClean="0">
                  <a:latin typeface="Helvetica" panose="020B0500000000000000" pitchFamily="34" charset="0"/>
                </a:rPr>
                <a:t>Data Centers</a:t>
              </a:r>
              <a:endParaRPr lang="zh-CN" altLang="en-US" b="1" dirty="0">
                <a:latin typeface="Helvetica" panose="020B0500000000000000" pitchFamily="34" charset="0"/>
              </a:endParaRPr>
            </a:p>
          </p:txBody>
        </p:sp>
      </p:grpSp>
      <p:grpSp>
        <p:nvGrpSpPr>
          <p:cNvPr id="26" name="组合 10"/>
          <p:cNvGrpSpPr/>
          <p:nvPr/>
        </p:nvGrpSpPr>
        <p:grpSpPr>
          <a:xfrm>
            <a:off x="2182932" y="4508396"/>
            <a:ext cx="1797514" cy="1965818"/>
            <a:chOff x="3844105" y="3946194"/>
            <a:chExt cx="2750457" cy="2750457"/>
          </a:xfrm>
        </p:grpSpPr>
        <p:pic>
          <p:nvPicPr>
            <p:cNvPr id="27"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4105" y="3946194"/>
              <a:ext cx="2750457" cy="2750457"/>
            </a:xfrm>
            <a:prstGeom prst="rect">
              <a:avLst/>
            </a:prstGeom>
          </p:spPr>
        </p:pic>
        <p:sp>
          <p:nvSpPr>
            <p:cNvPr id="28" name="文本框 8"/>
            <p:cNvSpPr txBox="1"/>
            <p:nvPr/>
          </p:nvSpPr>
          <p:spPr>
            <a:xfrm>
              <a:off x="4224724" y="5913540"/>
              <a:ext cx="1967205" cy="369332"/>
            </a:xfrm>
            <a:prstGeom prst="rect">
              <a:avLst/>
            </a:prstGeom>
            <a:noFill/>
          </p:spPr>
          <p:txBody>
            <a:bodyPr wrap="none" rtlCol="0">
              <a:spAutoFit/>
            </a:bodyPr>
            <a:lstStyle/>
            <a:p>
              <a:r>
                <a:rPr lang="en-US" altLang="zh-CN" b="1" dirty="0" smtClean="0">
                  <a:latin typeface="Helvetica" panose="020B0500000000000000" pitchFamily="34" charset="0"/>
                </a:rPr>
                <a:t>Cloud Providers</a:t>
              </a:r>
              <a:endParaRPr lang="zh-CN" altLang="en-US" b="1" dirty="0">
                <a:latin typeface="Helvetica" panose="020B0500000000000000" pitchFamily="34" charset="0"/>
              </a:endParaRPr>
            </a:p>
          </p:txBody>
        </p:sp>
      </p:grpSp>
      <p:cxnSp>
        <p:nvCxnSpPr>
          <p:cNvPr id="29" name="直接连接符 16"/>
          <p:cNvCxnSpPr/>
          <p:nvPr/>
        </p:nvCxnSpPr>
        <p:spPr>
          <a:xfrm flipH="1">
            <a:off x="172225" y="3156702"/>
            <a:ext cx="4094975" cy="0"/>
          </a:xfrm>
          <a:prstGeom prst="line">
            <a:avLst/>
          </a:prstGeom>
          <a:ln w="38100">
            <a:prstDash val="sysDash"/>
          </a:ln>
        </p:spPr>
        <p:style>
          <a:lnRef idx="3">
            <a:schemeClr val="dk1"/>
          </a:lnRef>
          <a:fillRef idx="0">
            <a:schemeClr val="dk1"/>
          </a:fillRef>
          <a:effectRef idx="2">
            <a:schemeClr val="dk1"/>
          </a:effectRef>
          <a:fontRef idx="minor">
            <a:schemeClr val="tx1"/>
          </a:fontRef>
        </p:style>
      </p:cxnSp>
      <p:cxnSp>
        <p:nvCxnSpPr>
          <p:cNvPr id="30" name="直接连接符 17"/>
          <p:cNvCxnSpPr/>
          <p:nvPr/>
        </p:nvCxnSpPr>
        <p:spPr>
          <a:xfrm>
            <a:off x="4343400" y="3133126"/>
            <a:ext cx="0" cy="3359749"/>
          </a:xfrm>
          <a:prstGeom prst="line">
            <a:avLst/>
          </a:prstGeom>
          <a:ln w="38100">
            <a:prstDash val="sysDash"/>
          </a:ln>
        </p:spPr>
        <p:style>
          <a:lnRef idx="3">
            <a:schemeClr val="dk1"/>
          </a:lnRef>
          <a:fillRef idx="0">
            <a:schemeClr val="dk1"/>
          </a:fillRef>
          <a:effectRef idx="2">
            <a:schemeClr val="dk1"/>
          </a:effectRef>
          <a:fontRef idx="minor">
            <a:schemeClr val="tx1"/>
          </a:fontRef>
        </p:style>
      </p:cxnSp>
      <p:sp>
        <p:nvSpPr>
          <p:cNvPr id="31" name="文本框 20"/>
          <p:cNvSpPr txBox="1"/>
          <p:nvPr/>
        </p:nvSpPr>
        <p:spPr>
          <a:xfrm>
            <a:off x="415928" y="3557220"/>
            <a:ext cx="3071675" cy="461665"/>
          </a:xfrm>
          <a:prstGeom prst="rect">
            <a:avLst/>
          </a:prstGeom>
          <a:noFill/>
        </p:spPr>
        <p:txBody>
          <a:bodyPr wrap="none" rtlCol="0">
            <a:spAutoFit/>
          </a:bodyPr>
          <a:lstStyle/>
          <a:p>
            <a:r>
              <a:rPr lang="en-US" altLang="zh-CN" sz="2400" dirty="0" smtClean="0">
                <a:solidFill>
                  <a:schemeClr val="bg1">
                    <a:lumMod val="50000"/>
                  </a:schemeClr>
                </a:solidFill>
                <a:latin typeface="Century Gothic" panose="020B0502020202020204" pitchFamily="34" charset="0"/>
              </a:rPr>
              <a:t>Industry ‘s Reaction</a:t>
            </a:r>
            <a:endParaRPr lang="zh-CN" altLang="en-US" sz="2400" dirty="0">
              <a:solidFill>
                <a:schemeClr val="bg1">
                  <a:lumMod val="50000"/>
                </a:schemeClr>
              </a:solidFill>
              <a:latin typeface="Century Gothic" panose="020B0502020202020204" pitchFamily="34" charset="0"/>
            </a:endParaRPr>
          </a:p>
        </p:txBody>
      </p:sp>
      <p:grpSp>
        <p:nvGrpSpPr>
          <p:cNvPr id="7" name="Group 6"/>
          <p:cNvGrpSpPr/>
          <p:nvPr/>
        </p:nvGrpSpPr>
        <p:grpSpPr>
          <a:xfrm>
            <a:off x="4517179" y="1894143"/>
            <a:ext cx="4134911" cy="1424412"/>
            <a:chOff x="4475689" y="1822491"/>
            <a:chExt cx="4400359" cy="1570466"/>
          </a:xfrm>
        </p:grpSpPr>
        <p:sp>
          <p:nvSpPr>
            <p:cNvPr id="21" name="圆角矩形 25"/>
            <p:cNvSpPr/>
            <p:nvPr/>
          </p:nvSpPr>
          <p:spPr>
            <a:xfrm>
              <a:off x="4475689" y="1822491"/>
              <a:ext cx="4400359" cy="1570466"/>
            </a:xfrm>
            <a:prstGeom prst="roundRect">
              <a:avLst/>
            </a:prstGeom>
            <a:solidFill>
              <a:schemeClr val="bg1">
                <a:lumMod val="95000"/>
              </a:schemeClr>
            </a:soli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26"/>
            <p:cNvGrpSpPr/>
            <p:nvPr/>
          </p:nvGrpSpPr>
          <p:grpSpPr>
            <a:xfrm>
              <a:off x="4809367" y="2346070"/>
              <a:ext cx="1861264" cy="838697"/>
              <a:chOff x="6325392" y="1960203"/>
              <a:chExt cx="1861264" cy="838697"/>
            </a:xfrm>
          </p:grpSpPr>
          <p:pic>
            <p:nvPicPr>
              <p:cNvPr id="33"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5392" y="1960203"/>
                <a:ext cx="838697" cy="838697"/>
              </a:xfrm>
              <a:prstGeom prst="rect">
                <a:avLst/>
              </a:prstGeom>
            </p:spPr>
          </p:pic>
          <p:sp>
            <p:nvSpPr>
              <p:cNvPr id="34" name="文本框 22"/>
              <p:cNvSpPr txBox="1"/>
              <p:nvPr/>
            </p:nvSpPr>
            <p:spPr>
              <a:xfrm>
                <a:off x="7206901" y="2040060"/>
                <a:ext cx="979755" cy="646331"/>
              </a:xfrm>
              <a:prstGeom prst="rect">
                <a:avLst/>
              </a:prstGeom>
              <a:noFill/>
            </p:spPr>
            <p:txBody>
              <a:bodyPr wrap="none" rtlCol="0">
                <a:spAutoFit/>
              </a:bodyPr>
              <a:lstStyle/>
              <a:p>
                <a:r>
                  <a:rPr lang="en-US" altLang="zh-CN" b="1" dirty="0" smtClean="0">
                    <a:latin typeface="Helvetica" panose="020B0500000000000000" pitchFamily="34" charset="0"/>
                  </a:rPr>
                  <a:t>Low </a:t>
                </a:r>
              </a:p>
              <a:p>
                <a:r>
                  <a:rPr lang="en-US" altLang="zh-CN" b="1" dirty="0" smtClean="0">
                    <a:latin typeface="Helvetica" panose="020B0500000000000000" pitchFamily="34" charset="0"/>
                  </a:rPr>
                  <a:t>latency</a:t>
                </a:r>
                <a:endParaRPr lang="zh-CN" altLang="en-US" b="1" dirty="0">
                  <a:latin typeface="Helvetica" panose="020B0500000000000000" pitchFamily="34" charset="0"/>
                </a:endParaRPr>
              </a:p>
            </p:txBody>
          </p:sp>
        </p:grpSp>
        <p:sp>
          <p:nvSpPr>
            <p:cNvPr id="35" name="文本框 27"/>
            <p:cNvSpPr txBox="1"/>
            <p:nvPr/>
          </p:nvSpPr>
          <p:spPr>
            <a:xfrm>
              <a:off x="4735794" y="1850910"/>
              <a:ext cx="1449436" cy="461665"/>
            </a:xfrm>
            <a:prstGeom prst="rect">
              <a:avLst/>
            </a:prstGeom>
            <a:noFill/>
          </p:spPr>
          <p:txBody>
            <a:bodyPr wrap="none" rtlCol="0">
              <a:spAutoFit/>
            </a:bodyPr>
            <a:lstStyle/>
            <a:p>
              <a:r>
                <a:rPr lang="en-US" altLang="zh-CN" sz="2400" dirty="0" smtClean="0">
                  <a:solidFill>
                    <a:schemeClr val="bg1">
                      <a:lumMod val="50000"/>
                    </a:schemeClr>
                  </a:solidFill>
                  <a:latin typeface="Century Gothic" panose="020B0502020202020204" pitchFamily="34" charset="0"/>
                </a:rPr>
                <a:t>Features</a:t>
              </a:r>
              <a:endParaRPr lang="zh-CN" altLang="en-US" sz="2400" dirty="0">
                <a:solidFill>
                  <a:schemeClr val="bg1">
                    <a:lumMod val="50000"/>
                  </a:schemeClr>
                </a:solidFill>
                <a:latin typeface="Century Gothic" panose="020B0502020202020204" pitchFamily="34" charset="0"/>
              </a:endParaRPr>
            </a:p>
          </p:txBody>
        </p:sp>
        <p:pic>
          <p:nvPicPr>
            <p:cNvPr id="36"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79245" y="2349944"/>
              <a:ext cx="805441" cy="805441"/>
            </a:xfrm>
            <a:prstGeom prst="rect">
              <a:avLst/>
            </a:prstGeom>
          </p:spPr>
        </p:pic>
        <p:sp>
          <p:nvSpPr>
            <p:cNvPr id="37" name="文本框 29"/>
            <p:cNvSpPr txBox="1"/>
            <p:nvPr/>
          </p:nvSpPr>
          <p:spPr>
            <a:xfrm>
              <a:off x="7693300" y="2485478"/>
              <a:ext cx="988347" cy="646331"/>
            </a:xfrm>
            <a:prstGeom prst="rect">
              <a:avLst/>
            </a:prstGeom>
            <a:noFill/>
          </p:spPr>
          <p:txBody>
            <a:bodyPr wrap="none" rtlCol="0">
              <a:spAutoFit/>
            </a:bodyPr>
            <a:lstStyle/>
            <a:p>
              <a:r>
                <a:rPr lang="en-US" altLang="zh-CN" b="1" dirty="0" smtClean="0">
                  <a:latin typeface="Helvetica" panose="020B0500000000000000" pitchFamily="34" charset="0"/>
                </a:rPr>
                <a:t>Non-</a:t>
              </a:r>
            </a:p>
            <a:p>
              <a:r>
                <a:rPr lang="en-US" altLang="zh-CN" b="1" dirty="0" smtClean="0">
                  <a:latin typeface="Helvetica" panose="020B0500000000000000" pitchFamily="34" charset="0"/>
                </a:rPr>
                <a:t>Volatile</a:t>
              </a:r>
              <a:endParaRPr lang="zh-CN" altLang="en-US" b="1" dirty="0">
                <a:latin typeface="Helvetica" panose="020B0500000000000000" pitchFamily="34" charset="0"/>
              </a:endParaRPr>
            </a:p>
          </p:txBody>
        </p:sp>
      </p:grpSp>
      <p:pic>
        <p:nvPicPr>
          <p:cNvPr id="38"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98428" y="1593921"/>
            <a:ext cx="2460109" cy="2460109"/>
          </a:xfrm>
          <a:prstGeom prst="rect">
            <a:avLst/>
          </a:prstGeom>
        </p:spPr>
      </p:pic>
      <p:sp>
        <p:nvSpPr>
          <p:cNvPr id="42" name="标题 1"/>
          <p:cNvSpPr txBox="1">
            <a:spLocks/>
          </p:cNvSpPr>
          <p:nvPr/>
        </p:nvSpPr>
        <p:spPr>
          <a:xfrm>
            <a:off x="343969" y="973726"/>
            <a:ext cx="5560359" cy="672893"/>
          </a:xfrm>
          <a:prstGeom prst="rect">
            <a:avLst/>
          </a:prstGeom>
        </p:spPr>
        <p:txBody>
          <a:bodyPr vert="horz" lIns="91440" tIns="45720" rIns="91440" bIns="45720" rtlCol="0" anchor="b">
            <a:normAutofit fontScale="900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ltLang="zh-CN" sz="4000" dirty="0" smtClean="0"/>
              <a:t>PM has growing into a trend.</a:t>
            </a:r>
            <a:endParaRPr lang="zh-CN" altLang="en-US" dirty="0"/>
          </a:p>
        </p:txBody>
      </p:sp>
      <p:grpSp>
        <p:nvGrpSpPr>
          <p:cNvPr id="8" name="Group 7"/>
          <p:cNvGrpSpPr/>
          <p:nvPr/>
        </p:nvGrpSpPr>
        <p:grpSpPr>
          <a:xfrm>
            <a:off x="4517179" y="3788052"/>
            <a:ext cx="4021751" cy="1871182"/>
            <a:chOff x="4139309" y="4461974"/>
            <a:chExt cx="4021751" cy="1871182"/>
          </a:xfrm>
        </p:grpSpPr>
        <p:sp>
          <p:nvSpPr>
            <p:cNvPr id="20" name="矩形 41"/>
            <p:cNvSpPr/>
            <p:nvPr/>
          </p:nvSpPr>
          <p:spPr>
            <a:xfrm>
              <a:off x="4706355" y="4625121"/>
              <a:ext cx="3454705" cy="1544888"/>
            </a:xfrm>
            <a:prstGeom prst="rect">
              <a:avLst/>
            </a:prstGeom>
            <a:solidFill>
              <a:schemeClr val="bg1">
                <a:lumMod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39309" y="4461974"/>
              <a:ext cx="2494908" cy="1871182"/>
            </a:xfrm>
            <a:prstGeom prst="rect">
              <a:avLst/>
            </a:prstGeom>
          </p:spPr>
        </p:pic>
        <p:pic>
          <p:nvPicPr>
            <p:cNvPr id="44" name="Picture 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38736" y="4625121"/>
              <a:ext cx="2319202" cy="1544888"/>
            </a:xfrm>
            <a:prstGeom prst="rect">
              <a:avLst/>
            </a:prstGeom>
          </p:spPr>
        </p:pic>
      </p:grpSp>
    </p:spTree>
    <p:extLst>
      <p:ext uri="{BB962C8B-B14F-4D97-AF65-F5344CB8AC3E}">
        <p14:creationId xmlns:p14="http://schemas.microsoft.com/office/powerpoint/2010/main" val="3490815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67AEA72-A156-47E1-8CF5-744DC386C618}" type="slidenum">
              <a:rPr lang="en-US" smtClean="0"/>
              <a:t>39</a:t>
            </a:fld>
            <a:endParaRPr lang="en-US"/>
          </a:p>
        </p:txBody>
      </p:sp>
      <p:sp>
        <p:nvSpPr>
          <p:cNvPr id="5" name="Title 1"/>
          <p:cNvSpPr>
            <a:spLocks noGrp="1"/>
          </p:cNvSpPr>
          <p:nvPr>
            <p:ph type="title"/>
          </p:nvPr>
        </p:nvSpPr>
        <p:spPr>
          <a:xfrm>
            <a:off x="0" y="0"/>
            <a:ext cx="9144000" cy="914400"/>
          </a:xfrm>
        </p:spPr>
        <p:txBody>
          <a:bodyPr/>
          <a:lstStyle/>
          <a:p>
            <a:r>
              <a:rPr lang="en-US" altLang="zh-CN" dirty="0"/>
              <a:t>Application Benchmark</a:t>
            </a:r>
            <a:endParaRPr lang="en-US" dirty="0"/>
          </a:p>
        </p:txBody>
      </p:sp>
      <p:sp>
        <p:nvSpPr>
          <p:cNvPr id="6" name="矩形 3"/>
          <p:cNvSpPr/>
          <p:nvPr/>
        </p:nvSpPr>
        <p:spPr>
          <a:xfrm>
            <a:off x="2263378" y="2160270"/>
            <a:ext cx="6436519" cy="300082"/>
          </a:xfrm>
          <a:prstGeom prst="rect">
            <a:avLst/>
          </a:prstGeom>
        </p:spPr>
        <p:txBody>
          <a:bodyPr wrap="square">
            <a:spAutoFit/>
          </a:bodyPr>
          <a:lstStyle/>
          <a:p>
            <a:r>
              <a:rPr lang="en-US" altLang="zh-CN" sz="1350" dirty="0"/>
              <a:t>Performance for different workloads under consolidation</a:t>
            </a:r>
            <a:endParaRPr lang="zh-CN" altLang="en-US" sz="1350" dirty="0"/>
          </a:p>
        </p:txBody>
      </p:sp>
      <p:pic>
        <p:nvPicPr>
          <p:cNvPr id="7" name="Picture 6"/>
          <p:cNvPicPr>
            <a:picLocks noChangeAspect="1"/>
          </p:cNvPicPr>
          <p:nvPr/>
        </p:nvPicPr>
        <p:blipFill>
          <a:blip r:embed="rId2"/>
          <a:stretch>
            <a:fillRect/>
          </a:stretch>
        </p:blipFill>
        <p:spPr>
          <a:xfrm>
            <a:off x="4953000" y="2590800"/>
            <a:ext cx="2838450" cy="838200"/>
          </a:xfrm>
          <a:prstGeom prst="rect">
            <a:avLst/>
          </a:prstGeom>
        </p:spPr>
      </p:pic>
      <p:sp>
        <p:nvSpPr>
          <p:cNvPr id="8" name="Rectangle 7"/>
          <p:cNvSpPr/>
          <p:nvPr/>
        </p:nvSpPr>
        <p:spPr>
          <a:xfrm>
            <a:off x="678768" y="5410200"/>
            <a:ext cx="3307380" cy="300082"/>
          </a:xfrm>
          <a:prstGeom prst="rect">
            <a:avLst/>
          </a:prstGeom>
        </p:spPr>
        <p:txBody>
          <a:bodyPr wrap="none">
            <a:spAutoFit/>
          </a:bodyPr>
          <a:lstStyle/>
          <a:p>
            <a:r>
              <a:rPr lang="en-US" altLang="zh-CN" sz="1350" dirty="0" smtClean="0">
                <a:latin typeface="NimbusRomNo9L" charset="0"/>
              </a:rPr>
              <a:t>Fileserver</a:t>
            </a:r>
            <a:r>
              <a:rPr lang="zh-CN" altLang="en-US" sz="1350" dirty="0" smtClean="0">
                <a:latin typeface="NimbusRomNo9L" charset="0"/>
              </a:rPr>
              <a:t> </a:t>
            </a:r>
            <a:r>
              <a:rPr lang="en-US" altLang="zh-CN" sz="1350" dirty="0">
                <a:latin typeface="NimbusRomNo9L" charset="0"/>
              </a:rPr>
              <a:t>and</a:t>
            </a:r>
            <a:r>
              <a:rPr lang="zh-CN" altLang="en-US" sz="1350" dirty="0">
                <a:latin typeface="NimbusRomNo9L" charset="0"/>
              </a:rPr>
              <a:t> </a:t>
            </a:r>
            <a:r>
              <a:rPr lang="en-US" altLang="zh-CN" sz="1350" dirty="0">
                <a:latin typeface="NimbusRomNo9L" charset="0"/>
              </a:rPr>
              <a:t>webserver</a:t>
            </a:r>
            <a:r>
              <a:rPr lang="zh-CN" altLang="en-US" sz="1350" dirty="0">
                <a:latin typeface="NimbusRomNo9L" charset="0"/>
              </a:rPr>
              <a:t> </a:t>
            </a:r>
            <a:r>
              <a:rPr lang="en-US" altLang="zh-CN" sz="1350" dirty="0">
                <a:latin typeface="NimbusRomNo9L" charset="0"/>
              </a:rPr>
              <a:t>are</a:t>
            </a:r>
            <a:r>
              <a:rPr lang="zh-CN" altLang="en-US" sz="1350" dirty="0">
                <a:latin typeface="NimbusRomNo9L" charset="0"/>
              </a:rPr>
              <a:t> </a:t>
            </a:r>
            <a:r>
              <a:rPr lang="en-US" altLang="zh-CN" sz="1350" dirty="0">
                <a:latin typeface="NimbusRomNo9L" charset="0"/>
              </a:rPr>
              <a:t>hardly</a:t>
            </a:r>
            <a:r>
              <a:rPr lang="zh-CN" altLang="en-US" sz="1350" dirty="0">
                <a:latin typeface="NimbusRomNo9L" charset="0"/>
              </a:rPr>
              <a:t> </a:t>
            </a:r>
            <a:r>
              <a:rPr lang="en-US" altLang="zh-CN" sz="1350" dirty="0">
                <a:latin typeface="NimbusRomNo9L" charset="0"/>
              </a:rPr>
              <a:t>effected</a:t>
            </a:r>
            <a:r>
              <a:rPr lang="en-US" sz="1350" dirty="0">
                <a:latin typeface="NimbusRomNo9L" charset="0"/>
              </a:rPr>
              <a:t> </a:t>
            </a:r>
            <a:endParaRPr lang="en-US" sz="1350" dirty="0"/>
          </a:p>
        </p:txBody>
      </p:sp>
      <p:pic>
        <p:nvPicPr>
          <p:cNvPr id="9" name="Picture 8"/>
          <p:cNvPicPr>
            <a:picLocks noChangeAspect="1"/>
          </p:cNvPicPr>
          <p:nvPr/>
        </p:nvPicPr>
        <p:blipFill>
          <a:blip r:embed="rId3"/>
          <a:stretch>
            <a:fillRect/>
          </a:stretch>
        </p:blipFill>
        <p:spPr>
          <a:xfrm>
            <a:off x="678768" y="2503027"/>
            <a:ext cx="3886200" cy="2141728"/>
          </a:xfrm>
          <a:prstGeom prst="rect">
            <a:avLst/>
          </a:prstGeom>
        </p:spPr>
      </p:pic>
      <p:pic>
        <p:nvPicPr>
          <p:cNvPr id="10" name="Picture 9"/>
          <p:cNvPicPr>
            <a:picLocks noChangeAspect="1"/>
          </p:cNvPicPr>
          <p:nvPr/>
        </p:nvPicPr>
        <p:blipFill>
          <a:blip r:embed="rId4"/>
          <a:stretch>
            <a:fillRect/>
          </a:stretch>
        </p:blipFill>
        <p:spPr>
          <a:xfrm>
            <a:off x="4953000" y="3552219"/>
            <a:ext cx="2842899" cy="1734762"/>
          </a:xfrm>
          <a:prstGeom prst="rect">
            <a:avLst/>
          </a:prstGeom>
        </p:spPr>
      </p:pic>
    </p:spTree>
    <p:extLst>
      <p:ext uri="{BB962C8B-B14F-4D97-AF65-F5344CB8AC3E}">
        <p14:creationId xmlns:p14="http://schemas.microsoft.com/office/powerpoint/2010/main" val="11789161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E8E595"/>
      </a:accent1>
      <a:accent2>
        <a:srgbClr val="C00000"/>
      </a:accent2>
      <a:accent3>
        <a:srgbClr val="40627C"/>
      </a:accent3>
      <a:accent4>
        <a:srgbClr val="26393D"/>
      </a:accent4>
      <a:accent5>
        <a:srgbClr val="FFFAE4"/>
      </a:accent5>
      <a:accent6>
        <a:srgbClr val="5A5A5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b="1" dirty="0">
            <a:solidFill>
              <a:schemeClr val="tx1">
                <a:lumMod val="85000"/>
                <a:lumOff val="15000"/>
              </a:schemeClr>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2"/>
          </a:solidFill>
          <a:tailEnd type="stealth" w="lg" len="lg"/>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22552</TotalTime>
  <Words>2250</Words>
  <Application>Microsoft Macintosh PowerPoint</Application>
  <PresentationFormat>On-screen Show (4:3)</PresentationFormat>
  <Paragraphs>527</Paragraphs>
  <Slides>39</Slides>
  <Notes>30</Notes>
  <HiddenSlides>7</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Calibri</vt:lpstr>
      <vt:lpstr>Century Gothic</vt:lpstr>
      <vt:lpstr>Helvetica</vt:lpstr>
      <vt:lpstr>Microsoft YaHei UI</vt:lpstr>
      <vt:lpstr>NimbusRomNo9L</vt:lpstr>
      <vt:lpstr>Verdana</vt:lpstr>
      <vt:lpstr>Wingdings</vt:lpstr>
      <vt:lpstr>宋体</vt:lpstr>
      <vt:lpstr>Arial</vt:lpstr>
      <vt:lpstr>Office Theme</vt:lpstr>
      <vt:lpstr>A Case for Virtualizing Persistent Memory</vt:lpstr>
      <vt:lpstr>PowerPoint Presentation</vt:lpstr>
      <vt:lpstr>PowerPoint Presentation</vt:lpstr>
      <vt:lpstr>PowerPoint Presentation</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PowerPoint Presentation</vt:lpstr>
      <vt:lpstr>PowerPoint Presentation</vt:lpstr>
      <vt:lpstr>Outline</vt:lpstr>
      <vt:lpstr>PowerPoint Presentation</vt:lpstr>
      <vt:lpstr>PowerPoint Presentation</vt:lpstr>
      <vt:lpstr>PowerPoint Presentation</vt:lpstr>
      <vt:lpstr>PowerPoint Presentation</vt:lpstr>
      <vt:lpstr>PowerPoint Presentation</vt:lpstr>
      <vt:lpstr>Tracking of PM</vt:lpstr>
      <vt:lpstr>Managing of PM</vt:lpstr>
      <vt:lpstr>Challenge of PM Virtualization</vt:lpstr>
      <vt:lpstr>Crash Recovery</vt:lpstr>
      <vt:lpstr>Using PM</vt:lpstr>
      <vt:lpstr>Application Benchmark</vt:lpstr>
    </vt:vector>
  </TitlesOfParts>
  <Company>Carnegie Mellon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Vivek Seshadri</dc:creator>
  <cp:lastModifiedBy>Microsoft Office User</cp:lastModifiedBy>
  <cp:revision>1517</cp:revision>
  <cp:lastPrinted>2015-06-11T19:29:49Z</cp:lastPrinted>
  <dcterms:created xsi:type="dcterms:W3CDTF">2015-06-03T19:30:41Z</dcterms:created>
  <dcterms:modified xsi:type="dcterms:W3CDTF">2016-10-05T06:32:21Z</dcterms:modified>
</cp:coreProperties>
</file>